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0" r:id="rId3"/>
    <p:sldId id="325" r:id="rId4"/>
    <p:sldId id="321" r:id="rId5"/>
    <p:sldId id="323" r:id="rId6"/>
    <p:sldId id="322" r:id="rId7"/>
    <p:sldId id="324" r:id="rId8"/>
    <p:sldId id="326" r:id="rId9"/>
    <p:sldId id="327" r:id="rId10"/>
    <p:sldId id="328" r:id="rId11"/>
    <p:sldId id="329" r:id="rId12"/>
    <p:sldId id="330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rgbClr val="7030A0"/>
                </a:solidFill>
              </a:rPr>
              <a:t>DAVRANIŞSAL GÖZLEMLER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“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gözlem</a:t>
            </a:r>
            <a:r>
              <a:rPr lang="en-GB" dirty="0" smtClean="0"/>
              <a:t> (naturalistic observation” </a:t>
            </a:r>
            <a:r>
              <a:rPr lang="en-GB" dirty="0" err="1" smtClean="0"/>
              <a:t>olarak</a:t>
            </a:r>
            <a:r>
              <a:rPr lang="en-GB" dirty="0" smtClean="0"/>
              <a:t> da </a:t>
            </a:r>
            <a:r>
              <a:rPr lang="en-GB" dirty="0" err="1" smtClean="0"/>
              <a:t>bilinir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Bireyin</a:t>
            </a:r>
            <a:r>
              <a:rPr lang="en-GB" dirty="0" smtClean="0"/>
              <a:t> 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davranışlarının</a:t>
            </a:r>
            <a:r>
              <a:rPr lang="en-GB" dirty="0" smtClean="0"/>
              <a:t> belli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durumda</a:t>
            </a:r>
            <a:r>
              <a:rPr lang="en-GB" dirty="0" smtClean="0"/>
              <a:t>, </a:t>
            </a:r>
            <a:r>
              <a:rPr lang="en-GB" dirty="0" err="1" smtClean="0"/>
              <a:t>koşulda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ortamda</a:t>
            </a:r>
            <a:r>
              <a:rPr lang="en-GB" dirty="0" smtClean="0"/>
              <a:t> </a:t>
            </a:r>
            <a:r>
              <a:rPr lang="en-GB" dirty="0" err="1" smtClean="0"/>
              <a:t>gözlenmesi</a:t>
            </a:r>
            <a:r>
              <a:rPr lang="en-GB" dirty="0" smtClean="0"/>
              <a:t> </a:t>
            </a:r>
            <a:r>
              <a:rPr lang="en-GB" dirty="0" err="1" smtClean="0"/>
              <a:t>ihtiyacı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çıktığında</a:t>
            </a:r>
            <a:r>
              <a:rPr lang="en-GB" dirty="0" smtClean="0"/>
              <a:t> </a:t>
            </a:r>
            <a:r>
              <a:rPr lang="en-GB" dirty="0" err="1" smtClean="0"/>
              <a:t>kullanılır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Uzmanlar</a:t>
            </a:r>
            <a:r>
              <a:rPr lang="en-GB" dirty="0" smtClean="0"/>
              <a:t> </a:t>
            </a:r>
            <a:r>
              <a:rPr lang="en-GB" dirty="0" err="1" smtClean="0"/>
              <a:t>tarafından</a:t>
            </a:r>
            <a:r>
              <a:rPr lang="en-GB" dirty="0" smtClean="0"/>
              <a:t> </a:t>
            </a:r>
            <a:r>
              <a:rPr lang="en-GB" dirty="0" err="1" smtClean="0"/>
              <a:t>uygulanır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Çoğunlukla</a:t>
            </a:r>
            <a:r>
              <a:rPr lang="en-GB" dirty="0" smtClean="0"/>
              <a:t> </a:t>
            </a:r>
            <a:r>
              <a:rPr lang="en-GB" dirty="0" err="1" smtClean="0"/>
              <a:t>tanılama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karar</a:t>
            </a:r>
            <a:r>
              <a:rPr lang="en-GB" dirty="0" smtClean="0"/>
              <a:t> </a:t>
            </a:r>
            <a:r>
              <a:rPr lang="en-GB" dirty="0" err="1" smtClean="0"/>
              <a:t>verme</a:t>
            </a:r>
            <a:r>
              <a:rPr lang="en-GB" dirty="0" smtClean="0"/>
              <a:t> </a:t>
            </a:r>
            <a:r>
              <a:rPr lang="en-GB" dirty="0" err="1" smtClean="0"/>
              <a:t>sürecine</a:t>
            </a:r>
            <a:r>
              <a:rPr lang="en-GB" dirty="0" smtClean="0"/>
              <a:t> </a:t>
            </a:r>
            <a:r>
              <a:rPr lang="en-GB" dirty="0" err="1" smtClean="0"/>
              <a:t>yardımcı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ön</a:t>
            </a:r>
            <a:r>
              <a:rPr lang="en-GB" dirty="0" smtClean="0"/>
              <a:t> </a:t>
            </a:r>
            <a:r>
              <a:rPr lang="en-GB" dirty="0" err="1" smtClean="0"/>
              <a:t>süreç</a:t>
            </a:r>
            <a:r>
              <a:rPr lang="en-GB" dirty="0" smtClean="0"/>
              <a:t> </a:t>
            </a:r>
            <a:r>
              <a:rPr lang="en-GB" dirty="0" err="1" smtClean="0"/>
              <a:t>niteliğindedir</a:t>
            </a:r>
            <a:r>
              <a:rPr lang="en-GB" dirty="0" smtClean="0"/>
              <a:t>.</a:t>
            </a:r>
          </a:p>
          <a:p>
            <a:r>
              <a:rPr lang="en-GB" dirty="0" err="1"/>
              <a:t>Maliyeti</a:t>
            </a:r>
            <a:r>
              <a:rPr lang="en-GB" dirty="0"/>
              <a:t> </a:t>
            </a:r>
            <a:r>
              <a:rPr lang="en-GB" dirty="0" err="1"/>
              <a:t>yüksek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geniş</a:t>
            </a:r>
            <a:r>
              <a:rPr lang="en-GB" dirty="0"/>
              <a:t> </a:t>
            </a:r>
            <a:r>
              <a:rPr lang="en-GB" dirty="0" err="1"/>
              <a:t>gruplara</a:t>
            </a:r>
            <a:r>
              <a:rPr lang="en-GB" dirty="0"/>
              <a:t> </a:t>
            </a:r>
            <a:r>
              <a:rPr lang="en-GB" dirty="0" err="1"/>
              <a:t>uygulanması</a:t>
            </a:r>
            <a:r>
              <a:rPr lang="en-GB" dirty="0"/>
              <a:t> </a:t>
            </a:r>
            <a:r>
              <a:rPr lang="en-GB" dirty="0" err="1"/>
              <a:t>güç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veri</a:t>
            </a:r>
            <a:r>
              <a:rPr lang="en-GB" dirty="0"/>
              <a:t> </a:t>
            </a:r>
            <a:r>
              <a:rPr lang="en-GB" dirty="0" err="1"/>
              <a:t>toplama</a:t>
            </a:r>
            <a:r>
              <a:rPr lang="en-GB" dirty="0"/>
              <a:t> </a:t>
            </a:r>
            <a:r>
              <a:rPr lang="en-GB" dirty="0" err="1"/>
              <a:t>yöntemidir</a:t>
            </a:r>
            <a:r>
              <a:rPr lang="en-GB" dirty="0"/>
              <a:t>.</a:t>
            </a:r>
          </a:p>
          <a:p>
            <a:r>
              <a:rPr lang="en-GB" dirty="0" err="1" smtClean="0"/>
              <a:t>Örneğin</a:t>
            </a:r>
            <a:r>
              <a:rPr lang="en-GB" dirty="0" smtClean="0"/>
              <a:t>;</a:t>
            </a:r>
          </a:p>
          <a:p>
            <a:pPr lvl="1"/>
            <a:r>
              <a:rPr lang="en-GB" dirty="0" err="1" smtClean="0"/>
              <a:t>Zihinsel</a:t>
            </a:r>
            <a:r>
              <a:rPr lang="en-GB" dirty="0" smtClean="0"/>
              <a:t> </a:t>
            </a:r>
            <a:r>
              <a:rPr lang="en-GB" dirty="0" err="1" smtClean="0"/>
              <a:t>güçlüğü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bireylerin</a:t>
            </a:r>
            <a:r>
              <a:rPr lang="en-GB" dirty="0" smtClean="0"/>
              <a:t> 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yaşamdaki</a:t>
            </a:r>
            <a:r>
              <a:rPr lang="en-GB" dirty="0" smtClean="0"/>
              <a:t> </a:t>
            </a:r>
            <a:r>
              <a:rPr lang="en-GB" dirty="0" err="1" smtClean="0"/>
              <a:t>davranışlarının</a:t>
            </a:r>
            <a:r>
              <a:rPr lang="en-GB" dirty="0" smtClean="0"/>
              <a:t> </a:t>
            </a:r>
            <a:r>
              <a:rPr lang="en-GB" dirty="0" err="1" smtClean="0"/>
              <a:t>gözlenmesi</a:t>
            </a:r>
            <a:endParaRPr lang="en-GB" dirty="0" smtClean="0"/>
          </a:p>
          <a:p>
            <a:pPr lvl="1"/>
            <a:r>
              <a:rPr lang="en-GB" dirty="0" err="1" smtClean="0"/>
              <a:t>Okullarda</a:t>
            </a:r>
            <a:r>
              <a:rPr lang="en-GB" dirty="0" smtClean="0"/>
              <a:t> </a:t>
            </a:r>
            <a:r>
              <a:rPr lang="en-GB" dirty="0" err="1" smtClean="0"/>
              <a:t>kültürel</a:t>
            </a:r>
            <a:r>
              <a:rPr lang="en-GB" dirty="0" smtClean="0"/>
              <a:t> </a:t>
            </a:r>
            <a:r>
              <a:rPr lang="en-GB" dirty="0" err="1" smtClean="0"/>
              <a:t>farklılığı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çocukların</a:t>
            </a:r>
            <a:r>
              <a:rPr lang="en-GB" dirty="0" smtClean="0"/>
              <a:t> </a:t>
            </a:r>
            <a:r>
              <a:rPr lang="en-GB" dirty="0" err="1" smtClean="0"/>
              <a:t>oyun</a:t>
            </a:r>
            <a:r>
              <a:rPr lang="en-GB" dirty="0" smtClean="0"/>
              <a:t> </a:t>
            </a:r>
            <a:r>
              <a:rPr lang="en-GB" dirty="0" err="1" smtClean="0"/>
              <a:t>alanlarında</a:t>
            </a:r>
            <a:r>
              <a:rPr lang="en-GB" dirty="0" smtClean="0"/>
              <a:t> </a:t>
            </a:r>
            <a:r>
              <a:rPr lang="en-GB" dirty="0" err="1" smtClean="0"/>
              <a:t>gözlenmesi</a:t>
            </a:r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04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rgbClr val="7030A0"/>
                </a:solidFill>
              </a:rPr>
              <a:t>ROL YAPMAYA DAYALI ÖLÇMELER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/>
          </a:bodyPr>
          <a:lstStyle/>
          <a:p>
            <a:r>
              <a:rPr lang="en-GB" dirty="0" err="1" smtClean="0"/>
              <a:t>Manipüle</a:t>
            </a:r>
            <a:r>
              <a:rPr lang="en-GB" dirty="0" smtClean="0"/>
              <a:t> </a:t>
            </a:r>
            <a:r>
              <a:rPr lang="en-GB" dirty="0" err="1" smtClean="0"/>
              <a:t>edilen</a:t>
            </a:r>
            <a:r>
              <a:rPr lang="en-GB" dirty="0" smtClean="0"/>
              <a:t> </a:t>
            </a:r>
            <a:r>
              <a:rPr lang="en-GB" dirty="0" err="1" smtClean="0"/>
              <a:t>koşullarda</a:t>
            </a:r>
            <a:r>
              <a:rPr lang="en-GB" dirty="0" smtClean="0"/>
              <a:t> </a:t>
            </a:r>
            <a:r>
              <a:rPr lang="en-GB" dirty="0" err="1" smtClean="0"/>
              <a:t>belirli</a:t>
            </a:r>
            <a:r>
              <a:rPr lang="en-GB" dirty="0" smtClean="0"/>
              <a:t> </a:t>
            </a:r>
            <a:r>
              <a:rPr lang="en-GB" dirty="0" err="1" smtClean="0"/>
              <a:t>rolleri</a:t>
            </a:r>
            <a:r>
              <a:rPr lang="en-GB" dirty="0" smtClean="0"/>
              <a:t> </a:t>
            </a:r>
            <a:r>
              <a:rPr lang="en-GB" dirty="0" err="1" smtClean="0"/>
              <a:t>yapmaya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uygulamaya</a:t>
            </a:r>
            <a:r>
              <a:rPr lang="en-GB" dirty="0" smtClean="0"/>
              <a:t> </a:t>
            </a:r>
            <a:r>
              <a:rPr lang="en-GB" dirty="0" err="1" smtClean="0"/>
              <a:t>bağlı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sürecidir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Gerçek</a:t>
            </a:r>
            <a:r>
              <a:rPr lang="en-GB" dirty="0" smtClean="0"/>
              <a:t> </a:t>
            </a:r>
            <a:r>
              <a:rPr lang="en-GB" dirty="0" err="1" smtClean="0"/>
              <a:t>koşullara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 </a:t>
            </a:r>
            <a:r>
              <a:rPr lang="en-GB" dirty="0" err="1" smtClean="0"/>
              <a:t>sınırlı</a:t>
            </a:r>
            <a:r>
              <a:rPr lang="en-GB" dirty="0" smtClean="0"/>
              <a:t> </a:t>
            </a:r>
            <a:r>
              <a:rPr lang="en-GB" dirty="0" err="1" smtClean="0"/>
              <a:t>kalır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Gerçek</a:t>
            </a:r>
            <a:r>
              <a:rPr lang="en-GB" dirty="0" smtClean="0"/>
              <a:t> </a:t>
            </a:r>
            <a:r>
              <a:rPr lang="en-GB" dirty="0" err="1" smtClean="0"/>
              <a:t>koşullardaki</a:t>
            </a:r>
            <a:r>
              <a:rPr lang="en-GB" dirty="0" smtClean="0"/>
              <a:t> </a:t>
            </a:r>
            <a:r>
              <a:rPr lang="en-GB" dirty="0" err="1" smtClean="0"/>
              <a:t>gözlemlere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 </a:t>
            </a:r>
            <a:r>
              <a:rPr lang="en-GB" dirty="0" err="1" smtClean="0"/>
              <a:t>maliyeti</a:t>
            </a:r>
            <a:r>
              <a:rPr lang="en-GB" dirty="0" smtClean="0"/>
              <a:t> </a:t>
            </a:r>
            <a:r>
              <a:rPr lang="en-GB" dirty="0" err="1" smtClean="0"/>
              <a:t>düşürür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Örneğin</a:t>
            </a:r>
            <a:endParaRPr lang="en-GB" dirty="0" smtClean="0"/>
          </a:p>
          <a:p>
            <a:pPr lvl="1"/>
            <a:r>
              <a:rPr lang="en-GB" dirty="0" err="1" smtClean="0"/>
              <a:t>Astronot</a:t>
            </a:r>
            <a:r>
              <a:rPr lang="en-GB" dirty="0" smtClean="0"/>
              <a:t> </a:t>
            </a:r>
            <a:r>
              <a:rPr lang="en-GB" dirty="0" err="1" smtClean="0"/>
              <a:t>eğitimleri</a:t>
            </a:r>
            <a:endParaRPr lang="en-GB" dirty="0" smtClean="0"/>
          </a:p>
          <a:p>
            <a:pPr lvl="1"/>
            <a:r>
              <a:rPr lang="en-GB" dirty="0" err="1" smtClean="0"/>
              <a:t>Kritik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durumda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sorunla</a:t>
            </a:r>
            <a:r>
              <a:rPr lang="en-GB" dirty="0" smtClean="0"/>
              <a:t> </a:t>
            </a:r>
            <a:r>
              <a:rPr lang="en-GB" dirty="0" err="1" smtClean="0"/>
              <a:t>başa</a:t>
            </a:r>
            <a:r>
              <a:rPr lang="en-GB" dirty="0" smtClean="0"/>
              <a:t> </a:t>
            </a:r>
            <a:r>
              <a:rPr lang="en-GB" dirty="0" err="1" smtClean="0"/>
              <a:t>çıkma</a:t>
            </a:r>
            <a:r>
              <a:rPr lang="en-GB" dirty="0" smtClean="0"/>
              <a:t> </a:t>
            </a:r>
            <a:r>
              <a:rPr lang="en-GB" dirty="0" err="1" smtClean="0"/>
              <a:t>becerilerinin</a:t>
            </a:r>
            <a:r>
              <a:rPr lang="en-GB" dirty="0" smtClean="0"/>
              <a:t> </a:t>
            </a:r>
            <a:r>
              <a:rPr lang="en-GB" dirty="0" err="1" smtClean="0"/>
              <a:t>gözlenmesi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401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rgbClr val="7030A0"/>
                </a:solidFill>
              </a:rPr>
              <a:t>BİLGİSAYARLAR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Pek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aracının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tekniğinin</a:t>
            </a:r>
            <a:r>
              <a:rPr lang="en-GB" dirty="0" smtClean="0"/>
              <a:t> </a:t>
            </a:r>
            <a:r>
              <a:rPr lang="en-GB" dirty="0" err="1" smtClean="0"/>
              <a:t>bilgisayarlar</a:t>
            </a:r>
            <a:r>
              <a:rPr lang="en-GB" dirty="0" smtClean="0"/>
              <a:t> </a:t>
            </a:r>
            <a:r>
              <a:rPr lang="en-GB" dirty="0" err="1" smtClean="0"/>
              <a:t>aracılığı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uygulanması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yürütülmesi</a:t>
            </a:r>
            <a:r>
              <a:rPr lang="en-GB" dirty="0" smtClean="0"/>
              <a:t> </a:t>
            </a:r>
            <a:r>
              <a:rPr lang="en-GB" dirty="0" err="1" smtClean="0"/>
              <a:t>mümkündür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Maliyeti</a:t>
            </a:r>
            <a:r>
              <a:rPr lang="en-GB" dirty="0" smtClean="0"/>
              <a:t> </a:t>
            </a:r>
            <a:r>
              <a:rPr lang="en-GB" dirty="0" err="1" smtClean="0"/>
              <a:t>düşürür</a:t>
            </a:r>
            <a:endParaRPr lang="en-GB" dirty="0" smtClean="0"/>
          </a:p>
          <a:p>
            <a:pPr lvl="1"/>
            <a:r>
              <a:rPr lang="en-GB" dirty="0" err="1" smtClean="0"/>
              <a:t>Yanlılığı</a:t>
            </a:r>
            <a:r>
              <a:rPr lang="en-GB" dirty="0" smtClean="0"/>
              <a:t> </a:t>
            </a:r>
            <a:r>
              <a:rPr lang="en-GB" dirty="0" err="1" smtClean="0"/>
              <a:t>azaltabilir</a:t>
            </a:r>
            <a:endParaRPr lang="en-GB" dirty="0" smtClean="0"/>
          </a:p>
          <a:p>
            <a:pPr lvl="1"/>
            <a:r>
              <a:rPr lang="en-GB" dirty="0" err="1" smtClean="0"/>
              <a:t>Erişimi</a:t>
            </a:r>
            <a:r>
              <a:rPr lang="en-GB" dirty="0" smtClean="0"/>
              <a:t> </a:t>
            </a:r>
            <a:r>
              <a:rPr lang="en-GB" dirty="0" err="1" smtClean="0"/>
              <a:t>kolaylaştırabilir</a:t>
            </a:r>
            <a:endParaRPr lang="en-GB" dirty="0" smtClean="0"/>
          </a:p>
          <a:p>
            <a:pPr lvl="1"/>
            <a:r>
              <a:rPr lang="en-GB" dirty="0" err="1" smtClean="0"/>
              <a:t>Genellenebilirliği</a:t>
            </a:r>
            <a:r>
              <a:rPr lang="en-GB" dirty="0" smtClean="0"/>
              <a:t> </a:t>
            </a:r>
            <a:r>
              <a:rPr lang="en-GB" dirty="0" err="1" smtClean="0"/>
              <a:t>artırabilir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err="1" smtClean="0"/>
              <a:t>Bilgisyarın</a:t>
            </a:r>
            <a:r>
              <a:rPr lang="en-GB" dirty="0" smtClean="0"/>
              <a:t> </a:t>
            </a:r>
            <a:r>
              <a:rPr lang="en-GB" dirty="0" err="1" smtClean="0"/>
              <a:t>kullanımına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;</a:t>
            </a:r>
          </a:p>
          <a:p>
            <a:pPr lvl="1"/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tabanlı</a:t>
            </a:r>
            <a:r>
              <a:rPr lang="en-GB" dirty="0" smtClean="0"/>
              <a:t> (computer based) </a:t>
            </a:r>
            <a:r>
              <a:rPr lang="en-GB" dirty="0" err="1" smtClean="0"/>
              <a:t>uygulamalar</a:t>
            </a:r>
            <a:endParaRPr lang="en-GB" dirty="0" smtClean="0"/>
          </a:p>
          <a:p>
            <a:pPr lvl="1"/>
            <a:r>
              <a:rPr lang="en-GB" dirty="0" err="1" smtClean="0"/>
              <a:t>Bireye</a:t>
            </a:r>
            <a:r>
              <a:rPr lang="en-GB" dirty="0" smtClean="0"/>
              <a:t> </a:t>
            </a:r>
            <a:r>
              <a:rPr lang="en-GB" dirty="0" err="1" smtClean="0"/>
              <a:t>uyarlanmış</a:t>
            </a:r>
            <a:r>
              <a:rPr lang="en-GB" dirty="0" smtClean="0"/>
              <a:t> (adaptive) </a:t>
            </a:r>
            <a:r>
              <a:rPr lang="en-GB" dirty="0" err="1" smtClean="0"/>
              <a:t>uygulamalar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1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4.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Psikolojik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Özelliklerin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Ölçülmesinde</a:t>
            </a:r>
            <a:r>
              <a:rPr lang="en-GB" b="1" dirty="0" smtClean="0">
                <a:solidFill>
                  <a:srgbClr val="7030A0"/>
                </a:solidFill>
              </a:rPr>
              <a:t> Test </a:t>
            </a:r>
            <a:r>
              <a:rPr lang="en-GB" b="1" dirty="0" err="1" smtClean="0">
                <a:solidFill>
                  <a:srgbClr val="7030A0"/>
                </a:solidFill>
              </a:rPr>
              <a:t>Dışı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Teknikler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691952" y="4653136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2800" b="1" dirty="0" err="1" smtClean="0"/>
              <a:t>Cohen&amp;Swerdik</a:t>
            </a:r>
            <a:r>
              <a:rPr lang="en-GB" sz="2800" b="1" dirty="0" smtClean="0"/>
              <a:t>, 2010, p.7-15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05397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i="1" dirty="0" err="1" smtClean="0">
                <a:solidFill>
                  <a:schemeClr val="tx2">
                    <a:lumMod val="75000"/>
                  </a:schemeClr>
                </a:solidFill>
              </a:rPr>
              <a:t>Ölçme</a:t>
            </a:r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tx2">
                    <a:lumMod val="75000"/>
                  </a:schemeClr>
                </a:solidFill>
              </a:rPr>
              <a:t>Araçları</a:t>
            </a:r>
            <a:endParaRPr lang="en-GB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GB" dirty="0" err="1" smtClean="0"/>
              <a:t>Testler</a:t>
            </a:r>
            <a:endParaRPr lang="en-GB" dirty="0" smtClean="0"/>
          </a:p>
          <a:p>
            <a:r>
              <a:rPr lang="en-GB" dirty="0" smtClean="0"/>
              <a:t>Test </a:t>
            </a:r>
            <a:r>
              <a:rPr lang="en-GB" dirty="0" err="1" smtClean="0"/>
              <a:t>Dışı</a:t>
            </a:r>
            <a:r>
              <a:rPr lang="en-GB" dirty="0" smtClean="0"/>
              <a:t> </a:t>
            </a:r>
            <a:r>
              <a:rPr lang="en-GB" dirty="0" err="1" smtClean="0"/>
              <a:t>Teknikler</a:t>
            </a:r>
            <a:endParaRPr lang="en-GB" dirty="0" smtClean="0"/>
          </a:p>
          <a:p>
            <a:pPr lvl="1"/>
            <a:r>
              <a:rPr lang="en-GB" dirty="0" err="1" smtClean="0"/>
              <a:t>Görüşme</a:t>
            </a:r>
            <a:endParaRPr lang="en-GB" dirty="0" smtClean="0"/>
          </a:p>
          <a:p>
            <a:pPr lvl="1"/>
            <a:r>
              <a:rPr lang="en-GB" dirty="0" err="1" smtClean="0"/>
              <a:t>Portfolyo</a:t>
            </a:r>
            <a:r>
              <a:rPr lang="en-GB" dirty="0" smtClean="0"/>
              <a:t> / </a:t>
            </a:r>
            <a:r>
              <a:rPr lang="en-GB" dirty="0" err="1" smtClean="0"/>
              <a:t>Ürün</a:t>
            </a:r>
            <a:r>
              <a:rPr lang="en-GB" dirty="0" smtClean="0"/>
              <a:t> </a:t>
            </a:r>
            <a:r>
              <a:rPr lang="en-GB" dirty="0" err="1" smtClean="0"/>
              <a:t>Seçki</a:t>
            </a:r>
            <a:r>
              <a:rPr lang="en-GB" dirty="0" smtClean="0"/>
              <a:t> </a:t>
            </a:r>
            <a:r>
              <a:rPr lang="en-GB" dirty="0" err="1" smtClean="0"/>
              <a:t>Dosyası</a:t>
            </a:r>
            <a:endParaRPr lang="en-GB" dirty="0" smtClean="0"/>
          </a:p>
          <a:p>
            <a:pPr lvl="1"/>
            <a:r>
              <a:rPr lang="en-GB" dirty="0" err="1" smtClean="0"/>
              <a:t>Vaka</a:t>
            </a:r>
            <a:r>
              <a:rPr lang="en-GB" dirty="0" smtClean="0"/>
              <a:t> </a:t>
            </a:r>
            <a:r>
              <a:rPr lang="en-GB" dirty="0" err="1" smtClean="0"/>
              <a:t>Geçmişi</a:t>
            </a:r>
            <a:r>
              <a:rPr lang="en-GB" dirty="0" smtClean="0"/>
              <a:t> </a:t>
            </a:r>
            <a:r>
              <a:rPr lang="en-GB" dirty="0" err="1" smtClean="0"/>
              <a:t>Verileri</a:t>
            </a:r>
            <a:endParaRPr lang="en-GB" dirty="0" smtClean="0"/>
          </a:p>
          <a:p>
            <a:pPr lvl="1"/>
            <a:r>
              <a:rPr lang="en-GB" dirty="0" err="1" smtClean="0"/>
              <a:t>Davranış</a:t>
            </a:r>
            <a:r>
              <a:rPr lang="en-GB" dirty="0" smtClean="0"/>
              <a:t> </a:t>
            </a:r>
            <a:r>
              <a:rPr lang="en-GB" dirty="0" err="1" smtClean="0"/>
              <a:t>Gözlemleri</a:t>
            </a:r>
            <a:endParaRPr lang="en-GB" dirty="0" smtClean="0"/>
          </a:p>
          <a:p>
            <a:pPr lvl="1"/>
            <a:r>
              <a:rPr lang="en-GB" dirty="0" err="1" smtClean="0"/>
              <a:t>Rol</a:t>
            </a:r>
            <a:r>
              <a:rPr lang="en-GB" dirty="0" smtClean="0"/>
              <a:t> </a:t>
            </a:r>
            <a:r>
              <a:rPr lang="en-GB" dirty="0" err="1" smtClean="0"/>
              <a:t>Yapma</a:t>
            </a:r>
            <a:r>
              <a:rPr lang="en-GB" dirty="0" smtClean="0"/>
              <a:t> (Role-Play) </a:t>
            </a:r>
            <a:r>
              <a:rPr lang="en-GB" dirty="0" err="1" smtClean="0"/>
              <a:t>Testleri</a:t>
            </a:r>
            <a:endParaRPr lang="en-GB" dirty="0" smtClean="0"/>
          </a:p>
          <a:p>
            <a:pPr lvl="1"/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Tabanlı</a:t>
            </a:r>
            <a:r>
              <a:rPr lang="en-GB" dirty="0" smtClean="0"/>
              <a:t> </a:t>
            </a:r>
            <a:r>
              <a:rPr lang="en-GB" dirty="0" err="1" smtClean="0"/>
              <a:t>Testler</a:t>
            </a:r>
            <a:endParaRPr lang="en-GB" dirty="0" smtClean="0"/>
          </a:p>
          <a:p>
            <a:pPr lvl="1"/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araçlar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3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7030A0"/>
                </a:solidFill>
              </a:rPr>
              <a:t>GÖRÜŞME (Interview)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Geniş</a:t>
            </a:r>
            <a:r>
              <a:rPr lang="en-GB" dirty="0" smtClean="0"/>
              <a:t> </a:t>
            </a:r>
            <a:r>
              <a:rPr lang="en-GB" dirty="0" err="1" smtClean="0"/>
              <a:t>anlamda</a:t>
            </a:r>
            <a:r>
              <a:rPr lang="en-GB" dirty="0" smtClean="0"/>
              <a:t> </a:t>
            </a:r>
            <a:r>
              <a:rPr lang="en-GB" b="1" i="1" dirty="0" err="1" smtClean="0"/>
              <a:t>görüşme</a:t>
            </a:r>
            <a:r>
              <a:rPr lang="en-GB" dirty="0" smtClean="0"/>
              <a:t>; </a:t>
            </a:r>
            <a:r>
              <a:rPr lang="en-GB" dirty="0" err="1" smtClean="0"/>
              <a:t>doğrudan</a:t>
            </a:r>
            <a:r>
              <a:rPr lang="en-GB" dirty="0" smtClean="0"/>
              <a:t> </a:t>
            </a:r>
            <a:r>
              <a:rPr lang="en-GB" dirty="0" err="1" smtClean="0"/>
              <a:t>karşılıklı</a:t>
            </a:r>
            <a:r>
              <a:rPr lang="en-GB" dirty="0" smtClean="0"/>
              <a:t> </a:t>
            </a:r>
            <a:r>
              <a:rPr lang="en-GB" dirty="0" err="1" smtClean="0"/>
              <a:t>etkileşime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sözel</a:t>
            </a:r>
            <a:r>
              <a:rPr lang="en-GB" dirty="0" smtClean="0"/>
              <a:t> </a:t>
            </a:r>
            <a:r>
              <a:rPr lang="en-GB" dirty="0" err="1" smtClean="0"/>
              <a:t>iletişim</a:t>
            </a:r>
            <a:r>
              <a:rPr lang="en-GB" dirty="0" smtClean="0"/>
              <a:t> </a:t>
            </a:r>
            <a:r>
              <a:rPr lang="en-GB" dirty="0" err="1" smtClean="0"/>
              <a:t>kurarak</a:t>
            </a:r>
            <a:r>
              <a:rPr lang="en-GB" dirty="0" smtClean="0"/>
              <a:t> </a:t>
            </a:r>
            <a:r>
              <a:rPr lang="en-GB" dirty="0" err="1" smtClean="0"/>
              <a:t>bilgi</a:t>
            </a:r>
            <a:r>
              <a:rPr lang="en-GB" dirty="0" smtClean="0"/>
              <a:t> </a:t>
            </a:r>
            <a:r>
              <a:rPr lang="en-GB" dirty="0" err="1" smtClean="0"/>
              <a:t>toplama</a:t>
            </a:r>
            <a:r>
              <a:rPr lang="en-GB" dirty="0" smtClean="0"/>
              <a:t> </a:t>
            </a:r>
            <a:r>
              <a:rPr lang="en-GB" dirty="0" err="1" smtClean="0"/>
              <a:t>tekniğidir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Görüşme</a:t>
            </a:r>
            <a:r>
              <a:rPr lang="en-GB" dirty="0" smtClean="0"/>
              <a:t>, </a:t>
            </a:r>
            <a:r>
              <a:rPr lang="en-GB" dirty="0" err="1" smtClean="0"/>
              <a:t>psikologlar</a:t>
            </a:r>
            <a:r>
              <a:rPr lang="en-GB" dirty="0" smtClean="0"/>
              <a:t> </a:t>
            </a:r>
            <a:r>
              <a:rPr lang="en-GB" dirty="0" err="1" smtClean="0"/>
              <a:t>tarafından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amaçlarla</a:t>
            </a:r>
            <a:r>
              <a:rPr lang="en-GB" dirty="0" smtClean="0"/>
              <a:t> </a:t>
            </a:r>
            <a:r>
              <a:rPr lang="en-GB" dirty="0" err="1" smtClean="0"/>
              <a:t>kullanılmaktadır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Tanılama</a:t>
            </a:r>
            <a:endParaRPr lang="en-GB" dirty="0" smtClean="0"/>
          </a:p>
          <a:p>
            <a:r>
              <a:rPr lang="en-GB" dirty="0" err="1" smtClean="0"/>
              <a:t>Tedavi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rehabilitasyon</a:t>
            </a:r>
            <a:endParaRPr lang="en-GB" dirty="0" smtClean="0"/>
          </a:p>
          <a:p>
            <a:r>
              <a:rPr lang="en-GB" dirty="0" err="1" smtClean="0"/>
              <a:t>Seçme</a:t>
            </a:r>
            <a:endParaRPr lang="en-GB" dirty="0" smtClean="0"/>
          </a:p>
          <a:p>
            <a:r>
              <a:rPr lang="en-GB" dirty="0" err="1" smtClean="0"/>
              <a:t>Yönlendirme</a:t>
            </a:r>
            <a:endParaRPr lang="en-GB" dirty="0" smtClean="0"/>
          </a:p>
          <a:p>
            <a:r>
              <a:rPr lang="en-GB" dirty="0" err="1" smtClean="0"/>
              <a:t>İnsan</a:t>
            </a:r>
            <a:r>
              <a:rPr lang="en-GB" dirty="0" smtClean="0"/>
              <a:t> </a:t>
            </a:r>
            <a:r>
              <a:rPr lang="en-GB" dirty="0" err="1" smtClean="0"/>
              <a:t>kaynaklarına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işe</a:t>
            </a:r>
            <a:r>
              <a:rPr lang="en-GB" dirty="0" smtClean="0"/>
              <a:t> alma, </a:t>
            </a:r>
            <a:r>
              <a:rPr lang="en-GB" dirty="0" err="1" smtClean="0"/>
              <a:t>işten</a:t>
            </a:r>
            <a:r>
              <a:rPr lang="en-GB" dirty="0" smtClean="0"/>
              <a:t> </a:t>
            </a:r>
            <a:r>
              <a:rPr lang="en-GB" dirty="0" err="1" smtClean="0"/>
              <a:t>çıkarma</a:t>
            </a:r>
            <a:r>
              <a:rPr lang="en-GB" dirty="0" smtClean="0"/>
              <a:t>, </a:t>
            </a:r>
            <a:r>
              <a:rPr lang="en-GB" dirty="0" err="1" smtClean="0"/>
              <a:t>terfi</a:t>
            </a:r>
            <a:r>
              <a:rPr lang="en-GB" dirty="0" smtClean="0"/>
              <a:t> </a:t>
            </a:r>
            <a:r>
              <a:rPr lang="en-GB" dirty="0" err="1" smtClean="0"/>
              <a:t>ettirme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kararların</a:t>
            </a:r>
            <a:r>
              <a:rPr lang="en-GB" dirty="0" smtClean="0"/>
              <a:t> </a:t>
            </a:r>
            <a:r>
              <a:rPr lang="en-GB" dirty="0" err="1" smtClean="0"/>
              <a:t>verilmesi</a:t>
            </a:r>
            <a:endParaRPr lang="en-GB" dirty="0" smtClean="0"/>
          </a:p>
          <a:p>
            <a:r>
              <a:rPr lang="en-GB" dirty="0" smtClean="0"/>
              <a:t>…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27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i="1" dirty="0" err="1">
                <a:solidFill>
                  <a:srgbClr val="7030A0"/>
                </a:solidFill>
              </a:rPr>
              <a:t>Yüzyüze</a:t>
            </a:r>
            <a:r>
              <a:rPr lang="en-GB" b="1" i="1" dirty="0">
                <a:solidFill>
                  <a:srgbClr val="7030A0"/>
                </a:solidFill>
              </a:rPr>
              <a:t> (Face to face) </a:t>
            </a:r>
            <a:r>
              <a:rPr lang="en-GB" b="1" i="1" dirty="0" err="1">
                <a:solidFill>
                  <a:srgbClr val="7030A0"/>
                </a:solidFill>
              </a:rPr>
              <a:t>Görüşme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Yüzyüze</a:t>
            </a:r>
            <a:r>
              <a:rPr lang="en-GB" dirty="0" smtClean="0"/>
              <a:t> </a:t>
            </a:r>
            <a:r>
              <a:rPr lang="en-GB" dirty="0" err="1" smtClean="0"/>
              <a:t>görüşme</a:t>
            </a:r>
            <a:r>
              <a:rPr lang="en-GB" dirty="0" smtClean="0"/>
              <a:t>, </a:t>
            </a:r>
            <a:r>
              <a:rPr lang="en-GB" dirty="0" err="1" smtClean="0"/>
              <a:t>sözel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ifade</a:t>
            </a:r>
            <a:r>
              <a:rPr lang="en-GB" dirty="0" smtClean="0"/>
              <a:t> </a:t>
            </a:r>
            <a:r>
              <a:rPr lang="en-GB" dirty="0" err="1" smtClean="0"/>
              <a:t>edilen</a:t>
            </a:r>
            <a:r>
              <a:rPr lang="en-GB" dirty="0" smtClean="0"/>
              <a:t> </a:t>
            </a:r>
            <a:r>
              <a:rPr lang="en-GB" dirty="0" err="1" smtClean="0"/>
              <a:t>davranışların</a:t>
            </a:r>
            <a:r>
              <a:rPr lang="en-GB" dirty="0" smtClean="0"/>
              <a:t> </a:t>
            </a:r>
            <a:r>
              <a:rPr lang="en-GB" dirty="0" err="1" smtClean="0"/>
              <a:t>yanı</a:t>
            </a:r>
            <a:r>
              <a:rPr lang="en-GB" dirty="0" smtClean="0"/>
              <a:t> </a:t>
            </a:r>
            <a:r>
              <a:rPr lang="en-GB" dirty="0" err="1" smtClean="0"/>
              <a:t>sıra</a:t>
            </a:r>
            <a:r>
              <a:rPr lang="en-GB" dirty="0" smtClean="0"/>
              <a:t> </a:t>
            </a:r>
            <a:r>
              <a:rPr lang="en-GB" dirty="0" err="1" smtClean="0"/>
              <a:t>sözel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</a:t>
            </a:r>
            <a:r>
              <a:rPr lang="en-GB" dirty="0" err="1" smtClean="0"/>
              <a:t>davranışların</a:t>
            </a:r>
            <a:r>
              <a:rPr lang="en-GB" dirty="0" smtClean="0"/>
              <a:t> da </a:t>
            </a:r>
            <a:r>
              <a:rPr lang="en-GB" dirty="0" err="1" smtClean="0"/>
              <a:t>gözlenmesine</a:t>
            </a:r>
            <a:r>
              <a:rPr lang="en-GB" dirty="0" smtClean="0"/>
              <a:t> </a:t>
            </a:r>
            <a:r>
              <a:rPr lang="en-GB" dirty="0" err="1" smtClean="0"/>
              <a:t>olanak</a:t>
            </a:r>
            <a:r>
              <a:rPr lang="en-GB" dirty="0" smtClean="0"/>
              <a:t> </a:t>
            </a:r>
            <a:r>
              <a:rPr lang="en-GB" dirty="0" err="1" smtClean="0"/>
              <a:t>sağlar</a:t>
            </a:r>
            <a:endParaRPr lang="en-GB" dirty="0" smtClean="0"/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Göz</a:t>
            </a:r>
            <a:r>
              <a:rPr lang="en-GB" dirty="0" smtClean="0"/>
              <a:t> </a:t>
            </a:r>
            <a:r>
              <a:rPr lang="en-GB" dirty="0" err="1" smtClean="0"/>
              <a:t>teması</a:t>
            </a:r>
            <a:r>
              <a:rPr lang="en-GB" dirty="0" smtClean="0"/>
              <a:t> </a:t>
            </a:r>
            <a:r>
              <a:rPr lang="en-GB" dirty="0" err="1" smtClean="0"/>
              <a:t>kurmadı</a:t>
            </a:r>
            <a:r>
              <a:rPr lang="en-GB" dirty="0" smtClean="0"/>
              <a:t>.”</a:t>
            </a:r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İşbirliğine</a:t>
            </a:r>
            <a:r>
              <a:rPr lang="en-GB" dirty="0" smtClean="0"/>
              <a:t> </a:t>
            </a:r>
            <a:r>
              <a:rPr lang="en-GB" dirty="0" err="1" smtClean="0"/>
              <a:t>açık</a:t>
            </a:r>
            <a:r>
              <a:rPr lang="en-GB" dirty="0" smtClean="0"/>
              <a:t> </a:t>
            </a:r>
            <a:r>
              <a:rPr lang="en-GB" dirty="0" err="1" smtClean="0"/>
              <a:t>olduğu</a:t>
            </a:r>
            <a:r>
              <a:rPr lang="en-GB" dirty="0" smtClean="0"/>
              <a:t> </a:t>
            </a:r>
            <a:r>
              <a:rPr lang="en-GB" dirty="0" err="1" smtClean="0"/>
              <a:t>görülüyor</a:t>
            </a:r>
            <a:r>
              <a:rPr lang="en-GB" dirty="0" smtClean="0"/>
              <a:t>.”</a:t>
            </a:r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Şu</a:t>
            </a:r>
            <a:r>
              <a:rPr lang="en-GB" dirty="0" smtClean="0"/>
              <a:t> </a:t>
            </a:r>
            <a:r>
              <a:rPr lang="en-GB" dirty="0" err="1" smtClean="0"/>
              <a:t>soruyu</a:t>
            </a:r>
            <a:r>
              <a:rPr lang="en-GB" dirty="0" smtClean="0"/>
              <a:t> </a:t>
            </a:r>
            <a:r>
              <a:rPr lang="en-GB" dirty="0" err="1" smtClean="0"/>
              <a:t>yönelttiğimde</a:t>
            </a:r>
            <a:r>
              <a:rPr lang="en-GB" dirty="0" smtClean="0"/>
              <a:t> </a:t>
            </a:r>
            <a:r>
              <a:rPr lang="en-GB" dirty="0" err="1" smtClean="0"/>
              <a:t>tedirgin</a:t>
            </a:r>
            <a:r>
              <a:rPr lang="en-GB" dirty="0" smtClean="0"/>
              <a:t> </a:t>
            </a:r>
            <a:r>
              <a:rPr lang="en-GB" dirty="0" err="1" smtClean="0"/>
              <a:t>oldu</a:t>
            </a:r>
            <a:r>
              <a:rPr lang="en-GB" dirty="0" smtClean="0"/>
              <a:t>.”</a:t>
            </a:r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Soruları</a:t>
            </a:r>
            <a:r>
              <a:rPr lang="en-GB" dirty="0" smtClean="0"/>
              <a:t> </a:t>
            </a:r>
            <a:r>
              <a:rPr lang="en-GB" dirty="0" err="1" smtClean="0"/>
              <a:t>öne</a:t>
            </a:r>
            <a:r>
              <a:rPr lang="en-GB" dirty="0" smtClean="0"/>
              <a:t>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eğilerek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yaklaşarak</a:t>
            </a:r>
            <a:r>
              <a:rPr lang="en-GB" dirty="0" smtClean="0"/>
              <a:t> </a:t>
            </a:r>
            <a:r>
              <a:rPr lang="en-GB" dirty="0" err="1" smtClean="0"/>
              <a:t>yanıtladı</a:t>
            </a:r>
            <a:r>
              <a:rPr lang="en-GB" dirty="0" smtClean="0"/>
              <a:t>.”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52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/>
              <a:t>Yüzyüze</a:t>
            </a:r>
            <a:r>
              <a:rPr lang="en-GB" dirty="0"/>
              <a:t> </a:t>
            </a:r>
            <a:r>
              <a:rPr lang="en-GB" dirty="0" err="1"/>
              <a:t>görüşmeler</a:t>
            </a:r>
            <a:r>
              <a:rPr lang="en-GB" dirty="0"/>
              <a:t> </a:t>
            </a:r>
            <a:r>
              <a:rPr lang="en-GB" dirty="0" err="1"/>
              <a:t>dışında</a:t>
            </a:r>
            <a:r>
              <a:rPr lang="en-GB" dirty="0"/>
              <a:t> da </a:t>
            </a:r>
            <a:r>
              <a:rPr lang="en-GB" dirty="0" err="1"/>
              <a:t>birebir</a:t>
            </a:r>
            <a:r>
              <a:rPr lang="en-GB" dirty="0"/>
              <a:t> </a:t>
            </a:r>
            <a:r>
              <a:rPr lang="en-GB" dirty="0" err="1"/>
              <a:t>görüşmeler</a:t>
            </a:r>
            <a:r>
              <a:rPr lang="en-GB" dirty="0"/>
              <a:t> </a:t>
            </a:r>
            <a:r>
              <a:rPr lang="en-GB" dirty="0" err="1"/>
              <a:t>yapılabilir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Telefonla</a:t>
            </a:r>
            <a:r>
              <a:rPr lang="en-GB" dirty="0"/>
              <a:t> </a:t>
            </a:r>
            <a:r>
              <a:rPr lang="en-GB" dirty="0" err="1"/>
              <a:t>görüşme</a:t>
            </a:r>
            <a:endParaRPr lang="en-GB" dirty="0"/>
          </a:p>
          <a:p>
            <a:pPr lvl="1"/>
            <a:r>
              <a:rPr lang="en-GB" dirty="0" err="1"/>
              <a:t>Görüntülü</a:t>
            </a:r>
            <a:r>
              <a:rPr lang="en-GB" dirty="0"/>
              <a:t> (online) </a:t>
            </a:r>
            <a:r>
              <a:rPr lang="en-GB" dirty="0" err="1"/>
              <a:t>görüşme</a:t>
            </a:r>
            <a:endParaRPr lang="en-GB" dirty="0"/>
          </a:p>
          <a:p>
            <a:pPr lvl="1"/>
            <a:r>
              <a:rPr lang="en-GB" dirty="0"/>
              <a:t>E-mail </a:t>
            </a:r>
            <a:r>
              <a:rPr lang="en-GB" dirty="0" err="1"/>
              <a:t>aracılığı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görüşme</a:t>
            </a:r>
            <a:endParaRPr lang="en-GB" dirty="0"/>
          </a:p>
          <a:p>
            <a:pPr lvl="1"/>
            <a:r>
              <a:rPr lang="en-GB" dirty="0" err="1"/>
              <a:t>Mesajlaşma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 smtClean="0"/>
              <a:t>görüşme</a:t>
            </a:r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Bu </a:t>
            </a:r>
            <a:r>
              <a:rPr lang="en-GB" dirty="0" err="1" smtClean="0"/>
              <a:t>tür</a:t>
            </a:r>
            <a:r>
              <a:rPr lang="en-GB" dirty="0" smtClean="0"/>
              <a:t> </a:t>
            </a:r>
            <a:r>
              <a:rPr lang="en-GB" dirty="0" err="1" smtClean="0"/>
              <a:t>görüşmelerde</a:t>
            </a:r>
            <a:r>
              <a:rPr lang="en-GB" dirty="0" smtClean="0"/>
              <a:t> de </a:t>
            </a:r>
            <a:r>
              <a:rPr lang="en-GB" dirty="0" err="1" smtClean="0"/>
              <a:t>sözel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(nonverbal) </a:t>
            </a:r>
            <a:r>
              <a:rPr lang="en-GB" dirty="0" err="1" smtClean="0"/>
              <a:t>davranışlar</a:t>
            </a:r>
            <a:r>
              <a:rPr lang="en-GB" dirty="0" smtClean="0"/>
              <a:t> </a:t>
            </a:r>
            <a:r>
              <a:rPr lang="en-GB" dirty="0" err="1" smtClean="0"/>
              <a:t>gözlemlenebilir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86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b="1" i="1" dirty="0" err="1" smtClean="0">
                <a:solidFill>
                  <a:srgbClr val="7030A0"/>
                </a:solidFill>
              </a:rPr>
              <a:t>Mülakat</a:t>
            </a:r>
            <a:r>
              <a:rPr lang="en-GB" b="1" i="1" dirty="0" smtClean="0">
                <a:solidFill>
                  <a:srgbClr val="7030A0"/>
                </a:solidFill>
              </a:rPr>
              <a:t> (Panel Interview)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 smtClean="0"/>
              <a:t>Birden</a:t>
            </a:r>
            <a:r>
              <a:rPr lang="en-GB" dirty="0" smtClean="0"/>
              <a:t> </a:t>
            </a:r>
            <a:r>
              <a:rPr lang="en-GB" dirty="0" err="1" smtClean="0"/>
              <a:t>fazla</a:t>
            </a:r>
            <a:r>
              <a:rPr lang="en-GB" dirty="0" smtClean="0"/>
              <a:t> </a:t>
            </a:r>
            <a:r>
              <a:rPr lang="en-GB" dirty="0" err="1" smtClean="0"/>
              <a:t>görüşmeci</a:t>
            </a:r>
            <a:r>
              <a:rPr lang="en-GB" dirty="0" smtClean="0"/>
              <a:t> </a:t>
            </a:r>
            <a:r>
              <a:rPr lang="en-GB" dirty="0" err="1" smtClean="0"/>
              <a:t>tarafından</a:t>
            </a:r>
            <a:r>
              <a:rPr lang="en-GB" dirty="0" smtClean="0"/>
              <a:t> </a:t>
            </a:r>
            <a:r>
              <a:rPr lang="en-GB" dirty="0" err="1" smtClean="0"/>
              <a:t>yürütülen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özellikle</a:t>
            </a:r>
            <a:r>
              <a:rPr lang="en-GB" dirty="0" smtClean="0"/>
              <a:t> “</a:t>
            </a:r>
            <a:r>
              <a:rPr lang="en-GB" dirty="0" err="1" smtClean="0"/>
              <a:t>personel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”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önerilen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tekniktir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err="1" smtClean="0"/>
              <a:t>Avantajı</a:t>
            </a:r>
            <a:r>
              <a:rPr lang="en-GB" dirty="0" smtClean="0"/>
              <a:t>; </a:t>
            </a:r>
            <a:r>
              <a:rPr lang="en-GB" dirty="0" err="1" smtClean="0"/>
              <a:t>karar</a:t>
            </a:r>
            <a:r>
              <a:rPr lang="en-GB" dirty="0" smtClean="0"/>
              <a:t> </a:t>
            </a:r>
            <a:r>
              <a:rPr lang="en-GB" dirty="0" err="1" smtClean="0"/>
              <a:t>vericilere</a:t>
            </a:r>
            <a:r>
              <a:rPr lang="en-GB" dirty="0" smtClean="0"/>
              <a:t> </a:t>
            </a:r>
            <a:r>
              <a:rPr lang="en-GB" dirty="0" err="1" smtClean="0"/>
              <a:t>refereans</a:t>
            </a:r>
            <a:r>
              <a:rPr lang="en-GB" dirty="0" smtClean="0"/>
              <a:t> </a:t>
            </a:r>
            <a:r>
              <a:rPr lang="en-GB" dirty="0" err="1" smtClean="0"/>
              <a:t>olacak</a:t>
            </a:r>
            <a:r>
              <a:rPr lang="en-GB" dirty="0" smtClean="0"/>
              <a:t> </a:t>
            </a:r>
            <a:r>
              <a:rPr lang="en-GB" dirty="0" err="1" smtClean="0"/>
              <a:t>değerlendirmeler</a:t>
            </a:r>
            <a:r>
              <a:rPr lang="en-GB" dirty="0" smtClean="0"/>
              <a:t> </a:t>
            </a:r>
            <a:r>
              <a:rPr lang="en-GB" dirty="0" err="1" smtClean="0"/>
              <a:t>sağlayarak</a:t>
            </a:r>
            <a:r>
              <a:rPr lang="en-GB" dirty="0" smtClean="0"/>
              <a:t> </a:t>
            </a:r>
            <a:r>
              <a:rPr lang="en-GB" dirty="0" err="1" smtClean="0"/>
              <a:t>değerlendirmelerdeki</a:t>
            </a:r>
            <a:r>
              <a:rPr lang="en-GB" dirty="0" smtClean="0"/>
              <a:t> </a:t>
            </a:r>
            <a:r>
              <a:rPr lang="en-GB" dirty="0" err="1" smtClean="0"/>
              <a:t>yanlılığı</a:t>
            </a:r>
            <a:r>
              <a:rPr lang="en-GB" dirty="0" smtClean="0"/>
              <a:t> </a:t>
            </a:r>
            <a:r>
              <a:rPr lang="en-GB" dirty="0" err="1" smtClean="0"/>
              <a:t>azaltır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err="1" smtClean="0"/>
              <a:t>Dezavantajı</a:t>
            </a:r>
            <a:r>
              <a:rPr lang="en-GB" dirty="0" smtClean="0"/>
              <a:t>; </a:t>
            </a:r>
            <a:r>
              <a:rPr lang="en-GB" dirty="0" err="1" smtClean="0"/>
              <a:t>maliyeti</a:t>
            </a:r>
            <a:r>
              <a:rPr lang="en-GB" dirty="0" smtClean="0"/>
              <a:t> </a:t>
            </a:r>
            <a:r>
              <a:rPr lang="en-GB" dirty="0" err="1" smtClean="0"/>
              <a:t>yüksektir</a:t>
            </a:r>
            <a:r>
              <a:rPr lang="en-GB" dirty="0" smtClean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131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7030A0"/>
                </a:solidFill>
              </a:rPr>
              <a:t>ÜRÜN SEÇKİ DOSYASI (Portfolio)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Öğrenciler</a:t>
            </a:r>
            <a:r>
              <a:rPr lang="en-GB" dirty="0" smtClean="0"/>
              <a:t>, </a:t>
            </a:r>
            <a:r>
              <a:rPr lang="en-GB" dirty="0" err="1" smtClean="0"/>
              <a:t>uzmanlar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pek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alandaki</a:t>
            </a:r>
            <a:r>
              <a:rPr lang="en-GB" dirty="0" smtClean="0"/>
              <a:t> </a:t>
            </a:r>
            <a:r>
              <a:rPr lang="en-GB" dirty="0" err="1" smtClean="0"/>
              <a:t>bireyler</a:t>
            </a:r>
            <a:r>
              <a:rPr lang="en-GB" dirty="0" smtClean="0"/>
              <a:t>, </a:t>
            </a:r>
            <a:r>
              <a:rPr lang="en-GB" dirty="0" err="1" smtClean="0"/>
              <a:t>çalışmalarını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ürünlerini</a:t>
            </a:r>
            <a:r>
              <a:rPr lang="en-GB" dirty="0" smtClean="0"/>
              <a:t> </a:t>
            </a:r>
            <a:r>
              <a:rPr lang="en-GB" dirty="0" err="1" smtClean="0"/>
              <a:t>kağıt</a:t>
            </a:r>
            <a:r>
              <a:rPr lang="en-GB" dirty="0" smtClean="0"/>
              <a:t>, </a:t>
            </a:r>
            <a:r>
              <a:rPr lang="en-GB" dirty="0" err="1" smtClean="0"/>
              <a:t>rapor</a:t>
            </a:r>
            <a:r>
              <a:rPr lang="en-GB" dirty="0" smtClean="0"/>
              <a:t>, </a:t>
            </a:r>
            <a:r>
              <a:rPr lang="en-GB" dirty="0" err="1" smtClean="0"/>
              <a:t>tuval</a:t>
            </a:r>
            <a:r>
              <a:rPr lang="en-GB" dirty="0" smtClean="0"/>
              <a:t>, film, video vb. </a:t>
            </a:r>
            <a:r>
              <a:rPr lang="en-GB" dirty="0" err="1" smtClean="0"/>
              <a:t>şekillerde</a:t>
            </a:r>
            <a:r>
              <a:rPr lang="en-GB" dirty="0" smtClean="0"/>
              <a:t> </a:t>
            </a:r>
            <a:r>
              <a:rPr lang="en-GB" dirty="0" err="1" smtClean="0"/>
              <a:t>dosyalar</a:t>
            </a:r>
            <a:r>
              <a:rPr lang="en-GB" dirty="0" smtClean="0"/>
              <a:t>. Bu </a:t>
            </a:r>
            <a:r>
              <a:rPr lang="en-GB" dirty="0" err="1" smtClean="0"/>
              <a:t>tür</a:t>
            </a:r>
            <a:r>
              <a:rPr lang="en-GB" dirty="0" smtClean="0"/>
              <a:t> </a:t>
            </a:r>
            <a:r>
              <a:rPr lang="en-GB" dirty="0" err="1" smtClean="0"/>
              <a:t>dosyaların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amacıyla</a:t>
            </a:r>
            <a:r>
              <a:rPr lang="en-GB" dirty="0" smtClean="0"/>
              <a:t> </a:t>
            </a:r>
            <a:r>
              <a:rPr lang="en-GB" dirty="0" err="1" smtClean="0"/>
              <a:t>kullanılabileceği</a:t>
            </a:r>
            <a:r>
              <a:rPr lang="en-GB" dirty="0" smtClean="0"/>
              <a:t> </a:t>
            </a:r>
            <a:r>
              <a:rPr lang="en-GB" dirty="0" err="1" smtClean="0"/>
              <a:t>fikri</a:t>
            </a:r>
            <a:r>
              <a:rPr lang="en-GB" dirty="0" smtClean="0"/>
              <a:t> “</a:t>
            </a:r>
            <a:r>
              <a:rPr lang="en-GB" dirty="0" err="1" smtClean="0"/>
              <a:t>portfolyo”ya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tekniğini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çıkarmıştır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sanatçının</a:t>
            </a:r>
            <a:r>
              <a:rPr lang="en-GB" dirty="0" smtClean="0"/>
              <a:t> </a:t>
            </a:r>
            <a:r>
              <a:rPr lang="en-GB" dirty="0" err="1" smtClean="0"/>
              <a:t>seçilmesine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eserlerinin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kısmını</a:t>
            </a:r>
            <a:r>
              <a:rPr lang="en-GB" dirty="0" smtClean="0"/>
              <a:t> </a:t>
            </a:r>
            <a:r>
              <a:rPr lang="en-GB" dirty="0" err="1" smtClean="0"/>
              <a:t>içeren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dosya</a:t>
            </a:r>
            <a:endParaRPr lang="en-GB" dirty="0" smtClean="0"/>
          </a:p>
          <a:p>
            <a:pPr lvl="1"/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radyo</a:t>
            </a:r>
            <a:r>
              <a:rPr lang="en-GB" dirty="0" smtClean="0"/>
              <a:t> </a:t>
            </a:r>
            <a:r>
              <a:rPr lang="en-GB" dirty="0" err="1" smtClean="0"/>
              <a:t>spikeri</a:t>
            </a:r>
            <a:r>
              <a:rPr lang="en-GB" dirty="0" smtClean="0"/>
              <a:t> </a:t>
            </a:r>
            <a:r>
              <a:rPr lang="en-GB" dirty="0" err="1" smtClean="0"/>
              <a:t>seçiminde</a:t>
            </a:r>
            <a:r>
              <a:rPr lang="en-GB" dirty="0" smtClean="0"/>
              <a:t> </a:t>
            </a:r>
            <a:r>
              <a:rPr lang="en-GB" dirty="0" err="1" smtClean="0"/>
              <a:t>örnek</a:t>
            </a:r>
            <a:r>
              <a:rPr lang="en-GB" dirty="0" smtClean="0"/>
              <a:t> </a:t>
            </a:r>
            <a:r>
              <a:rPr lang="en-GB" dirty="0" err="1" smtClean="0"/>
              <a:t>ses</a:t>
            </a:r>
            <a:r>
              <a:rPr lang="en-GB" dirty="0" smtClean="0"/>
              <a:t> </a:t>
            </a:r>
            <a:r>
              <a:rPr lang="en-GB" dirty="0" err="1" smtClean="0"/>
              <a:t>kayıtlarından</a:t>
            </a:r>
            <a:r>
              <a:rPr lang="en-GB" dirty="0" smtClean="0"/>
              <a:t> </a:t>
            </a:r>
            <a:r>
              <a:rPr lang="en-GB" dirty="0" err="1" smtClean="0"/>
              <a:t>oluşan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dosya</a:t>
            </a:r>
            <a:endParaRPr lang="en-GB" dirty="0" smtClean="0"/>
          </a:p>
          <a:p>
            <a:pPr lvl="1"/>
            <a:r>
              <a:rPr lang="en-GB" dirty="0" err="1" smtClean="0"/>
              <a:t>Öğrencilerin</a:t>
            </a:r>
            <a:r>
              <a:rPr lang="en-GB" dirty="0" smtClean="0"/>
              <a:t> </a:t>
            </a:r>
            <a:r>
              <a:rPr lang="en-GB" dirty="0" err="1" smtClean="0"/>
              <a:t>yazma</a:t>
            </a:r>
            <a:r>
              <a:rPr lang="en-GB" dirty="0" smtClean="0"/>
              <a:t> </a:t>
            </a:r>
            <a:r>
              <a:rPr lang="en-GB" dirty="0" err="1" smtClean="0"/>
              <a:t>becerilerinin</a:t>
            </a:r>
            <a:r>
              <a:rPr lang="en-GB" dirty="0" smtClean="0"/>
              <a:t> </a:t>
            </a:r>
            <a:r>
              <a:rPr lang="en-GB" dirty="0" err="1" smtClean="0"/>
              <a:t>değerlendirilmesinde</a:t>
            </a:r>
            <a:r>
              <a:rPr lang="en-GB" dirty="0" smtClean="0"/>
              <a:t> </a:t>
            </a:r>
            <a:r>
              <a:rPr lang="en-GB" dirty="0" err="1" smtClean="0"/>
              <a:t>yazılı</a:t>
            </a:r>
            <a:r>
              <a:rPr lang="en-GB" dirty="0" smtClean="0"/>
              <a:t> </a:t>
            </a:r>
            <a:r>
              <a:rPr lang="en-GB" dirty="0" err="1" smtClean="0"/>
              <a:t>metinlerden</a:t>
            </a:r>
            <a:r>
              <a:rPr lang="en-GB" dirty="0" smtClean="0"/>
              <a:t> </a:t>
            </a:r>
            <a:r>
              <a:rPr lang="en-GB" dirty="0" err="1" smtClean="0"/>
              <a:t>oluşan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dosya</a:t>
            </a:r>
            <a:endParaRPr lang="en-GB" dirty="0" smtClean="0"/>
          </a:p>
          <a:p>
            <a:pPr lvl="1"/>
            <a:r>
              <a:rPr lang="en-GB" dirty="0" err="1" smtClean="0"/>
              <a:t>Üniversitelerde</a:t>
            </a:r>
            <a:r>
              <a:rPr lang="en-GB" dirty="0" smtClean="0"/>
              <a:t> </a:t>
            </a:r>
            <a:r>
              <a:rPr lang="en-GB" dirty="0" err="1" smtClean="0"/>
              <a:t>öğretim</a:t>
            </a:r>
            <a:r>
              <a:rPr lang="en-GB" dirty="0" smtClean="0"/>
              <a:t> </a:t>
            </a:r>
            <a:r>
              <a:rPr lang="en-GB" dirty="0" err="1" smtClean="0"/>
              <a:t>elemanı</a:t>
            </a:r>
            <a:r>
              <a:rPr lang="en-GB" dirty="0" smtClean="0"/>
              <a:t> </a:t>
            </a:r>
            <a:r>
              <a:rPr lang="en-GB" dirty="0" err="1" smtClean="0"/>
              <a:t>alımı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terfilerinde</a:t>
            </a:r>
            <a:r>
              <a:rPr lang="en-GB" dirty="0" smtClean="0"/>
              <a:t> </a:t>
            </a:r>
            <a:r>
              <a:rPr lang="en-GB" dirty="0" err="1" smtClean="0"/>
              <a:t>hazırlanan</a:t>
            </a:r>
            <a:r>
              <a:rPr lang="en-GB" dirty="0" smtClean="0"/>
              <a:t> </a:t>
            </a:r>
            <a:r>
              <a:rPr lang="en-GB" dirty="0" err="1" smtClean="0"/>
              <a:t>dosyalar</a:t>
            </a:r>
            <a:r>
              <a:rPr lang="en-GB" dirty="0" smtClean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404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7030A0"/>
                </a:solidFill>
              </a:rPr>
              <a:t>VAKA GEÇMİŞİ (Case History)</a:t>
            </a:r>
            <a:endParaRPr lang="en-GB" b="1" i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“Case History”, “Case Study”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Vaka</a:t>
            </a:r>
            <a:r>
              <a:rPr lang="en-GB" dirty="0" smtClean="0"/>
              <a:t> </a:t>
            </a:r>
            <a:r>
              <a:rPr lang="en-GB" dirty="0" err="1" smtClean="0"/>
              <a:t>geçmişi</a:t>
            </a:r>
            <a:r>
              <a:rPr lang="en-GB" dirty="0" smtClean="0"/>
              <a:t> </a:t>
            </a:r>
            <a:r>
              <a:rPr lang="en-GB" dirty="0" err="1" smtClean="0"/>
              <a:t>verileri</a:t>
            </a:r>
            <a:r>
              <a:rPr lang="en-GB" dirty="0" smtClean="0"/>
              <a:t>, </a:t>
            </a:r>
            <a:r>
              <a:rPr lang="en-GB" dirty="0" err="1" smtClean="0"/>
              <a:t>yazılı</a:t>
            </a:r>
            <a:r>
              <a:rPr lang="en-GB" dirty="0" smtClean="0"/>
              <a:t>, </a:t>
            </a:r>
            <a:r>
              <a:rPr lang="en-GB" dirty="0" err="1" smtClean="0"/>
              <a:t>resim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başka</a:t>
            </a:r>
            <a:r>
              <a:rPr lang="en-GB" dirty="0" smtClean="0"/>
              <a:t> </a:t>
            </a:r>
            <a:r>
              <a:rPr lang="en-GB" dirty="0" err="1" smtClean="0"/>
              <a:t>formattaki</a:t>
            </a:r>
            <a:r>
              <a:rPr lang="en-GB" dirty="0" smtClean="0"/>
              <a:t> </a:t>
            </a:r>
            <a:r>
              <a:rPr lang="en-GB" dirty="0" err="1" smtClean="0"/>
              <a:t>resmi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resmi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</a:t>
            </a:r>
            <a:r>
              <a:rPr lang="en-GB" dirty="0" err="1" smtClean="0"/>
              <a:t>arşiv</a:t>
            </a:r>
            <a:r>
              <a:rPr lang="en-GB" dirty="0" smtClean="0"/>
              <a:t> </a:t>
            </a:r>
            <a:r>
              <a:rPr lang="en-GB" dirty="0" err="1" smtClean="0"/>
              <a:t>bilgilerini</a:t>
            </a:r>
            <a:r>
              <a:rPr lang="en-GB" dirty="0" smtClean="0"/>
              <a:t> </a:t>
            </a:r>
            <a:r>
              <a:rPr lang="en-GB" dirty="0" err="1" smtClean="0"/>
              <a:t>içeren</a:t>
            </a:r>
            <a:r>
              <a:rPr lang="en-GB" dirty="0" smtClean="0"/>
              <a:t> </a:t>
            </a:r>
            <a:r>
              <a:rPr lang="en-GB" dirty="0" err="1" smtClean="0"/>
              <a:t>kayıtlardır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Bu </a:t>
            </a:r>
            <a:r>
              <a:rPr lang="en-GB" dirty="0" err="1" smtClean="0"/>
              <a:t>kayıtlar</a:t>
            </a:r>
            <a:r>
              <a:rPr lang="en-GB" dirty="0" smtClean="0"/>
              <a:t> </a:t>
            </a:r>
            <a:r>
              <a:rPr lang="en-GB" dirty="0" err="1" smtClean="0"/>
              <a:t>çoğunlukla</a:t>
            </a:r>
            <a:r>
              <a:rPr lang="en-GB" dirty="0" smtClean="0"/>
              <a:t> </a:t>
            </a:r>
            <a:r>
              <a:rPr lang="en-GB" dirty="0" err="1" smtClean="0"/>
              <a:t>resmi</a:t>
            </a:r>
            <a:r>
              <a:rPr lang="en-GB" dirty="0" smtClean="0"/>
              <a:t> </a:t>
            </a:r>
            <a:r>
              <a:rPr lang="en-GB" dirty="0" err="1" smtClean="0"/>
              <a:t>kurum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kuruluşlarda</a:t>
            </a:r>
            <a:r>
              <a:rPr lang="en-GB" dirty="0" smtClean="0"/>
              <a:t> (</a:t>
            </a:r>
            <a:r>
              <a:rPr lang="en-GB" dirty="0" err="1" smtClean="0"/>
              <a:t>okul</a:t>
            </a:r>
            <a:r>
              <a:rPr lang="en-GB" dirty="0" smtClean="0"/>
              <a:t>, </a:t>
            </a:r>
            <a:r>
              <a:rPr lang="en-GB" dirty="0" err="1" smtClean="0"/>
              <a:t>hastane</a:t>
            </a:r>
            <a:r>
              <a:rPr lang="en-GB" dirty="0" smtClean="0"/>
              <a:t>, </a:t>
            </a:r>
            <a:r>
              <a:rPr lang="en-GB" dirty="0" err="1" smtClean="0"/>
              <a:t>işveren</a:t>
            </a:r>
            <a:r>
              <a:rPr lang="en-GB" dirty="0" smtClean="0"/>
              <a:t> </a:t>
            </a:r>
            <a:r>
              <a:rPr lang="en-GB" dirty="0" err="1" smtClean="0"/>
              <a:t>kuruluş</a:t>
            </a:r>
            <a:r>
              <a:rPr lang="en-GB" dirty="0" smtClean="0"/>
              <a:t>, </a:t>
            </a:r>
            <a:r>
              <a:rPr lang="en-GB" dirty="0" err="1" smtClean="0"/>
              <a:t>adli</a:t>
            </a:r>
            <a:r>
              <a:rPr lang="en-GB" dirty="0" smtClean="0"/>
              <a:t> </a:t>
            </a:r>
            <a:r>
              <a:rPr lang="en-GB" dirty="0" err="1" smtClean="0"/>
              <a:t>birimler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) </a:t>
            </a:r>
            <a:r>
              <a:rPr lang="en-GB" dirty="0" err="1" smtClean="0"/>
              <a:t>dosyalanır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Klinik</a:t>
            </a:r>
            <a:r>
              <a:rPr lang="en-GB" dirty="0" smtClean="0"/>
              <a:t> </a:t>
            </a:r>
            <a:r>
              <a:rPr lang="en-GB" dirty="0" err="1" smtClean="0"/>
              <a:t>değerlendirmelerde</a:t>
            </a:r>
            <a:r>
              <a:rPr lang="en-GB" dirty="0" smtClean="0"/>
              <a:t>, </a:t>
            </a:r>
            <a:r>
              <a:rPr lang="en-GB" dirty="0" err="1" smtClean="0"/>
              <a:t>vaka</a:t>
            </a:r>
            <a:r>
              <a:rPr lang="en-GB" dirty="0" smtClean="0"/>
              <a:t> </a:t>
            </a:r>
            <a:r>
              <a:rPr lang="en-GB" dirty="0" err="1" smtClean="0"/>
              <a:t>geçmişi</a:t>
            </a:r>
            <a:r>
              <a:rPr lang="en-GB" dirty="0" smtClean="0"/>
              <a:t> </a:t>
            </a:r>
            <a:r>
              <a:rPr lang="en-GB" dirty="0" err="1" smtClean="0"/>
              <a:t>verileri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öneme</a:t>
            </a:r>
            <a:r>
              <a:rPr lang="en-GB" dirty="0" smtClean="0"/>
              <a:t> </a:t>
            </a:r>
            <a:r>
              <a:rPr lang="en-GB" dirty="0" err="1" smtClean="0"/>
              <a:t>sahiptir</a:t>
            </a:r>
            <a:r>
              <a:rPr lang="en-GB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0112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619</Words>
  <Application>Microsoft Office PowerPoint</Application>
  <PresentationFormat>Ekran Gösterisi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Ofis Teması</vt:lpstr>
      <vt:lpstr>PSİKOMETRİ Psikolojik Özelliklerin Ölçülmesi ve Değerlendirilmesi</vt:lpstr>
      <vt:lpstr>ÜNİTE 4. Psikolojik Özelliklerin Ölçülmesinde Test Dışı Teknikler</vt:lpstr>
      <vt:lpstr>Ölçme Araçları</vt:lpstr>
      <vt:lpstr>GÖRÜŞME (Interview)</vt:lpstr>
      <vt:lpstr>Yüzyüze (Face to face) Görüşme</vt:lpstr>
      <vt:lpstr>PowerPoint Sunusu</vt:lpstr>
      <vt:lpstr>Mülakat (Panel Interview)</vt:lpstr>
      <vt:lpstr>ÜRÜN SEÇKİ DOSYASI (Portfolio)</vt:lpstr>
      <vt:lpstr>VAKA GEÇMİŞİ (Case History)</vt:lpstr>
      <vt:lpstr>DAVRANIŞSAL GÖZLEMLER</vt:lpstr>
      <vt:lpstr>ROL YAPMAYA DAYALI ÖLÇMELER</vt:lpstr>
      <vt:lpstr>BİLGİSAYARLAR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2020-07-23T08:10:49Z</dcterms:modified>
</cp:coreProperties>
</file>