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320" r:id="rId3"/>
    <p:sldId id="325" r:id="rId4"/>
    <p:sldId id="321" r:id="rId5"/>
    <p:sldId id="323" r:id="rId6"/>
    <p:sldId id="322" r:id="rId7"/>
    <p:sldId id="324" r:id="rId8"/>
    <p:sldId id="326" r:id="rId9"/>
    <p:sldId id="327" r:id="rId10"/>
    <p:sldId id="328" r:id="rId11"/>
    <p:sldId id="329" r:id="rId12"/>
    <p:sldId id="330" r:id="rId13"/>
    <p:sldId id="25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764" y="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983C9B-55E4-4EB8-A917-6D26EB79362F}" type="datetimeFigureOut">
              <a:rPr lang="en-GB" smtClean="0"/>
              <a:t>23/07/2020</a:t>
            </a:fld>
            <a:endParaRPr lang="en-GB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8425C5-1C93-49BF-A8E1-9F23CA61DC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9048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EE795B-B33D-44A7-B60D-908C5A4281E1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996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E3546-302F-41FD-A1A6-8ABFB6E920BA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587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F8AA0-3266-456D-9AA0-24390729FD78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4234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9A862-3D74-4DC3-8E3B-C7737D3049C6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7131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394B5-7C28-4249-8F56-A2EE15EE7770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7395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F5B77-FDAB-4989-AC97-24525F59D971}" type="datetime1">
              <a:rPr lang="en-GB" smtClean="0"/>
              <a:t>23/07/2020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8106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265B8-03AE-4A41-83BD-74B30E669BCA}" type="datetime1">
              <a:rPr lang="en-GB" smtClean="0"/>
              <a:t>23/07/2020</a:t>
            </a:fld>
            <a:endParaRPr lang="en-GB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7563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76B3D-22E7-49E3-8F7A-B08471243A20}" type="datetime1">
              <a:rPr lang="en-GB" smtClean="0"/>
              <a:t>23/07/2020</a:t>
            </a:fld>
            <a:endParaRPr lang="en-GB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768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76120A-4F74-4C46-94D2-300BCED357DD}" type="datetime1">
              <a:rPr lang="en-GB" smtClean="0"/>
              <a:t>23/07/2020</a:t>
            </a:fld>
            <a:endParaRPr lang="en-GB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8210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1715D4-D24E-4015-B15F-36F15FA0C26E}" type="datetime1">
              <a:rPr lang="en-GB" smtClean="0"/>
              <a:t>23/07/2020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6776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410AC2-5DE2-49AA-9F8A-59A2FD3691A1}" type="datetime1">
              <a:rPr lang="en-GB" smtClean="0"/>
              <a:t>23/07/2020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19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67D38C-8078-4884-807A-04F4491A324C}" type="datetime1">
              <a:rPr lang="en-GB" smtClean="0"/>
              <a:t>23/07/2020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93349D-C700-482F-A6B7-E5F8D2839D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998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4800" b="1" i="1" dirty="0" smtClean="0"/>
              <a:t>PSİKOMETRİ</a:t>
            </a:r>
            <a:r>
              <a:rPr lang="en-GB" b="1" i="1" dirty="0" smtClean="0"/>
              <a:t/>
            </a:r>
            <a:br>
              <a:rPr lang="en-GB" b="1" i="1" dirty="0" smtClean="0"/>
            </a:br>
            <a:r>
              <a:rPr lang="en-GB" sz="2400" b="1" i="1" dirty="0" err="1" smtClean="0"/>
              <a:t>Psikolojik</a:t>
            </a:r>
            <a:r>
              <a:rPr lang="en-GB" sz="2400" b="1" i="1" dirty="0" smtClean="0"/>
              <a:t> </a:t>
            </a:r>
            <a:r>
              <a:rPr lang="en-GB" sz="2400" b="1" i="1" dirty="0" err="1" smtClean="0"/>
              <a:t>Özelliklerin</a:t>
            </a:r>
            <a:r>
              <a:rPr lang="en-GB" sz="2400" b="1" i="1" dirty="0" smtClean="0"/>
              <a:t> </a:t>
            </a:r>
            <a:r>
              <a:rPr lang="en-GB" sz="2400" b="1" i="1" dirty="0" err="1" smtClean="0"/>
              <a:t>Ölçülmesi</a:t>
            </a:r>
            <a:r>
              <a:rPr lang="en-GB" sz="2400" b="1" i="1" dirty="0" smtClean="0"/>
              <a:t> </a:t>
            </a:r>
            <a:r>
              <a:rPr lang="en-GB" sz="2400" b="1" i="1" dirty="0" err="1" smtClean="0"/>
              <a:t>ve</a:t>
            </a:r>
            <a:r>
              <a:rPr lang="en-GB" sz="2400" b="1" i="1" dirty="0" smtClean="0"/>
              <a:t> </a:t>
            </a:r>
            <a:r>
              <a:rPr lang="en-GB" sz="2400" b="1" i="1" dirty="0" err="1" smtClean="0"/>
              <a:t>Değerlendirilmesi</a:t>
            </a:r>
            <a:endParaRPr lang="en-GB" sz="2400" b="1" i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err="1" smtClean="0"/>
              <a:t>Dr.Ergül</a:t>
            </a:r>
            <a:r>
              <a:rPr lang="en-GB" dirty="0" smtClean="0"/>
              <a:t> </a:t>
            </a:r>
            <a:r>
              <a:rPr lang="en-GB" dirty="0" err="1" smtClean="0"/>
              <a:t>Demir</a:t>
            </a: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1980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i="1" dirty="0" smtClean="0">
                <a:solidFill>
                  <a:srgbClr val="7030A0"/>
                </a:solidFill>
              </a:rPr>
              <a:t>DAVRANIŞSAL GÖZLEMLER</a:t>
            </a:r>
            <a:endParaRPr lang="en-GB" b="1" i="1" dirty="0">
              <a:solidFill>
                <a:srgbClr val="7030A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40560"/>
          </a:xfrm>
        </p:spPr>
        <p:txBody>
          <a:bodyPr>
            <a:normAutofit fontScale="77500" lnSpcReduction="20000"/>
          </a:bodyPr>
          <a:lstStyle/>
          <a:p>
            <a:r>
              <a:rPr lang="en-GB" dirty="0" smtClean="0"/>
              <a:t>“</a:t>
            </a:r>
            <a:r>
              <a:rPr lang="en-GB" dirty="0" err="1" smtClean="0"/>
              <a:t>Doğal</a:t>
            </a:r>
            <a:r>
              <a:rPr lang="en-GB" dirty="0" smtClean="0"/>
              <a:t> </a:t>
            </a:r>
            <a:r>
              <a:rPr lang="en-GB" dirty="0" err="1" smtClean="0"/>
              <a:t>gözlem</a:t>
            </a:r>
            <a:r>
              <a:rPr lang="en-GB" dirty="0" smtClean="0"/>
              <a:t> (naturalistic observation” </a:t>
            </a:r>
            <a:r>
              <a:rPr lang="en-GB" dirty="0" err="1" smtClean="0"/>
              <a:t>olarak</a:t>
            </a:r>
            <a:r>
              <a:rPr lang="en-GB" dirty="0" smtClean="0"/>
              <a:t> da </a:t>
            </a:r>
            <a:r>
              <a:rPr lang="en-GB" dirty="0" err="1" smtClean="0"/>
              <a:t>bilinir</a:t>
            </a:r>
            <a:r>
              <a:rPr lang="en-GB" dirty="0" smtClean="0"/>
              <a:t>.</a:t>
            </a:r>
          </a:p>
          <a:p>
            <a:r>
              <a:rPr lang="en-GB" dirty="0" err="1" smtClean="0"/>
              <a:t>Bireyin</a:t>
            </a:r>
            <a:r>
              <a:rPr lang="en-GB" dirty="0" smtClean="0"/>
              <a:t> </a:t>
            </a:r>
            <a:r>
              <a:rPr lang="en-GB" dirty="0" err="1" smtClean="0"/>
              <a:t>doğal</a:t>
            </a:r>
            <a:r>
              <a:rPr lang="en-GB" dirty="0" smtClean="0"/>
              <a:t> </a:t>
            </a:r>
            <a:r>
              <a:rPr lang="en-GB" dirty="0" err="1" smtClean="0"/>
              <a:t>davranışlarının</a:t>
            </a:r>
            <a:r>
              <a:rPr lang="en-GB" dirty="0" smtClean="0"/>
              <a:t> belli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özel</a:t>
            </a:r>
            <a:r>
              <a:rPr lang="en-GB" dirty="0" smtClean="0"/>
              <a:t> </a:t>
            </a:r>
            <a:r>
              <a:rPr lang="en-GB" dirty="0" err="1" smtClean="0"/>
              <a:t>durumda</a:t>
            </a:r>
            <a:r>
              <a:rPr lang="en-GB" dirty="0" smtClean="0"/>
              <a:t>, </a:t>
            </a:r>
            <a:r>
              <a:rPr lang="en-GB" dirty="0" err="1" smtClean="0"/>
              <a:t>koşulda</a:t>
            </a:r>
            <a:r>
              <a:rPr lang="en-GB" dirty="0" smtClean="0"/>
              <a:t> </a:t>
            </a:r>
            <a:r>
              <a:rPr lang="en-GB" dirty="0" err="1" smtClean="0"/>
              <a:t>ya</a:t>
            </a:r>
            <a:r>
              <a:rPr lang="en-GB" dirty="0" smtClean="0"/>
              <a:t> da </a:t>
            </a:r>
            <a:r>
              <a:rPr lang="en-GB" dirty="0" err="1" smtClean="0"/>
              <a:t>ortamda</a:t>
            </a:r>
            <a:r>
              <a:rPr lang="en-GB" dirty="0" smtClean="0"/>
              <a:t> </a:t>
            </a:r>
            <a:r>
              <a:rPr lang="en-GB" dirty="0" err="1" smtClean="0"/>
              <a:t>gözlenmesi</a:t>
            </a:r>
            <a:r>
              <a:rPr lang="en-GB" dirty="0" smtClean="0"/>
              <a:t> </a:t>
            </a:r>
            <a:r>
              <a:rPr lang="en-GB" dirty="0" err="1" smtClean="0"/>
              <a:t>ihtiyacı</a:t>
            </a:r>
            <a:r>
              <a:rPr lang="en-GB" dirty="0" smtClean="0"/>
              <a:t> </a:t>
            </a:r>
            <a:r>
              <a:rPr lang="en-GB" dirty="0" err="1" smtClean="0"/>
              <a:t>ortaya</a:t>
            </a:r>
            <a:r>
              <a:rPr lang="en-GB" dirty="0" smtClean="0"/>
              <a:t> </a:t>
            </a:r>
            <a:r>
              <a:rPr lang="en-GB" dirty="0" err="1" smtClean="0"/>
              <a:t>çıktığında</a:t>
            </a:r>
            <a:r>
              <a:rPr lang="en-GB" dirty="0" smtClean="0"/>
              <a:t> </a:t>
            </a:r>
            <a:r>
              <a:rPr lang="en-GB" dirty="0" err="1" smtClean="0"/>
              <a:t>kullanılır</a:t>
            </a:r>
            <a:r>
              <a:rPr lang="en-GB" dirty="0" smtClean="0"/>
              <a:t>.</a:t>
            </a:r>
          </a:p>
          <a:p>
            <a:r>
              <a:rPr lang="en-GB" dirty="0" err="1" smtClean="0"/>
              <a:t>Uzmanlar</a:t>
            </a:r>
            <a:r>
              <a:rPr lang="en-GB" dirty="0" smtClean="0"/>
              <a:t> </a:t>
            </a:r>
            <a:r>
              <a:rPr lang="en-GB" dirty="0" err="1" smtClean="0"/>
              <a:t>tarafından</a:t>
            </a:r>
            <a:r>
              <a:rPr lang="en-GB" dirty="0" smtClean="0"/>
              <a:t> </a:t>
            </a:r>
            <a:r>
              <a:rPr lang="en-GB" dirty="0" err="1" smtClean="0"/>
              <a:t>uygulanır</a:t>
            </a:r>
            <a:r>
              <a:rPr lang="en-GB" dirty="0" smtClean="0"/>
              <a:t>.</a:t>
            </a:r>
          </a:p>
          <a:p>
            <a:r>
              <a:rPr lang="en-GB" dirty="0" err="1" smtClean="0"/>
              <a:t>Çoğunlukla</a:t>
            </a:r>
            <a:r>
              <a:rPr lang="en-GB" dirty="0" smtClean="0"/>
              <a:t> </a:t>
            </a:r>
            <a:r>
              <a:rPr lang="en-GB" dirty="0" err="1" smtClean="0"/>
              <a:t>tanılama</a:t>
            </a:r>
            <a:r>
              <a:rPr lang="en-GB" dirty="0" smtClean="0"/>
              <a:t> </a:t>
            </a:r>
            <a:r>
              <a:rPr lang="en-GB" dirty="0" err="1" smtClean="0"/>
              <a:t>ya</a:t>
            </a:r>
            <a:r>
              <a:rPr lang="en-GB" dirty="0" smtClean="0"/>
              <a:t> da </a:t>
            </a:r>
            <a:r>
              <a:rPr lang="en-GB" dirty="0" err="1" smtClean="0"/>
              <a:t>karar</a:t>
            </a:r>
            <a:r>
              <a:rPr lang="en-GB" dirty="0" smtClean="0"/>
              <a:t> </a:t>
            </a:r>
            <a:r>
              <a:rPr lang="en-GB" dirty="0" err="1" smtClean="0"/>
              <a:t>verme</a:t>
            </a:r>
            <a:r>
              <a:rPr lang="en-GB" dirty="0" smtClean="0"/>
              <a:t> </a:t>
            </a:r>
            <a:r>
              <a:rPr lang="en-GB" dirty="0" err="1" smtClean="0"/>
              <a:t>sürecine</a:t>
            </a:r>
            <a:r>
              <a:rPr lang="en-GB" dirty="0" smtClean="0"/>
              <a:t> </a:t>
            </a:r>
            <a:r>
              <a:rPr lang="en-GB" dirty="0" err="1" smtClean="0"/>
              <a:t>yardımcı</a:t>
            </a:r>
            <a:r>
              <a:rPr lang="en-GB" dirty="0" smtClean="0"/>
              <a:t> </a:t>
            </a:r>
            <a:r>
              <a:rPr lang="en-GB" dirty="0" err="1" smtClean="0"/>
              <a:t>olan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ön</a:t>
            </a:r>
            <a:r>
              <a:rPr lang="en-GB" dirty="0" smtClean="0"/>
              <a:t> </a:t>
            </a:r>
            <a:r>
              <a:rPr lang="en-GB" dirty="0" err="1" smtClean="0"/>
              <a:t>süreç</a:t>
            </a:r>
            <a:r>
              <a:rPr lang="en-GB" dirty="0" smtClean="0"/>
              <a:t> </a:t>
            </a:r>
            <a:r>
              <a:rPr lang="en-GB" dirty="0" err="1" smtClean="0"/>
              <a:t>niteliğindedir</a:t>
            </a:r>
            <a:r>
              <a:rPr lang="en-GB" dirty="0" smtClean="0"/>
              <a:t>.</a:t>
            </a:r>
          </a:p>
          <a:p>
            <a:r>
              <a:rPr lang="en-GB" dirty="0" err="1"/>
              <a:t>Maliyeti</a:t>
            </a:r>
            <a:r>
              <a:rPr lang="en-GB" dirty="0"/>
              <a:t> </a:t>
            </a:r>
            <a:r>
              <a:rPr lang="en-GB" dirty="0" err="1"/>
              <a:t>yüksek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geniş</a:t>
            </a:r>
            <a:r>
              <a:rPr lang="en-GB" dirty="0"/>
              <a:t> </a:t>
            </a:r>
            <a:r>
              <a:rPr lang="en-GB" dirty="0" err="1"/>
              <a:t>gruplara</a:t>
            </a:r>
            <a:r>
              <a:rPr lang="en-GB" dirty="0"/>
              <a:t> </a:t>
            </a:r>
            <a:r>
              <a:rPr lang="en-GB" dirty="0" err="1"/>
              <a:t>uygulanması</a:t>
            </a:r>
            <a:r>
              <a:rPr lang="en-GB" dirty="0"/>
              <a:t> </a:t>
            </a:r>
            <a:r>
              <a:rPr lang="en-GB" dirty="0" err="1"/>
              <a:t>güç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veri</a:t>
            </a:r>
            <a:r>
              <a:rPr lang="en-GB" dirty="0"/>
              <a:t> </a:t>
            </a:r>
            <a:r>
              <a:rPr lang="en-GB" dirty="0" err="1"/>
              <a:t>toplama</a:t>
            </a:r>
            <a:r>
              <a:rPr lang="en-GB" dirty="0"/>
              <a:t> </a:t>
            </a:r>
            <a:r>
              <a:rPr lang="en-GB" dirty="0" err="1"/>
              <a:t>yöntemidir</a:t>
            </a:r>
            <a:r>
              <a:rPr lang="en-GB" dirty="0"/>
              <a:t>.</a:t>
            </a:r>
          </a:p>
          <a:p>
            <a:r>
              <a:rPr lang="en-GB" dirty="0" err="1" smtClean="0"/>
              <a:t>Örneğin</a:t>
            </a:r>
            <a:r>
              <a:rPr lang="en-GB" dirty="0" smtClean="0"/>
              <a:t>;</a:t>
            </a:r>
          </a:p>
          <a:p>
            <a:pPr lvl="1"/>
            <a:r>
              <a:rPr lang="en-GB" dirty="0" err="1" smtClean="0"/>
              <a:t>Zihinsel</a:t>
            </a:r>
            <a:r>
              <a:rPr lang="en-GB" dirty="0" smtClean="0"/>
              <a:t> </a:t>
            </a:r>
            <a:r>
              <a:rPr lang="en-GB" dirty="0" err="1" smtClean="0"/>
              <a:t>güçlüğü</a:t>
            </a:r>
            <a:r>
              <a:rPr lang="en-GB" dirty="0" smtClean="0"/>
              <a:t> </a:t>
            </a:r>
            <a:r>
              <a:rPr lang="en-GB" dirty="0" err="1" smtClean="0"/>
              <a:t>olan</a:t>
            </a:r>
            <a:r>
              <a:rPr lang="en-GB" dirty="0" smtClean="0"/>
              <a:t> </a:t>
            </a:r>
            <a:r>
              <a:rPr lang="en-GB" dirty="0" err="1" smtClean="0"/>
              <a:t>bireylerin</a:t>
            </a:r>
            <a:r>
              <a:rPr lang="en-GB" dirty="0" smtClean="0"/>
              <a:t> </a:t>
            </a:r>
            <a:r>
              <a:rPr lang="en-GB" dirty="0" err="1" smtClean="0"/>
              <a:t>doğal</a:t>
            </a:r>
            <a:r>
              <a:rPr lang="en-GB" dirty="0" smtClean="0"/>
              <a:t> </a:t>
            </a:r>
            <a:r>
              <a:rPr lang="en-GB" dirty="0" err="1" smtClean="0"/>
              <a:t>yaşamdaki</a:t>
            </a:r>
            <a:r>
              <a:rPr lang="en-GB" dirty="0" smtClean="0"/>
              <a:t> </a:t>
            </a:r>
            <a:r>
              <a:rPr lang="en-GB" dirty="0" err="1" smtClean="0"/>
              <a:t>davranışlarının</a:t>
            </a:r>
            <a:r>
              <a:rPr lang="en-GB" dirty="0" smtClean="0"/>
              <a:t> </a:t>
            </a:r>
            <a:r>
              <a:rPr lang="en-GB" dirty="0" err="1" smtClean="0"/>
              <a:t>gözlenmesi</a:t>
            </a:r>
            <a:endParaRPr lang="en-GB" dirty="0" smtClean="0"/>
          </a:p>
          <a:p>
            <a:pPr lvl="1"/>
            <a:r>
              <a:rPr lang="en-GB" dirty="0" err="1" smtClean="0"/>
              <a:t>Okullarda</a:t>
            </a:r>
            <a:r>
              <a:rPr lang="en-GB" dirty="0" smtClean="0"/>
              <a:t> </a:t>
            </a:r>
            <a:r>
              <a:rPr lang="en-GB" dirty="0" err="1" smtClean="0"/>
              <a:t>kültürel</a:t>
            </a:r>
            <a:r>
              <a:rPr lang="en-GB" dirty="0" smtClean="0"/>
              <a:t> </a:t>
            </a:r>
            <a:r>
              <a:rPr lang="en-GB" dirty="0" err="1" smtClean="0"/>
              <a:t>farklılığı</a:t>
            </a:r>
            <a:r>
              <a:rPr lang="en-GB" dirty="0" smtClean="0"/>
              <a:t> </a:t>
            </a:r>
            <a:r>
              <a:rPr lang="en-GB" dirty="0" err="1" smtClean="0"/>
              <a:t>olan</a:t>
            </a:r>
            <a:r>
              <a:rPr lang="en-GB" dirty="0" smtClean="0"/>
              <a:t> </a:t>
            </a:r>
            <a:r>
              <a:rPr lang="en-GB" dirty="0" err="1" smtClean="0"/>
              <a:t>çocukların</a:t>
            </a:r>
            <a:r>
              <a:rPr lang="en-GB" dirty="0" smtClean="0"/>
              <a:t> </a:t>
            </a:r>
            <a:r>
              <a:rPr lang="en-GB" dirty="0" err="1" smtClean="0"/>
              <a:t>oyun</a:t>
            </a:r>
            <a:r>
              <a:rPr lang="en-GB" dirty="0" smtClean="0"/>
              <a:t> </a:t>
            </a:r>
            <a:r>
              <a:rPr lang="en-GB" dirty="0" err="1" smtClean="0"/>
              <a:t>alanlarında</a:t>
            </a:r>
            <a:r>
              <a:rPr lang="en-GB" dirty="0" smtClean="0"/>
              <a:t> </a:t>
            </a:r>
            <a:r>
              <a:rPr lang="en-GB" dirty="0" err="1" smtClean="0"/>
              <a:t>gözlenmesi</a:t>
            </a:r>
            <a:endParaRPr lang="en-GB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4041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i="1" dirty="0" smtClean="0">
                <a:solidFill>
                  <a:srgbClr val="7030A0"/>
                </a:solidFill>
              </a:rPr>
              <a:t>ROL YAPMAYA DAYALI ÖLÇMELER</a:t>
            </a:r>
            <a:endParaRPr lang="en-GB" b="1" i="1" dirty="0">
              <a:solidFill>
                <a:srgbClr val="7030A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68552"/>
          </a:xfrm>
        </p:spPr>
        <p:txBody>
          <a:bodyPr>
            <a:normAutofit fontScale="92500"/>
          </a:bodyPr>
          <a:lstStyle/>
          <a:p>
            <a:r>
              <a:rPr lang="en-GB" dirty="0" err="1" smtClean="0"/>
              <a:t>Manipüle</a:t>
            </a:r>
            <a:r>
              <a:rPr lang="en-GB" dirty="0" smtClean="0"/>
              <a:t> </a:t>
            </a:r>
            <a:r>
              <a:rPr lang="en-GB" dirty="0" err="1" smtClean="0"/>
              <a:t>edilen</a:t>
            </a:r>
            <a:r>
              <a:rPr lang="en-GB" dirty="0" smtClean="0"/>
              <a:t> </a:t>
            </a:r>
            <a:r>
              <a:rPr lang="en-GB" dirty="0" err="1" smtClean="0"/>
              <a:t>koşullarda</a:t>
            </a:r>
            <a:r>
              <a:rPr lang="en-GB" dirty="0" smtClean="0"/>
              <a:t> </a:t>
            </a:r>
            <a:r>
              <a:rPr lang="en-GB" dirty="0" err="1" smtClean="0"/>
              <a:t>belirli</a:t>
            </a:r>
            <a:r>
              <a:rPr lang="en-GB" dirty="0" smtClean="0"/>
              <a:t> </a:t>
            </a:r>
            <a:r>
              <a:rPr lang="en-GB" dirty="0" err="1" smtClean="0"/>
              <a:t>rolleri</a:t>
            </a:r>
            <a:r>
              <a:rPr lang="en-GB" dirty="0" smtClean="0"/>
              <a:t> </a:t>
            </a:r>
            <a:r>
              <a:rPr lang="en-GB" dirty="0" err="1" smtClean="0"/>
              <a:t>yapmaya</a:t>
            </a:r>
            <a:r>
              <a:rPr lang="en-GB" dirty="0" smtClean="0"/>
              <a:t> </a:t>
            </a:r>
            <a:r>
              <a:rPr lang="en-GB" dirty="0" err="1" smtClean="0"/>
              <a:t>dayalı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uygulama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bu</a:t>
            </a:r>
            <a:r>
              <a:rPr lang="en-GB" dirty="0" smtClean="0"/>
              <a:t> </a:t>
            </a:r>
            <a:r>
              <a:rPr lang="en-GB" dirty="0" err="1" smtClean="0"/>
              <a:t>uygulamaya</a:t>
            </a:r>
            <a:r>
              <a:rPr lang="en-GB" dirty="0" smtClean="0"/>
              <a:t> </a:t>
            </a:r>
            <a:r>
              <a:rPr lang="en-GB" dirty="0" err="1" smtClean="0"/>
              <a:t>bağlı</a:t>
            </a:r>
            <a:r>
              <a:rPr lang="en-GB" dirty="0" smtClean="0"/>
              <a:t> </a:t>
            </a:r>
            <a:r>
              <a:rPr lang="en-GB" dirty="0" err="1" smtClean="0"/>
              <a:t>ölçme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değerlendirme</a:t>
            </a:r>
            <a:r>
              <a:rPr lang="en-GB" dirty="0" smtClean="0"/>
              <a:t> </a:t>
            </a:r>
            <a:r>
              <a:rPr lang="en-GB" dirty="0" err="1" smtClean="0"/>
              <a:t>sürecidir</a:t>
            </a:r>
            <a:r>
              <a:rPr lang="en-GB" dirty="0" smtClean="0"/>
              <a:t>.</a:t>
            </a:r>
          </a:p>
          <a:p>
            <a:r>
              <a:rPr lang="en-GB" dirty="0" err="1" smtClean="0"/>
              <a:t>Gerçek</a:t>
            </a:r>
            <a:r>
              <a:rPr lang="en-GB" dirty="0" smtClean="0"/>
              <a:t> </a:t>
            </a:r>
            <a:r>
              <a:rPr lang="en-GB" dirty="0" err="1" smtClean="0"/>
              <a:t>koşullara</a:t>
            </a:r>
            <a:r>
              <a:rPr lang="en-GB" dirty="0" smtClean="0"/>
              <a:t> </a:t>
            </a:r>
            <a:r>
              <a:rPr lang="en-GB" dirty="0" err="1" smtClean="0"/>
              <a:t>göre</a:t>
            </a:r>
            <a:r>
              <a:rPr lang="en-GB" dirty="0" smtClean="0"/>
              <a:t> </a:t>
            </a:r>
            <a:r>
              <a:rPr lang="en-GB" dirty="0" err="1" smtClean="0"/>
              <a:t>sınırlı</a:t>
            </a:r>
            <a:r>
              <a:rPr lang="en-GB" dirty="0" smtClean="0"/>
              <a:t> </a:t>
            </a:r>
            <a:r>
              <a:rPr lang="en-GB" dirty="0" err="1" smtClean="0"/>
              <a:t>kalır</a:t>
            </a:r>
            <a:r>
              <a:rPr lang="en-GB" dirty="0" smtClean="0"/>
              <a:t>.</a:t>
            </a:r>
          </a:p>
          <a:p>
            <a:r>
              <a:rPr lang="en-GB" dirty="0" err="1" smtClean="0"/>
              <a:t>Gerçek</a:t>
            </a:r>
            <a:r>
              <a:rPr lang="en-GB" dirty="0" smtClean="0"/>
              <a:t> </a:t>
            </a:r>
            <a:r>
              <a:rPr lang="en-GB" dirty="0" err="1" smtClean="0"/>
              <a:t>koşullardaki</a:t>
            </a:r>
            <a:r>
              <a:rPr lang="en-GB" dirty="0" smtClean="0"/>
              <a:t> </a:t>
            </a:r>
            <a:r>
              <a:rPr lang="en-GB" dirty="0" err="1" smtClean="0"/>
              <a:t>gözlemlere</a:t>
            </a:r>
            <a:r>
              <a:rPr lang="en-GB" dirty="0" smtClean="0"/>
              <a:t> </a:t>
            </a:r>
            <a:r>
              <a:rPr lang="en-GB" dirty="0" err="1" smtClean="0"/>
              <a:t>göre</a:t>
            </a:r>
            <a:r>
              <a:rPr lang="en-GB" dirty="0" smtClean="0"/>
              <a:t> </a:t>
            </a:r>
            <a:r>
              <a:rPr lang="en-GB" dirty="0" err="1" smtClean="0"/>
              <a:t>maliyeti</a:t>
            </a:r>
            <a:r>
              <a:rPr lang="en-GB" dirty="0" smtClean="0"/>
              <a:t> </a:t>
            </a:r>
            <a:r>
              <a:rPr lang="en-GB" dirty="0" err="1" smtClean="0"/>
              <a:t>düşürür</a:t>
            </a:r>
            <a:r>
              <a:rPr lang="en-GB" dirty="0" smtClean="0"/>
              <a:t>.</a:t>
            </a:r>
          </a:p>
          <a:p>
            <a:r>
              <a:rPr lang="en-GB" dirty="0" err="1" smtClean="0"/>
              <a:t>Örneğin</a:t>
            </a:r>
            <a:endParaRPr lang="en-GB" dirty="0" smtClean="0"/>
          </a:p>
          <a:p>
            <a:pPr lvl="1"/>
            <a:r>
              <a:rPr lang="en-GB" dirty="0" err="1" smtClean="0"/>
              <a:t>Astronot</a:t>
            </a:r>
            <a:r>
              <a:rPr lang="en-GB" dirty="0" smtClean="0"/>
              <a:t> </a:t>
            </a:r>
            <a:r>
              <a:rPr lang="en-GB" dirty="0" err="1" smtClean="0"/>
              <a:t>eğitimleri</a:t>
            </a:r>
            <a:endParaRPr lang="en-GB" dirty="0" smtClean="0"/>
          </a:p>
          <a:p>
            <a:pPr lvl="1"/>
            <a:r>
              <a:rPr lang="en-GB" dirty="0" err="1" smtClean="0"/>
              <a:t>Kritik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durumda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sorunla</a:t>
            </a:r>
            <a:r>
              <a:rPr lang="en-GB" dirty="0" smtClean="0"/>
              <a:t> </a:t>
            </a:r>
            <a:r>
              <a:rPr lang="en-GB" dirty="0" err="1" smtClean="0"/>
              <a:t>başa</a:t>
            </a:r>
            <a:r>
              <a:rPr lang="en-GB" dirty="0" smtClean="0"/>
              <a:t> </a:t>
            </a:r>
            <a:r>
              <a:rPr lang="en-GB" dirty="0" err="1" smtClean="0"/>
              <a:t>çıkma</a:t>
            </a:r>
            <a:r>
              <a:rPr lang="en-GB" dirty="0" smtClean="0"/>
              <a:t> </a:t>
            </a:r>
            <a:r>
              <a:rPr lang="en-GB" dirty="0" err="1" smtClean="0"/>
              <a:t>becerilerinin</a:t>
            </a:r>
            <a:r>
              <a:rPr lang="en-GB" dirty="0" smtClean="0"/>
              <a:t> </a:t>
            </a:r>
            <a:r>
              <a:rPr lang="en-GB" dirty="0" err="1" smtClean="0"/>
              <a:t>gözlenmesi</a:t>
            </a:r>
            <a:endParaRPr lang="en-GB" dirty="0" smtClean="0"/>
          </a:p>
          <a:p>
            <a:endParaRPr lang="en-GB" dirty="0"/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04016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b="1" i="1" dirty="0" smtClean="0">
                <a:solidFill>
                  <a:srgbClr val="7030A0"/>
                </a:solidFill>
              </a:rPr>
              <a:t>BİLGİSAYARLAR</a:t>
            </a:r>
            <a:endParaRPr lang="en-GB" b="1" i="1" dirty="0">
              <a:solidFill>
                <a:srgbClr val="7030A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68552"/>
          </a:xfrm>
        </p:spPr>
        <p:txBody>
          <a:bodyPr>
            <a:normAutofit fontScale="92500" lnSpcReduction="10000"/>
          </a:bodyPr>
          <a:lstStyle/>
          <a:p>
            <a:r>
              <a:rPr lang="en-GB" dirty="0" err="1" smtClean="0"/>
              <a:t>Pek</a:t>
            </a:r>
            <a:r>
              <a:rPr lang="en-GB" dirty="0" smtClean="0"/>
              <a:t> </a:t>
            </a:r>
            <a:r>
              <a:rPr lang="en-GB" dirty="0" err="1" smtClean="0"/>
              <a:t>çok</a:t>
            </a:r>
            <a:r>
              <a:rPr lang="en-GB" dirty="0" smtClean="0"/>
              <a:t> </a:t>
            </a:r>
            <a:r>
              <a:rPr lang="en-GB" dirty="0" err="1" smtClean="0"/>
              <a:t>ölçme</a:t>
            </a:r>
            <a:r>
              <a:rPr lang="en-GB" dirty="0" smtClean="0"/>
              <a:t> </a:t>
            </a:r>
            <a:r>
              <a:rPr lang="en-GB" dirty="0" err="1" smtClean="0"/>
              <a:t>aracının</a:t>
            </a:r>
            <a:r>
              <a:rPr lang="en-GB" dirty="0" smtClean="0"/>
              <a:t> </a:t>
            </a:r>
            <a:r>
              <a:rPr lang="en-GB" dirty="0" err="1" smtClean="0"/>
              <a:t>ya</a:t>
            </a:r>
            <a:r>
              <a:rPr lang="en-GB" dirty="0" smtClean="0"/>
              <a:t> da </a:t>
            </a:r>
            <a:r>
              <a:rPr lang="en-GB" dirty="0" err="1" smtClean="0"/>
              <a:t>tekniğinin</a:t>
            </a:r>
            <a:r>
              <a:rPr lang="en-GB" dirty="0" smtClean="0"/>
              <a:t> </a:t>
            </a:r>
            <a:r>
              <a:rPr lang="en-GB" dirty="0" err="1" smtClean="0"/>
              <a:t>bilgisayarlar</a:t>
            </a:r>
            <a:r>
              <a:rPr lang="en-GB" dirty="0" smtClean="0"/>
              <a:t> </a:t>
            </a:r>
            <a:r>
              <a:rPr lang="en-GB" dirty="0" err="1" smtClean="0"/>
              <a:t>aracılığı</a:t>
            </a:r>
            <a:r>
              <a:rPr lang="en-GB" dirty="0" smtClean="0"/>
              <a:t> </a:t>
            </a:r>
            <a:r>
              <a:rPr lang="en-GB" dirty="0" err="1" smtClean="0"/>
              <a:t>ile</a:t>
            </a:r>
            <a:r>
              <a:rPr lang="en-GB" dirty="0" smtClean="0"/>
              <a:t> </a:t>
            </a:r>
            <a:r>
              <a:rPr lang="en-GB" dirty="0" err="1" smtClean="0"/>
              <a:t>uygulanması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yürütülmesi</a:t>
            </a:r>
            <a:r>
              <a:rPr lang="en-GB" dirty="0" smtClean="0"/>
              <a:t> </a:t>
            </a:r>
            <a:r>
              <a:rPr lang="en-GB" dirty="0" err="1" smtClean="0"/>
              <a:t>mümkündür</a:t>
            </a:r>
            <a:r>
              <a:rPr lang="en-GB" dirty="0" smtClean="0"/>
              <a:t>.</a:t>
            </a:r>
          </a:p>
          <a:p>
            <a:pPr lvl="1"/>
            <a:r>
              <a:rPr lang="en-GB" dirty="0" err="1" smtClean="0"/>
              <a:t>Maliyeti</a:t>
            </a:r>
            <a:r>
              <a:rPr lang="en-GB" dirty="0" smtClean="0"/>
              <a:t> </a:t>
            </a:r>
            <a:r>
              <a:rPr lang="en-GB" dirty="0" err="1" smtClean="0"/>
              <a:t>düşürür</a:t>
            </a:r>
            <a:endParaRPr lang="en-GB" dirty="0" smtClean="0"/>
          </a:p>
          <a:p>
            <a:pPr lvl="1"/>
            <a:r>
              <a:rPr lang="en-GB" dirty="0" err="1" smtClean="0"/>
              <a:t>Yanlılığı</a:t>
            </a:r>
            <a:r>
              <a:rPr lang="en-GB" dirty="0" smtClean="0"/>
              <a:t> </a:t>
            </a:r>
            <a:r>
              <a:rPr lang="en-GB" dirty="0" err="1" smtClean="0"/>
              <a:t>azaltabilir</a:t>
            </a:r>
            <a:endParaRPr lang="en-GB" dirty="0" smtClean="0"/>
          </a:p>
          <a:p>
            <a:pPr lvl="1"/>
            <a:r>
              <a:rPr lang="en-GB" dirty="0" err="1" smtClean="0"/>
              <a:t>Erişimi</a:t>
            </a:r>
            <a:r>
              <a:rPr lang="en-GB" dirty="0" smtClean="0"/>
              <a:t> </a:t>
            </a:r>
            <a:r>
              <a:rPr lang="en-GB" dirty="0" err="1" smtClean="0"/>
              <a:t>kolaylaştırabilir</a:t>
            </a:r>
            <a:endParaRPr lang="en-GB" dirty="0" smtClean="0"/>
          </a:p>
          <a:p>
            <a:pPr lvl="1"/>
            <a:r>
              <a:rPr lang="en-GB" dirty="0" err="1" smtClean="0"/>
              <a:t>Genellenebilirliği</a:t>
            </a:r>
            <a:r>
              <a:rPr lang="en-GB" dirty="0" smtClean="0"/>
              <a:t> </a:t>
            </a:r>
            <a:r>
              <a:rPr lang="en-GB" dirty="0" err="1" smtClean="0"/>
              <a:t>artırabilir</a:t>
            </a:r>
            <a:endParaRPr lang="en-GB" dirty="0" smtClean="0"/>
          </a:p>
          <a:p>
            <a:pPr lvl="1"/>
            <a:endParaRPr lang="en-GB" dirty="0" smtClean="0"/>
          </a:p>
          <a:p>
            <a:r>
              <a:rPr lang="en-GB" dirty="0" err="1" smtClean="0"/>
              <a:t>Bilgisyarın</a:t>
            </a:r>
            <a:r>
              <a:rPr lang="en-GB" dirty="0" smtClean="0"/>
              <a:t> </a:t>
            </a:r>
            <a:r>
              <a:rPr lang="en-GB" dirty="0" err="1" smtClean="0"/>
              <a:t>kullanımına</a:t>
            </a:r>
            <a:r>
              <a:rPr lang="en-GB" dirty="0" smtClean="0"/>
              <a:t> </a:t>
            </a:r>
            <a:r>
              <a:rPr lang="en-GB" dirty="0" err="1" smtClean="0"/>
              <a:t>göre</a:t>
            </a:r>
            <a:r>
              <a:rPr lang="en-GB" dirty="0" smtClean="0"/>
              <a:t>;</a:t>
            </a:r>
          </a:p>
          <a:p>
            <a:pPr lvl="1"/>
            <a:r>
              <a:rPr lang="en-GB" dirty="0" err="1" smtClean="0"/>
              <a:t>Bilgisayar</a:t>
            </a:r>
            <a:r>
              <a:rPr lang="en-GB" dirty="0" smtClean="0"/>
              <a:t> </a:t>
            </a:r>
            <a:r>
              <a:rPr lang="en-GB" dirty="0" err="1" smtClean="0"/>
              <a:t>tabanlı</a:t>
            </a:r>
            <a:r>
              <a:rPr lang="en-GB" dirty="0" smtClean="0"/>
              <a:t> (computer based) </a:t>
            </a:r>
            <a:r>
              <a:rPr lang="en-GB" dirty="0" err="1" smtClean="0"/>
              <a:t>uygulamalar</a:t>
            </a:r>
            <a:endParaRPr lang="en-GB" dirty="0" smtClean="0"/>
          </a:p>
          <a:p>
            <a:pPr lvl="1"/>
            <a:r>
              <a:rPr lang="en-GB" dirty="0" err="1" smtClean="0"/>
              <a:t>Bireye</a:t>
            </a:r>
            <a:r>
              <a:rPr lang="en-GB" dirty="0" smtClean="0"/>
              <a:t> </a:t>
            </a:r>
            <a:r>
              <a:rPr lang="en-GB" dirty="0" err="1" smtClean="0"/>
              <a:t>uyarlanmış</a:t>
            </a:r>
            <a:r>
              <a:rPr lang="en-GB" dirty="0" smtClean="0"/>
              <a:t> (adaptive) </a:t>
            </a:r>
            <a:r>
              <a:rPr lang="en-GB" dirty="0" err="1" smtClean="0"/>
              <a:t>uygulamalar</a:t>
            </a:r>
            <a:endParaRPr lang="en-GB" dirty="0" smtClean="0"/>
          </a:p>
          <a:p>
            <a:endParaRPr lang="en-GB" dirty="0"/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6111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dirty="0" err="1" smtClean="0"/>
              <a:t>Kaynaklar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err="1"/>
              <a:t>Baykul</a:t>
            </a:r>
            <a:r>
              <a:rPr lang="tr-TR" dirty="0"/>
              <a:t>, Y. (2000). </a:t>
            </a:r>
            <a:r>
              <a:rPr lang="tr-TR" i="1" dirty="0"/>
              <a:t>Eğitimde ve Psikolojide Ölçme: Klasik Test Teorisi ve Uygulaması. Ankara: </a:t>
            </a:r>
            <a:r>
              <a:rPr lang="tr-TR" dirty="0"/>
              <a:t>ÖSYM Yayınları.</a:t>
            </a: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tr-TR" dirty="0" err="1" smtClean="0"/>
              <a:t>Cohen</a:t>
            </a:r>
            <a:r>
              <a:rPr lang="tr-TR" dirty="0"/>
              <a:t>, R.J. &amp; </a:t>
            </a:r>
            <a:r>
              <a:rPr lang="tr-TR" dirty="0" err="1"/>
              <a:t>Swerdik</a:t>
            </a:r>
            <a:r>
              <a:rPr lang="tr-TR" dirty="0"/>
              <a:t>, M.E. (2010). </a:t>
            </a:r>
            <a:r>
              <a:rPr lang="tr-TR" i="1" dirty="0" err="1"/>
              <a:t>Psychological</a:t>
            </a:r>
            <a:r>
              <a:rPr lang="tr-TR" i="1" dirty="0"/>
              <a:t> </a:t>
            </a:r>
            <a:r>
              <a:rPr lang="tr-TR" i="1" dirty="0" err="1"/>
              <a:t>Testing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Assessment</a:t>
            </a:r>
            <a:r>
              <a:rPr lang="tr-TR" i="1" dirty="0"/>
              <a:t> (7th ed.).</a:t>
            </a:r>
            <a:r>
              <a:rPr lang="tr-TR" dirty="0"/>
              <a:t> New York: </a:t>
            </a:r>
            <a:r>
              <a:rPr lang="tr-TR" dirty="0" err="1"/>
              <a:t>McGraw-Hill</a:t>
            </a:r>
            <a:r>
              <a:rPr lang="tr-TR" dirty="0"/>
              <a:t> </a:t>
            </a:r>
            <a:r>
              <a:rPr lang="tr-TR" dirty="0" err="1"/>
              <a:t>Companies</a:t>
            </a:r>
            <a:r>
              <a:rPr lang="tr-TR" dirty="0" smtClean="0"/>
              <a:t>.</a:t>
            </a: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tr-TR" dirty="0"/>
              <a:t>Turgut, M.F. ve </a:t>
            </a:r>
            <a:r>
              <a:rPr lang="tr-TR" dirty="0" err="1"/>
              <a:t>Baykul</a:t>
            </a:r>
            <a:r>
              <a:rPr lang="tr-TR" dirty="0"/>
              <a:t>, Y. (2012). </a:t>
            </a:r>
            <a:r>
              <a:rPr lang="tr-TR" i="1" dirty="0"/>
              <a:t>Eğitimde Ölçme ve Değerlendirme. </a:t>
            </a:r>
            <a:r>
              <a:rPr lang="tr-TR" dirty="0"/>
              <a:t>Ankara: </a:t>
            </a:r>
            <a:r>
              <a:rPr lang="tr-TR" dirty="0" err="1"/>
              <a:t>Pegem</a:t>
            </a:r>
            <a:r>
              <a:rPr lang="tr-TR" dirty="0"/>
              <a:t> Akademi.</a:t>
            </a: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7208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2204864"/>
            <a:ext cx="8229600" cy="2232248"/>
          </a:xfrm>
        </p:spPr>
        <p:txBody>
          <a:bodyPr>
            <a:noAutofit/>
          </a:bodyPr>
          <a:lstStyle/>
          <a:p>
            <a:pPr algn="l"/>
            <a:r>
              <a:rPr lang="en-GB" b="1" dirty="0" smtClean="0">
                <a:solidFill>
                  <a:srgbClr val="7030A0"/>
                </a:solidFill>
              </a:rPr>
              <a:t>ÜNİTE 4.</a:t>
            </a:r>
            <a:br>
              <a:rPr lang="en-GB" b="1" dirty="0" smtClean="0">
                <a:solidFill>
                  <a:srgbClr val="7030A0"/>
                </a:solidFill>
              </a:rPr>
            </a:br>
            <a:r>
              <a:rPr lang="en-GB" b="1" dirty="0" err="1" smtClean="0">
                <a:solidFill>
                  <a:srgbClr val="7030A0"/>
                </a:solidFill>
              </a:rPr>
              <a:t>Psikolojik</a:t>
            </a:r>
            <a:r>
              <a:rPr lang="en-GB" b="1" dirty="0" smtClean="0">
                <a:solidFill>
                  <a:srgbClr val="7030A0"/>
                </a:solidFill>
              </a:rPr>
              <a:t> </a:t>
            </a:r>
            <a:r>
              <a:rPr lang="en-GB" b="1" dirty="0" err="1" smtClean="0">
                <a:solidFill>
                  <a:srgbClr val="7030A0"/>
                </a:solidFill>
              </a:rPr>
              <a:t>Özelliklerin</a:t>
            </a:r>
            <a:r>
              <a:rPr lang="en-GB" b="1" dirty="0" smtClean="0">
                <a:solidFill>
                  <a:srgbClr val="7030A0"/>
                </a:solidFill>
              </a:rPr>
              <a:t> </a:t>
            </a:r>
            <a:r>
              <a:rPr lang="en-GB" b="1" dirty="0" err="1" smtClean="0">
                <a:solidFill>
                  <a:srgbClr val="7030A0"/>
                </a:solidFill>
              </a:rPr>
              <a:t>Ölçülmesinde</a:t>
            </a:r>
            <a:r>
              <a:rPr lang="en-GB" b="1" dirty="0" smtClean="0">
                <a:solidFill>
                  <a:srgbClr val="7030A0"/>
                </a:solidFill>
              </a:rPr>
              <a:t> Test </a:t>
            </a:r>
            <a:r>
              <a:rPr lang="en-GB" b="1" dirty="0" err="1" smtClean="0">
                <a:solidFill>
                  <a:srgbClr val="7030A0"/>
                </a:solidFill>
              </a:rPr>
              <a:t>Dışı</a:t>
            </a:r>
            <a:r>
              <a:rPr lang="en-GB" b="1" dirty="0" smtClean="0">
                <a:solidFill>
                  <a:srgbClr val="7030A0"/>
                </a:solidFill>
              </a:rPr>
              <a:t> </a:t>
            </a:r>
            <a:r>
              <a:rPr lang="en-GB" b="1" dirty="0" err="1" smtClean="0">
                <a:solidFill>
                  <a:srgbClr val="7030A0"/>
                </a:solidFill>
              </a:rPr>
              <a:t>Teknikler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2</a:t>
            </a:fld>
            <a:endParaRPr lang="tr-TR"/>
          </a:p>
        </p:txBody>
      </p:sp>
      <p:sp>
        <p:nvSpPr>
          <p:cNvPr id="5" name="Başlık 1"/>
          <p:cNvSpPr txBox="1">
            <a:spLocks/>
          </p:cNvSpPr>
          <p:nvPr/>
        </p:nvSpPr>
        <p:spPr>
          <a:xfrm>
            <a:off x="691952" y="4653136"/>
            <a:ext cx="8229600" cy="15841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GB" sz="2800" b="1" dirty="0" err="1" smtClean="0"/>
              <a:t>Cohen&amp;Swerdik</a:t>
            </a:r>
            <a:r>
              <a:rPr lang="en-GB" sz="2800" b="1" dirty="0" smtClean="0"/>
              <a:t>, 2010, p.7-15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4053974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i="1" dirty="0" err="1" smtClean="0">
                <a:solidFill>
                  <a:schemeClr val="tx2">
                    <a:lumMod val="75000"/>
                  </a:schemeClr>
                </a:solidFill>
              </a:rPr>
              <a:t>Ölçme</a:t>
            </a:r>
            <a:r>
              <a:rPr lang="en-GB" b="1" i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GB" b="1" i="1" dirty="0" err="1" smtClean="0">
                <a:solidFill>
                  <a:schemeClr val="tx2">
                    <a:lumMod val="75000"/>
                  </a:schemeClr>
                </a:solidFill>
              </a:rPr>
              <a:t>Araçları</a:t>
            </a:r>
            <a:endParaRPr lang="en-GB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/>
          </a:bodyPr>
          <a:lstStyle/>
          <a:p>
            <a:r>
              <a:rPr lang="en-GB" dirty="0" err="1" smtClean="0"/>
              <a:t>Testler</a:t>
            </a:r>
            <a:endParaRPr lang="en-GB" dirty="0" smtClean="0"/>
          </a:p>
          <a:p>
            <a:r>
              <a:rPr lang="en-GB" dirty="0" smtClean="0"/>
              <a:t>Test </a:t>
            </a:r>
            <a:r>
              <a:rPr lang="en-GB" dirty="0" err="1" smtClean="0"/>
              <a:t>Dışı</a:t>
            </a:r>
            <a:r>
              <a:rPr lang="en-GB" dirty="0" smtClean="0"/>
              <a:t> </a:t>
            </a:r>
            <a:r>
              <a:rPr lang="en-GB" dirty="0" err="1" smtClean="0"/>
              <a:t>Teknikler</a:t>
            </a:r>
            <a:endParaRPr lang="en-GB" dirty="0" smtClean="0"/>
          </a:p>
          <a:p>
            <a:pPr lvl="1"/>
            <a:r>
              <a:rPr lang="en-GB" dirty="0" err="1" smtClean="0"/>
              <a:t>Görüşme</a:t>
            </a:r>
            <a:endParaRPr lang="en-GB" dirty="0" smtClean="0"/>
          </a:p>
          <a:p>
            <a:pPr lvl="1"/>
            <a:r>
              <a:rPr lang="en-GB" dirty="0" err="1" smtClean="0"/>
              <a:t>Portfolyo</a:t>
            </a:r>
            <a:r>
              <a:rPr lang="en-GB" dirty="0" smtClean="0"/>
              <a:t> / </a:t>
            </a:r>
            <a:r>
              <a:rPr lang="en-GB" dirty="0" err="1" smtClean="0"/>
              <a:t>Ürün</a:t>
            </a:r>
            <a:r>
              <a:rPr lang="en-GB" dirty="0" smtClean="0"/>
              <a:t> </a:t>
            </a:r>
            <a:r>
              <a:rPr lang="en-GB" dirty="0" err="1" smtClean="0"/>
              <a:t>Seçki</a:t>
            </a:r>
            <a:r>
              <a:rPr lang="en-GB" dirty="0" smtClean="0"/>
              <a:t> </a:t>
            </a:r>
            <a:r>
              <a:rPr lang="en-GB" dirty="0" err="1" smtClean="0"/>
              <a:t>Dosyası</a:t>
            </a:r>
            <a:endParaRPr lang="en-GB" dirty="0" smtClean="0"/>
          </a:p>
          <a:p>
            <a:pPr lvl="1"/>
            <a:r>
              <a:rPr lang="en-GB" dirty="0" err="1" smtClean="0"/>
              <a:t>Vaka</a:t>
            </a:r>
            <a:r>
              <a:rPr lang="en-GB" dirty="0" smtClean="0"/>
              <a:t> </a:t>
            </a:r>
            <a:r>
              <a:rPr lang="en-GB" dirty="0" err="1" smtClean="0"/>
              <a:t>Geçmişi</a:t>
            </a:r>
            <a:r>
              <a:rPr lang="en-GB" dirty="0" smtClean="0"/>
              <a:t> </a:t>
            </a:r>
            <a:r>
              <a:rPr lang="en-GB" dirty="0" err="1" smtClean="0"/>
              <a:t>Verileri</a:t>
            </a:r>
            <a:endParaRPr lang="en-GB" dirty="0" smtClean="0"/>
          </a:p>
          <a:p>
            <a:pPr lvl="1"/>
            <a:r>
              <a:rPr lang="en-GB" dirty="0" err="1" smtClean="0"/>
              <a:t>Davranış</a:t>
            </a:r>
            <a:r>
              <a:rPr lang="en-GB" dirty="0" smtClean="0"/>
              <a:t> </a:t>
            </a:r>
            <a:r>
              <a:rPr lang="en-GB" dirty="0" err="1" smtClean="0"/>
              <a:t>Gözlemleri</a:t>
            </a:r>
            <a:endParaRPr lang="en-GB" dirty="0" smtClean="0"/>
          </a:p>
          <a:p>
            <a:pPr lvl="1"/>
            <a:r>
              <a:rPr lang="en-GB" dirty="0" err="1" smtClean="0"/>
              <a:t>Rol</a:t>
            </a:r>
            <a:r>
              <a:rPr lang="en-GB" dirty="0" smtClean="0"/>
              <a:t> </a:t>
            </a:r>
            <a:r>
              <a:rPr lang="en-GB" dirty="0" err="1" smtClean="0"/>
              <a:t>Yapma</a:t>
            </a:r>
            <a:r>
              <a:rPr lang="en-GB" dirty="0" smtClean="0"/>
              <a:t> (Role-Play) </a:t>
            </a:r>
            <a:r>
              <a:rPr lang="en-GB" dirty="0" err="1" smtClean="0"/>
              <a:t>Testleri</a:t>
            </a:r>
            <a:endParaRPr lang="en-GB" dirty="0" smtClean="0"/>
          </a:p>
          <a:p>
            <a:pPr lvl="1"/>
            <a:r>
              <a:rPr lang="en-GB" dirty="0" err="1" smtClean="0"/>
              <a:t>Bilgisayar</a:t>
            </a:r>
            <a:r>
              <a:rPr lang="en-GB" dirty="0" smtClean="0"/>
              <a:t> </a:t>
            </a:r>
            <a:r>
              <a:rPr lang="en-GB" dirty="0" err="1" smtClean="0"/>
              <a:t>Tabanlı</a:t>
            </a:r>
            <a:r>
              <a:rPr lang="en-GB" dirty="0" smtClean="0"/>
              <a:t> </a:t>
            </a:r>
            <a:r>
              <a:rPr lang="en-GB" dirty="0" err="1" smtClean="0"/>
              <a:t>Testler</a:t>
            </a:r>
            <a:endParaRPr lang="en-GB" dirty="0" smtClean="0"/>
          </a:p>
          <a:p>
            <a:pPr lvl="1"/>
            <a:r>
              <a:rPr lang="en-GB" dirty="0" err="1" smtClean="0"/>
              <a:t>Diğer</a:t>
            </a:r>
            <a:r>
              <a:rPr lang="en-GB" dirty="0" smtClean="0"/>
              <a:t> </a:t>
            </a:r>
            <a:r>
              <a:rPr lang="en-GB" dirty="0" err="1" smtClean="0"/>
              <a:t>araçlar</a:t>
            </a:r>
            <a:endParaRPr lang="en-GB" dirty="0" smtClean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153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1" dirty="0" smtClean="0">
                <a:solidFill>
                  <a:srgbClr val="7030A0"/>
                </a:solidFill>
              </a:rPr>
              <a:t>GÖRÜŞME (Interview)</a:t>
            </a:r>
            <a:endParaRPr lang="en-GB" b="1" i="1" dirty="0">
              <a:solidFill>
                <a:srgbClr val="7030A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 err="1" smtClean="0"/>
              <a:t>Geniş</a:t>
            </a:r>
            <a:r>
              <a:rPr lang="en-GB" dirty="0" smtClean="0"/>
              <a:t> </a:t>
            </a:r>
            <a:r>
              <a:rPr lang="en-GB" dirty="0" err="1" smtClean="0"/>
              <a:t>anlamda</a:t>
            </a:r>
            <a:r>
              <a:rPr lang="en-GB" dirty="0" smtClean="0"/>
              <a:t> </a:t>
            </a:r>
            <a:r>
              <a:rPr lang="en-GB" b="1" i="1" dirty="0" err="1" smtClean="0"/>
              <a:t>görüşme</a:t>
            </a:r>
            <a:r>
              <a:rPr lang="en-GB" dirty="0" smtClean="0"/>
              <a:t>; </a:t>
            </a:r>
            <a:r>
              <a:rPr lang="en-GB" dirty="0" err="1" smtClean="0"/>
              <a:t>doğrudan</a:t>
            </a:r>
            <a:r>
              <a:rPr lang="en-GB" dirty="0" smtClean="0"/>
              <a:t> </a:t>
            </a:r>
            <a:r>
              <a:rPr lang="en-GB" dirty="0" err="1" smtClean="0"/>
              <a:t>karşılıklı</a:t>
            </a:r>
            <a:r>
              <a:rPr lang="en-GB" dirty="0" smtClean="0"/>
              <a:t> </a:t>
            </a:r>
            <a:r>
              <a:rPr lang="en-GB" dirty="0" err="1" smtClean="0"/>
              <a:t>etkileşime</a:t>
            </a:r>
            <a:r>
              <a:rPr lang="en-GB" dirty="0" smtClean="0"/>
              <a:t> </a:t>
            </a:r>
            <a:r>
              <a:rPr lang="en-GB" dirty="0" err="1" smtClean="0"/>
              <a:t>dayalı</a:t>
            </a:r>
            <a:r>
              <a:rPr lang="en-GB" dirty="0" smtClean="0"/>
              <a:t> </a:t>
            </a:r>
            <a:r>
              <a:rPr lang="en-GB" dirty="0" err="1" smtClean="0"/>
              <a:t>sözel</a:t>
            </a:r>
            <a:r>
              <a:rPr lang="en-GB" dirty="0" smtClean="0"/>
              <a:t> </a:t>
            </a:r>
            <a:r>
              <a:rPr lang="en-GB" dirty="0" err="1" smtClean="0"/>
              <a:t>iletişim</a:t>
            </a:r>
            <a:r>
              <a:rPr lang="en-GB" dirty="0" smtClean="0"/>
              <a:t> </a:t>
            </a:r>
            <a:r>
              <a:rPr lang="en-GB" dirty="0" err="1" smtClean="0"/>
              <a:t>kurarak</a:t>
            </a:r>
            <a:r>
              <a:rPr lang="en-GB" dirty="0" smtClean="0"/>
              <a:t> </a:t>
            </a:r>
            <a:r>
              <a:rPr lang="en-GB" dirty="0" err="1" smtClean="0"/>
              <a:t>bilgi</a:t>
            </a:r>
            <a:r>
              <a:rPr lang="en-GB" dirty="0" smtClean="0"/>
              <a:t> </a:t>
            </a:r>
            <a:r>
              <a:rPr lang="en-GB" dirty="0" err="1" smtClean="0"/>
              <a:t>toplama</a:t>
            </a:r>
            <a:r>
              <a:rPr lang="en-GB" dirty="0" smtClean="0"/>
              <a:t> </a:t>
            </a:r>
            <a:r>
              <a:rPr lang="en-GB" dirty="0" err="1" smtClean="0"/>
              <a:t>tekniğidir</a:t>
            </a:r>
            <a:r>
              <a:rPr lang="en-GB" dirty="0" smtClean="0"/>
              <a:t>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err="1" smtClean="0"/>
              <a:t>Görüşme</a:t>
            </a:r>
            <a:r>
              <a:rPr lang="en-GB" dirty="0" smtClean="0"/>
              <a:t>, </a:t>
            </a:r>
            <a:r>
              <a:rPr lang="en-GB" dirty="0" err="1" smtClean="0"/>
              <a:t>psikologlar</a:t>
            </a:r>
            <a:r>
              <a:rPr lang="en-GB" dirty="0" smtClean="0"/>
              <a:t> </a:t>
            </a:r>
            <a:r>
              <a:rPr lang="en-GB" dirty="0" err="1" smtClean="0"/>
              <a:t>tarafından</a:t>
            </a:r>
            <a:r>
              <a:rPr lang="en-GB" dirty="0" smtClean="0"/>
              <a:t> </a:t>
            </a:r>
            <a:r>
              <a:rPr lang="en-GB" dirty="0" err="1" smtClean="0"/>
              <a:t>farklı</a:t>
            </a:r>
            <a:r>
              <a:rPr lang="en-GB" dirty="0" smtClean="0"/>
              <a:t> </a:t>
            </a:r>
            <a:r>
              <a:rPr lang="en-GB" dirty="0" err="1" smtClean="0"/>
              <a:t>amaçlarla</a:t>
            </a:r>
            <a:r>
              <a:rPr lang="en-GB" dirty="0" smtClean="0"/>
              <a:t> </a:t>
            </a:r>
            <a:r>
              <a:rPr lang="en-GB" dirty="0" err="1" smtClean="0"/>
              <a:t>kullanılmaktadır</a:t>
            </a:r>
            <a:r>
              <a:rPr lang="en-GB" dirty="0" smtClean="0"/>
              <a:t>:</a:t>
            </a:r>
          </a:p>
          <a:p>
            <a:r>
              <a:rPr lang="en-GB" dirty="0" err="1" smtClean="0"/>
              <a:t>Tanılama</a:t>
            </a:r>
            <a:endParaRPr lang="en-GB" dirty="0" smtClean="0"/>
          </a:p>
          <a:p>
            <a:r>
              <a:rPr lang="en-GB" dirty="0" err="1" smtClean="0"/>
              <a:t>Tedavi</a:t>
            </a:r>
            <a:r>
              <a:rPr lang="en-GB" dirty="0" smtClean="0"/>
              <a:t> </a:t>
            </a:r>
            <a:r>
              <a:rPr lang="en-GB" dirty="0" err="1" smtClean="0"/>
              <a:t>ya</a:t>
            </a:r>
            <a:r>
              <a:rPr lang="en-GB" dirty="0" smtClean="0"/>
              <a:t> da </a:t>
            </a:r>
            <a:r>
              <a:rPr lang="en-GB" dirty="0" err="1" smtClean="0"/>
              <a:t>rehabilitasyon</a:t>
            </a:r>
            <a:endParaRPr lang="en-GB" dirty="0" smtClean="0"/>
          </a:p>
          <a:p>
            <a:r>
              <a:rPr lang="en-GB" dirty="0" err="1" smtClean="0"/>
              <a:t>Seçme</a:t>
            </a:r>
            <a:endParaRPr lang="en-GB" dirty="0" smtClean="0"/>
          </a:p>
          <a:p>
            <a:r>
              <a:rPr lang="en-GB" dirty="0" err="1" smtClean="0"/>
              <a:t>Yönlendirme</a:t>
            </a:r>
            <a:endParaRPr lang="en-GB" dirty="0" smtClean="0"/>
          </a:p>
          <a:p>
            <a:r>
              <a:rPr lang="en-GB" dirty="0" err="1" smtClean="0"/>
              <a:t>İnsan</a:t>
            </a:r>
            <a:r>
              <a:rPr lang="en-GB" dirty="0" smtClean="0"/>
              <a:t> </a:t>
            </a:r>
            <a:r>
              <a:rPr lang="en-GB" dirty="0" err="1" smtClean="0"/>
              <a:t>kaynaklarına</a:t>
            </a:r>
            <a:r>
              <a:rPr lang="en-GB" dirty="0" smtClean="0"/>
              <a:t> </a:t>
            </a:r>
            <a:r>
              <a:rPr lang="en-GB" dirty="0" err="1" smtClean="0"/>
              <a:t>yönelik</a:t>
            </a:r>
            <a:r>
              <a:rPr lang="en-GB" dirty="0" smtClean="0"/>
              <a:t> </a:t>
            </a:r>
            <a:r>
              <a:rPr lang="en-GB" dirty="0" err="1" smtClean="0"/>
              <a:t>olarak</a:t>
            </a:r>
            <a:r>
              <a:rPr lang="en-GB" dirty="0" smtClean="0"/>
              <a:t> </a:t>
            </a:r>
            <a:r>
              <a:rPr lang="en-GB" dirty="0" err="1" smtClean="0"/>
              <a:t>işe</a:t>
            </a:r>
            <a:r>
              <a:rPr lang="en-GB" dirty="0" smtClean="0"/>
              <a:t> alma, </a:t>
            </a:r>
            <a:r>
              <a:rPr lang="en-GB" dirty="0" err="1" smtClean="0"/>
              <a:t>işten</a:t>
            </a:r>
            <a:r>
              <a:rPr lang="en-GB" dirty="0" smtClean="0"/>
              <a:t> </a:t>
            </a:r>
            <a:r>
              <a:rPr lang="en-GB" dirty="0" err="1" smtClean="0"/>
              <a:t>çıkarma</a:t>
            </a:r>
            <a:r>
              <a:rPr lang="en-GB" dirty="0" smtClean="0"/>
              <a:t>, </a:t>
            </a:r>
            <a:r>
              <a:rPr lang="en-GB" dirty="0" err="1" smtClean="0"/>
              <a:t>terfi</a:t>
            </a:r>
            <a:r>
              <a:rPr lang="en-GB" dirty="0" smtClean="0"/>
              <a:t> </a:t>
            </a:r>
            <a:r>
              <a:rPr lang="en-GB" dirty="0" err="1" smtClean="0"/>
              <a:t>ettirme</a:t>
            </a:r>
            <a:r>
              <a:rPr lang="en-GB" dirty="0" smtClean="0"/>
              <a:t> </a:t>
            </a:r>
            <a:r>
              <a:rPr lang="en-GB" dirty="0" err="1" smtClean="0"/>
              <a:t>gibi</a:t>
            </a:r>
            <a:r>
              <a:rPr lang="en-GB" dirty="0" smtClean="0"/>
              <a:t> </a:t>
            </a:r>
            <a:r>
              <a:rPr lang="en-GB" dirty="0" err="1" smtClean="0"/>
              <a:t>kararların</a:t>
            </a:r>
            <a:r>
              <a:rPr lang="en-GB" dirty="0" smtClean="0"/>
              <a:t> </a:t>
            </a:r>
            <a:r>
              <a:rPr lang="en-GB" dirty="0" err="1" smtClean="0"/>
              <a:t>verilmesi</a:t>
            </a:r>
            <a:endParaRPr lang="en-GB" dirty="0" smtClean="0"/>
          </a:p>
          <a:p>
            <a:r>
              <a:rPr lang="en-GB" dirty="0" smtClean="0"/>
              <a:t>…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527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i="1" dirty="0" err="1">
                <a:solidFill>
                  <a:srgbClr val="7030A0"/>
                </a:solidFill>
              </a:rPr>
              <a:t>Yüzyüze</a:t>
            </a:r>
            <a:r>
              <a:rPr lang="en-GB" b="1" i="1" dirty="0">
                <a:solidFill>
                  <a:srgbClr val="7030A0"/>
                </a:solidFill>
              </a:rPr>
              <a:t> (Face to face) </a:t>
            </a:r>
            <a:r>
              <a:rPr lang="en-GB" b="1" i="1" dirty="0" err="1">
                <a:solidFill>
                  <a:srgbClr val="7030A0"/>
                </a:solidFill>
              </a:rPr>
              <a:t>Görüşme</a:t>
            </a:r>
            <a:endParaRPr lang="en-GB" b="1" i="1" dirty="0">
              <a:solidFill>
                <a:srgbClr val="7030A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err="1" smtClean="0"/>
              <a:t>Yüzyüze</a:t>
            </a:r>
            <a:r>
              <a:rPr lang="en-GB" dirty="0" smtClean="0"/>
              <a:t> </a:t>
            </a:r>
            <a:r>
              <a:rPr lang="en-GB" dirty="0" err="1" smtClean="0"/>
              <a:t>görüşme</a:t>
            </a:r>
            <a:r>
              <a:rPr lang="en-GB" dirty="0" smtClean="0"/>
              <a:t>, </a:t>
            </a:r>
            <a:r>
              <a:rPr lang="en-GB" dirty="0" err="1" smtClean="0"/>
              <a:t>sözel</a:t>
            </a:r>
            <a:r>
              <a:rPr lang="en-GB" dirty="0" smtClean="0"/>
              <a:t> </a:t>
            </a:r>
            <a:r>
              <a:rPr lang="en-GB" dirty="0" err="1" smtClean="0"/>
              <a:t>olarak</a:t>
            </a:r>
            <a:r>
              <a:rPr lang="en-GB" dirty="0" smtClean="0"/>
              <a:t> </a:t>
            </a:r>
            <a:r>
              <a:rPr lang="en-GB" dirty="0" err="1" smtClean="0"/>
              <a:t>ifade</a:t>
            </a:r>
            <a:r>
              <a:rPr lang="en-GB" dirty="0" smtClean="0"/>
              <a:t> </a:t>
            </a:r>
            <a:r>
              <a:rPr lang="en-GB" dirty="0" err="1" smtClean="0"/>
              <a:t>edilen</a:t>
            </a:r>
            <a:r>
              <a:rPr lang="en-GB" dirty="0" smtClean="0"/>
              <a:t> </a:t>
            </a:r>
            <a:r>
              <a:rPr lang="en-GB" dirty="0" err="1" smtClean="0"/>
              <a:t>davranışların</a:t>
            </a:r>
            <a:r>
              <a:rPr lang="en-GB" dirty="0" smtClean="0"/>
              <a:t> </a:t>
            </a:r>
            <a:r>
              <a:rPr lang="en-GB" dirty="0" err="1" smtClean="0"/>
              <a:t>yanı</a:t>
            </a:r>
            <a:r>
              <a:rPr lang="en-GB" dirty="0" smtClean="0"/>
              <a:t> </a:t>
            </a:r>
            <a:r>
              <a:rPr lang="en-GB" dirty="0" err="1" smtClean="0"/>
              <a:t>sıra</a:t>
            </a:r>
            <a:r>
              <a:rPr lang="en-GB" dirty="0" smtClean="0"/>
              <a:t> </a:t>
            </a:r>
            <a:r>
              <a:rPr lang="en-GB" dirty="0" err="1" smtClean="0"/>
              <a:t>sözel</a:t>
            </a:r>
            <a:r>
              <a:rPr lang="en-GB" dirty="0" smtClean="0"/>
              <a:t> </a:t>
            </a:r>
            <a:r>
              <a:rPr lang="en-GB" dirty="0" err="1" smtClean="0"/>
              <a:t>olmayan</a:t>
            </a:r>
            <a:r>
              <a:rPr lang="en-GB" dirty="0" smtClean="0"/>
              <a:t> </a:t>
            </a:r>
            <a:r>
              <a:rPr lang="en-GB" dirty="0" err="1" smtClean="0"/>
              <a:t>davranışların</a:t>
            </a:r>
            <a:r>
              <a:rPr lang="en-GB" dirty="0" smtClean="0"/>
              <a:t> da </a:t>
            </a:r>
            <a:r>
              <a:rPr lang="en-GB" dirty="0" err="1" smtClean="0"/>
              <a:t>gözlenmesine</a:t>
            </a:r>
            <a:r>
              <a:rPr lang="en-GB" dirty="0" smtClean="0"/>
              <a:t> </a:t>
            </a:r>
            <a:r>
              <a:rPr lang="en-GB" dirty="0" err="1" smtClean="0"/>
              <a:t>olanak</a:t>
            </a:r>
            <a:r>
              <a:rPr lang="en-GB" dirty="0" smtClean="0"/>
              <a:t> </a:t>
            </a:r>
            <a:r>
              <a:rPr lang="en-GB" dirty="0" err="1" smtClean="0"/>
              <a:t>sağlar</a:t>
            </a:r>
            <a:endParaRPr lang="en-GB" dirty="0" smtClean="0"/>
          </a:p>
          <a:p>
            <a:pPr lvl="1"/>
            <a:r>
              <a:rPr lang="en-GB" dirty="0" smtClean="0"/>
              <a:t>“</a:t>
            </a:r>
            <a:r>
              <a:rPr lang="en-GB" dirty="0" err="1" smtClean="0"/>
              <a:t>Göz</a:t>
            </a:r>
            <a:r>
              <a:rPr lang="en-GB" dirty="0" smtClean="0"/>
              <a:t> </a:t>
            </a:r>
            <a:r>
              <a:rPr lang="en-GB" dirty="0" err="1" smtClean="0"/>
              <a:t>teması</a:t>
            </a:r>
            <a:r>
              <a:rPr lang="en-GB" dirty="0" smtClean="0"/>
              <a:t> </a:t>
            </a:r>
            <a:r>
              <a:rPr lang="en-GB" dirty="0" err="1" smtClean="0"/>
              <a:t>kurmadı</a:t>
            </a:r>
            <a:r>
              <a:rPr lang="en-GB" dirty="0" smtClean="0"/>
              <a:t>.”</a:t>
            </a:r>
          </a:p>
          <a:p>
            <a:pPr lvl="1"/>
            <a:r>
              <a:rPr lang="en-GB" dirty="0" smtClean="0"/>
              <a:t>“</a:t>
            </a:r>
            <a:r>
              <a:rPr lang="en-GB" dirty="0" err="1" smtClean="0"/>
              <a:t>İşbirliğine</a:t>
            </a:r>
            <a:r>
              <a:rPr lang="en-GB" dirty="0" smtClean="0"/>
              <a:t> </a:t>
            </a:r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olduğu</a:t>
            </a:r>
            <a:r>
              <a:rPr lang="en-GB" dirty="0" smtClean="0"/>
              <a:t> </a:t>
            </a:r>
            <a:r>
              <a:rPr lang="en-GB" dirty="0" err="1" smtClean="0"/>
              <a:t>görülüyor</a:t>
            </a:r>
            <a:r>
              <a:rPr lang="en-GB" dirty="0" smtClean="0"/>
              <a:t>.”</a:t>
            </a:r>
          </a:p>
          <a:p>
            <a:pPr lvl="1"/>
            <a:r>
              <a:rPr lang="en-GB" dirty="0" smtClean="0"/>
              <a:t>“</a:t>
            </a:r>
            <a:r>
              <a:rPr lang="en-GB" dirty="0" err="1" smtClean="0"/>
              <a:t>Şu</a:t>
            </a:r>
            <a:r>
              <a:rPr lang="en-GB" dirty="0" smtClean="0"/>
              <a:t> </a:t>
            </a:r>
            <a:r>
              <a:rPr lang="en-GB" dirty="0" err="1" smtClean="0"/>
              <a:t>soruyu</a:t>
            </a:r>
            <a:r>
              <a:rPr lang="en-GB" dirty="0" smtClean="0"/>
              <a:t> </a:t>
            </a:r>
            <a:r>
              <a:rPr lang="en-GB" dirty="0" err="1" smtClean="0"/>
              <a:t>yönelttiğimde</a:t>
            </a:r>
            <a:r>
              <a:rPr lang="en-GB" dirty="0" smtClean="0"/>
              <a:t> </a:t>
            </a:r>
            <a:r>
              <a:rPr lang="en-GB" dirty="0" err="1" smtClean="0"/>
              <a:t>tedirgin</a:t>
            </a:r>
            <a:r>
              <a:rPr lang="en-GB" dirty="0" smtClean="0"/>
              <a:t> </a:t>
            </a:r>
            <a:r>
              <a:rPr lang="en-GB" dirty="0" err="1" smtClean="0"/>
              <a:t>oldu</a:t>
            </a:r>
            <a:r>
              <a:rPr lang="en-GB" dirty="0" smtClean="0"/>
              <a:t>.”</a:t>
            </a:r>
          </a:p>
          <a:p>
            <a:pPr lvl="1"/>
            <a:r>
              <a:rPr lang="en-GB" dirty="0" smtClean="0"/>
              <a:t>“</a:t>
            </a:r>
            <a:r>
              <a:rPr lang="en-GB" dirty="0" err="1" smtClean="0"/>
              <a:t>Soruları</a:t>
            </a:r>
            <a:r>
              <a:rPr lang="en-GB" dirty="0" smtClean="0"/>
              <a:t> </a:t>
            </a:r>
            <a:r>
              <a:rPr lang="en-GB" dirty="0" err="1" smtClean="0"/>
              <a:t>öne</a:t>
            </a:r>
            <a:r>
              <a:rPr lang="en-GB" dirty="0" smtClean="0"/>
              <a:t> </a:t>
            </a:r>
            <a:r>
              <a:rPr lang="en-GB" dirty="0" err="1" smtClean="0"/>
              <a:t>doğru</a:t>
            </a:r>
            <a:r>
              <a:rPr lang="en-GB" dirty="0" smtClean="0"/>
              <a:t> </a:t>
            </a:r>
            <a:r>
              <a:rPr lang="en-GB" dirty="0" err="1" smtClean="0"/>
              <a:t>eğilerek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yaklaşarak</a:t>
            </a:r>
            <a:r>
              <a:rPr lang="en-GB" dirty="0" smtClean="0"/>
              <a:t> </a:t>
            </a:r>
            <a:r>
              <a:rPr lang="en-GB" dirty="0" err="1" smtClean="0"/>
              <a:t>yanıtladı</a:t>
            </a:r>
            <a:r>
              <a:rPr lang="en-GB" dirty="0" smtClean="0"/>
              <a:t>.”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5520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err="1"/>
              <a:t>Yüzyüze</a:t>
            </a:r>
            <a:r>
              <a:rPr lang="en-GB" dirty="0"/>
              <a:t> </a:t>
            </a:r>
            <a:r>
              <a:rPr lang="en-GB" dirty="0" err="1"/>
              <a:t>görüşmeler</a:t>
            </a:r>
            <a:r>
              <a:rPr lang="en-GB" dirty="0"/>
              <a:t> </a:t>
            </a:r>
            <a:r>
              <a:rPr lang="en-GB" dirty="0" err="1"/>
              <a:t>dışında</a:t>
            </a:r>
            <a:r>
              <a:rPr lang="en-GB" dirty="0"/>
              <a:t> da </a:t>
            </a:r>
            <a:r>
              <a:rPr lang="en-GB" dirty="0" err="1"/>
              <a:t>birebir</a:t>
            </a:r>
            <a:r>
              <a:rPr lang="en-GB" dirty="0"/>
              <a:t> </a:t>
            </a:r>
            <a:r>
              <a:rPr lang="en-GB" dirty="0" err="1"/>
              <a:t>görüşmeler</a:t>
            </a:r>
            <a:r>
              <a:rPr lang="en-GB" dirty="0"/>
              <a:t> </a:t>
            </a:r>
            <a:r>
              <a:rPr lang="en-GB" dirty="0" err="1"/>
              <a:t>yapılabilir</a:t>
            </a:r>
            <a:r>
              <a:rPr lang="en-GB" dirty="0"/>
              <a:t>:</a:t>
            </a:r>
          </a:p>
          <a:p>
            <a:pPr lvl="1"/>
            <a:r>
              <a:rPr lang="en-GB" dirty="0" err="1"/>
              <a:t>Telefonla</a:t>
            </a:r>
            <a:r>
              <a:rPr lang="en-GB" dirty="0"/>
              <a:t> </a:t>
            </a:r>
            <a:r>
              <a:rPr lang="en-GB" dirty="0" err="1"/>
              <a:t>görüşme</a:t>
            </a:r>
            <a:endParaRPr lang="en-GB" dirty="0"/>
          </a:p>
          <a:p>
            <a:pPr lvl="1"/>
            <a:r>
              <a:rPr lang="en-GB" dirty="0" err="1"/>
              <a:t>Görüntülü</a:t>
            </a:r>
            <a:r>
              <a:rPr lang="en-GB" dirty="0"/>
              <a:t> (online) </a:t>
            </a:r>
            <a:r>
              <a:rPr lang="en-GB" dirty="0" err="1"/>
              <a:t>görüşme</a:t>
            </a:r>
            <a:endParaRPr lang="en-GB" dirty="0"/>
          </a:p>
          <a:p>
            <a:pPr lvl="1"/>
            <a:r>
              <a:rPr lang="en-GB" dirty="0"/>
              <a:t>E-mail </a:t>
            </a:r>
            <a:r>
              <a:rPr lang="en-GB" dirty="0" err="1"/>
              <a:t>aracılığı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görüşme</a:t>
            </a:r>
            <a:endParaRPr lang="en-GB" dirty="0"/>
          </a:p>
          <a:p>
            <a:pPr lvl="1"/>
            <a:r>
              <a:rPr lang="en-GB" dirty="0" err="1"/>
              <a:t>Mesajlaşma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 smtClean="0"/>
              <a:t>görüşme</a:t>
            </a:r>
            <a:endParaRPr lang="en-GB" dirty="0" smtClean="0"/>
          </a:p>
          <a:p>
            <a:pPr lvl="1"/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Bu </a:t>
            </a:r>
            <a:r>
              <a:rPr lang="en-GB" dirty="0" err="1" smtClean="0"/>
              <a:t>tür</a:t>
            </a:r>
            <a:r>
              <a:rPr lang="en-GB" dirty="0" smtClean="0"/>
              <a:t> </a:t>
            </a:r>
            <a:r>
              <a:rPr lang="en-GB" dirty="0" err="1" smtClean="0"/>
              <a:t>görüşmelerde</a:t>
            </a:r>
            <a:r>
              <a:rPr lang="en-GB" dirty="0" smtClean="0"/>
              <a:t> de </a:t>
            </a:r>
            <a:r>
              <a:rPr lang="en-GB" dirty="0" err="1" smtClean="0"/>
              <a:t>sözel</a:t>
            </a:r>
            <a:r>
              <a:rPr lang="en-GB" dirty="0" smtClean="0"/>
              <a:t> </a:t>
            </a:r>
            <a:r>
              <a:rPr lang="en-GB" dirty="0" err="1" smtClean="0"/>
              <a:t>olmayan</a:t>
            </a:r>
            <a:r>
              <a:rPr lang="en-GB" dirty="0" smtClean="0"/>
              <a:t> (nonverbal) </a:t>
            </a:r>
            <a:r>
              <a:rPr lang="en-GB" dirty="0" err="1" smtClean="0"/>
              <a:t>davranışlar</a:t>
            </a:r>
            <a:r>
              <a:rPr lang="en-GB" dirty="0" smtClean="0"/>
              <a:t> </a:t>
            </a:r>
            <a:r>
              <a:rPr lang="en-GB" dirty="0" err="1" smtClean="0"/>
              <a:t>gözlemlenebilir</a:t>
            </a:r>
            <a:r>
              <a:rPr lang="en-GB" dirty="0" smtClean="0"/>
              <a:t>.</a:t>
            </a:r>
            <a:endParaRPr lang="en-GB" dirty="0"/>
          </a:p>
          <a:p>
            <a:endParaRPr lang="en-GB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32861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b="1" i="1" dirty="0" err="1" smtClean="0">
                <a:solidFill>
                  <a:srgbClr val="7030A0"/>
                </a:solidFill>
              </a:rPr>
              <a:t>Mülakat</a:t>
            </a:r>
            <a:r>
              <a:rPr lang="en-GB" b="1" i="1" dirty="0" smtClean="0">
                <a:solidFill>
                  <a:srgbClr val="7030A0"/>
                </a:solidFill>
              </a:rPr>
              <a:t> (Panel Interview)</a:t>
            </a:r>
            <a:endParaRPr lang="en-GB" b="1" i="1" dirty="0">
              <a:solidFill>
                <a:srgbClr val="7030A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err="1" smtClean="0"/>
              <a:t>Birden</a:t>
            </a:r>
            <a:r>
              <a:rPr lang="en-GB" dirty="0" smtClean="0"/>
              <a:t> </a:t>
            </a:r>
            <a:r>
              <a:rPr lang="en-GB" dirty="0" err="1" smtClean="0"/>
              <a:t>fazla</a:t>
            </a:r>
            <a:r>
              <a:rPr lang="en-GB" dirty="0" smtClean="0"/>
              <a:t> </a:t>
            </a:r>
            <a:r>
              <a:rPr lang="en-GB" dirty="0" err="1" smtClean="0"/>
              <a:t>görüşmeci</a:t>
            </a:r>
            <a:r>
              <a:rPr lang="en-GB" dirty="0" smtClean="0"/>
              <a:t> </a:t>
            </a:r>
            <a:r>
              <a:rPr lang="en-GB" dirty="0" err="1" smtClean="0"/>
              <a:t>tarafından</a:t>
            </a:r>
            <a:r>
              <a:rPr lang="en-GB" dirty="0" smtClean="0"/>
              <a:t> </a:t>
            </a:r>
            <a:r>
              <a:rPr lang="en-GB" dirty="0" err="1" smtClean="0"/>
              <a:t>yürütülen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özellikle</a:t>
            </a:r>
            <a:r>
              <a:rPr lang="en-GB" dirty="0" smtClean="0"/>
              <a:t> “</a:t>
            </a:r>
            <a:r>
              <a:rPr lang="en-GB" dirty="0" err="1" smtClean="0"/>
              <a:t>personel</a:t>
            </a:r>
            <a:r>
              <a:rPr lang="en-GB" dirty="0" smtClean="0"/>
              <a:t> </a:t>
            </a:r>
            <a:r>
              <a:rPr lang="en-GB" dirty="0" err="1" smtClean="0"/>
              <a:t>değerlendirme</a:t>
            </a:r>
            <a:r>
              <a:rPr lang="en-GB" dirty="0" smtClean="0"/>
              <a:t>” </a:t>
            </a:r>
            <a:r>
              <a:rPr lang="en-GB" dirty="0" err="1" smtClean="0"/>
              <a:t>için</a:t>
            </a:r>
            <a:r>
              <a:rPr lang="en-GB" dirty="0" smtClean="0"/>
              <a:t> </a:t>
            </a:r>
            <a:r>
              <a:rPr lang="en-GB" dirty="0" err="1" smtClean="0"/>
              <a:t>önerilen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tekniktir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 err="1" smtClean="0"/>
              <a:t>Avantajı</a:t>
            </a:r>
            <a:r>
              <a:rPr lang="en-GB" dirty="0" smtClean="0"/>
              <a:t>; </a:t>
            </a:r>
            <a:r>
              <a:rPr lang="en-GB" dirty="0" err="1" smtClean="0"/>
              <a:t>karar</a:t>
            </a:r>
            <a:r>
              <a:rPr lang="en-GB" dirty="0" smtClean="0"/>
              <a:t> </a:t>
            </a:r>
            <a:r>
              <a:rPr lang="en-GB" dirty="0" err="1" smtClean="0"/>
              <a:t>vericilere</a:t>
            </a:r>
            <a:r>
              <a:rPr lang="en-GB" dirty="0" smtClean="0"/>
              <a:t> </a:t>
            </a:r>
            <a:r>
              <a:rPr lang="en-GB" dirty="0" err="1" smtClean="0"/>
              <a:t>refereans</a:t>
            </a:r>
            <a:r>
              <a:rPr lang="en-GB" dirty="0" smtClean="0"/>
              <a:t> </a:t>
            </a:r>
            <a:r>
              <a:rPr lang="en-GB" dirty="0" err="1" smtClean="0"/>
              <a:t>olacak</a:t>
            </a:r>
            <a:r>
              <a:rPr lang="en-GB" dirty="0" smtClean="0"/>
              <a:t> </a:t>
            </a:r>
            <a:r>
              <a:rPr lang="en-GB" dirty="0" err="1" smtClean="0"/>
              <a:t>değerlendirmeler</a:t>
            </a:r>
            <a:r>
              <a:rPr lang="en-GB" dirty="0" smtClean="0"/>
              <a:t> </a:t>
            </a:r>
            <a:r>
              <a:rPr lang="en-GB" dirty="0" err="1" smtClean="0"/>
              <a:t>sağlayarak</a:t>
            </a:r>
            <a:r>
              <a:rPr lang="en-GB" dirty="0" smtClean="0"/>
              <a:t> </a:t>
            </a:r>
            <a:r>
              <a:rPr lang="en-GB" dirty="0" err="1" smtClean="0"/>
              <a:t>değerlendirmelerdeki</a:t>
            </a:r>
            <a:r>
              <a:rPr lang="en-GB" dirty="0" smtClean="0"/>
              <a:t> </a:t>
            </a:r>
            <a:r>
              <a:rPr lang="en-GB" dirty="0" err="1" smtClean="0"/>
              <a:t>yanlılığı</a:t>
            </a:r>
            <a:r>
              <a:rPr lang="en-GB" dirty="0" smtClean="0"/>
              <a:t> </a:t>
            </a:r>
            <a:r>
              <a:rPr lang="en-GB" dirty="0" err="1" smtClean="0"/>
              <a:t>azaltır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 err="1" smtClean="0"/>
              <a:t>Dezavantajı</a:t>
            </a:r>
            <a:r>
              <a:rPr lang="en-GB" dirty="0" smtClean="0"/>
              <a:t>; </a:t>
            </a:r>
            <a:r>
              <a:rPr lang="en-GB" dirty="0" err="1" smtClean="0"/>
              <a:t>maliyeti</a:t>
            </a:r>
            <a:r>
              <a:rPr lang="en-GB" dirty="0" smtClean="0"/>
              <a:t> </a:t>
            </a:r>
            <a:r>
              <a:rPr lang="en-GB" dirty="0" err="1" smtClean="0"/>
              <a:t>yüksektir</a:t>
            </a:r>
            <a:r>
              <a:rPr lang="en-GB" dirty="0" smtClean="0"/>
              <a:t>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61315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1" dirty="0" smtClean="0">
                <a:solidFill>
                  <a:srgbClr val="7030A0"/>
                </a:solidFill>
              </a:rPr>
              <a:t>ÜRÜN SEÇKİ DOSYASI (Portfolio)</a:t>
            </a:r>
            <a:endParaRPr lang="en-GB" b="1" i="1" dirty="0">
              <a:solidFill>
                <a:srgbClr val="7030A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 err="1" smtClean="0"/>
              <a:t>Öğrenciler</a:t>
            </a:r>
            <a:r>
              <a:rPr lang="en-GB" dirty="0" smtClean="0"/>
              <a:t>, </a:t>
            </a:r>
            <a:r>
              <a:rPr lang="en-GB" dirty="0" err="1" smtClean="0"/>
              <a:t>uzmanlar</a:t>
            </a:r>
            <a:r>
              <a:rPr lang="en-GB" dirty="0" smtClean="0"/>
              <a:t> </a:t>
            </a:r>
            <a:r>
              <a:rPr lang="en-GB" dirty="0" err="1" smtClean="0"/>
              <a:t>gibi</a:t>
            </a:r>
            <a:r>
              <a:rPr lang="en-GB" dirty="0" smtClean="0"/>
              <a:t> </a:t>
            </a:r>
            <a:r>
              <a:rPr lang="en-GB" dirty="0" err="1" smtClean="0"/>
              <a:t>pek</a:t>
            </a:r>
            <a:r>
              <a:rPr lang="en-GB" dirty="0" smtClean="0"/>
              <a:t> </a:t>
            </a:r>
            <a:r>
              <a:rPr lang="en-GB" dirty="0" err="1" smtClean="0"/>
              <a:t>çok</a:t>
            </a:r>
            <a:r>
              <a:rPr lang="en-GB" dirty="0" smtClean="0"/>
              <a:t> </a:t>
            </a:r>
            <a:r>
              <a:rPr lang="en-GB" dirty="0" err="1" smtClean="0"/>
              <a:t>alandaki</a:t>
            </a:r>
            <a:r>
              <a:rPr lang="en-GB" dirty="0" smtClean="0"/>
              <a:t> </a:t>
            </a:r>
            <a:r>
              <a:rPr lang="en-GB" dirty="0" err="1" smtClean="0"/>
              <a:t>bireyler</a:t>
            </a:r>
            <a:r>
              <a:rPr lang="en-GB" dirty="0" smtClean="0"/>
              <a:t>, </a:t>
            </a:r>
            <a:r>
              <a:rPr lang="en-GB" dirty="0" err="1" smtClean="0"/>
              <a:t>çalışmalarını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ürünlerini</a:t>
            </a:r>
            <a:r>
              <a:rPr lang="en-GB" dirty="0" smtClean="0"/>
              <a:t> </a:t>
            </a:r>
            <a:r>
              <a:rPr lang="en-GB" dirty="0" err="1" smtClean="0"/>
              <a:t>kağıt</a:t>
            </a:r>
            <a:r>
              <a:rPr lang="en-GB" dirty="0" smtClean="0"/>
              <a:t>, </a:t>
            </a:r>
            <a:r>
              <a:rPr lang="en-GB" dirty="0" err="1" smtClean="0"/>
              <a:t>rapor</a:t>
            </a:r>
            <a:r>
              <a:rPr lang="en-GB" dirty="0" smtClean="0"/>
              <a:t>, </a:t>
            </a:r>
            <a:r>
              <a:rPr lang="en-GB" dirty="0" err="1" smtClean="0"/>
              <a:t>tuval</a:t>
            </a:r>
            <a:r>
              <a:rPr lang="en-GB" dirty="0" smtClean="0"/>
              <a:t>, film, video vb. </a:t>
            </a:r>
            <a:r>
              <a:rPr lang="en-GB" dirty="0" err="1" smtClean="0"/>
              <a:t>şekillerde</a:t>
            </a:r>
            <a:r>
              <a:rPr lang="en-GB" dirty="0" smtClean="0"/>
              <a:t> </a:t>
            </a:r>
            <a:r>
              <a:rPr lang="en-GB" dirty="0" err="1" smtClean="0"/>
              <a:t>dosyalar</a:t>
            </a:r>
            <a:r>
              <a:rPr lang="en-GB" dirty="0" smtClean="0"/>
              <a:t>. Bu </a:t>
            </a:r>
            <a:r>
              <a:rPr lang="en-GB" dirty="0" err="1" smtClean="0"/>
              <a:t>tür</a:t>
            </a:r>
            <a:r>
              <a:rPr lang="en-GB" dirty="0" smtClean="0"/>
              <a:t> </a:t>
            </a:r>
            <a:r>
              <a:rPr lang="en-GB" dirty="0" err="1" smtClean="0"/>
              <a:t>dosyaların</a:t>
            </a:r>
            <a:r>
              <a:rPr lang="en-GB" dirty="0" smtClean="0"/>
              <a:t> </a:t>
            </a:r>
            <a:r>
              <a:rPr lang="en-GB" dirty="0" err="1" smtClean="0"/>
              <a:t>ölçme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değerlendirme</a:t>
            </a:r>
            <a:r>
              <a:rPr lang="en-GB" dirty="0" smtClean="0"/>
              <a:t> </a:t>
            </a:r>
            <a:r>
              <a:rPr lang="en-GB" dirty="0" err="1" smtClean="0"/>
              <a:t>amacıyla</a:t>
            </a:r>
            <a:r>
              <a:rPr lang="en-GB" dirty="0" smtClean="0"/>
              <a:t> </a:t>
            </a:r>
            <a:r>
              <a:rPr lang="en-GB" dirty="0" err="1" smtClean="0"/>
              <a:t>kullanılabileceği</a:t>
            </a:r>
            <a:r>
              <a:rPr lang="en-GB" dirty="0" smtClean="0"/>
              <a:t> </a:t>
            </a:r>
            <a:r>
              <a:rPr lang="en-GB" dirty="0" err="1" smtClean="0"/>
              <a:t>fikri</a:t>
            </a:r>
            <a:r>
              <a:rPr lang="en-GB" dirty="0" smtClean="0"/>
              <a:t> “</a:t>
            </a:r>
            <a:r>
              <a:rPr lang="en-GB" dirty="0" err="1" smtClean="0"/>
              <a:t>portfolyo”ya</a:t>
            </a:r>
            <a:r>
              <a:rPr lang="en-GB" dirty="0" smtClean="0"/>
              <a:t> </a:t>
            </a:r>
            <a:r>
              <a:rPr lang="en-GB" dirty="0" err="1" smtClean="0"/>
              <a:t>dayalı</a:t>
            </a:r>
            <a:r>
              <a:rPr lang="en-GB" dirty="0" smtClean="0"/>
              <a:t> </a:t>
            </a:r>
            <a:r>
              <a:rPr lang="en-GB" dirty="0" err="1" smtClean="0"/>
              <a:t>değerlendirme</a:t>
            </a:r>
            <a:r>
              <a:rPr lang="en-GB" dirty="0" smtClean="0"/>
              <a:t> </a:t>
            </a:r>
            <a:r>
              <a:rPr lang="en-GB" dirty="0" err="1" smtClean="0"/>
              <a:t>tekniğini</a:t>
            </a:r>
            <a:r>
              <a:rPr lang="en-GB" dirty="0" smtClean="0"/>
              <a:t> </a:t>
            </a:r>
            <a:r>
              <a:rPr lang="en-GB" dirty="0" err="1" smtClean="0"/>
              <a:t>ortaya</a:t>
            </a:r>
            <a:r>
              <a:rPr lang="en-GB" dirty="0" smtClean="0"/>
              <a:t> </a:t>
            </a:r>
            <a:r>
              <a:rPr lang="en-GB" dirty="0" err="1" smtClean="0"/>
              <a:t>çıkarmıştır</a:t>
            </a:r>
            <a:r>
              <a:rPr lang="en-GB" dirty="0" smtClean="0"/>
              <a:t>.</a:t>
            </a:r>
          </a:p>
          <a:p>
            <a:pPr lvl="1"/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sanatçının</a:t>
            </a:r>
            <a:r>
              <a:rPr lang="en-GB" dirty="0" smtClean="0"/>
              <a:t> </a:t>
            </a:r>
            <a:r>
              <a:rPr lang="en-GB" dirty="0" err="1" smtClean="0"/>
              <a:t>seçilmesine</a:t>
            </a:r>
            <a:r>
              <a:rPr lang="en-GB" dirty="0" smtClean="0"/>
              <a:t> </a:t>
            </a:r>
            <a:r>
              <a:rPr lang="en-GB" dirty="0" err="1" smtClean="0"/>
              <a:t>yönelik</a:t>
            </a:r>
            <a:r>
              <a:rPr lang="en-GB" dirty="0" smtClean="0"/>
              <a:t> </a:t>
            </a:r>
            <a:r>
              <a:rPr lang="en-GB" dirty="0" err="1" smtClean="0"/>
              <a:t>olarak</a:t>
            </a:r>
            <a:r>
              <a:rPr lang="en-GB" dirty="0" smtClean="0"/>
              <a:t> </a:t>
            </a:r>
            <a:r>
              <a:rPr lang="en-GB" dirty="0" err="1" smtClean="0"/>
              <a:t>eserlerinin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kısmını</a:t>
            </a:r>
            <a:r>
              <a:rPr lang="en-GB" dirty="0" smtClean="0"/>
              <a:t> </a:t>
            </a:r>
            <a:r>
              <a:rPr lang="en-GB" dirty="0" err="1" smtClean="0"/>
              <a:t>içeren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dosya</a:t>
            </a:r>
            <a:endParaRPr lang="en-GB" dirty="0" smtClean="0"/>
          </a:p>
          <a:p>
            <a:pPr lvl="1"/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radyo</a:t>
            </a:r>
            <a:r>
              <a:rPr lang="en-GB" dirty="0" smtClean="0"/>
              <a:t> </a:t>
            </a:r>
            <a:r>
              <a:rPr lang="en-GB" dirty="0" err="1" smtClean="0"/>
              <a:t>spikeri</a:t>
            </a:r>
            <a:r>
              <a:rPr lang="en-GB" dirty="0" smtClean="0"/>
              <a:t> </a:t>
            </a:r>
            <a:r>
              <a:rPr lang="en-GB" dirty="0" err="1" smtClean="0"/>
              <a:t>seçiminde</a:t>
            </a:r>
            <a:r>
              <a:rPr lang="en-GB" dirty="0" smtClean="0"/>
              <a:t> </a:t>
            </a:r>
            <a:r>
              <a:rPr lang="en-GB" dirty="0" err="1" smtClean="0"/>
              <a:t>örnek</a:t>
            </a:r>
            <a:r>
              <a:rPr lang="en-GB" dirty="0" smtClean="0"/>
              <a:t> </a:t>
            </a:r>
            <a:r>
              <a:rPr lang="en-GB" dirty="0" err="1" smtClean="0"/>
              <a:t>ses</a:t>
            </a:r>
            <a:r>
              <a:rPr lang="en-GB" dirty="0" smtClean="0"/>
              <a:t> </a:t>
            </a:r>
            <a:r>
              <a:rPr lang="en-GB" dirty="0" err="1" smtClean="0"/>
              <a:t>kayıtlarından</a:t>
            </a:r>
            <a:r>
              <a:rPr lang="en-GB" dirty="0" smtClean="0"/>
              <a:t> </a:t>
            </a:r>
            <a:r>
              <a:rPr lang="en-GB" dirty="0" err="1" smtClean="0"/>
              <a:t>oluşan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dosya</a:t>
            </a:r>
            <a:endParaRPr lang="en-GB" dirty="0" smtClean="0"/>
          </a:p>
          <a:p>
            <a:pPr lvl="1"/>
            <a:r>
              <a:rPr lang="en-GB" dirty="0" err="1" smtClean="0"/>
              <a:t>Öğrencilerin</a:t>
            </a:r>
            <a:r>
              <a:rPr lang="en-GB" dirty="0" smtClean="0"/>
              <a:t> </a:t>
            </a:r>
            <a:r>
              <a:rPr lang="en-GB" dirty="0" err="1" smtClean="0"/>
              <a:t>yazma</a:t>
            </a:r>
            <a:r>
              <a:rPr lang="en-GB" dirty="0" smtClean="0"/>
              <a:t> </a:t>
            </a:r>
            <a:r>
              <a:rPr lang="en-GB" dirty="0" err="1" smtClean="0"/>
              <a:t>becerilerinin</a:t>
            </a:r>
            <a:r>
              <a:rPr lang="en-GB" dirty="0" smtClean="0"/>
              <a:t> </a:t>
            </a:r>
            <a:r>
              <a:rPr lang="en-GB" dirty="0" err="1" smtClean="0"/>
              <a:t>değerlendirilmesinde</a:t>
            </a:r>
            <a:r>
              <a:rPr lang="en-GB" dirty="0" smtClean="0"/>
              <a:t> </a:t>
            </a:r>
            <a:r>
              <a:rPr lang="en-GB" dirty="0" err="1" smtClean="0"/>
              <a:t>yazılı</a:t>
            </a:r>
            <a:r>
              <a:rPr lang="en-GB" dirty="0" smtClean="0"/>
              <a:t> </a:t>
            </a:r>
            <a:r>
              <a:rPr lang="en-GB" dirty="0" err="1" smtClean="0"/>
              <a:t>metinlerden</a:t>
            </a:r>
            <a:r>
              <a:rPr lang="en-GB" dirty="0" smtClean="0"/>
              <a:t> </a:t>
            </a:r>
            <a:r>
              <a:rPr lang="en-GB" dirty="0" err="1" smtClean="0"/>
              <a:t>oluşan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dosya</a:t>
            </a:r>
            <a:endParaRPr lang="en-GB" dirty="0" smtClean="0"/>
          </a:p>
          <a:p>
            <a:pPr lvl="1"/>
            <a:r>
              <a:rPr lang="en-GB" dirty="0" err="1" smtClean="0"/>
              <a:t>Üniversitelerde</a:t>
            </a:r>
            <a:r>
              <a:rPr lang="en-GB" dirty="0" smtClean="0"/>
              <a:t> </a:t>
            </a:r>
            <a:r>
              <a:rPr lang="en-GB" dirty="0" err="1" smtClean="0"/>
              <a:t>öğretim</a:t>
            </a:r>
            <a:r>
              <a:rPr lang="en-GB" dirty="0" smtClean="0"/>
              <a:t> </a:t>
            </a:r>
            <a:r>
              <a:rPr lang="en-GB" dirty="0" err="1" smtClean="0"/>
              <a:t>elemanı</a:t>
            </a:r>
            <a:r>
              <a:rPr lang="en-GB" dirty="0" smtClean="0"/>
              <a:t> </a:t>
            </a:r>
            <a:r>
              <a:rPr lang="en-GB" dirty="0" err="1" smtClean="0"/>
              <a:t>alımı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terfilerinde</a:t>
            </a:r>
            <a:r>
              <a:rPr lang="en-GB" dirty="0" smtClean="0"/>
              <a:t> </a:t>
            </a:r>
            <a:r>
              <a:rPr lang="en-GB" dirty="0" err="1" smtClean="0"/>
              <a:t>hazırlanan</a:t>
            </a:r>
            <a:r>
              <a:rPr lang="en-GB" dirty="0" smtClean="0"/>
              <a:t> </a:t>
            </a:r>
            <a:r>
              <a:rPr lang="en-GB" dirty="0" err="1" smtClean="0"/>
              <a:t>dosyalar</a:t>
            </a:r>
            <a:r>
              <a:rPr lang="en-GB" dirty="0" smtClean="0"/>
              <a:t>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5404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1" dirty="0" smtClean="0">
                <a:solidFill>
                  <a:srgbClr val="7030A0"/>
                </a:solidFill>
              </a:rPr>
              <a:t>VAKA GEÇMİŞİ (Case History)</a:t>
            </a:r>
            <a:endParaRPr lang="en-GB" b="1" i="1" dirty="0">
              <a:solidFill>
                <a:srgbClr val="7030A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GB" dirty="0" smtClean="0"/>
              <a:t>“Case History”, “Case Study”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err="1" smtClean="0"/>
              <a:t>Vaka</a:t>
            </a:r>
            <a:r>
              <a:rPr lang="en-GB" dirty="0" smtClean="0"/>
              <a:t> </a:t>
            </a:r>
            <a:r>
              <a:rPr lang="en-GB" dirty="0" err="1" smtClean="0"/>
              <a:t>geçmişi</a:t>
            </a:r>
            <a:r>
              <a:rPr lang="en-GB" dirty="0" smtClean="0"/>
              <a:t> </a:t>
            </a:r>
            <a:r>
              <a:rPr lang="en-GB" dirty="0" err="1" smtClean="0"/>
              <a:t>verileri</a:t>
            </a:r>
            <a:r>
              <a:rPr lang="en-GB" dirty="0" smtClean="0"/>
              <a:t>, </a:t>
            </a:r>
            <a:r>
              <a:rPr lang="en-GB" dirty="0" err="1" smtClean="0"/>
              <a:t>yazılı</a:t>
            </a:r>
            <a:r>
              <a:rPr lang="en-GB" dirty="0" smtClean="0"/>
              <a:t>, </a:t>
            </a:r>
            <a:r>
              <a:rPr lang="en-GB" dirty="0" err="1" smtClean="0"/>
              <a:t>resim</a:t>
            </a:r>
            <a:r>
              <a:rPr lang="en-GB" dirty="0" smtClean="0"/>
              <a:t> </a:t>
            </a:r>
            <a:r>
              <a:rPr lang="en-GB" dirty="0" err="1" smtClean="0"/>
              <a:t>ya</a:t>
            </a:r>
            <a:r>
              <a:rPr lang="en-GB" dirty="0" smtClean="0"/>
              <a:t> da </a:t>
            </a:r>
            <a:r>
              <a:rPr lang="en-GB" dirty="0" err="1" smtClean="0"/>
              <a:t>başka</a:t>
            </a:r>
            <a:r>
              <a:rPr lang="en-GB" dirty="0" smtClean="0"/>
              <a:t> </a:t>
            </a:r>
            <a:r>
              <a:rPr lang="en-GB" dirty="0" err="1" smtClean="0"/>
              <a:t>formattaki</a:t>
            </a:r>
            <a:r>
              <a:rPr lang="en-GB" dirty="0" smtClean="0"/>
              <a:t> </a:t>
            </a:r>
            <a:r>
              <a:rPr lang="en-GB" dirty="0" err="1" smtClean="0"/>
              <a:t>resmi</a:t>
            </a:r>
            <a:r>
              <a:rPr lang="en-GB" dirty="0" smtClean="0"/>
              <a:t> </a:t>
            </a:r>
            <a:r>
              <a:rPr lang="en-GB" dirty="0" err="1" smtClean="0"/>
              <a:t>ya</a:t>
            </a:r>
            <a:r>
              <a:rPr lang="en-GB" dirty="0" smtClean="0"/>
              <a:t> da </a:t>
            </a:r>
            <a:r>
              <a:rPr lang="en-GB" dirty="0" err="1" smtClean="0"/>
              <a:t>resmi</a:t>
            </a:r>
            <a:r>
              <a:rPr lang="en-GB" dirty="0" smtClean="0"/>
              <a:t> </a:t>
            </a:r>
            <a:r>
              <a:rPr lang="en-GB" dirty="0" err="1" smtClean="0"/>
              <a:t>olmayan</a:t>
            </a:r>
            <a:r>
              <a:rPr lang="en-GB" dirty="0" smtClean="0"/>
              <a:t> </a:t>
            </a:r>
            <a:r>
              <a:rPr lang="en-GB" dirty="0" err="1" smtClean="0"/>
              <a:t>arşiv</a:t>
            </a:r>
            <a:r>
              <a:rPr lang="en-GB" dirty="0" smtClean="0"/>
              <a:t> </a:t>
            </a:r>
            <a:r>
              <a:rPr lang="en-GB" dirty="0" err="1" smtClean="0"/>
              <a:t>bilgilerini</a:t>
            </a:r>
            <a:r>
              <a:rPr lang="en-GB" dirty="0" smtClean="0"/>
              <a:t> </a:t>
            </a:r>
            <a:r>
              <a:rPr lang="en-GB" dirty="0" err="1" smtClean="0"/>
              <a:t>içeren</a:t>
            </a:r>
            <a:r>
              <a:rPr lang="en-GB" dirty="0" smtClean="0"/>
              <a:t> </a:t>
            </a:r>
            <a:r>
              <a:rPr lang="en-GB" dirty="0" err="1" smtClean="0"/>
              <a:t>kayıtlardır</a:t>
            </a:r>
            <a:r>
              <a:rPr lang="en-GB" dirty="0" smtClean="0"/>
              <a:t>.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Bu </a:t>
            </a:r>
            <a:r>
              <a:rPr lang="en-GB" dirty="0" err="1" smtClean="0"/>
              <a:t>kayıtlar</a:t>
            </a:r>
            <a:r>
              <a:rPr lang="en-GB" dirty="0" smtClean="0"/>
              <a:t> </a:t>
            </a:r>
            <a:r>
              <a:rPr lang="en-GB" dirty="0" err="1" smtClean="0"/>
              <a:t>çoğunlukla</a:t>
            </a:r>
            <a:r>
              <a:rPr lang="en-GB" dirty="0" smtClean="0"/>
              <a:t> </a:t>
            </a:r>
            <a:r>
              <a:rPr lang="en-GB" dirty="0" err="1" smtClean="0"/>
              <a:t>resmi</a:t>
            </a:r>
            <a:r>
              <a:rPr lang="en-GB" dirty="0" smtClean="0"/>
              <a:t> </a:t>
            </a:r>
            <a:r>
              <a:rPr lang="en-GB" dirty="0" err="1" smtClean="0"/>
              <a:t>kurum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kuruluşlarda</a:t>
            </a:r>
            <a:r>
              <a:rPr lang="en-GB" dirty="0" smtClean="0"/>
              <a:t> (</a:t>
            </a:r>
            <a:r>
              <a:rPr lang="en-GB" dirty="0" err="1" smtClean="0"/>
              <a:t>okul</a:t>
            </a:r>
            <a:r>
              <a:rPr lang="en-GB" dirty="0" smtClean="0"/>
              <a:t>, </a:t>
            </a:r>
            <a:r>
              <a:rPr lang="en-GB" dirty="0" err="1" smtClean="0"/>
              <a:t>hastane</a:t>
            </a:r>
            <a:r>
              <a:rPr lang="en-GB" dirty="0" smtClean="0"/>
              <a:t>, </a:t>
            </a:r>
            <a:r>
              <a:rPr lang="en-GB" dirty="0" err="1" smtClean="0"/>
              <a:t>işveren</a:t>
            </a:r>
            <a:r>
              <a:rPr lang="en-GB" dirty="0" smtClean="0"/>
              <a:t> </a:t>
            </a:r>
            <a:r>
              <a:rPr lang="en-GB" dirty="0" err="1" smtClean="0"/>
              <a:t>kuruluş</a:t>
            </a:r>
            <a:r>
              <a:rPr lang="en-GB" dirty="0" smtClean="0"/>
              <a:t>, </a:t>
            </a:r>
            <a:r>
              <a:rPr lang="en-GB" dirty="0" err="1" smtClean="0"/>
              <a:t>adli</a:t>
            </a:r>
            <a:r>
              <a:rPr lang="en-GB" dirty="0" smtClean="0"/>
              <a:t> </a:t>
            </a:r>
            <a:r>
              <a:rPr lang="en-GB" dirty="0" err="1" smtClean="0"/>
              <a:t>birimler</a:t>
            </a:r>
            <a:r>
              <a:rPr lang="en-GB" dirty="0" smtClean="0"/>
              <a:t> </a:t>
            </a:r>
            <a:r>
              <a:rPr lang="en-GB" dirty="0" err="1" smtClean="0"/>
              <a:t>gibi</a:t>
            </a:r>
            <a:r>
              <a:rPr lang="en-GB" dirty="0" smtClean="0"/>
              <a:t>) </a:t>
            </a:r>
            <a:r>
              <a:rPr lang="en-GB" dirty="0" err="1" smtClean="0"/>
              <a:t>dosyalanır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err="1" smtClean="0"/>
              <a:t>Klinik</a:t>
            </a:r>
            <a:r>
              <a:rPr lang="en-GB" dirty="0" smtClean="0"/>
              <a:t> </a:t>
            </a:r>
            <a:r>
              <a:rPr lang="en-GB" dirty="0" err="1" smtClean="0"/>
              <a:t>değerlendirmelerde</a:t>
            </a:r>
            <a:r>
              <a:rPr lang="en-GB" dirty="0" smtClean="0"/>
              <a:t>, </a:t>
            </a:r>
            <a:r>
              <a:rPr lang="en-GB" dirty="0" err="1" smtClean="0"/>
              <a:t>vaka</a:t>
            </a:r>
            <a:r>
              <a:rPr lang="en-GB" dirty="0" smtClean="0"/>
              <a:t> </a:t>
            </a:r>
            <a:r>
              <a:rPr lang="en-GB" dirty="0" err="1" smtClean="0"/>
              <a:t>geçmişi</a:t>
            </a:r>
            <a:r>
              <a:rPr lang="en-GB" dirty="0" smtClean="0"/>
              <a:t> </a:t>
            </a:r>
            <a:r>
              <a:rPr lang="en-GB" dirty="0" err="1" smtClean="0"/>
              <a:t>verileri</a:t>
            </a:r>
            <a:r>
              <a:rPr lang="en-GB" dirty="0" smtClean="0"/>
              <a:t> </a:t>
            </a:r>
            <a:r>
              <a:rPr lang="en-GB" dirty="0" err="1" smtClean="0"/>
              <a:t>ayrı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öneme</a:t>
            </a:r>
            <a:r>
              <a:rPr lang="en-GB" dirty="0" smtClean="0"/>
              <a:t> </a:t>
            </a:r>
            <a:r>
              <a:rPr lang="en-GB" dirty="0" err="1" smtClean="0"/>
              <a:t>sahiptir</a:t>
            </a:r>
            <a:r>
              <a:rPr lang="en-GB" smtClean="0"/>
              <a:t>.</a:t>
            </a: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93349D-C700-482F-A6B7-E5F8D2839D1C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8011265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619</Words>
  <Application>Microsoft Office PowerPoint</Application>
  <PresentationFormat>Ekran Gösterisi (4:3)</PresentationFormat>
  <Paragraphs>103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6" baseType="lpstr">
      <vt:lpstr>Arial</vt:lpstr>
      <vt:lpstr>Calibri</vt:lpstr>
      <vt:lpstr>Ofis Teması</vt:lpstr>
      <vt:lpstr>PSİKOMETRİ Psikolojik Özelliklerin Ölçülmesi ve Değerlendirilmesi</vt:lpstr>
      <vt:lpstr>ÜNİTE 4. Psikolojik Özelliklerin Ölçülmesinde Test Dışı Teknikler</vt:lpstr>
      <vt:lpstr>Ölçme Araçları</vt:lpstr>
      <vt:lpstr>GÖRÜŞME (Interview)</vt:lpstr>
      <vt:lpstr>Yüzyüze (Face to face) Görüşme</vt:lpstr>
      <vt:lpstr>PowerPoint Sunusu</vt:lpstr>
      <vt:lpstr>Mülakat (Panel Interview)</vt:lpstr>
      <vt:lpstr>ÜRÜN SEÇKİ DOSYASI (Portfolio)</vt:lpstr>
      <vt:lpstr>VAKA GEÇMİŞİ (Case History)</vt:lpstr>
      <vt:lpstr>DAVRANIŞSAL GÖZLEMLER</vt:lpstr>
      <vt:lpstr>ROL YAPMAYA DAYALI ÖLÇMELER</vt:lpstr>
      <vt:lpstr>BİLGİSAYARLAR</vt:lpstr>
      <vt:lpstr>Kaynaklar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PSİKOMETRİ Psikolojik Özelliklerin Ölçülmesi ve Değerlendirilmesi</dc:title>
  <dc:creator>Admin</dc:creator>
  <cp:lastModifiedBy>a</cp:lastModifiedBy>
  <cp:revision>25</cp:revision>
  <dcterms:created xsi:type="dcterms:W3CDTF">2016-10-06T10:48:27Z</dcterms:created>
  <dcterms:modified xsi:type="dcterms:W3CDTF">2020-07-23T08:10:49Z</dcterms:modified>
</cp:coreProperties>
</file>