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9"/>
  </p:notesMasterIdLst>
  <p:handoutMasterIdLst>
    <p:handoutMasterId r:id="rId30"/>
  </p:handoutMasterIdLst>
  <p:sldIdLst>
    <p:sldId id="257" r:id="rId3"/>
    <p:sldId id="272" r:id="rId4"/>
    <p:sldId id="265" r:id="rId5"/>
    <p:sldId id="301" r:id="rId6"/>
    <p:sldId id="278" r:id="rId7"/>
    <p:sldId id="279" r:id="rId8"/>
    <p:sldId id="281" r:id="rId9"/>
    <p:sldId id="283" r:id="rId10"/>
    <p:sldId id="282" r:id="rId11"/>
    <p:sldId id="280" r:id="rId12"/>
    <p:sldId id="286" r:id="rId13"/>
    <p:sldId id="285" r:id="rId14"/>
    <p:sldId id="302" r:id="rId15"/>
    <p:sldId id="284" r:id="rId16"/>
    <p:sldId id="293" r:id="rId17"/>
    <p:sldId id="292" r:id="rId18"/>
    <p:sldId id="294" r:id="rId19"/>
    <p:sldId id="291" r:id="rId20"/>
    <p:sldId id="290" r:id="rId21"/>
    <p:sldId id="289" r:id="rId22"/>
    <p:sldId id="288" r:id="rId23"/>
    <p:sldId id="298" r:id="rId24"/>
    <p:sldId id="297" r:id="rId25"/>
    <p:sldId id="296" r:id="rId26"/>
    <p:sldId id="295" r:id="rId27"/>
    <p:sldId id="300" r:id="rId2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B7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>
        <p:scale>
          <a:sx n="81" d="100"/>
          <a:sy n="81" d="100"/>
        </p:scale>
        <p:origin x="-300" y="-36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141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tr-TR" smtClean="0"/>
              <a:pPr/>
              <a:t>22.01.2018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tr-TR" smtClean="0"/>
              <a:pPr/>
              <a:t>22.01.2018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tr-TR" smtClean="0"/>
              <a:pPr/>
              <a:t>22.01.2018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tr-TR" smtClean="0"/>
              <a:pPr/>
              <a:t>22.01.2018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tr-TR" smtClean="0"/>
              <a:pPr/>
              <a:t>22.01.2018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tr-TR" smtClean="0"/>
              <a:pPr/>
              <a:t>22.01.2018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tr-TR" smtClean="0"/>
              <a:pPr/>
              <a:t>22.01.2018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tr-TR" smtClean="0"/>
              <a:pPr/>
              <a:t>22.01.2018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tr-TR" smtClean="0"/>
              <a:pPr/>
              <a:t>22.01.2018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tr-TR" smtClean="0"/>
              <a:pPr/>
              <a:t>22.01.2018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tr-TR" smtClean="0"/>
              <a:pPr/>
              <a:t>22.01.2018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tr-TR" smtClean="0"/>
              <a:pPr/>
              <a:t>22.01.2018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tr-TR" smtClean="0"/>
              <a:pPr/>
              <a:t>22.01.2018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tr-TR" smtClean="0"/>
              <a:pPr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tr-TR" sz="8000" b="1" dirty="0">
                <a:solidFill>
                  <a:srgbClr val="002060"/>
                </a:solidFill>
                <a:latin typeface="Edwardian Script ITC" panose="030303020407070D0804" pitchFamily="66" charset="0"/>
              </a:rPr>
              <a:t>Braille Yazı Sistemi ile </a:t>
            </a:r>
            <a:r>
              <a:rPr lang="tr-TR" sz="8000" b="1" dirty="0" smtClean="0">
                <a:solidFill>
                  <a:srgbClr val="002060"/>
                </a:solidFill>
                <a:latin typeface="Edwardian Script ITC" panose="030303020407070D0804" pitchFamily="66" charset="0"/>
              </a:rPr>
              <a:t>         Yazmaya </a:t>
            </a:r>
            <a:r>
              <a:rPr lang="tr-TR" sz="8000" b="1" dirty="0">
                <a:solidFill>
                  <a:srgbClr val="002060"/>
                </a:solidFill>
                <a:latin typeface="Edwardian Script ITC" panose="030303020407070D0804" pitchFamily="66" charset="0"/>
              </a:rPr>
              <a:t>Hazırlık</a:t>
            </a: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763741"/>
          </a:xfrm>
        </p:spPr>
        <p:txBody>
          <a:bodyPr>
            <a:no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Altı Nokta Basma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972" y="1524000"/>
            <a:ext cx="1725318" cy="238983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00" y="1523999"/>
            <a:ext cx="1731414" cy="238983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668" y="1497196"/>
            <a:ext cx="1658256" cy="238983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972" y="4293096"/>
            <a:ext cx="1725318" cy="237764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493" y="4293096"/>
            <a:ext cx="1719221" cy="237764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4008" y="4480354"/>
            <a:ext cx="1658256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71736"/>
          </a:xfrm>
        </p:spPr>
        <p:txBody>
          <a:bodyPr>
            <a:noAutofit/>
          </a:bodyPr>
          <a:lstStyle/>
          <a:p>
            <a:pPr algn="ctr"/>
            <a:r>
              <a:rPr lang="tr-TR" sz="4000" dirty="0" smtClean="0">
                <a:latin typeface="Agency FB" panose="020B0503020202020204" pitchFamily="34" charset="0"/>
              </a:rPr>
              <a:t>2-Daktilo </a:t>
            </a:r>
            <a:r>
              <a:rPr lang="tr-TR" sz="4000" dirty="0">
                <a:latin typeface="Agency FB" panose="020B0503020202020204" pitchFamily="34" charset="0"/>
              </a:rPr>
              <a:t>ile Yazmaya Hazırlık Çalışmaları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3813" y="1052736"/>
            <a:ext cx="9601200" cy="5119464"/>
          </a:xfrm>
        </p:spPr>
        <p:txBody>
          <a:bodyPr/>
          <a:lstStyle/>
          <a:p>
            <a:pPr algn="ctr"/>
            <a:r>
              <a:rPr lang="tr-TR" sz="3600" dirty="0" smtClean="0">
                <a:latin typeface="Agency FB" panose="020B0503020202020204" pitchFamily="34" charset="0"/>
              </a:rPr>
              <a:t>Daktilonun Tanıtımı</a:t>
            </a:r>
          </a:p>
          <a:p>
            <a:pPr algn="ctr"/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040" y="1628800"/>
            <a:ext cx="7120745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99728"/>
          </a:xfrm>
        </p:spPr>
        <p:txBody>
          <a:bodyPr>
            <a:no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Daktilonun Bölümleri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41884" y="1412776"/>
            <a:ext cx="9601200" cy="5256584"/>
          </a:xfrm>
        </p:spPr>
        <p:txBody>
          <a:bodyPr>
            <a:normAutofit/>
          </a:bodyPr>
          <a:lstStyle/>
          <a:p>
            <a:pPr algn="ctr"/>
            <a:r>
              <a:rPr lang="tr-TR" sz="3600" dirty="0">
                <a:latin typeface="Agency FB" panose="020B0503020202020204" pitchFamily="34" charset="0"/>
              </a:rPr>
              <a:t>1. Nokta  Tuşu</a:t>
            </a:r>
          </a:p>
          <a:p>
            <a:pPr algn="ctr"/>
            <a:r>
              <a:rPr lang="tr-TR" sz="3600" dirty="0">
                <a:latin typeface="Agency FB" panose="020B0503020202020204" pitchFamily="34" charset="0"/>
              </a:rPr>
              <a:t>2. Nokta Tuşu</a:t>
            </a:r>
          </a:p>
          <a:p>
            <a:pPr algn="ctr"/>
            <a:r>
              <a:rPr lang="tr-TR" sz="3600" dirty="0">
                <a:latin typeface="Agency FB" panose="020B0503020202020204" pitchFamily="34" charset="0"/>
              </a:rPr>
              <a:t>3. Nokta Tuşu</a:t>
            </a:r>
          </a:p>
          <a:p>
            <a:pPr algn="ctr"/>
            <a:r>
              <a:rPr lang="tr-TR" sz="3600" dirty="0">
                <a:latin typeface="Agency FB" panose="020B0503020202020204" pitchFamily="34" charset="0"/>
              </a:rPr>
              <a:t>4. Nokta Tuşu</a:t>
            </a:r>
          </a:p>
          <a:p>
            <a:pPr algn="ctr"/>
            <a:r>
              <a:rPr lang="tr-TR" sz="3600" dirty="0">
                <a:latin typeface="Agency FB" panose="020B0503020202020204" pitchFamily="34" charset="0"/>
              </a:rPr>
              <a:t>5. Nokta Tuşu</a:t>
            </a:r>
          </a:p>
          <a:p>
            <a:pPr algn="ctr"/>
            <a:r>
              <a:rPr lang="tr-TR" sz="3600" dirty="0">
                <a:latin typeface="Agency FB" panose="020B0503020202020204" pitchFamily="34" charset="0"/>
              </a:rPr>
              <a:t>6. Nokta Tuşu</a:t>
            </a:r>
          </a:p>
          <a:p>
            <a:pPr algn="ctr"/>
            <a:r>
              <a:rPr lang="tr-TR" sz="3600" dirty="0">
                <a:latin typeface="Agency FB" panose="020B0503020202020204" pitchFamily="34" charset="0"/>
              </a:rPr>
              <a:t>Boşlu Bırakma Tuşu</a:t>
            </a:r>
          </a:p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8719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3813" y="980728"/>
            <a:ext cx="9601200" cy="5191472"/>
          </a:xfrm>
        </p:spPr>
        <p:txBody>
          <a:bodyPr/>
          <a:lstStyle/>
          <a:p>
            <a:pPr lvl="0" algn="ctr"/>
            <a:r>
              <a:rPr lang="tr-TR" sz="3600" dirty="0">
                <a:solidFill>
                  <a:srgbClr val="164B4F"/>
                </a:solidFill>
                <a:latin typeface="Agency FB" panose="020B0503020202020204" pitchFamily="34" charset="0"/>
              </a:rPr>
              <a:t>Geri Alma </a:t>
            </a:r>
            <a:r>
              <a:rPr lang="tr-TR" sz="3600" dirty="0" smtClean="0">
                <a:solidFill>
                  <a:srgbClr val="164B4F"/>
                </a:solidFill>
                <a:latin typeface="Agency FB" panose="020B0503020202020204" pitchFamily="34" charset="0"/>
              </a:rPr>
              <a:t>Tuşu</a:t>
            </a:r>
          </a:p>
          <a:p>
            <a:pPr lvl="0" algn="ctr"/>
            <a:r>
              <a:rPr lang="tr-TR" sz="3600" dirty="0" smtClean="0">
                <a:solidFill>
                  <a:srgbClr val="164B4F"/>
                </a:solidFill>
                <a:latin typeface="Agency FB" panose="020B0503020202020204" pitchFamily="34" charset="0"/>
              </a:rPr>
              <a:t>Satır </a:t>
            </a:r>
            <a:r>
              <a:rPr lang="tr-TR" sz="3600" dirty="0">
                <a:solidFill>
                  <a:srgbClr val="164B4F"/>
                </a:solidFill>
                <a:latin typeface="Agency FB" panose="020B0503020202020204" pitchFamily="34" charset="0"/>
              </a:rPr>
              <a:t>Atlama Tuşu</a:t>
            </a:r>
          </a:p>
          <a:p>
            <a:pPr lvl="0" algn="ctr"/>
            <a:r>
              <a:rPr lang="tr-TR" sz="3600" dirty="0">
                <a:solidFill>
                  <a:srgbClr val="164B4F"/>
                </a:solidFill>
                <a:latin typeface="Agency FB" panose="020B0503020202020204" pitchFamily="34" charset="0"/>
              </a:rPr>
              <a:t>Kağıt Çevirme Tuşu</a:t>
            </a:r>
          </a:p>
          <a:p>
            <a:pPr lvl="0" algn="ctr"/>
            <a:r>
              <a:rPr lang="tr-TR" sz="3600" dirty="0">
                <a:solidFill>
                  <a:srgbClr val="164B4F"/>
                </a:solidFill>
                <a:latin typeface="Agency FB" panose="020B0503020202020204" pitchFamily="34" charset="0"/>
              </a:rPr>
              <a:t>Yazma Kafası</a:t>
            </a:r>
          </a:p>
          <a:p>
            <a:pPr lvl="0" algn="ctr"/>
            <a:r>
              <a:rPr lang="tr-TR" sz="3600" dirty="0">
                <a:solidFill>
                  <a:srgbClr val="164B4F"/>
                </a:solidFill>
                <a:latin typeface="Agency FB" panose="020B0503020202020204" pitchFamily="34" charset="0"/>
              </a:rPr>
              <a:t>Kağıt Sıkıştırma Mandalı</a:t>
            </a:r>
          </a:p>
          <a:p>
            <a:pPr lvl="0" algn="ctr"/>
            <a:r>
              <a:rPr lang="tr-TR" sz="3600" dirty="0">
                <a:solidFill>
                  <a:srgbClr val="164B4F"/>
                </a:solidFill>
                <a:latin typeface="Agency FB" panose="020B0503020202020204" pitchFamily="34" charset="0"/>
              </a:rPr>
              <a:t>Yazı Alanı Ayar Mandalları</a:t>
            </a:r>
          </a:p>
          <a:p>
            <a:pPr lvl="0" algn="ctr"/>
            <a:r>
              <a:rPr lang="tr-TR" sz="3600" dirty="0">
                <a:solidFill>
                  <a:srgbClr val="164B4F"/>
                </a:solidFill>
                <a:latin typeface="Agency FB" panose="020B0503020202020204" pitchFamily="34" charset="0"/>
              </a:rPr>
              <a:t>Taşıma Kolu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643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09543" y="116632"/>
            <a:ext cx="9601200" cy="1080120"/>
          </a:xfrm>
        </p:spPr>
        <p:txBody>
          <a:bodyPr>
            <a:no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Daktilo ile Çalışma Yapılırken Dikkat Edilmesi Gereken İlkeler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3813" y="1052736"/>
            <a:ext cx="9601200" cy="5119464"/>
          </a:xfrm>
        </p:spPr>
        <p:txBody>
          <a:bodyPr>
            <a:noAutofit/>
          </a:bodyPr>
          <a:lstStyle/>
          <a:p>
            <a:r>
              <a:rPr lang="tr-TR" sz="3600" dirty="0">
                <a:latin typeface="Agency FB" panose="020B0503020202020204" pitchFamily="34" charset="0"/>
              </a:rPr>
              <a:t>Çalışma sırasında bütün parmakların, basacakları tuşlar üzerinde olmasına </a:t>
            </a:r>
            <a:r>
              <a:rPr lang="tr-TR" sz="3600" dirty="0" smtClean="0">
                <a:latin typeface="Agency FB" panose="020B0503020202020204" pitchFamily="34" charset="0"/>
              </a:rPr>
              <a:t>dikkat edilmelidir</a:t>
            </a:r>
            <a:r>
              <a:rPr lang="tr-TR" sz="3600" dirty="0">
                <a:latin typeface="Agency FB" panose="020B0503020202020204" pitchFamily="34" charset="0"/>
              </a:rPr>
              <a:t>.</a:t>
            </a:r>
          </a:p>
          <a:p>
            <a:r>
              <a:rPr lang="tr-TR" sz="3600" dirty="0" smtClean="0">
                <a:latin typeface="Agency FB" panose="020B0503020202020204" pitchFamily="34" charset="0"/>
              </a:rPr>
              <a:t>Tuşa </a:t>
            </a:r>
            <a:r>
              <a:rPr lang="tr-TR" sz="3600" dirty="0">
                <a:latin typeface="Agency FB" panose="020B0503020202020204" pitchFamily="34" charset="0"/>
              </a:rPr>
              <a:t>basma çalışmaları ne kadar yoğun yapılırsa daktilo ile yazılan yazılar da o denli </a:t>
            </a:r>
            <a:r>
              <a:rPr lang="tr-TR" sz="3600" dirty="0" smtClean="0">
                <a:latin typeface="Agency FB" panose="020B0503020202020204" pitchFamily="34" charset="0"/>
              </a:rPr>
              <a:t>doğru ve </a:t>
            </a:r>
            <a:r>
              <a:rPr lang="tr-TR" sz="3600" dirty="0">
                <a:latin typeface="Agency FB" panose="020B0503020202020204" pitchFamily="34" charset="0"/>
              </a:rPr>
              <a:t>hızlı olur</a:t>
            </a:r>
            <a:r>
              <a:rPr lang="tr-TR" sz="3600" dirty="0" smtClean="0">
                <a:latin typeface="Agency FB" panose="020B0503020202020204" pitchFamily="34" charset="0"/>
              </a:rPr>
              <a:t>.</a:t>
            </a:r>
          </a:p>
          <a:p>
            <a:r>
              <a:rPr lang="tr-TR" sz="3600" dirty="0">
                <a:latin typeface="Agency FB" panose="020B0503020202020204" pitchFamily="34" charset="0"/>
              </a:rPr>
              <a:t>Daktilo ile yapılan çalışmalar sırasında mutlaka öğrencinin yaptığı çalışma, kısa </a:t>
            </a:r>
            <a:r>
              <a:rPr lang="tr-TR" sz="3600" dirty="0" smtClean="0">
                <a:latin typeface="Agency FB" panose="020B0503020202020204" pitchFamily="34" charset="0"/>
              </a:rPr>
              <a:t>süreler içinde </a:t>
            </a:r>
            <a:r>
              <a:rPr lang="tr-TR" sz="3600" dirty="0">
                <a:latin typeface="Agency FB" panose="020B0503020202020204" pitchFamily="34" charset="0"/>
              </a:rPr>
              <a:t>öğrenciye inceletilmelidir. Bunun nedeni öğrencinin yaptığı çalışmayı </a:t>
            </a:r>
            <a:r>
              <a:rPr lang="tr-TR" sz="3600" dirty="0" smtClean="0">
                <a:latin typeface="Agency FB" panose="020B0503020202020204" pitchFamily="34" charset="0"/>
              </a:rPr>
              <a:t>görmesinin sağlanması </a:t>
            </a:r>
            <a:r>
              <a:rPr lang="tr-TR" sz="3600" dirty="0">
                <a:latin typeface="Agency FB" panose="020B0503020202020204" pitchFamily="34" charset="0"/>
              </a:rPr>
              <a:t>ve çalışmanın </a:t>
            </a:r>
            <a:r>
              <a:rPr lang="tr-TR" sz="3600" dirty="0" smtClean="0">
                <a:latin typeface="Agency FB" panose="020B0503020202020204" pitchFamily="34" charset="0"/>
              </a:rPr>
              <a:t>pekiştirilmesidir.</a:t>
            </a:r>
          </a:p>
          <a:p>
            <a:r>
              <a:rPr lang="tr-TR" sz="3600" dirty="0">
                <a:latin typeface="Agency FB" panose="020B0503020202020204" pitchFamily="34" charset="0"/>
              </a:rPr>
              <a:t>Aynı anda birden fazla tuşa basma çalışmalarına ağırlıklı olarak yer verilmelidir.</a:t>
            </a:r>
          </a:p>
        </p:txBody>
      </p:sp>
    </p:spTree>
    <p:extLst>
      <p:ext uri="{BB962C8B-B14F-4D97-AF65-F5344CB8AC3E}">
        <p14:creationId xmlns:p14="http://schemas.microsoft.com/office/powerpoint/2010/main" val="409353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79099" y="188640"/>
            <a:ext cx="9601200" cy="576064"/>
          </a:xfrm>
        </p:spPr>
        <p:txBody>
          <a:bodyPr>
            <a:no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Daktiloya Kâğıt Takma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3813" y="692696"/>
            <a:ext cx="9601200" cy="5479504"/>
          </a:xfrm>
        </p:spPr>
        <p:txBody>
          <a:bodyPr>
            <a:noAutofit/>
          </a:bodyPr>
          <a:lstStyle/>
          <a:p>
            <a:r>
              <a:rPr lang="tr-TR" sz="3600" dirty="0">
                <a:latin typeface="Agency FB" panose="020B0503020202020204" pitchFamily="34" charset="0"/>
              </a:rPr>
              <a:t>Kâğıt sıkıştırma mandalını serbest konumuna getirir.</a:t>
            </a:r>
          </a:p>
          <a:p>
            <a:r>
              <a:rPr lang="tr-TR" sz="3600" dirty="0" smtClean="0">
                <a:latin typeface="Agency FB" panose="020B0503020202020204" pitchFamily="34" charset="0"/>
              </a:rPr>
              <a:t>A4 </a:t>
            </a:r>
            <a:r>
              <a:rPr lang="tr-TR" sz="3600" dirty="0">
                <a:latin typeface="Agency FB" panose="020B0503020202020204" pitchFamily="34" charset="0"/>
              </a:rPr>
              <a:t>ebadında </a:t>
            </a:r>
            <a:r>
              <a:rPr lang="tr-TR" sz="3600" dirty="0" err="1">
                <a:latin typeface="Agency FB" panose="020B0503020202020204" pitchFamily="34" charset="0"/>
              </a:rPr>
              <a:t>bristol</a:t>
            </a:r>
            <a:r>
              <a:rPr lang="tr-TR" sz="3600" dirty="0">
                <a:latin typeface="Agency FB" panose="020B0503020202020204" pitchFamily="34" charset="0"/>
              </a:rPr>
              <a:t> kartonu yazı başlığı ile şaryonun arasında kalacak şekilde yerleştirir.</a:t>
            </a:r>
          </a:p>
          <a:p>
            <a:r>
              <a:rPr lang="tr-TR" sz="3600" dirty="0" smtClean="0">
                <a:latin typeface="Agency FB" panose="020B0503020202020204" pitchFamily="34" charset="0"/>
              </a:rPr>
              <a:t>Kâğıdı </a:t>
            </a:r>
            <a:r>
              <a:rPr lang="tr-TR" sz="3600" dirty="0">
                <a:latin typeface="Agency FB" panose="020B0503020202020204" pitchFamily="34" charset="0"/>
              </a:rPr>
              <a:t>ileri doğru ittirir.</a:t>
            </a:r>
          </a:p>
          <a:p>
            <a:r>
              <a:rPr lang="tr-TR" sz="3600" dirty="0" smtClean="0">
                <a:latin typeface="Agency FB" panose="020B0503020202020204" pitchFamily="34" charset="0"/>
              </a:rPr>
              <a:t>Kâğıdı </a:t>
            </a:r>
            <a:r>
              <a:rPr lang="tr-TR" sz="3600" dirty="0">
                <a:latin typeface="Agency FB" panose="020B0503020202020204" pitchFamily="34" charset="0"/>
              </a:rPr>
              <a:t>hizalar.</a:t>
            </a:r>
          </a:p>
          <a:p>
            <a:r>
              <a:rPr lang="tr-TR" sz="3600" dirty="0" smtClean="0">
                <a:latin typeface="Agency FB" panose="020B0503020202020204" pitchFamily="34" charset="0"/>
              </a:rPr>
              <a:t>Kâğıt </a:t>
            </a:r>
            <a:r>
              <a:rPr lang="tr-TR" sz="3600" dirty="0">
                <a:latin typeface="Agency FB" panose="020B0503020202020204" pitchFamily="34" charset="0"/>
              </a:rPr>
              <a:t>sıkıştırma mandalını indirerek kâğıdı sabitler.</a:t>
            </a:r>
          </a:p>
          <a:p>
            <a:r>
              <a:rPr lang="tr-TR" sz="3600" dirty="0" smtClean="0">
                <a:latin typeface="Agency FB" panose="020B0503020202020204" pitchFamily="34" charset="0"/>
              </a:rPr>
              <a:t>Sağ </a:t>
            </a:r>
            <a:r>
              <a:rPr lang="tr-TR" sz="3600" dirty="0">
                <a:latin typeface="Agency FB" panose="020B0503020202020204" pitchFamily="34" charset="0"/>
              </a:rPr>
              <a:t>şaryo ve sol şaryoyu tutarak kendine doğru çevirir</a:t>
            </a:r>
            <a:r>
              <a:rPr lang="tr-TR" sz="3600" dirty="0" smtClean="0">
                <a:latin typeface="Agency FB" panose="020B0503020202020204" pitchFamily="34" charset="0"/>
              </a:rPr>
              <a:t>.</a:t>
            </a:r>
          </a:p>
          <a:p>
            <a:r>
              <a:rPr lang="tr-TR" sz="3600" dirty="0">
                <a:latin typeface="Agency FB" panose="020B0503020202020204" pitchFamily="34" charset="0"/>
              </a:rPr>
              <a:t>Kâğıdı, üst ucu yazma kafasının altına gelinceye kadar çevirir.</a:t>
            </a:r>
          </a:p>
          <a:p>
            <a:r>
              <a:rPr lang="tr-TR" sz="3600" dirty="0" smtClean="0">
                <a:latin typeface="Agency FB" panose="020B0503020202020204" pitchFamily="34" charset="0"/>
              </a:rPr>
              <a:t>Yazma </a:t>
            </a:r>
            <a:r>
              <a:rPr lang="tr-TR" sz="3600" dirty="0">
                <a:latin typeface="Agency FB" panose="020B0503020202020204" pitchFamily="34" charset="0"/>
              </a:rPr>
              <a:t>alanını ayarlar.</a:t>
            </a:r>
          </a:p>
        </p:txBody>
      </p:sp>
    </p:spTree>
    <p:extLst>
      <p:ext uri="{BB962C8B-B14F-4D97-AF65-F5344CB8AC3E}">
        <p14:creationId xmlns:p14="http://schemas.microsoft.com/office/powerpoint/2010/main" val="9076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97870"/>
          </a:xfrm>
        </p:spPr>
        <p:txBody>
          <a:bodyPr>
            <a:norm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Daktiloya Parmak Yerleştirme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8669" y="3212976"/>
            <a:ext cx="4395597" cy="3023878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00" y="3212975"/>
            <a:ext cx="4249280" cy="3023879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1698669" y="1268760"/>
            <a:ext cx="38196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latin typeface="Agency FB" panose="020B0503020202020204" pitchFamily="34" charset="0"/>
              </a:rPr>
              <a:t>Sol elinin işaret parmağını 1 numaralı tuşun üzerine, sol elinin orta parmağını 2 numaralı </a:t>
            </a:r>
            <a:r>
              <a:rPr lang="tr-TR" sz="2000" dirty="0" smtClean="0">
                <a:latin typeface="Agency FB" panose="020B0503020202020204" pitchFamily="34" charset="0"/>
              </a:rPr>
              <a:t>tuşun üzerine</a:t>
            </a:r>
            <a:r>
              <a:rPr lang="tr-TR" sz="2000" dirty="0">
                <a:latin typeface="Agency FB" panose="020B0503020202020204" pitchFamily="34" charset="0"/>
              </a:rPr>
              <a:t>, sol elinin yüzük parmağını 3 numaralı tuşun üzerine koyar</a:t>
            </a:r>
            <a:r>
              <a:rPr lang="tr-TR" sz="2000" dirty="0" smtClean="0">
                <a:latin typeface="Agency FB" panose="020B0503020202020204" pitchFamily="34" charset="0"/>
              </a:rPr>
              <a:t>.</a:t>
            </a:r>
          </a:p>
          <a:p>
            <a:pPr algn="ctr"/>
            <a:r>
              <a:rPr lang="tr-TR" sz="2000" b="1" dirty="0">
                <a:latin typeface="Agency FB" panose="020B0503020202020204" pitchFamily="34" charset="0"/>
              </a:rPr>
              <a:t>Daktiloya sol eli yerleştirme</a:t>
            </a:r>
          </a:p>
        </p:txBody>
      </p:sp>
      <p:sp>
        <p:nvSpPr>
          <p:cNvPr id="7" name="Dikdörtgen 6"/>
          <p:cNvSpPr/>
          <p:nvPr/>
        </p:nvSpPr>
        <p:spPr>
          <a:xfrm>
            <a:off x="6886499" y="1268760"/>
            <a:ext cx="42492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latin typeface="Agency FB" panose="020B0503020202020204" pitchFamily="34" charset="0"/>
              </a:rPr>
              <a:t>Sağ elinin işaret parmağını 4 numaralı tuşun üzerine, sağ elinin orta parmağını 5 numaralı </a:t>
            </a:r>
            <a:r>
              <a:rPr lang="tr-TR" sz="2000" dirty="0" smtClean="0">
                <a:latin typeface="Agency FB" panose="020B0503020202020204" pitchFamily="34" charset="0"/>
              </a:rPr>
              <a:t>tuşun üzerine</a:t>
            </a:r>
            <a:r>
              <a:rPr lang="tr-TR" sz="2000" dirty="0">
                <a:latin typeface="Agency FB" panose="020B0503020202020204" pitchFamily="34" charset="0"/>
              </a:rPr>
              <a:t>, sağ elinin yüzük parmağını 6 numaralı tuşun üzerine koyar.</a:t>
            </a:r>
          </a:p>
          <a:p>
            <a:pPr algn="ctr"/>
            <a:r>
              <a:rPr lang="tr-TR" sz="2000" b="1" dirty="0" smtClean="0">
                <a:latin typeface="Agency FB" panose="020B0503020202020204" pitchFamily="34" charset="0"/>
              </a:rPr>
              <a:t>Daktiloya </a:t>
            </a:r>
            <a:r>
              <a:rPr lang="tr-TR" sz="2000" b="1" dirty="0">
                <a:latin typeface="Agency FB" panose="020B0503020202020204" pitchFamily="34" charset="0"/>
              </a:rPr>
              <a:t>sağ eli yerleştirme</a:t>
            </a:r>
          </a:p>
        </p:txBody>
      </p:sp>
    </p:spTree>
    <p:extLst>
      <p:ext uri="{BB962C8B-B14F-4D97-AF65-F5344CB8AC3E}">
        <p14:creationId xmlns:p14="http://schemas.microsoft.com/office/powerpoint/2010/main" val="396481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27720"/>
          </a:xfrm>
        </p:spPr>
        <p:txBody>
          <a:bodyPr>
            <a:no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Altı Nokta Basma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0156" y="3080190"/>
            <a:ext cx="4901609" cy="331651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001" y="1656965"/>
            <a:ext cx="1188823" cy="1225402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917948" y="1087284"/>
            <a:ext cx="9505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>
                <a:latin typeface="Agency FB" panose="020B0503020202020204" pitchFamily="34" charset="0"/>
              </a:rPr>
              <a:t>Parmakları doğru şekilde daktilonun üzerine koyarak bütün tuşlara </a:t>
            </a:r>
            <a:r>
              <a:rPr lang="tr-TR" sz="3600" dirty="0" smtClean="0">
                <a:latin typeface="Agency FB" panose="020B0503020202020204" pitchFamily="34" charset="0"/>
              </a:rPr>
              <a:t>birlikte basar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04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671736"/>
          </a:xfrm>
        </p:spPr>
        <p:txBody>
          <a:bodyPr>
            <a:norm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1. Noktayı Basma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93813" y="1124744"/>
            <a:ext cx="9601200" cy="5047456"/>
          </a:xfrm>
        </p:spPr>
        <p:txBody>
          <a:bodyPr/>
          <a:lstStyle/>
          <a:p>
            <a:r>
              <a:rPr lang="tr-TR" sz="3200" dirty="0">
                <a:latin typeface="Agency FB" panose="020B0503020202020204" pitchFamily="34" charset="0"/>
              </a:rPr>
              <a:t>Parmaklar </a:t>
            </a:r>
            <a:r>
              <a:rPr lang="tr-TR" sz="3200" dirty="0" smtClean="0">
                <a:latin typeface="Agency FB" panose="020B0503020202020204" pitchFamily="34" charset="0"/>
              </a:rPr>
              <a:t>uygun şekilde </a:t>
            </a:r>
            <a:r>
              <a:rPr lang="tr-TR" sz="3200" dirty="0">
                <a:latin typeface="Agency FB" panose="020B0503020202020204" pitchFamily="34" charset="0"/>
              </a:rPr>
              <a:t>tuşların üzerinde dururken sadece sol elinin işaret parmağı ile parmağın altındaki </a:t>
            </a:r>
            <a:r>
              <a:rPr lang="tr-TR" sz="3200" dirty="0" smtClean="0">
                <a:latin typeface="Agency FB" panose="020B0503020202020204" pitchFamily="34" charset="0"/>
              </a:rPr>
              <a:t>tuşa basılır. </a:t>
            </a:r>
            <a:r>
              <a:rPr lang="tr-TR" sz="3200" dirty="0">
                <a:latin typeface="Agency FB" panose="020B0503020202020204" pitchFamily="34" charset="0"/>
              </a:rPr>
              <a:t>Bu şekilde altı noktanın 1. noktasını yazmış </a:t>
            </a:r>
            <a:r>
              <a:rPr lang="tr-TR" sz="3200" dirty="0" smtClean="0">
                <a:latin typeface="Agency FB" panose="020B0503020202020204" pitchFamily="34" charset="0"/>
              </a:rPr>
              <a:t>olur.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148" y="3140968"/>
            <a:ext cx="5114987" cy="352989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388" y="2177717"/>
            <a:ext cx="64013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9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27720"/>
          </a:xfrm>
        </p:spPr>
        <p:txBody>
          <a:bodyPr>
            <a:no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2. Noktayı Basma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41884" y="932964"/>
            <a:ext cx="9601200" cy="5808403"/>
          </a:xfrm>
        </p:spPr>
        <p:txBody>
          <a:bodyPr>
            <a:normAutofit/>
          </a:bodyPr>
          <a:lstStyle/>
          <a:p>
            <a:r>
              <a:rPr lang="tr-TR" sz="3200" dirty="0">
                <a:latin typeface="Agency FB" panose="020B0503020202020204" pitchFamily="34" charset="0"/>
              </a:rPr>
              <a:t>Öğrenci uygun şekilde parmaklarını daktilo üzerine yerleştirir. </a:t>
            </a:r>
            <a:r>
              <a:rPr lang="tr-TR" sz="3200" dirty="0" smtClean="0">
                <a:latin typeface="Agency FB" panose="020B0503020202020204" pitchFamily="34" charset="0"/>
              </a:rPr>
              <a:t>Parmaklar uygun </a:t>
            </a:r>
            <a:r>
              <a:rPr lang="tr-TR" sz="3200" dirty="0">
                <a:latin typeface="Agency FB" panose="020B0503020202020204" pitchFamily="34" charset="0"/>
              </a:rPr>
              <a:t>şekilde tuşların üzerinde dururken sadece sol elinin orta parmağı ile parmağın altındaki </a:t>
            </a:r>
            <a:r>
              <a:rPr lang="tr-TR" sz="3200" dirty="0" smtClean="0">
                <a:latin typeface="Agency FB" panose="020B0503020202020204" pitchFamily="34" charset="0"/>
              </a:rPr>
              <a:t>tuşa basar</a:t>
            </a:r>
            <a:r>
              <a:rPr lang="tr-TR" sz="3200" dirty="0">
                <a:latin typeface="Agency FB" panose="020B0503020202020204" pitchFamily="34" charset="0"/>
              </a:rPr>
              <a:t>. Bu şekilde altı noktanın 2. noktasını yazmış olur.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132" y="3430952"/>
            <a:ext cx="4608975" cy="331041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619" y="2278708"/>
            <a:ext cx="938865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7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şlık 12"/>
          <p:cNvSpPr>
            <a:spLocks noGrp="1"/>
          </p:cNvSpPr>
          <p:nvPr>
            <p:ph type="title"/>
          </p:nvPr>
        </p:nvSpPr>
        <p:spPr>
          <a:xfrm>
            <a:off x="1341884" y="692696"/>
            <a:ext cx="9601200" cy="352839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tr-TR" sz="4000" dirty="0" smtClean="0">
                <a:solidFill>
                  <a:srgbClr val="164B4F"/>
                </a:solidFill>
                <a:latin typeface="Agency FB" panose="020B0503020202020204" pitchFamily="34" charset="0"/>
              </a:rPr>
              <a:t>1. Tablet </a:t>
            </a:r>
            <a:r>
              <a:rPr lang="tr-TR" sz="4000" dirty="0">
                <a:solidFill>
                  <a:srgbClr val="164B4F"/>
                </a:solidFill>
                <a:latin typeface="Agency FB" panose="020B0503020202020204" pitchFamily="34" charset="0"/>
              </a:rPr>
              <a:t>ile Yazmaya Hazırlık </a:t>
            </a:r>
            <a:r>
              <a:rPr lang="tr-TR" sz="4000" dirty="0" smtClean="0">
                <a:solidFill>
                  <a:srgbClr val="164B4F"/>
                </a:solidFill>
                <a:latin typeface="Agency FB" panose="020B0503020202020204" pitchFamily="34" charset="0"/>
              </a:rPr>
              <a:t>Çalışmaları</a:t>
            </a:r>
            <a:br>
              <a:rPr lang="tr-TR" sz="4000" dirty="0" smtClean="0">
                <a:solidFill>
                  <a:srgbClr val="164B4F"/>
                </a:solidFill>
                <a:latin typeface="Agency FB" panose="020B0503020202020204" pitchFamily="34" charset="0"/>
              </a:rPr>
            </a:br>
            <a:r>
              <a:rPr lang="tr-TR" sz="4000" dirty="0">
                <a:solidFill>
                  <a:srgbClr val="164B4F"/>
                </a:solidFill>
                <a:latin typeface="Agency FB" panose="020B0503020202020204" pitchFamily="34" charset="0"/>
              </a:rPr>
              <a:t/>
            </a:r>
            <a:br>
              <a:rPr lang="tr-TR" sz="4000" dirty="0">
                <a:solidFill>
                  <a:srgbClr val="164B4F"/>
                </a:solidFill>
                <a:latin typeface="Agency FB" panose="020B0503020202020204" pitchFamily="34" charset="0"/>
              </a:rPr>
            </a:br>
            <a:r>
              <a:rPr lang="tr-TR" sz="4000" dirty="0" smtClean="0">
                <a:solidFill>
                  <a:srgbClr val="164B4F"/>
                </a:solidFill>
                <a:latin typeface="Agency FB" panose="020B0503020202020204" pitchFamily="34" charset="0"/>
              </a:rPr>
              <a:t>2. Daktilo </a:t>
            </a:r>
            <a:r>
              <a:rPr lang="tr-TR" sz="4000" dirty="0">
                <a:solidFill>
                  <a:srgbClr val="164B4F"/>
                </a:solidFill>
                <a:latin typeface="Agency FB" panose="020B0503020202020204" pitchFamily="34" charset="0"/>
              </a:rPr>
              <a:t>ile Yazmaya Hazırlık Çalışmaları</a:t>
            </a:r>
            <a:r>
              <a:rPr lang="tr-TR" dirty="0">
                <a:solidFill>
                  <a:srgbClr val="164B4F"/>
                </a:solidFill>
                <a:latin typeface="Edwardian Script ITC" panose="030303020407070D0804" pitchFamily="66" charset="0"/>
              </a:rPr>
              <a:t/>
            </a:r>
            <a:br>
              <a:rPr lang="tr-TR" dirty="0">
                <a:solidFill>
                  <a:srgbClr val="164B4F"/>
                </a:solidFill>
                <a:latin typeface="Edwardian Script ITC" panose="030303020407070D0804" pitchFamily="66" charset="0"/>
              </a:rPr>
            </a:br>
            <a:endParaRPr lang="tr-TR" sz="3600" b="0" i="0" dirty="0">
              <a:solidFill>
                <a:srgbClr val="164B4F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27720"/>
          </a:xfrm>
        </p:spPr>
        <p:txBody>
          <a:bodyPr>
            <a:no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3. Noktayı Basma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0156" y="2827388"/>
            <a:ext cx="4828450" cy="3596952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160370" y="938455"/>
            <a:ext cx="104411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latin typeface="Agency FB" panose="020B0503020202020204" pitchFamily="34" charset="0"/>
              </a:rPr>
              <a:t>Uygun şekilde parmaklarını daktilo üzerine yerleştirir. Parmaklar </a:t>
            </a:r>
            <a:r>
              <a:rPr lang="tr-TR" sz="2800" dirty="0" smtClean="0">
                <a:latin typeface="Agency FB" panose="020B0503020202020204" pitchFamily="34" charset="0"/>
              </a:rPr>
              <a:t>uygun şekilde </a:t>
            </a:r>
            <a:r>
              <a:rPr lang="tr-TR" sz="2800" dirty="0">
                <a:latin typeface="Agency FB" panose="020B0503020202020204" pitchFamily="34" charset="0"/>
              </a:rPr>
              <a:t>tuşların üzerinde dururken sadece sol elinin yüzük parmağı ile parmağın altındaki </a:t>
            </a:r>
            <a:r>
              <a:rPr lang="tr-TR" sz="2800" dirty="0" smtClean="0">
                <a:latin typeface="Agency FB" panose="020B0503020202020204" pitchFamily="34" charset="0"/>
              </a:rPr>
              <a:t>tuşa basar</a:t>
            </a:r>
            <a:r>
              <a:rPr lang="tr-TR" sz="2800" dirty="0">
                <a:latin typeface="Agency FB" panose="020B0503020202020204" pitchFamily="34" charset="0"/>
              </a:rPr>
              <a:t>. Bu şekilde altı noktanın 3. noktasını yazmış </a:t>
            </a:r>
            <a:r>
              <a:rPr lang="tr-TR" sz="2800" dirty="0" smtClean="0">
                <a:latin typeface="Agency FB" panose="020B0503020202020204" pitchFamily="34" charset="0"/>
              </a:rPr>
              <a:t>           olur</a:t>
            </a:r>
            <a:r>
              <a:rPr lang="tr-TR" sz="2800" dirty="0">
                <a:latin typeface="Agency FB" panose="020B0503020202020204" pitchFamily="34" charset="0"/>
              </a:rPr>
              <a:t>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876" y="1904058"/>
            <a:ext cx="573074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7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27720"/>
          </a:xfrm>
        </p:spPr>
        <p:txBody>
          <a:bodyPr>
            <a:no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4. Noktayı Basma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6918" y="3035273"/>
            <a:ext cx="5114987" cy="3237257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557909" y="908720"/>
            <a:ext cx="102251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>
                <a:latin typeface="Agency FB" panose="020B0503020202020204" pitchFamily="34" charset="0"/>
              </a:rPr>
              <a:t>Uygun şekilde parmaklarını daktilo üzerine yerleştirir. Parmaklar </a:t>
            </a:r>
            <a:r>
              <a:rPr lang="tr-TR" sz="3200" dirty="0" smtClean="0">
                <a:latin typeface="Agency FB" panose="020B0503020202020204" pitchFamily="34" charset="0"/>
              </a:rPr>
              <a:t>uygun şekilde </a:t>
            </a:r>
            <a:r>
              <a:rPr lang="tr-TR" sz="3200" dirty="0">
                <a:latin typeface="Agency FB" panose="020B0503020202020204" pitchFamily="34" charset="0"/>
              </a:rPr>
              <a:t>tuşların üzerinde dururken sadece sağ elinin işaret parmağı ile parmağın altındaki </a:t>
            </a:r>
            <a:r>
              <a:rPr lang="tr-TR" sz="3200" dirty="0" smtClean="0">
                <a:latin typeface="Agency FB" panose="020B0503020202020204" pitchFamily="34" charset="0"/>
              </a:rPr>
              <a:t>tuşa basar</a:t>
            </a:r>
            <a:r>
              <a:rPr lang="tr-TR" sz="3200" dirty="0">
                <a:latin typeface="Agency FB" panose="020B0503020202020204" pitchFamily="34" charset="0"/>
              </a:rPr>
              <a:t>. </a:t>
            </a:r>
            <a:r>
              <a:rPr lang="tr-TR" sz="3200" dirty="0" smtClean="0">
                <a:latin typeface="Agency FB" panose="020B0503020202020204" pitchFamily="34" charset="0"/>
              </a:rPr>
              <a:t>             Bu </a:t>
            </a:r>
            <a:r>
              <a:rPr lang="tr-TR" sz="3200" dirty="0">
                <a:latin typeface="Agency FB" panose="020B0503020202020204" pitchFamily="34" charset="0"/>
              </a:rPr>
              <a:t>şekilde altı noktanın 4. noktasını yazmış olur.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296" y="2000808"/>
            <a:ext cx="646232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27720"/>
          </a:xfrm>
        </p:spPr>
        <p:txBody>
          <a:bodyPr>
            <a:no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5. Noktayı Basma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8108" y="3140968"/>
            <a:ext cx="5255207" cy="338357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296239" y="908720"/>
            <a:ext cx="102011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>
                <a:latin typeface="Agency FB" panose="020B0503020202020204" pitchFamily="34" charset="0"/>
              </a:rPr>
              <a:t>Uygun şekilde parmaklarını daktilo üzerine yerleştirir. Parmaklar </a:t>
            </a:r>
            <a:r>
              <a:rPr lang="tr-TR" sz="3200" dirty="0" smtClean="0">
                <a:latin typeface="Agency FB" panose="020B0503020202020204" pitchFamily="34" charset="0"/>
              </a:rPr>
              <a:t>uygun şekilde </a:t>
            </a:r>
            <a:r>
              <a:rPr lang="tr-TR" sz="3200" dirty="0">
                <a:latin typeface="Agency FB" panose="020B0503020202020204" pitchFamily="34" charset="0"/>
              </a:rPr>
              <a:t>tuşların üzerinde dururken sadece sağ elinin orta parmağı ile parmağın altındaki tuşa </a:t>
            </a:r>
            <a:r>
              <a:rPr lang="tr-TR" sz="3200" dirty="0" smtClean="0">
                <a:latin typeface="Agency FB" panose="020B0503020202020204" pitchFamily="34" charset="0"/>
              </a:rPr>
              <a:t>basar.              Bu </a:t>
            </a:r>
            <a:r>
              <a:rPr lang="tr-TR" sz="3200" dirty="0">
                <a:latin typeface="Agency FB" panose="020B0503020202020204" pitchFamily="34" charset="0"/>
              </a:rPr>
              <a:t>şekilde altı noktanın 5. noktasını yazmış olur.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364" y="2196564"/>
            <a:ext cx="573074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599728"/>
          </a:xfrm>
        </p:spPr>
        <p:txBody>
          <a:bodyPr>
            <a:no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6. Noktayı Basma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0339" y="3068960"/>
            <a:ext cx="5188146" cy="331041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537" y="2060612"/>
            <a:ext cx="615749" cy="871804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1293813" y="1018995"/>
            <a:ext cx="104892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>
                <a:latin typeface="Agency FB" panose="020B0503020202020204" pitchFamily="34" charset="0"/>
              </a:rPr>
              <a:t>Uygun şekilde parmaklarını daktilo üzerine yerleştirir. Parmaklar </a:t>
            </a:r>
            <a:r>
              <a:rPr lang="tr-TR" sz="3200" dirty="0" smtClean="0">
                <a:latin typeface="Agency FB" panose="020B0503020202020204" pitchFamily="34" charset="0"/>
              </a:rPr>
              <a:t>uygun şekilde </a:t>
            </a:r>
            <a:r>
              <a:rPr lang="tr-TR" sz="3200" dirty="0">
                <a:latin typeface="Agency FB" panose="020B0503020202020204" pitchFamily="34" charset="0"/>
              </a:rPr>
              <a:t>tuşların üzerinde dururken sadece </a:t>
            </a:r>
            <a:r>
              <a:rPr lang="tr-TR" sz="3200" dirty="0" smtClean="0">
                <a:latin typeface="Agency FB" panose="020B0503020202020204" pitchFamily="34" charset="0"/>
              </a:rPr>
              <a:t>sağ </a:t>
            </a:r>
            <a:r>
              <a:rPr lang="tr-TR" sz="3200" dirty="0">
                <a:latin typeface="Agency FB" panose="020B0503020202020204" pitchFamily="34" charset="0"/>
              </a:rPr>
              <a:t>elinin yüzük parmağı ile parmağın altındaki </a:t>
            </a:r>
            <a:r>
              <a:rPr lang="tr-TR" sz="3200" dirty="0" smtClean="0">
                <a:latin typeface="Agency FB" panose="020B0503020202020204" pitchFamily="34" charset="0"/>
              </a:rPr>
              <a:t>tuşa basar</a:t>
            </a:r>
            <a:r>
              <a:rPr lang="tr-TR" sz="3200" dirty="0">
                <a:latin typeface="Agency FB" panose="020B0503020202020204" pitchFamily="34" charset="0"/>
              </a:rPr>
              <a:t>. Bu şekilde </a:t>
            </a:r>
            <a:r>
              <a:rPr lang="tr-TR" sz="3200" dirty="0" smtClean="0">
                <a:latin typeface="Agency FB" panose="020B0503020202020204" pitchFamily="34" charset="0"/>
              </a:rPr>
              <a:t>                altı </a:t>
            </a:r>
            <a:r>
              <a:rPr lang="tr-TR" sz="3200" dirty="0">
                <a:latin typeface="Agency FB" panose="020B0503020202020204" pitchFamily="34" charset="0"/>
              </a:rPr>
              <a:t>noktanın 6. noktasını yazmış olur.</a:t>
            </a:r>
          </a:p>
        </p:txBody>
      </p:sp>
    </p:spTree>
    <p:extLst>
      <p:ext uri="{BB962C8B-B14F-4D97-AF65-F5344CB8AC3E}">
        <p14:creationId xmlns:p14="http://schemas.microsoft.com/office/powerpoint/2010/main" val="2967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41884" y="548680"/>
            <a:ext cx="9601200" cy="599728"/>
          </a:xfrm>
        </p:spPr>
        <p:txBody>
          <a:bodyPr>
            <a:no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Boşluk Verme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6140" y="2564904"/>
            <a:ext cx="5541744" cy="360304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845940" y="1210324"/>
            <a:ext cx="97210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>
                <a:latin typeface="Agency FB" panose="020B0503020202020204" pitchFamily="34" charset="0"/>
              </a:rPr>
              <a:t>Semboller, kelimeler arasında boşluk (aralık) vermek istenildiğinde sağ veya </a:t>
            </a:r>
            <a:r>
              <a:rPr lang="tr-TR" sz="3600" dirty="0" smtClean="0">
                <a:latin typeface="Agency FB" panose="020B0503020202020204" pitchFamily="34" charset="0"/>
              </a:rPr>
              <a:t>sol elin </a:t>
            </a:r>
            <a:r>
              <a:rPr lang="tr-TR" sz="3600" dirty="0">
                <a:latin typeface="Agency FB" panose="020B0503020202020204" pitchFamily="34" charset="0"/>
              </a:rPr>
              <a:t>başparmakları ile boşluk (aralık) verilir</a:t>
            </a:r>
            <a:r>
              <a:rPr lang="tr-TR" sz="3200" dirty="0">
                <a:latin typeface="Agency FB" panose="020B05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67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41884" y="207652"/>
            <a:ext cx="9601200" cy="599728"/>
          </a:xfrm>
        </p:spPr>
        <p:txBody>
          <a:bodyPr>
            <a:no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Geri Alma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8148" y="2780928"/>
            <a:ext cx="5547841" cy="3816427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055464" y="904228"/>
            <a:ext cx="108732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latin typeface="Agency FB" panose="020B0503020202020204" pitchFamily="34" charset="0"/>
              </a:rPr>
              <a:t>Uygun şekilde parmaklarını daktilo üzerine yerleştirir. İstenildiği zaman </a:t>
            </a:r>
            <a:r>
              <a:rPr lang="tr-TR" sz="2800" dirty="0" smtClean="0">
                <a:latin typeface="Agency FB" panose="020B0503020202020204" pitchFamily="34" charset="0"/>
              </a:rPr>
              <a:t>bir karakter </a:t>
            </a:r>
            <a:r>
              <a:rPr lang="tr-TR" sz="2800" dirty="0">
                <a:latin typeface="Agency FB" panose="020B0503020202020204" pitchFamily="34" charset="0"/>
              </a:rPr>
              <a:t>geri almak için sağ elin serçe parmağını biraz sağ tarafa doğru açıp orada bulunan </a:t>
            </a:r>
            <a:r>
              <a:rPr lang="tr-TR" sz="2800" dirty="0" smtClean="0">
                <a:latin typeface="Agency FB" panose="020B0503020202020204" pitchFamily="34" charset="0"/>
              </a:rPr>
              <a:t>tuşa basarak </a:t>
            </a:r>
            <a:r>
              <a:rPr lang="tr-TR" sz="2800" dirty="0">
                <a:latin typeface="Agency FB" panose="020B0503020202020204" pitchFamily="34" charset="0"/>
              </a:rPr>
              <a:t>yazma kafası bir karakter geri alınır. Ayrıca yazma kafası, yazma kafası üzerinde </a:t>
            </a:r>
            <a:r>
              <a:rPr lang="tr-TR" sz="2800" dirty="0" smtClean="0">
                <a:latin typeface="Agency FB" panose="020B0503020202020204" pitchFamily="34" charset="0"/>
              </a:rPr>
              <a:t>bulunan serbest </a:t>
            </a:r>
            <a:r>
              <a:rPr lang="tr-TR" sz="2800" dirty="0">
                <a:latin typeface="Agency FB" panose="020B0503020202020204" pitchFamily="34" charset="0"/>
              </a:rPr>
              <a:t>bırakma tuşuna basılı tutularak bulunduğu satır üzerinde istenilen noktaya götürülebilir.</a:t>
            </a:r>
          </a:p>
        </p:txBody>
      </p:sp>
    </p:spTree>
    <p:extLst>
      <p:ext uri="{BB962C8B-B14F-4D97-AF65-F5344CB8AC3E}">
        <p14:creationId xmlns:p14="http://schemas.microsoft.com/office/powerpoint/2010/main" val="215160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69876" y="260648"/>
            <a:ext cx="9601200" cy="599728"/>
          </a:xfrm>
        </p:spPr>
        <p:txBody>
          <a:bodyPr>
            <a:no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Satır Atlama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8108" y="3068960"/>
            <a:ext cx="5755123" cy="338357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413892" y="908720"/>
            <a:ext cx="104411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>
                <a:latin typeface="Agency FB" panose="020B0503020202020204" pitchFamily="34" charset="0"/>
              </a:rPr>
              <a:t>İstenildiği zaman yazma yerinden daha aşağıdaki satırlara geçmek için </a:t>
            </a:r>
            <a:r>
              <a:rPr lang="tr-TR" sz="2800" dirty="0" smtClean="0">
                <a:latin typeface="Agency FB" panose="020B0503020202020204" pitchFamily="34" charset="0"/>
              </a:rPr>
              <a:t>parmaklar daktilo </a:t>
            </a:r>
            <a:r>
              <a:rPr lang="tr-TR" sz="2800" dirty="0">
                <a:latin typeface="Agency FB" panose="020B0503020202020204" pitchFamily="34" charset="0"/>
              </a:rPr>
              <a:t>tuşları üzerinde uygun şekilde yerleştirilmiş iken sol elin serçe parmağı biraz sol </a:t>
            </a:r>
            <a:r>
              <a:rPr lang="tr-TR" sz="2800" dirty="0" smtClean="0">
                <a:latin typeface="Agency FB" panose="020B0503020202020204" pitchFamily="34" charset="0"/>
              </a:rPr>
              <a:t>tarafa doğru </a:t>
            </a:r>
            <a:r>
              <a:rPr lang="tr-TR" sz="2800" dirty="0">
                <a:latin typeface="Agency FB" panose="020B0503020202020204" pitchFamily="34" charset="0"/>
              </a:rPr>
              <a:t>açılarak orada bulunan tuşa basılır. Bu şekilde yazma kafası bir satır aşağıya geçer. </a:t>
            </a:r>
            <a:r>
              <a:rPr lang="tr-TR" sz="2800" dirty="0" smtClean="0">
                <a:latin typeface="Agency FB" panose="020B0503020202020204" pitchFamily="34" charset="0"/>
              </a:rPr>
              <a:t>Yazma kafasını </a:t>
            </a:r>
            <a:r>
              <a:rPr lang="tr-TR" sz="2800" dirty="0">
                <a:latin typeface="Agency FB" panose="020B0503020202020204" pitchFamily="34" charset="0"/>
              </a:rPr>
              <a:t>daha fazla aşağıya indirmek (satır atlamak) için daha fazla satır atlama tuşuna basılır.</a:t>
            </a:r>
          </a:p>
        </p:txBody>
      </p:sp>
    </p:spTree>
    <p:extLst>
      <p:ext uri="{BB962C8B-B14F-4D97-AF65-F5344CB8AC3E}">
        <p14:creationId xmlns:p14="http://schemas.microsoft.com/office/powerpoint/2010/main" val="104316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tr-TR" sz="4000" dirty="0">
                <a:solidFill>
                  <a:srgbClr val="164B4F"/>
                </a:solidFill>
                <a:latin typeface="Agency FB" panose="020B0503020202020204" pitchFamily="34" charset="0"/>
              </a:rPr>
              <a:t>1. Tablet ile Yazmaya Hazırlık Çalışmaları</a:t>
            </a:r>
            <a:endParaRPr lang="tr-TR" sz="4000" b="0" i="0" dirty="0">
              <a:solidFill>
                <a:srgbClr val="164B4F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sz="3600" dirty="0">
                <a:latin typeface="Agency FB" panose="020B0503020202020204" pitchFamily="34" charset="0"/>
              </a:rPr>
              <a:t>Braille Yazı Sistemi ile yazmaya hazırlık becerileri çalışmalarına başlamadan </a:t>
            </a:r>
            <a:r>
              <a:rPr lang="tr-TR" sz="3600" dirty="0" smtClean="0">
                <a:latin typeface="Agency FB" panose="020B0503020202020204" pitchFamily="34" charset="0"/>
              </a:rPr>
              <a:t>önce öğrencilerin </a:t>
            </a:r>
            <a:r>
              <a:rPr lang="tr-TR" sz="3600" dirty="0">
                <a:latin typeface="Agency FB" panose="020B0503020202020204" pitchFamily="34" charset="0"/>
              </a:rPr>
              <a:t>sahip olması gereken bazı ön koşul beceri ve kavramlar vardır. Bu ön </a:t>
            </a:r>
            <a:r>
              <a:rPr lang="tr-TR" sz="3600" dirty="0" smtClean="0">
                <a:latin typeface="Agency FB" panose="020B0503020202020204" pitchFamily="34" charset="0"/>
              </a:rPr>
              <a:t>koşullar;</a:t>
            </a:r>
          </a:p>
          <a:p>
            <a:r>
              <a:rPr lang="tr-TR" sz="3600" dirty="0">
                <a:latin typeface="Agency FB" panose="020B0503020202020204" pitchFamily="34" charset="0"/>
              </a:rPr>
              <a:t>a) Sağ-sol kavramı</a:t>
            </a:r>
          </a:p>
          <a:p>
            <a:r>
              <a:rPr lang="tr-TR" sz="3600" dirty="0">
                <a:latin typeface="Agency FB" panose="020B0503020202020204" pitchFamily="34" charset="0"/>
              </a:rPr>
              <a:t>b) Alt-üst kavramı</a:t>
            </a:r>
          </a:p>
          <a:p>
            <a:r>
              <a:rPr lang="tr-TR" sz="3600" dirty="0">
                <a:latin typeface="Agency FB" panose="020B0503020202020204" pitchFamily="34" charset="0"/>
              </a:rPr>
              <a:t>c) Aşağı-yukarı kavramı</a:t>
            </a:r>
          </a:p>
          <a:p>
            <a:endParaRPr lang="tr-TR" sz="36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67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z="3600" dirty="0">
                <a:solidFill>
                  <a:srgbClr val="164B4F"/>
                </a:solidFill>
                <a:latin typeface="Agency FB" panose="020B0503020202020204" pitchFamily="34" charset="0"/>
              </a:rPr>
              <a:t>ç) Parmak adlandırma ( sağ başparmak, sol işaret parmağı gibi)</a:t>
            </a:r>
          </a:p>
          <a:p>
            <a:pPr lvl="0"/>
            <a:r>
              <a:rPr lang="tr-TR" sz="3600" dirty="0">
                <a:solidFill>
                  <a:srgbClr val="164B4F"/>
                </a:solidFill>
                <a:latin typeface="Agency FB" panose="020B0503020202020204" pitchFamily="34" charset="0"/>
              </a:rPr>
              <a:t>d) 1’den 10’a kadar sayma becerisi</a:t>
            </a:r>
          </a:p>
          <a:p>
            <a:pPr lvl="0"/>
            <a:r>
              <a:rPr lang="tr-TR" sz="3600" dirty="0">
                <a:solidFill>
                  <a:srgbClr val="164B4F"/>
                </a:solidFill>
                <a:latin typeface="Agency FB" panose="020B0503020202020204" pitchFamily="34" charset="0"/>
              </a:rPr>
              <a:t>e) Küçük kas becerileri (tutma, takma, basma, açma, kapatma)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209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Tableti Tanıma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5319" y="2034376"/>
            <a:ext cx="4938188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Tablete Kağıt Takma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9916" y="2276872"/>
            <a:ext cx="3816427" cy="327383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460" y="2348880"/>
            <a:ext cx="4151736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Kalem Tutma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061" y="1844824"/>
            <a:ext cx="669674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0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Kutucuk Bulma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29916" y="2132856"/>
            <a:ext cx="9601200" cy="2952328"/>
          </a:xfrm>
        </p:spPr>
        <p:txBody>
          <a:bodyPr>
            <a:normAutofit/>
          </a:bodyPr>
          <a:lstStyle/>
          <a:p>
            <a:r>
              <a:rPr lang="tr-TR" sz="3600" dirty="0">
                <a:latin typeface="Agency FB" panose="020B0503020202020204" pitchFamily="34" charset="0"/>
              </a:rPr>
              <a:t>Elinin işaret parmağıyla tabletin sağ üst köşesini bulur.</a:t>
            </a:r>
          </a:p>
          <a:p>
            <a:r>
              <a:rPr lang="tr-TR" sz="3600" dirty="0">
                <a:latin typeface="Agency FB" panose="020B0503020202020204" pitchFamily="34" charset="0"/>
              </a:rPr>
              <a:t>Parmağını sol tarafa doğru ilerletir.</a:t>
            </a:r>
          </a:p>
          <a:p>
            <a:r>
              <a:rPr lang="tr-TR" sz="3600" dirty="0">
                <a:latin typeface="Agency FB" panose="020B0503020202020204" pitchFamily="34" charset="0"/>
              </a:rPr>
              <a:t>Elindeki kalemin ucunu, bulduğu kutucuğa yerleştirir.</a:t>
            </a:r>
          </a:p>
        </p:txBody>
      </p:sp>
    </p:spTree>
    <p:extLst>
      <p:ext uri="{BB962C8B-B14F-4D97-AF65-F5344CB8AC3E}">
        <p14:creationId xmlns:p14="http://schemas.microsoft.com/office/powerpoint/2010/main" val="22047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320225" y="620688"/>
            <a:ext cx="9601200" cy="1143000"/>
          </a:xfrm>
        </p:spPr>
        <p:txBody>
          <a:bodyPr>
            <a:normAutofit/>
          </a:bodyPr>
          <a:lstStyle/>
          <a:p>
            <a:pPr algn="ctr"/>
            <a:r>
              <a:rPr lang="tr-TR" sz="4000" dirty="0">
                <a:latin typeface="Agency FB" panose="020B0503020202020204" pitchFamily="34" charset="0"/>
              </a:rPr>
              <a:t>Rastgele Nokta Basma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51108" y="2362200"/>
            <a:ext cx="9601200" cy="2578968"/>
          </a:xfrm>
        </p:spPr>
        <p:txBody>
          <a:bodyPr>
            <a:normAutofit/>
          </a:bodyPr>
          <a:lstStyle/>
          <a:p>
            <a:r>
              <a:rPr lang="tr-TR" sz="3600" dirty="0">
                <a:latin typeface="Agency FB" panose="020B0503020202020204" pitchFamily="34" charset="0"/>
              </a:rPr>
              <a:t>Tabletin üzerindeki kutucukları bulur.</a:t>
            </a:r>
          </a:p>
          <a:p>
            <a:r>
              <a:rPr lang="tr-TR" sz="3600" dirty="0">
                <a:latin typeface="Agency FB" panose="020B0503020202020204" pitchFamily="34" charset="0"/>
              </a:rPr>
              <a:t>Kalemin ucunu, bulduğu kutucuğun üzerine getirir.</a:t>
            </a:r>
          </a:p>
          <a:p>
            <a:r>
              <a:rPr lang="tr-TR" sz="3600" dirty="0">
                <a:latin typeface="Agency FB" panose="020B0503020202020204" pitchFamily="34" charset="0"/>
              </a:rPr>
              <a:t>Kutucuğun içinde rastgele noktalar basar.</a:t>
            </a:r>
          </a:p>
        </p:txBody>
      </p:sp>
    </p:spTree>
    <p:extLst>
      <p:ext uri="{BB962C8B-B14F-4D97-AF65-F5344CB8AC3E}">
        <p14:creationId xmlns:p14="http://schemas.microsoft.com/office/powerpoint/2010/main" val="279476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renity_16x9_TP102801108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Serenity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FB096B0-BE20-479F-B38E-AA1BD80771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Berraklık sunusu (geniş ekran)</Template>
  <TotalTime>0</TotalTime>
  <Words>791</Words>
  <Application>Microsoft Office PowerPoint</Application>
  <PresentationFormat>Özel</PresentationFormat>
  <Paragraphs>78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27" baseType="lpstr">
      <vt:lpstr>Serenity_16x9_TP102801108</vt:lpstr>
      <vt:lpstr>Braille Yazı Sistemi ile          Yazmaya Hazırlık</vt:lpstr>
      <vt:lpstr>1. Tablet ile Yazmaya Hazırlık Çalışmaları  2. Daktilo ile Yazmaya Hazırlık Çalışmaları </vt:lpstr>
      <vt:lpstr>1. Tablet ile Yazmaya Hazırlık Çalışmaları</vt:lpstr>
      <vt:lpstr>PowerPoint Sunusu</vt:lpstr>
      <vt:lpstr>Tableti Tanıma</vt:lpstr>
      <vt:lpstr>Tablete Kağıt Takma</vt:lpstr>
      <vt:lpstr>Kalem Tutma</vt:lpstr>
      <vt:lpstr>Kutucuk Bulma</vt:lpstr>
      <vt:lpstr>Rastgele Nokta Basma</vt:lpstr>
      <vt:lpstr>Altı Nokta Basma</vt:lpstr>
      <vt:lpstr>2-Daktilo ile Yazmaya Hazırlık Çalışmaları</vt:lpstr>
      <vt:lpstr>Daktilonun Bölümleri</vt:lpstr>
      <vt:lpstr>PowerPoint Sunusu</vt:lpstr>
      <vt:lpstr>Daktilo ile Çalışma Yapılırken Dikkat Edilmesi Gereken İlkeler</vt:lpstr>
      <vt:lpstr>Daktiloya Kâğıt Takma</vt:lpstr>
      <vt:lpstr>Daktiloya Parmak Yerleştirme</vt:lpstr>
      <vt:lpstr>Altı Nokta Basma</vt:lpstr>
      <vt:lpstr>1. Noktayı Basma</vt:lpstr>
      <vt:lpstr>2. Noktayı Basma</vt:lpstr>
      <vt:lpstr>3. Noktayı Basma</vt:lpstr>
      <vt:lpstr>4. Noktayı Basma</vt:lpstr>
      <vt:lpstr>5. Noktayı Basma</vt:lpstr>
      <vt:lpstr>6. Noktayı Basma</vt:lpstr>
      <vt:lpstr>Boşluk Verme</vt:lpstr>
      <vt:lpstr>Geri Alma</vt:lpstr>
      <vt:lpstr>Satır Atlama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2015-08-13T17:25:45Z</dcterms:created>
  <dcterms:modified xsi:type="dcterms:W3CDTF">2018-01-22T07:28:42Z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TC028011099991</vt:lpwstr>
  </property>
</Properties>
</file>