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81" r:id="rId2"/>
    <p:sldId id="411" r:id="rId3"/>
    <p:sldId id="463" r:id="rId4"/>
    <p:sldId id="509" r:id="rId5"/>
    <p:sldId id="510" r:id="rId6"/>
    <p:sldId id="511" r:id="rId7"/>
    <p:sldId id="512" r:id="rId8"/>
    <p:sldId id="513" r:id="rId9"/>
    <p:sldId id="514" r:id="rId10"/>
    <p:sldId id="515" r:id="rId11"/>
    <p:sldId id="516" r:id="rId12"/>
    <p:sldId id="517" r:id="rId13"/>
    <p:sldId id="518" r:id="rId14"/>
    <p:sldId id="519" r:id="rId15"/>
    <p:sldId id="520" r:id="rId16"/>
    <p:sldId id="521" r:id="rId17"/>
    <p:sldId id="522" r:id="rId18"/>
    <p:sldId id="523" r:id="rId19"/>
    <p:sldId id="524" r:id="rId20"/>
    <p:sldId id="525" r:id="rId21"/>
    <p:sldId id="526" r:id="rId22"/>
    <p:sldId id="527" r:id="rId23"/>
    <p:sldId id="528" r:id="rId24"/>
    <p:sldId id="530" r:id="rId25"/>
    <p:sldId id="532" r:id="rId26"/>
    <p:sldId id="535" r:id="rId27"/>
    <p:sldId id="536" r:id="rId28"/>
    <p:sldId id="539" r:id="rId29"/>
    <p:sldId id="540" r:id="rId30"/>
    <p:sldId id="541" r:id="rId31"/>
    <p:sldId id="542" r:id="rId32"/>
    <p:sldId id="543" r:id="rId33"/>
    <p:sldId id="544" r:id="rId34"/>
    <p:sldId id="545" r:id="rId35"/>
    <p:sldId id="546" r:id="rId36"/>
    <p:sldId id="547" r:id="rId37"/>
    <p:sldId id="548" r:id="rId38"/>
    <p:sldId id="549" r:id="rId39"/>
    <p:sldId id="550" r:id="rId40"/>
    <p:sldId id="551" r:id="rId41"/>
    <p:sldId id="553" r:id="rId42"/>
    <p:sldId id="554" r:id="rId43"/>
    <p:sldId id="555" r:id="rId44"/>
    <p:sldId id="556" r:id="rId45"/>
    <p:sldId id="557" r:id="rId46"/>
    <p:sldId id="558" r:id="rId47"/>
    <p:sldId id="559" r:id="rId48"/>
    <p:sldId id="560" r:id="rId49"/>
    <p:sldId id="563" r:id="rId50"/>
    <p:sldId id="561" r:id="rId51"/>
    <p:sldId id="562" r:id="rId52"/>
    <p:sldId id="564" r:id="rId53"/>
    <p:sldId id="565" r:id="rId54"/>
    <p:sldId id="567" r:id="rId55"/>
    <p:sldId id="566" r:id="rId56"/>
    <p:sldId id="568" r:id="rId57"/>
  </p:sldIdLst>
  <p:sldSz cx="9144000" cy="6858000" type="screen4x3"/>
  <p:notesSz cx="6819900" cy="99187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61224" autoAdjust="0"/>
  </p:normalViewPr>
  <p:slideViewPr>
    <p:cSldViewPr>
      <p:cViewPr>
        <p:scale>
          <a:sx n="50" d="100"/>
          <a:sy n="50" d="100"/>
        </p:scale>
        <p:origin x="-20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00C74-5179-474B-A454-73087759D957}" type="datetimeFigureOut">
              <a:rPr lang="tr-TR" smtClean="0"/>
              <a:pPr/>
              <a:t>27.04.2020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2B41B-C726-4D83-8F6E-D7E2B4F01F0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="0" dirty="0" smtClean="0"/>
              <a:t>A m</a:t>
            </a:r>
            <a:r>
              <a:rPr lang="en-US" b="0" dirty="0" err="1" smtClean="0"/>
              <a:t>alware</a:t>
            </a:r>
            <a:r>
              <a:rPr lang="en-US" b="0" dirty="0" smtClean="0"/>
              <a:t> can turn a computer in to a zombie</a:t>
            </a:r>
            <a:r>
              <a:rPr lang="tr-TR" b="0" dirty="0" smtClean="0"/>
              <a:t>.</a:t>
            </a:r>
          </a:p>
          <a:p>
            <a:r>
              <a:rPr lang="tr-TR" b="0" dirty="0" err="1" smtClean="0"/>
              <a:t>Zombies</a:t>
            </a:r>
            <a:r>
              <a:rPr lang="en-US" b="0" dirty="0" smtClean="0"/>
              <a:t> </a:t>
            </a:r>
            <a:r>
              <a:rPr lang="tr-TR" b="0" dirty="0" err="1" smtClean="0"/>
              <a:t>are</a:t>
            </a:r>
            <a:r>
              <a:rPr lang="en-US" b="0" dirty="0" smtClean="0"/>
              <a:t> controlled externally to perform malicious attacks, usually as a part of a </a:t>
            </a:r>
            <a:r>
              <a:rPr lang="en-US" b="0" dirty="0" err="1" smtClean="0"/>
              <a:t>botnet</a:t>
            </a:r>
            <a:r>
              <a:rPr lang="en-US" b="0" dirty="0" smtClean="0"/>
              <a:t>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There </a:t>
            </a:r>
            <a:r>
              <a:rPr lang="en-US" dirty="0" smtClean="0"/>
              <a:t>are two general methods of </a:t>
            </a:r>
            <a:r>
              <a:rPr lang="en-US" dirty="0" err="1" smtClean="0"/>
              <a:t>DoS</a:t>
            </a:r>
            <a:r>
              <a:rPr lang="en-US" dirty="0" smtClean="0"/>
              <a:t> attacks: flooding services or crashing services. 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main 'active content' technologies are ActiveX controls and Java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Injection flaws, such as SQL, OS, and LDAP injection occur when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untrusted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data is sent to an interpreter as part of a command or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query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tr-TR" sz="12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hreat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vectors are the routes that malicious attacks may take to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defenses and infect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tr-TR" altLang="en-US" dirty="0" err="1" smtClean="0"/>
              <a:t>We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should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follow</a:t>
            </a:r>
            <a:r>
              <a:rPr lang="tr-TR" altLang="en-US" dirty="0" smtClean="0"/>
              <a:t> </a:t>
            </a:r>
            <a:r>
              <a:rPr lang="tr-TR" altLang="en-US" baseline="0" dirty="0" smtClean="0"/>
              <a:t> ‘</a:t>
            </a:r>
            <a:r>
              <a:rPr lang="tr-TR" altLang="en-US" baseline="0" dirty="0" err="1" smtClean="0"/>
              <a:t>defence</a:t>
            </a:r>
            <a:r>
              <a:rPr lang="tr-TR" altLang="en-US" baseline="0" dirty="0" smtClean="0"/>
              <a:t> in </a:t>
            </a:r>
            <a:r>
              <a:rPr lang="tr-TR" altLang="en-US" baseline="0" dirty="0" err="1" smtClean="0"/>
              <a:t>depth</a:t>
            </a:r>
            <a:r>
              <a:rPr lang="tr-TR" altLang="en-US" baseline="0" dirty="0" smtClean="0"/>
              <a:t>’ </a:t>
            </a:r>
            <a:r>
              <a:rPr lang="tr-TR" altLang="en-US" baseline="0" dirty="0" err="1" smtClean="0"/>
              <a:t>approach</a:t>
            </a:r>
            <a:r>
              <a:rPr lang="tr-TR" altLang="en-US" baseline="0" dirty="0" smtClean="0"/>
              <a:t> </a:t>
            </a:r>
            <a:r>
              <a:rPr lang="tr-TR" altLang="en-US" baseline="0" dirty="0" err="1" smtClean="0"/>
              <a:t>for</a:t>
            </a:r>
            <a:r>
              <a:rPr lang="tr-TR" altLang="en-US" baseline="0" dirty="0" smtClean="0"/>
              <a:t> a network</a:t>
            </a:r>
            <a:r>
              <a:rPr lang="tr-TR" altLang="en-US" baseline="0" dirty="0" smtClean="0"/>
              <a:t>.</a:t>
            </a:r>
            <a:endParaRPr lang="tr-TR" altLang="en-US" baseline="0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F13FEB0E-EB94-4B02-9C34-BBE830FA8069}" type="slidenum">
              <a:rPr lang="en-US" altLang="en-US" i="0" smtClean="0"/>
              <a:pPr eaLnBrk="1" hangingPunct="1">
                <a:defRPr/>
              </a:pPr>
              <a:t>19</a:t>
            </a:fld>
            <a:endParaRPr lang="en-US" altLang="en-US" i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E0ACD847-1E4F-4F17-AC53-523E75BE64AF}" type="slidenum">
              <a:rPr lang="en-US" altLang="en-US" i="0" smtClean="0"/>
              <a:pPr eaLnBrk="1" hangingPunct="1">
                <a:defRPr/>
              </a:pPr>
              <a:t>20</a:t>
            </a:fld>
            <a:endParaRPr lang="en-US" altLang="en-US" i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tr-TR" altLang="en-US" dirty="0" err="1" smtClean="0"/>
              <a:t>In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order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to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obtain</a:t>
            </a:r>
            <a:r>
              <a:rPr lang="tr-TR" altLang="en-US" dirty="0" smtClean="0"/>
              <a:t> network </a:t>
            </a:r>
            <a:r>
              <a:rPr lang="tr-TR" altLang="en-US" dirty="0" err="1" smtClean="0"/>
              <a:t>zones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we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use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FWs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and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routers</a:t>
            </a:r>
            <a:r>
              <a:rPr lang="tr-TR" altLang="en-US" dirty="0" smtClean="0"/>
              <a:t>. </a:t>
            </a:r>
            <a:r>
              <a:rPr lang="tr-TR" altLang="en-US" dirty="0" err="1" smtClean="0"/>
              <a:t>These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systems</a:t>
            </a:r>
            <a:r>
              <a:rPr lang="tr-TR" altLang="en-US" baseline="0" dirty="0" smtClean="0"/>
              <a:t> do </a:t>
            </a:r>
            <a:r>
              <a:rPr lang="tr-TR" altLang="en-US" baseline="0" dirty="0" err="1" smtClean="0"/>
              <a:t>route</a:t>
            </a:r>
            <a:r>
              <a:rPr lang="tr-TR" altLang="en-US" baseline="0" dirty="0" smtClean="0"/>
              <a:t> </a:t>
            </a:r>
            <a:r>
              <a:rPr lang="tr-TR" altLang="en-US" baseline="0" dirty="0" err="1" smtClean="0"/>
              <a:t>and</a:t>
            </a:r>
            <a:r>
              <a:rPr lang="tr-TR" altLang="en-US" baseline="0" dirty="0" smtClean="0"/>
              <a:t> </a:t>
            </a:r>
            <a:r>
              <a:rPr lang="tr-TR" altLang="en-US" baseline="0" dirty="0" err="1" smtClean="0"/>
              <a:t>packet</a:t>
            </a:r>
            <a:r>
              <a:rPr lang="tr-TR" altLang="en-US" baseline="0" dirty="0" smtClean="0"/>
              <a:t> </a:t>
            </a:r>
            <a:r>
              <a:rPr lang="tr-TR" altLang="en-US" baseline="0" dirty="0" err="1" smtClean="0"/>
              <a:t>filtering</a:t>
            </a:r>
            <a:r>
              <a:rPr lang="tr-TR" altLang="en-US" baseline="0" dirty="0" smtClean="0"/>
              <a:t>.</a:t>
            </a:r>
            <a:endParaRPr lang="tr-TR" altLang="en-US" dirty="0" smtClean="0"/>
          </a:p>
          <a:p>
            <a:pPr eaLnBrk="1" hangingPunct="1"/>
            <a:endParaRPr lang="tr-TR" altLang="en-US" dirty="0" smtClean="0"/>
          </a:p>
          <a:p>
            <a:pPr eaLnBrk="1" hangingPunct="1"/>
            <a:r>
              <a:rPr lang="tr-TR" altLang="en-US" dirty="0" smtClean="0"/>
              <a:t>A p</a:t>
            </a:r>
            <a:r>
              <a:rPr lang="en-US" altLang="en-US" dirty="0" err="1" smtClean="0"/>
              <a:t>acket</a:t>
            </a:r>
            <a:r>
              <a:rPr lang="en-US" altLang="en-US" dirty="0" smtClean="0"/>
              <a:t> </a:t>
            </a:r>
            <a:r>
              <a:rPr lang="tr-TR" altLang="en-US" dirty="0" smtClean="0"/>
              <a:t>f</a:t>
            </a:r>
            <a:r>
              <a:rPr lang="en-US" altLang="en-US" dirty="0" err="1" smtClean="0"/>
              <a:t>ilter</a:t>
            </a:r>
            <a:r>
              <a:rPr lang="en-US" altLang="en-US" dirty="0" smtClean="0"/>
              <a:t> may scan for source or destination IP addresses (computer IDs) and port addresses (service IDs).</a:t>
            </a:r>
            <a:endParaRPr lang="tr-TR" alt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CBF5234-BE42-456B-9482-E318D9650F4A}" type="slidenum">
              <a:rPr lang="en-US" altLang="en-US" i="0" smtClean="0"/>
              <a:pPr eaLnBrk="1" hangingPunct="1">
                <a:defRPr/>
              </a:pPr>
              <a:t>21</a:t>
            </a:fld>
            <a:endParaRPr lang="en-US" altLang="en-US" i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EAC57187-E4C7-45C8-B53F-4686E7A8F057}" type="slidenum">
              <a:rPr lang="en-US" altLang="en-US" i="0" smtClean="0"/>
              <a:pPr eaLnBrk="1" hangingPunct="1">
                <a:defRPr/>
              </a:pPr>
              <a:t>27</a:t>
            </a:fld>
            <a:endParaRPr lang="en-US" altLang="en-US" i="0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62834" y="9421782"/>
            <a:ext cx="2955586" cy="49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26385ACF-CC54-4FA0-9069-875230217ABC}" type="slidenum">
              <a:rPr lang="en-US" altLang="en-US" sz="1300" i="0"/>
              <a:pPr algn="r" defTabSz="966788"/>
              <a:t>28</a:t>
            </a:fld>
            <a:endParaRPr lang="en-US" altLang="en-US" sz="1300" i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6661" tIns="48331" rIns="96661" bIns="48331"/>
          <a:lstStyle/>
          <a:p>
            <a:pPr marL="0" indent="0" eaLnBrk="1" hangingPunct="1">
              <a:lnSpc>
                <a:spcPct val="100000"/>
              </a:lnSpc>
              <a:buFont typeface="Arial" pitchFamily="34" charset="0"/>
              <a:buNone/>
            </a:pPr>
            <a:endParaRPr lang="en-US" altLang="en-US" sz="1200" dirty="0" smtClean="0"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four particularly important distinctions between incident response and forensic analysis: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Goals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requirements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Team skills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Benefits</a:t>
            </a:r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A </a:t>
            </a:r>
            <a:r>
              <a:rPr lang="en-US" b="0" dirty="0" smtClean="0"/>
              <a:t>computer virus can replicate itself by modifying other files or programs to insert code </a:t>
            </a:r>
            <a:r>
              <a:rPr lang="tr-TR" b="0" dirty="0" err="1" smtClean="0"/>
              <a:t>for</a:t>
            </a:r>
            <a:r>
              <a:rPr lang="tr-TR" b="0" dirty="0" smtClean="0"/>
              <a:t> </a:t>
            </a:r>
            <a:r>
              <a:rPr lang="en-US" b="0" dirty="0" smtClean="0"/>
              <a:t>further replication</a:t>
            </a:r>
            <a:r>
              <a:rPr lang="tr-TR" b="0" dirty="0" smtClean="0"/>
              <a:t>.</a:t>
            </a:r>
            <a:endParaRPr lang="en-US" b="0" dirty="0" smtClean="0"/>
          </a:p>
          <a:p>
            <a:endParaRPr lang="tr-TR" b="0" dirty="0" smtClean="0"/>
          </a:p>
          <a:p>
            <a:r>
              <a:rPr lang="en-US" b="0" dirty="0" smtClean="0"/>
              <a:t>This self-replication property distinguishes computer viruses from other kinds of malware</a:t>
            </a:r>
            <a:r>
              <a:rPr lang="tr-TR" b="0" dirty="0" smtClean="0"/>
              <a:t>.</a:t>
            </a:r>
            <a:endParaRPr lang="en-US" b="0" dirty="0" smtClean="0"/>
          </a:p>
          <a:p>
            <a:endParaRPr lang="tr-TR" b="0" dirty="0" smtClean="0"/>
          </a:p>
          <a:p>
            <a:r>
              <a:rPr lang="en-US" b="0" dirty="0" smtClean="0"/>
              <a:t>Another distinguishing property is that replication requires some type of user assistance, such as clicking on an email attachment or sharing a USB drive</a:t>
            </a:r>
            <a:r>
              <a:rPr lang="tr-TR" b="0" dirty="0" smtClean="0"/>
              <a:t>.</a:t>
            </a:r>
            <a:endParaRPr lang="en-US" b="0" dirty="0" smtClean="0"/>
          </a:p>
          <a:p>
            <a:pPr fontAlgn="base"/>
            <a:endParaRPr lang="tr-TR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0" dirty="0" err="1" smtClean="0"/>
              <a:t>And</a:t>
            </a:r>
            <a:r>
              <a:rPr lang="tr-TR" b="0" dirty="0" smtClean="0"/>
              <a:t> c</a:t>
            </a:r>
            <a:r>
              <a:rPr lang="en-US" b="0" dirty="0" err="1" smtClean="0"/>
              <a:t>omputer</a:t>
            </a:r>
            <a:r>
              <a:rPr lang="en-US" b="0" dirty="0" smtClean="0"/>
              <a:t> viruses share some properties with </a:t>
            </a:r>
            <a:r>
              <a:rPr lang="tr-TR" b="0" dirty="0" smtClean="0"/>
              <a:t>b</a:t>
            </a:r>
            <a:r>
              <a:rPr lang="en-US" b="0" dirty="0" err="1" smtClean="0"/>
              <a:t>iological</a:t>
            </a:r>
            <a:r>
              <a:rPr lang="en-US" b="0" dirty="0" smtClean="0"/>
              <a:t> viruses</a:t>
            </a:r>
            <a:r>
              <a:rPr lang="tr-TR" b="0" dirty="0" smtClean="0"/>
              <a:t>.</a:t>
            </a:r>
            <a:endParaRPr lang="en-US" b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36</a:t>
            </a:fld>
            <a:endParaRPr lang="tr-T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38</a:t>
            </a:fld>
            <a:endParaRPr lang="tr-T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39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="0" dirty="0" err="1" smtClean="0"/>
              <a:t>There</a:t>
            </a:r>
            <a:r>
              <a:rPr lang="tr-TR" b="0" dirty="0" smtClean="0"/>
              <a:t> 4 </a:t>
            </a:r>
            <a:r>
              <a:rPr lang="tr-TR" b="0" dirty="0" err="1" smtClean="0"/>
              <a:t>phases</a:t>
            </a:r>
            <a:r>
              <a:rPr lang="tr-TR" b="0" dirty="0" smtClean="0"/>
              <a:t> of a </a:t>
            </a:r>
            <a:r>
              <a:rPr lang="tr-TR" b="0" dirty="0" err="1" smtClean="0"/>
              <a:t>virus</a:t>
            </a:r>
            <a:r>
              <a:rPr lang="tr-TR" b="0" dirty="0" smtClean="0"/>
              <a:t> </a:t>
            </a:r>
            <a:r>
              <a:rPr lang="tr-TR" b="0" dirty="0" err="1" smtClean="0"/>
              <a:t>infection</a:t>
            </a:r>
            <a:endParaRPr lang="tr-TR" b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40</a:t>
            </a:fld>
            <a:endParaRPr lang="tr-T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41</a:t>
            </a:fld>
            <a:endParaRPr lang="tr-T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42</a:t>
            </a:fld>
            <a:endParaRPr lang="tr-T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43</a:t>
            </a:fld>
            <a:endParaRPr lang="tr-T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44</a:t>
            </a:fld>
            <a:endParaRPr lang="tr-T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45</a:t>
            </a:fld>
            <a:endParaRPr lang="tr-T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46</a:t>
            </a:fld>
            <a:endParaRPr lang="tr-T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capture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viewers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pPr fontAlgn="base"/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Registry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Internet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Email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Mobile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 OS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forensics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Database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forensics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47</a:t>
            </a:fld>
            <a:endParaRPr lang="tr-T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48</a:t>
            </a:fld>
            <a:endParaRPr lang="tr-T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49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 </a:t>
            </a:r>
            <a:r>
              <a:rPr lang="tr-TR" dirty="0" err="1" smtClean="0"/>
              <a:t>worm</a:t>
            </a:r>
            <a:r>
              <a:rPr lang="tr-TR" dirty="0" smtClean="0"/>
              <a:t> </a:t>
            </a:r>
            <a:r>
              <a:rPr lang="en-US" dirty="0" smtClean="0"/>
              <a:t>spreads copies of itself without the need to inject itself in other programs, and usually without human interaction. 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50</a:t>
            </a:fld>
            <a:endParaRPr lang="tr-T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51</a:t>
            </a:fld>
            <a:endParaRPr lang="tr-T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52</a:t>
            </a:fld>
            <a:endParaRPr lang="tr-T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53</a:t>
            </a:fld>
            <a:endParaRPr lang="tr-T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54</a:t>
            </a:fld>
            <a:endParaRPr lang="tr-T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55</a:t>
            </a:fld>
            <a:endParaRPr lang="tr-T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Case</a:t>
            </a:r>
            <a:r>
              <a:rPr lang="tr-TR" dirty="0" smtClean="0"/>
              <a:t> </a:t>
            </a:r>
            <a:r>
              <a:rPr lang="tr-TR" dirty="0" err="1" smtClean="0"/>
              <a:t>study</a:t>
            </a:r>
            <a:r>
              <a:rPr lang="tr-TR" dirty="0" smtClean="0"/>
              <a:t>:</a:t>
            </a:r>
            <a:endParaRPr lang="tr-TR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sample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Incident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Methodology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DDoS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attacks</a:t>
            </a:r>
            <a:endParaRPr lang="tr-TR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56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 </a:t>
            </a:r>
            <a:r>
              <a:rPr lang="tr-TR" dirty="0" err="1" smtClean="0"/>
              <a:t>trojan</a:t>
            </a:r>
            <a:r>
              <a:rPr lang="tr-TR" baseline="0" dirty="0" smtClean="0"/>
              <a:t> </a:t>
            </a:r>
            <a:r>
              <a:rPr lang="en-US" dirty="0" smtClean="0"/>
              <a:t>appears to perform some useful task, but also does something with negative consequences</a:t>
            </a:r>
            <a:r>
              <a:rPr lang="tr-TR" dirty="0" smtClean="0"/>
              <a:t> </a:t>
            </a:r>
            <a:r>
              <a:rPr lang="tr-TR" dirty="0" err="1" smtClean="0"/>
              <a:t>such</a:t>
            </a:r>
            <a:r>
              <a:rPr lang="tr-TR" dirty="0" smtClean="0"/>
              <a:t> as</a:t>
            </a:r>
            <a:r>
              <a:rPr lang="en-US" dirty="0" smtClean="0"/>
              <a:t> launch</a:t>
            </a:r>
            <a:r>
              <a:rPr lang="tr-TR" dirty="0" err="1" smtClean="0"/>
              <a:t>ing</a:t>
            </a:r>
            <a:r>
              <a:rPr lang="en-US" dirty="0" smtClean="0"/>
              <a:t> a </a:t>
            </a:r>
            <a:r>
              <a:rPr lang="en-US" dirty="0" err="1" smtClean="0"/>
              <a:t>keylogge</a:t>
            </a:r>
            <a:r>
              <a:rPr lang="tr-TR" dirty="0" smtClean="0"/>
              <a:t>r</a:t>
            </a:r>
            <a:r>
              <a:rPr lang="tr-TR" dirty="0" smtClean="0"/>
              <a:t>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 </a:t>
            </a:r>
            <a:r>
              <a:rPr lang="en-US" dirty="0" err="1" smtClean="0"/>
              <a:t>rootkit</a:t>
            </a:r>
            <a:r>
              <a:rPr lang="en-US" dirty="0" smtClean="0"/>
              <a:t> hides the hacker and allows him to evade detection</a:t>
            </a:r>
            <a:r>
              <a:rPr lang="en-US" dirty="0" smtClean="0"/>
              <a:t>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A backdoor</a:t>
            </a:r>
            <a:r>
              <a:rPr lang="tr-TR" b="0" baseline="0" dirty="0" smtClean="0"/>
              <a:t> </a:t>
            </a:r>
            <a:r>
              <a:rPr lang="tr-TR" b="0" baseline="0" dirty="0" err="1" smtClean="0"/>
              <a:t>or</a:t>
            </a:r>
            <a:r>
              <a:rPr lang="tr-TR" b="0" baseline="0" dirty="0" smtClean="0"/>
              <a:t> a</a:t>
            </a:r>
            <a:r>
              <a:rPr lang="en-US" b="0" dirty="0" smtClean="0"/>
              <a:t> trapdoor, is a hidden feature or command in a program </a:t>
            </a:r>
            <a:r>
              <a:rPr lang="tr-TR" b="0" dirty="0" err="1" smtClean="0"/>
              <a:t>and</a:t>
            </a:r>
            <a:r>
              <a:rPr lang="en-US" b="0" dirty="0" smtClean="0"/>
              <a:t> allows a user to perform actions</a:t>
            </a:r>
            <a:r>
              <a:rPr lang="tr-TR" b="0" baseline="0" dirty="0" smtClean="0"/>
              <a:t> </a:t>
            </a:r>
            <a:r>
              <a:rPr lang="tr-TR" b="0" baseline="0" dirty="0" err="1" smtClean="0"/>
              <a:t>those</a:t>
            </a:r>
            <a:r>
              <a:rPr lang="tr-TR" b="0" baseline="0" dirty="0" smtClean="0"/>
              <a:t> </a:t>
            </a:r>
            <a:r>
              <a:rPr lang="tr-TR" b="0" baseline="0" dirty="0" err="1" smtClean="0"/>
              <a:t>are</a:t>
            </a:r>
            <a:r>
              <a:rPr lang="tr-TR" b="0" baseline="0" dirty="0" smtClean="0"/>
              <a:t> </a:t>
            </a:r>
            <a:r>
              <a:rPr lang="en-US" b="0" dirty="0" smtClean="0"/>
              <a:t>not normally be allowed</a:t>
            </a:r>
            <a:r>
              <a:rPr lang="tr-TR" b="0" dirty="0" smtClean="0"/>
              <a:t>.</a:t>
            </a:r>
            <a:endParaRPr lang="en-US" b="0" dirty="0" smtClean="0"/>
          </a:p>
          <a:p>
            <a:endParaRPr lang="tr-TR" b="0" dirty="0" smtClean="0"/>
          </a:p>
          <a:p>
            <a:r>
              <a:rPr lang="en-US" b="0" dirty="0" smtClean="0"/>
              <a:t>A logic bomb performs a malicious action as a result of a certain logic condition.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pyware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collects information about users without their knowledge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D802-C834-41AA-B0CA-E59D3B1D97D4}" type="datetime1">
              <a:rPr lang="tr-TR" smtClean="0"/>
              <a:pPr/>
              <a:t>27.04.2020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C975-9942-4BD9-A3D5-E79312B6C033}" type="datetime1">
              <a:rPr lang="tr-TR" smtClean="0"/>
              <a:pPr/>
              <a:t>27.04.2020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B7E3-919D-4070-B231-4A038CC4B193}" type="datetime1">
              <a:rPr lang="tr-TR" smtClean="0"/>
              <a:pPr/>
              <a:t>27.04.2020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103CE-4EB4-4FC9-8960-0008CC7B4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26695-C9B8-4743-BEAE-0AFE52C0D934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9E436-B878-418A-8E96-FBA2FFC53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68350-AE52-492A-A694-B36B9EBC77EE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6E99-E087-4724-990A-F03084EE1D1D}" type="datetime1">
              <a:rPr lang="tr-TR" smtClean="0"/>
              <a:pPr/>
              <a:t>27.04.2020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B841-630C-41AD-896C-280DD1BBCF2C}" type="datetime1">
              <a:rPr lang="tr-TR" smtClean="0"/>
              <a:pPr/>
              <a:t>27.04.2020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7727-EAC7-48EA-BD47-0BA5A361F64F}" type="datetime1">
              <a:rPr lang="tr-TR" smtClean="0"/>
              <a:pPr/>
              <a:t>27.04.2020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8390-3031-43A0-B2B4-0B5236D71348}" type="datetime1">
              <a:rPr lang="tr-TR" smtClean="0"/>
              <a:pPr/>
              <a:t>27.04.2020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5400-6EE3-403C-AA3E-BE1C7A1CB8C0}" type="datetime1">
              <a:rPr lang="tr-TR" smtClean="0"/>
              <a:pPr/>
              <a:t>27.04.2020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0EF9-CE12-4683-9E30-D1789FA466A3}" type="datetime1">
              <a:rPr lang="tr-TR" smtClean="0"/>
              <a:pPr/>
              <a:t>27.04.2020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5256-BF2D-48B6-8E76-C7D9E47DB137}" type="datetime1">
              <a:rPr lang="tr-TR" smtClean="0"/>
              <a:pPr/>
              <a:t>27.04.2020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C32-E703-421E-8DDF-6D680CD75505}" type="datetime1">
              <a:rPr lang="tr-TR" smtClean="0"/>
              <a:pPr/>
              <a:t>27.04.2020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7538E-67D1-4FD9-9D01-175363B817D9}" type="datetime1">
              <a:rPr lang="tr-TR" smtClean="0"/>
              <a:pPr/>
              <a:t>27.04.2020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053C5F43-A354-497D-94C9-764B191F88E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$EMAIL=aaa@bbb.net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wmf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571472" y="785794"/>
            <a:ext cx="78581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 412 </a:t>
            </a:r>
          </a:p>
          <a:p>
            <a:pPr algn="ctr"/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Information Technology 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Security Governance </a:t>
            </a:r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7965822" y="6037012"/>
            <a:ext cx="1143008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714348" y="3357562"/>
            <a:ext cx="78581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Week</a:t>
            </a:r>
            <a:r>
              <a:rPr lang="tr-TR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</a:t>
            </a:r>
          </a:p>
          <a:p>
            <a:pPr algn="ctr"/>
            <a:endParaRPr lang="tr-TR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 of Systems</a:t>
            </a:r>
            <a:endParaRPr lang="tr-TR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1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Digital Evidence and Incident Response</a:t>
            </a:r>
            <a:endParaRPr lang="tr-TR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Types of Malware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Botnet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Zombie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AutoShape 2" descr="Logic Bombs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9" name="Group 45"/>
          <p:cNvGrpSpPr/>
          <p:nvPr/>
        </p:nvGrpSpPr>
        <p:grpSpPr>
          <a:xfrm>
            <a:off x="1371600" y="2228850"/>
            <a:ext cx="6019800" cy="4282738"/>
            <a:chOff x="228600" y="0"/>
            <a:chExt cx="7802880" cy="6942145"/>
          </a:xfrm>
        </p:grpSpPr>
        <p:pic>
          <p:nvPicPr>
            <p:cNvPr id="20" name="Picture 7" descr="05-20a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00" y="3429000"/>
              <a:ext cx="487680" cy="914400"/>
            </a:xfrm>
            <a:prstGeom prst="rect">
              <a:avLst/>
            </a:prstGeom>
          </p:spPr>
        </p:pic>
        <p:pic>
          <p:nvPicPr>
            <p:cNvPr id="21" name="Picture 8" descr="05-20a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00" y="3429000"/>
              <a:ext cx="487680" cy="914400"/>
            </a:xfrm>
            <a:prstGeom prst="rect">
              <a:avLst/>
            </a:prstGeom>
          </p:spPr>
        </p:pic>
        <p:pic>
          <p:nvPicPr>
            <p:cNvPr id="22" name="Picture 9" descr="05-20a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600" y="3429000"/>
              <a:ext cx="487680" cy="914400"/>
            </a:xfrm>
            <a:prstGeom prst="rect">
              <a:avLst/>
            </a:prstGeom>
          </p:spPr>
        </p:pic>
        <p:pic>
          <p:nvPicPr>
            <p:cNvPr id="23" name="Picture 10" descr="05-20a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6600" y="3429000"/>
              <a:ext cx="487680" cy="914400"/>
            </a:xfrm>
            <a:prstGeom prst="rect">
              <a:avLst/>
            </a:prstGeom>
          </p:spPr>
        </p:pic>
        <p:pic>
          <p:nvPicPr>
            <p:cNvPr id="24" name="Picture 11" descr="05-20a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0" y="3429000"/>
              <a:ext cx="487680" cy="914400"/>
            </a:xfrm>
            <a:prstGeom prst="rect">
              <a:avLst/>
            </a:prstGeom>
          </p:spPr>
        </p:pic>
        <p:pic>
          <p:nvPicPr>
            <p:cNvPr id="25" name="Picture 12" descr="05-20a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8200" y="3429000"/>
              <a:ext cx="487680" cy="914400"/>
            </a:xfrm>
            <a:prstGeom prst="rect">
              <a:avLst/>
            </a:prstGeom>
          </p:spPr>
        </p:pic>
        <p:pic>
          <p:nvPicPr>
            <p:cNvPr id="26" name="Picture 13" descr="05-20a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0200" y="3429000"/>
              <a:ext cx="487680" cy="914400"/>
            </a:xfrm>
            <a:prstGeom prst="rect">
              <a:avLst/>
            </a:prstGeom>
          </p:spPr>
        </p:pic>
        <p:pic>
          <p:nvPicPr>
            <p:cNvPr id="27" name="Picture 14" descr="05-20a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3429000"/>
              <a:ext cx="487680" cy="914400"/>
            </a:xfrm>
            <a:prstGeom prst="rect">
              <a:avLst/>
            </a:prstGeom>
          </p:spPr>
        </p:pic>
        <p:pic>
          <p:nvPicPr>
            <p:cNvPr id="28" name="Picture 15" descr="05-20a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0" y="3429000"/>
              <a:ext cx="487680" cy="914400"/>
            </a:xfrm>
            <a:prstGeom prst="rect">
              <a:avLst/>
            </a:prstGeom>
          </p:spPr>
        </p:pic>
        <p:pic>
          <p:nvPicPr>
            <p:cNvPr id="29" name="Picture 16" descr="05-20a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3800" y="3429000"/>
              <a:ext cx="487680" cy="914400"/>
            </a:xfrm>
            <a:prstGeom prst="rect">
              <a:avLst/>
            </a:prstGeom>
          </p:spPr>
        </p:pic>
        <p:sp>
          <p:nvSpPr>
            <p:cNvPr id="30" name="TextBox 17"/>
            <p:cNvSpPr txBox="1"/>
            <p:nvPr/>
          </p:nvSpPr>
          <p:spPr>
            <a:xfrm>
              <a:off x="3048000" y="0"/>
              <a:ext cx="3050650" cy="4534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tx1"/>
                  </a:solidFill>
                </a:rPr>
                <a:t>Botnet</a:t>
              </a:r>
              <a:r>
                <a:rPr lang="en-US" sz="1400" dirty="0" smtClean="0">
                  <a:solidFill>
                    <a:schemeClr val="tx1"/>
                  </a:solidFill>
                </a:rPr>
                <a:t> Controller (Attacker)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18"/>
            <p:cNvSpPr txBox="1"/>
            <p:nvPr/>
          </p:nvSpPr>
          <p:spPr>
            <a:xfrm>
              <a:off x="4038599" y="6488670"/>
              <a:ext cx="868860" cy="4534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Victim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19"/>
            <p:cNvSpPr txBox="1"/>
            <p:nvPr/>
          </p:nvSpPr>
          <p:spPr>
            <a:xfrm>
              <a:off x="228600" y="3741737"/>
              <a:ext cx="974912" cy="4534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tx1"/>
                  </a:solidFill>
                </a:rPr>
                <a:t>Botnet</a:t>
              </a:r>
              <a:r>
                <a:rPr lang="en-US" sz="1400" dirty="0" smtClean="0">
                  <a:solidFill>
                    <a:schemeClr val="tx1"/>
                  </a:solidFill>
                </a:rPr>
                <a:t>: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3" name="Cloud 20"/>
            <p:cNvSpPr/>
            <p:nvPr/>
          </p:nvSpPr>
          <p:spPr>
            <a:xfrm>
              <a:off x="1905000" y="2522537"/>
              <a:ext cx="5257800" cy="83820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Attack Commands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4" name="Down Arrow 21"/>
            <p:cNvSpPr/>
            <p:nvPr/>
          </p:nvSpPr>
          <p:spPr>
            <a:xfrm>
              <a:off x="4191000" y="2057400"/>
              <a:ext cx="457200" cy="533400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cxnSp>
          <p:nvCxnSpPr>
            <p:cNvPr id="35" name="Straight Arrow Connector 22"/>
            <p:cNvCxnSpPr/>
            <p:nvPr/>
          </p:nvCxnSpPr>
          <p:spPr>
            <a:xfrm rot="10800000" flipV="1">
              <a:off x="1356572" y="3124199"/>
              <a:ext cx="929429" cy="312737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23"/>
            <p:cNvCxnSpPr/>
            <p:nvPr/>
          </p:nvCxnSpPr>
          <p:spPr>
            <a:xfrm rot="10800000" flipV="1">
              <a:off x="2072852" y="3200399"/>
              <a:ext cx="441749" cy="236537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24"/>
            <p:cNvCxnSpPr/>
            <p:nvPr/>
          </p:nvCxnSpPr>
          <p:spPr>
            <a:xfrm rot="5400000">
              <a:off x="2762198" y="3227334"/>
              <a:ext cx="236537" cy="182669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25"/>
            <p:cNvCxnSpPr/>
            <p:nvPr/>
          </p:nvCxnSpPr>
          <p:spPr>
            <a:xfrm rot="5400000">
              <a:off x="3463238" y="3242574"/>
              <a:ext cx="236537" cy="152189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26"/>
            <p:cNvCxnSpPr/>
            <p:nvPr/>
          </p:nvCxnSpPr>
          <p:spPr>
            <a:xfrm rot="5400000">
              <a:off x="4126178" y="3295914"/>
              <a:ext cx="236537" cy="45509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27"/>
            <p:cNvCxnSpPr/>
            <p:nvPr/>
          </p:nvCxnSpPr>
          <p:spPr>
            <a:xfrm rot="16200000" flipH="1">
              <a:off x="4751017" y="3249982"/>
              <a:ext cx="236537" cy="137371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28"/>
            <p:cNvCxnSpPr/>
            <p:nvPr/>
          </p:nvCxnSpPr>
          <p:spPr>
            <a:xfrm>
              <a:off x="5334000" y="3124200"/>
              <a:ext cx="320251" cy="312737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29"/>
            <p:cNvCxnSpPr/>
            <p:nvPr/>
          </p:nvCxnSpPr>
          <p:spPr>
            <a:xfrm>
              <a:off x="5943600" y="3124200"/>
              <a:ext cx="426931" cy="312737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30"/>
            <p:cNvCxnSpPr/>
            <p:nvPr/>
          </p:nvCxnSpPr>
          <p:spPr>
            <a:xfrm>
              <a:off x="6400800" y="3048000"/>
              <a:ext cx="686011" cy="388937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31"/>
            <p:cNvCxnSpPr/>
            <p:nvPr/>
          </p:nvCxnSpPr>
          <p:spPr>
            <a:xfrm>
              <a:off x="6781800" y="2895600"/>
              <a:ext cx="1021291" cy="541337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32"/>
            <p:cNvCxnSpPr/>
            <p:nvPr/>
          </p:nvCxnSpPr>
          <p:spPr>
            <a:xfrm rot="16200000" flipH="1">
              <a:off x="2011785" y="3688185"/>
              <a:ext cx="1143000" cy="245342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33"/>
            <p:cNvCxnSpPr/>
            <p:nvPr/>
          </p:nvCxnSpPr>
          <p:spPr>
            <a:xfrm rot="16200000" flipH="1">
              <a:off x="2446125" y="3970125"/>
              <a:ext cx="1143000" cy="188954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34"/>
            <p:cNvCxnSpPr/>
            <p:nvPr/>
          </p:nvCxnSpPr>
          <p:spPr>
            <a:xfrm rot="16200000" flipH="1">
              <a:off x="2880465" y="4252065"/>
              <a:ext cx="1143000" cy="13256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35"/>
            <p:cNvCxnSpPr/>
            <p:nvPr/>
          </p:nvCxnSpPr>
          <p:spPr>
            <a:xfrm rot="16200000" flipH="1">
              <a:off x="3314805" y="4534005"/>
              <a:ext cx="1143000" cy="7617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36"/>
            <p:cNvCxnSpPr/>
            <p:nvPr/>
          </p:nvCxnSpPr>
          <p:spPr>
            <a:xfrm rot="16200000" flipH="1">
              <a:off x="3721118" y="4843973"/>
              <a:ext cx="1181100" cy="17995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37"/>
            <p:cNvCxnSpPr/>
            <p:nvPr/>
          </p:nvCxnSpPr>
          <p:spPr>
            <a:xfrm rot="5400000">
              <a:off x="4145386" y="4693815"/>
              <a:ext cx="1143000" cy="4421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38"/>
            <p:cNvCxnSpPr/>
            <p:nvPr/>
          </p:nvCxnSpPr>
          <p:spPr>
            <a:xfrm rot="5400000">
              <a:off x="4541626" y="4373775"/>
              <a:ext cx="1143000" cy="108225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39"/>
            <p:cNvCxnSpPr/>
            <p:nvPr/>
          </p:nvCxnSpPr>
          <p:spPr>
            <a:xfrm rot="5400000">
              <a:off x="4975966" y="4091835"/>
              <a:ext cx="1143000" cy="16461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40"/>
            <p:cNvCxnSpPr/>
            <p:nvPr/>
          </p:nvCxnSpPr>
          <p:spPr>
            <a:xfrm rot="5400000">
              <a:off x="5410306" y="3809895"/>
              <a:ext cx="1143000" cy="221001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41"/>
            <p:cNvCxnSpPr/>
            <p:nvPr/>
          </p:nvCxnSpPr>
          <p:spPr>
            <a:xfrm rot="5400000">
              <a:off x="5844646" y="3527955"/>
              <a:ext cx="1143000" cy="27738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ounded Rectangle 42"/>
            <p:cNvSpPr/>
            <p:nvPr/>
          </p:nvSpPr>
          <p:spPr>
            <a:xfrm>
              <a:off x="2971800" y="4572000"/>
              <a:ext cx="2971800" cy="533400"/>
            </a:xfrm>
            <a:prstGeom prst="roundRect">
              <a:avLst/>
            </a:prstGeom>
            <a:solidFill>
              <a:srgbClr val="262626">
                <a:alpha val="62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Attack Actions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pic>
          <p:nvPicPr>
            <p:cNvPr id="56" name="Picture 43" descr="5-20c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87241" y="5522976"/>
              <a:ext cx="716534" cy="1030224"/>
            </a:xfrm>
            <a:prstGeom prst="rect">
              <a:avLst/>
            </a:prstGeom>
          </p:spPr>
        </p:pic>
        <p:pic>
          <p:nvPicPr>
            <p:cNvPr id="57" name="Picture 44" descr="5-20b.t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77145" y="304800"/>
              <a:ext cx="768096" cy="1755648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Types of Malware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Phishing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spear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whaling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vishing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Spam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Ransomware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AutoShape 2" descr="Logic Bombs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Denial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of Service</a:t>
            </a:r>
          </a:p>
        </p:txBody>
      </p:sp>
      <p:sp>
        <p:nvSpPr>
          <p:cNvPr id="29698" name="AutoShape 2" descr="Logic Bombs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1746" name="Picture 2" descr="What is DDos Attack - 10 Ways to Protect Against DD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60" y="1590664"/>
            <a:ext cx="8856190" cy="49816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Active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Content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Attacks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AutoShape 2" descr="Logic Bombs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9938" name="Picture 2" descr="Activex Component - an overview | ScienceDirect Topi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571613"/>
            <a:ext cx="5000659" cy="50006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Content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Injection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Attacks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AutoShape 2" descr="Logic Bombs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Picture 2" descr="[SQL Injection logo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57364"/>
            <a:ext cx="5169851" cy="2500330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28662" y="4786322"/>
            <a:ext cx="6626663" cy="1477328"/>
          </a:xfrm>
          <a:prstGeom prst="rect">
            <a:avLst/>
          </a:prstGeom>
          <a:solidFill>
            <a:srgbClr val="FFEEE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47610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SELECT </a:t>
            </a:r>
            <a:r>
              <a:rPr kumimoji="0" lang="tr-TR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*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FROM </a:t>
            </a:r>
            <a:r>
              <a:rPr kumimoji="0" lang="tr-TR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table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WHERE </a:t>
            </a:r>
            <a:r>
              <a:rPr kumimoji="0" lang="tr-TR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field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= '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$EMAIL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';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$EMAIL</a:t>
            </a:r>
            <a:r>
              <a:rPr lang="tr-T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=</a:t>
            </a:r>
            <a:r>
              <a:rPr lang="tr-TR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aaa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@</a:t>
            </a:r>
            <a:r>
              <a:rPr lang="tr-TR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bbb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.net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endParaRPr lang="tr-TR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SELECT </a:t>
            </a:r>
            <a:r>
              <a:rPr lang="tr-TR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tr-T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tr-TR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table</a:t>
            </a:r>
            <a:r>
              <a:rPr lang="tr-T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WHERE </a:t>
            </a:r>
            <a:r>
              <a:rPr lang="tr-TR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tr-T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'</a:t>
            </a:r>
            <a:r>
              <a:rPr lang="tr-T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aaa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tr-T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bbb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.net'</a:t>
            </a:r>
            <a:r>
              <a:rPr lang="tr-T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';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anything' OR 'x'='x</a:t>
            </a:r>
            <a:endParaRPr lang="tr-TR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SELECT </a:t>
            </a: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table</a:t>
            </a: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'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anything' OR 'x'='x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';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APT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long-term presence on a network in order to mine highly sensitive data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stages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--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infiltration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--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expansion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--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extraction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9698" name="AutoShape 2" descr="Logic Bombs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Zero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(0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Exploit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AutoShape 2" descr="Logic Bombs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4034" name="Picture 2" descr="Study: Majority of zero-day vulnerabilities now failed against ..."/>
          <p:cNvPicPr>
            <a:picLocks noChangeAspect="1" noChangeArrowheads="1"/>
          </p:cNvPicPr>
          <p:nvPr/>
        </p:nvPicPr>
        <p:blipFill>
          <a:blip r:embed="rId3"/>
          <a:srcRect l="2799" r="3171" b="17837"/>
          <a:stretch>
            <a:fillRect/>
          </a:stretch>
        </p:blipFill>
        <p:spPr bwMode="auto">
          <a:xfrm>
            <a:off x="124519" y="1857346"/>
            <a:ext cx="8924231" cy="41434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Threat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Vectors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network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  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Users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  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Email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  	-	Web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applications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  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Remote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access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  	-	Mobile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devices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AutoShape 2" descr="Logic Bombs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-55142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449695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Countermeasures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– Network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Zoning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AutoShape 2" descr="Logic Bombs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11151" y="1081076"/>
          <a:ext cx="8623299" cy="56461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63795"/>
                <a:gridCol w="1276155"/>
                <a:gridCol w="5883349"/>
              </a:tblGrid>
              <a:tr h="56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Zone</a:t>
                      </a: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Services</a:t>
                      </a:r>
                      <a:endParaRPr lang="en-US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Zone </a:t>
                      </a:r>
                      <a:r>
                        <a:rPr lang="en-US" sz="18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Description</a:t>
                      </a:r>
                      <a:endParaRPr lang="en-US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32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Internet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This zone is external to the organization. </a:t>
                      </a: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DMZ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Web,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Email, </a:t>
                      </a:r>
                      <a:r>
                        <a:rPr lang="en-US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DNS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This zone houses services </a:t>
                      </a:r>
                      <a:r>
                        <a:rPr lang="tr-TR" sz="180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that</a:t>
                      </a:r>
                      <a:r>
                        <a:rPr lang="tr-TR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 </a:t>
                      </a:r>
                      <a:r>
                        <a:rPr lang="en-US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public are allowed to access in our network.</a:t>
                      </a: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065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Wireless Network</a:t>
                      </a: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Wireless local employees</a:t>
                      </a: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This zone connects wireless/laptop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employees/students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(and </a:t>
                      </a:r>
                      <a:r>
                        <a:rPr lang="en-US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crackers</a:t>
                      </a:r>
                      <a:r>
                        <a:rPr lang="en-US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to our internal network. They </a:t>
                      </a:r>
                      <a:r>
                        <a:rPr lang="en-US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have</a:t>
                      </a:r>
                      <a:r>
                        <a:rPr lang="en-US" sz="18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wide access.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Private Server Zone</a:t>
                      </a: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DBs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This zone hosts our student learning databases, faculty servers, and student servers.</a:t>
                      </a: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412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Confidential Zone</a:t>
                      </a: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Payment card, health, grades info</a:t>
                      </a: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This highly-secure zone hosts databases with payment and other confidential (protected by law) information.</a:t>
                      </a: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Private user Zone</a:t>
                      </a: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Wired </a:t>
                      </a:r>
                      <a:r>
                        <a:rPr lang="en-US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staff/</a:t>
                      </a:r>
                      <a:r>
                        <a:rPr lang="en-US" sz="18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students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This zone hosts our wired/fixed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employee/classroom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computer terminals</a:t>
                      </a:r>
                      <a:r>
                        <a:rPr lang="en-US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4953000" y="1362075"/>
            <a:ext cx="3886200" cy="2895600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>
              <a:ea typeface="ヒラギノ角ゴ Pro W3"/>
              <a:cs typeface="ヒラギノ角ゴ Pro W3"/>
            </a:endParaRP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5334000" y="1752600"/>
            <a:ext cx="3124200" cy="2286000"/>
          </a:xfrm>
          <a:prstGeom prst="ellipse">
            <a:avLst/>
          </a:pr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>
              <a:ea typeface="ヒラギノ角ゴ Pro W3"/>
              <a:cs typeface="ヒラギノ角ゴ Pro W3"/>
            </a:endParaRP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5638800" y="2057400"/>
            <a:ext cx="2514600" cy="175260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>
              <a:ea typeface="ヒラギノ角ゴ Pro W3"/>
              <a:cs typeface="ヒラギノ角ゴ Pro W3"/>
            </a:endParaRPr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5867400" y="2286000"/>
            <a:ext cx="2057400" cy="12954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>
              <a:ea typeface="ヒラギノ角ゴ Pro W3"/>
              <a:cs typeface="ヒラギノ角ゴ Pro W3"/>
            </a:endParaRP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6096000" y="2438400"/>
            <a:ext cx="1600200" cy="990600"/>
          </a:xfrm>
          <a:prstGeom prst="ellipse">
            <a:avLst/>
          </a:prstGeom>
          <a:solidFill>
            <a:srgbClr val="BDB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>
              <a:ea typeface="ヒラギノ角ゴ Pro W3"/>
              <a:cs typeface="ヒラギノ角ゴ Pro W3"/>
            </a:endParaRP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6324600" y="2590800"/>
            <a:ext cx="1219200" cy="6858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>
              <a:ea typeface="ヒラギノ角ゴ Pro W3"/>
              <a:cs typeface="ヒラギノ角ゴ Pro W3"/>
            </a:endParaRPr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6553200" y="2743200"/>
            <a:ext cx="762000" cy="3810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>
              <a:ea typeface="ヒラギノ角ゴ Pro W3"/>
              <a:cs typeface="ヒラギノ角ゴ Pro W3"/>
            </a:endParaRPr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6705600" y="2819400"/>
            <a:ext cx="457200" cy="228600"/>
          </a:xfrm>
          <a:prstGeom prst="ellipse">
            <a:avLst/>
          </a:prstGeom>
          <a:solidFill>
            <a:srgbClr val="EBF7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>
              <a:ea typeface="ヒラギノ角ゴ Pro W3"/>
              <a:cs typeface="ヒラギノ角ゴ Pro W3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013325" y="4522788"/>
            <a:ext cx="36258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 i="0" dirty="0">
                <a:ea typeface="ヒラギノ角ゴ Pro W3"/>
                <a:cs typeface="ヒラギノ角ゴ Pro W3"/>
              </a:rPr>
              <a:t>Border Router</a:t>
            </a:r>
          </a:p>
          <a:p>
            <a:pPr eaLnBrk="0" hangingPunct="0"/>
            <a:r>
              <a:rPr lang="en-US" altLang="en-US" b="1" i="0" dirty="0">
                <a:ea typeface="ヒラギノ角ゴ Pro W3"/>
                <a:cs typeface="ヒラギノ角ゴ Pro W3"/>
              </a:rPr>
              <a:t>Perimeter firewall</a:t>
            </a:r>
          </a:p>
          <a:p>
            <a:pPr eaLnBrk="0" hangingPunct="0"/>
            <a:r>
              <a:rPr lang="en-US" altLang="en-US" b="1" i="0" dirty="0">
                <a:ea typeface="ヒラギノ角ゴ Pro W3"/>
                <a:cs typeface="ヒラギノ角ゴ Pro W3"/>
              </a:rPr>
              <a:t>Internal firewall</a:t>
            </a:r>
          </a:p>
          <a:p>
            <a:pPr eaLnBrk="0" hangingPunct="0"/>
            <a:r>
              <a:rPr lang="en-US" altLang="en-US" b="1" i="0" dirty="0">
                <a:ea typeface="ヒラギノ角ゴ Pro W3"/>
                <a:cs typeface="ヒラギノ角ゴ Pro W3"/>
              </a:rPr>
              <a:t>Intrusion Detection System</a:t>
            </a:r>
          </a:p>
          <a:p>
            <a:pPr eaLnBrk="0" hangingPunct="0"/>
            <a:r>
              <a:rPr lang="en-US" altLang="en-US" b="1" i="0" dirty="0">
                <a:ea typeface="ヒラギノ角ゴ Pro W3"/>
                <a:cs typeface="ヒラギノ角ゴ Pro W3"/>
              </a:rPr>
              <a:t>Policies &amp; Procedures &amp; Audits</a:t>
            </a:r>
          </a:p>
          <a:p>
            <a:pPr eaLnBrk="0" hangingPunct="0"/>
            <a:r>
              <a:rPr lang="en-US" altLang="en-US" b="1" i="0" dirty="0">
                <a:ea typeface="ヒラギノ角ゴ Pro W3"/>
                <a:cs typeface="ヒラギノ角ゴ Pro W3"/>
              </a:rPr>
              <a:t>Authentication</a:t>
            </a:r>
          </a:p>
          <a:p>
            <a:pPr eaLnBrk="0" hangingPunct="0"/>
            <a:r>
              <a:rPr lang="en-US" altLang="en-US" b="1" i="0" dirty="0">
                <a:ea typeface="ヒラギノ角ゴ Pro W3"/>
                <a:cs typeface="ヒラギノ角ゴ Pro W3"/>
              </a:rPr>
              <a:t>Access Controls</a:t>
            </a:r>
          </a:p>
        </p:txBody>
      </p:sp>
      <p:pic>
        <p:nvPicPr>
          <p:cNvPr id="15372" name="Picture 12" descr="MCj040633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05000"/>
            <a:ext cx="38401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Metin kutusu"/>
          <p:cNvSpPr txBox="1"/>
          <p:nvPr/>
        </p:nvSpPr>
        <p:spPr>
          <a:xfrm>
            <a:off x="338474" y="11630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28596" y="621145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Countermeasures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Defence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Depth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Malware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Malicious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Software</a:t>
            </a: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H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ostile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intrusive, or annoying software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Purpose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--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Disruption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--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Gathering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sensitive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--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Gaining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access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form of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code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scripts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active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content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b="1" dirty="0" smtClean="0">
                <a:ea typeface="Calibri" pitchFamily="34" charset="0"/>
                <a:cs typeface="Lucida Sans" pitchFamily="34" charset="0"/>
              </a:rPr>
              <a:t>Filters: Firewalls &amp; Routers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000500"/>
            <a:ext cx="8229600" cy="1714516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 smtClean="0">
                <a:latin typeface="Calibri" pitchFamily="34" charset="0"/>
                <a:ea typeface="ヒラギノ角ゴ Pro W3"/>
                <a:cs typeface="ヒラギノ角ゴ Pro W3"/>
              </a:rPr>
              <a:t>Route Filter:  Verifies source/destination IP addresses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 smtClean="0">
                <a:latin typeface="Calibri" pitchFamily="34" charset="0"/>
                <a:ea typeface="ヒラギノ角ゴ Pro W3"/>
                <a:cs typeface="ヒラギノ角ゴ Pro W3"/>
              </a:rPr>
              <a:t>Packet Filter: Scans headers of packets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 smtClean="0">
                <a:latin typeface="Calibri" pitchFamily="34" charset="0"/>
                <a:ea typeface="ヒラギノ角ゴ Pro W3"/>
                <a:cs typeface="ヒラギノ角ゴ Pro W3"/>
              </a:rPr>
              <a:t>Content Filter: Scans contents of packet (e.g., IPS)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900" dirty="0" smtClean="0">
              <a:latin typeface="Calibri" pitchFamily="34" charset="0"/>
              <a:ea typeface="ヒラギノ角ゴ Pro W3"/>
              <a:cs typeface="ヒラギノ角ゴ Pro W3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 smtClean="0">
                <a:latin typeface="Calibri" pitchFamily="34" charset="0"/>
                <a:ea typeface="ヒラギノ角ゴ Pro W3"/>
                <a:cs typeface="ヒラギノ角ゴ Pro W3"/>
              </a:rPr>
              <a:t>Default Deny: Any packet not explicitly permitted is rejected</a:t>
            </a:r>
          </a:p>
        </p:txBody>
      </p:sp>
      <p:sp>
        <p:nvSpPr>
          <p:cNvPr id="18436" name="AutoShape 6"/>
          <p:cNvSpPr>
            <a:spLocks noChangeArrowheads="1"/>
          </p:cNvSpPr>
          <p:nvPr/>
        </p:nvSpPr>
        <p:spPr bwMode="auto">
          <a:xfrm>
            <a:off x="1371600" y="1828800"/>
            <a:ext cx="2590800" cy="1524000"/>
          </a:xfrm>
          <a:prstGeom prst="rightArrow">
            <a:avLst>
              <a:gd name="adj1" fmla="val 50000"/>
              <a:gd name="adj2" fmla="val 42500"/>
            </a:avLst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i="0">
                <a:solidFill>
                  <a:schemeClr val="bg1"/>
                </a:solidFill>
                <a:ea typeface="ヒラギノ角ゴ Pro W3"/>
                <a:cs typeface="ヒラギノ角ゴ Pro W3"/>
              </a:rPr>
              <a:t>The good, the bad &amp;</a:t>
            </a:r>
          </a:p>
          <a:p>
            <a:pPr algn="ctr" eaLnBrk="0" hangingPunct="0"/>
            <a:r>
              <a:rPr lang="en-US" altLang="en-US" i="0">
                <a:solidFill>
                  <a:schemeClr val="bg1"/>
                </a:solidFill>
                <a:ea typeface="ヒラギノ角ゴ Pro W3"/>
                <a:cs typeface="ヒラギノ角ゴ Pro W3"/>
              </a:rPr>
              <a:t>the ugly…</a:t>
            </a:r>
          </a:p>
        </p:txBody>
      </p:sp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4114800" y="2133600"/>
            <a:ext cx="914400" cy="609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i="0">
                <a:ea typeface="ヒラギノ角ゴ Pro W3"/>
                <a:cs typeface="ヒラギノ角ゴ Pro W3"/>
              </a:rPr>
              <a:t>Filter</a:t>
            </a:r>
          </a:p>
        </p:txBody>
      </p:sp>
      <p:sp>
        <p:nvSpPr>
          <p:cNvPr id="18438" name="AutoShape 8"/>
          <p:cNvSpPr>
            <a:spLocks noChangeArrowheads="1"/>
          </p:cNvSpPr>
          <p:nvPr/>
        </p:nvSpPr>
        <p:spPr bwMode="auto">
          <a:xfrm>
            <a:off x="3886200" y="2895600"/>
            <a:ext cx="1295400" cy="762000"/>
          </a:xfrm>
          <a:prstGeom prst="can">
            <a:avLst>
              <a:gd name="adj" fmla="val 25000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i="0">
                <a:solidFill>
                  <a:schemeClr val="bg1"/>
                </a:solidFill>
                <a:ea typeface="ヒラギノ角ゴ Pro W3"/>
                <a:cs typeface="ヒラギノ角ゴ Pro W3"/>
              </a:rPr>
              <a:t>The bad &amp;</a:t>
            </a:r>
          </a:p>
          <a:p>
            <a:pPr algn="ctr" eaLnBrk="0" hangingPunct="0"/>
            <a:r>
              <a:rPr lang="en-US" altLang="en-US" i="0">
                <a:solidFill>
                  <a:schemeClr val="bg1"/>
                </a:solidFill>
                <a:ea typeface="ヒラギノ角ゴ Pro W3"/>
                <a:cs typeface="ヒラギノ角ゴ Pro W3"/>
              </a:rPr>
              <a:t>the ugly</a:t>
            </a:r>
          </a:p>
        </p:txBody>
      </p:sp>
      <p:sp>
        <p:nvSpPr>
          <p:cNvPr id="18439" name="Line 9"/>
          <p:cNvSpPr>
            <a:spLocks noChangeShapeType="1"/>
          </p:cNvSpPr>
          <p:nvPr/>
        </p:nvSpPr>
        <p:spPr bwMode="auto">
          <a:xfrm>
            <a:off x="4419600" y="274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40" name="AutoShape 10"/>
          <p:cNvSpPr>
            <a:spLocks noChangeArrowheads="1"/>
          </p:cNvSpPr>
          <p:nvPr/>
        </p:nvSpPr>
        <p:spPr bwMode="auto">
          <a:xfrm>
            <a:off x="5181600" y="2209800"/>
            <a:ext cx="2514600" cy="533400"/>
          </a:xfrm>
          <a:prstGeom prst="rightArrow">
            <a:avLst>
              <a:gd name="adj1" fmla="val 50000"/>
              <a:gd name="adj2" fmla="val 117857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i="0">
                <a:ea typeface="ヒラギノ角ゴ Pro W3"/>
                <a:cs typeface="ヒラギノ角ゴ Pro W3"/>
              </a:rPr>
              <a:t>The Good</a:t>
            </a:r>
          </a:p>
        </p:txBody>
      </p:sp>
      <p:sp>
        <p:nvSpPr>
          <p:cNvPr id="18441" name="Line 11"/>
          <p:cNvSpPr>
            <a:spLocks noChangeShapeType="1"/>
          </p:cNvSpPr>
          <p:nvPr/>
        </p:nvSpPr>
        <p:spPr bwMode="auto">
          <a:xfrm>
            <a:off x="4648200" y="274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338474" y="11630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428596" y="621145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Countermeasures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– Network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Zoning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b="1" dirty="0" smtClean="0">
                <a:ea typeface="Calibri" pitchFamily="34" charset="0"/>
                <a:cs typeface="Lucida Sans" pitchFamily="34" charset="0"/>
              </a:rPr>
              <a:t>Packet Filter Firewall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990600" y="2514600"/>
            <a:ext cx="1577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rgbClr val="C00000"/>
                </a:solidFill>
                <a:ea typeface="ヒラギノ角ゴ Pro W3"/>
                <a:cs typeface="ヒラギノ角ゴ Pro W3"/>
              </a:rPr>
              <a:t>Web Request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33400" y="3962400"/>
            <a:ext cx="157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rgbClr val="FFC000"/>
                </a:solidFill>
                <a:ea typeface="ヒラギノ角ゴ Pro W3"/>
                <a:cs typeface="ヒラギノ角ゴ Pro W3"/>
              </a:rPr>
              <a:t>Ping Request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1295400" y="5334000"/>
            <a:ext cx="1446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rgbClr val="C00000"/>
                </a:solidFill>
                <a:ea typeface="ヒラギノ角ゴ Pro W3"/>
                <a:cs typeface="ヒラギノ角ゴ Pro W3"/>
              </a:rPr>
              <a:t>FTP request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1295400" y="5943600"/>
            <a:ext cx="2608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rgbClr val="C00000"/>
                </a:solidFill>
                <a:ea typeface="ヒラギノ角ゴ Pro W3"/>
                <a:cs typeface="ヒラギノ角ゴ Pro W3"/>
              </a:rPr>
              <a:t>Email Connect Request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2057400" y="1828800"/>
            <a:ext cx="1757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rgbClr val="538022"/>
                </a:solidFill>
                <a:ea typeface="ヒラギノ角ゴ Pro W3"/>
                <a:cs typeface="ヒラギノ角ゴ Pro W3"/>
              </a:rPr>
              <a:t>Web Response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2133600" y="6400800"/>
            <a:ext cx="1728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rgbClr val="C00000"/>
                </a:solidFill>
                <a:ea typeface="ヒラギノ角ゴ Pro W3"/>
                <a:cs typeface="ヒラギノ角ゴ Pro W3"/>
              </a:rPr>
              <a:t>Telnet Request</a:t>
            </a:r>
          </a:p>
        </p:txBody>
      </p:sp>
      <p:pic>
        <p:nvPicPr>
          <p:cNvPr id="194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048000"/>
            <a:ext cx="120015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743200"/>
            <a:ext cx="24003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TextBox 13"/>
          <p:cNvSpPr txBox="1">
            <a:spLocks noChangeArrowheads="1"/>
          </p:cNvSpPr>
          <p:nvPr/>
        </p:nvSpPr>
        <p:spPr bwMode="auto">
          <a:xfrm>
            <a:off x="838200" y="4876800"/>
            <a:ext cx="186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rgbClr val="538022"/>
                </a:solidFill>
                <a:ea typeface="ヒラギノ角ゴ Pro W3"/>
                <a:cs typeface="ヒラギノ角ゴ Pro W3"/>
              </a:rPr>
              <a:t>Email Response</a:t>
            </a:r>
          </a:p>
        </p:txBody>
      </p:sp>
      <p:sp>
        <p:nvSpPr>
          <p:cNvPr id="19468" name="TextBox 14"/>
          <p:cNvSpPr txBox="1">
            <a:spLocks noChangeArrowheads="1"/>
          </p:cNvSpPr>
          <p:nvPr/>
        </p:nvSpPr>
        <p:spPr bwMode="auto">
          <a:xfrm>
            <a:off x="533400" y="3048000"/>
            <a:ext cx="2505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rgbClr val="C00000"/>
                </a:solidFill>
                <a:ea typeface="ヒラギノ角ゴ Pro W3"/>
                <a:cs typeface="ヒラギノ角ゴ Pro W3"/>
              </a:rPr>
              <a:t>SSH Connect Request</a:t>
            </a:r>
          </a:p>
        </p:txBody>
      </p:sp>
      <p:sp>
        <p:nvSpPr>
          <p:cNvPr id="19469" name="TextBox 15"/>
          <p:cNvSpPr txBox="1">
            <a:spLocks noChangeArrowheads="1"/>
          </p:cNvSpPr>
          <p:nvPr/>
        </p:nvSpPr>
        <p:spPr bwMode="auto">
          <a:xfrm>
            <a:off x="1447800" y="3429000"/>
            <a:ext cx="159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rgbClr val="C00000"/>
                </a:solidFill>
                <a:ea typeface="ヒラギノ角ゴ Pro W3"/>
                <a:cs typeface="ヒラギノ角ゴ Pro W3"/>
              </a:rPr>
              <a:t>DNS Request</a:t>
            </a:r>
          </a:p>
        </p:txBody>
      </p:sp>
      <p:cxnSp>
        <p:nvCxnSpPr>
          <p:cNvPr id="19470" name="Straight Arrow Connector 17"/>
          <p:cNvCxnSpPr>
            <a:cxnSpLocks noChangeShapeType="1"/>
            <a:stCxn id="19463" idx="2"/>
          </p:cNvCxnSpPr>
          <p:nvPr/>
        </p:nvCxnSpPr>
        <p:spPr bwMode="auto">
          <a:xfrm rot="16200000" flipH="1">
            <a:off x="2948782" y="2186781"/>
            <a:ext cx="1382712" cy="1406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471" name="Straight Arrow Connector 23"/>
          <p:cNvCxnSpPr>
            <a:cxnSpLocks noChangeShapeType="1"/>
            <a:stCxn id="19459" idx="3"/>
          </p:cNvCxnSpPr>
          <p:nvPr/>
        </p:nvCxnSpPr>
        <p:spPr bwMode="auto">
          <a:xfrm>
            <a:off x="2568575" y="2698750"/>
            <a:ext cx="1774825" cy="1035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472" name="Straight Arrow Connector 25"/>
          <p:cNvCxnSpPr>
            <a:cxnSpLocks noChangeShapeType="1"/>
            <a:stCxn id="19468" idx="3"/>
          </p:cNvCxnSpPr>
          <p:nvPr/>
        </p:nvCxnSpPr>
        <p:spPr bwMode="auto">
          <a:xfrm>
            <a:off x="3038475" y="3232150"/>
            <a:ext cx="1152525" cy="654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473" name="Straight Arrow Connector 27"/>
          <p:cNvCxnSpPr>
            <a:cxnSpLocks noChangeShapeType="1"/>
            <a:stCxn id="19469" idx="3"/>
          </p:cNvCxnSpPr>
          <p:nvPr/>
        </p:nvCxnSpPr>
        <p:spPr bwMode="auto">
          <a:xfrm>
            <a:off x="3043238" y="3613150"/>
            <a:ext cx="1223962" cy="349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474" name="Straight Arrow Connector 29"/>
          <p:cNvCxnSpPr>
            <a:cxnSpLocks noChangeShapeType="1"/>
            <a:stCxn id="19460" idx="3"/>
          </p:cNvCxnSpPr>
          <p:nvPr/>
        </p:nvCxnSpPr>
        <p:spPr bwMode="auto">
          <a:xfrm flipV="1">
            <a:off x="2103438" y="4114800"/>
            <a:ext cx="2163762" cy="31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475" name="Straight Arrow Connector 31"/>
          <p:cNvCxnSpPr>
            <a:cxnSpLocks noChangeShapeType="1"/>
            <a:stCxn id="19467" idx="3"/>
          </p:cNvCxnSpPr>
          <p:nvPr/>
        </p:nvCxnSpPr>
        <p:spPr bwMode="auto">
          <a:xfrm flipV="1">
            <a:off x="2703513" y="4572000"/>
            <a:ext cx="1639887" cy="4889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476" name="Straight Arrow Connector 33"/>
          <p:cNvCxnSpPr>
            <a:cxnSpLocks noChangeShapeType="1"/>
            <a:stCxn id="19461" idx="3"/>
          </p:cNvCxnSpPr>
          <p:nvPr/>
        </p:nvCxnSpPr>
        <p:spPr bwMode="auto">
          <a:xfrm flipV="1">
            <a:off x="2741613" y="4648200"/>
            <a:ext cx="1754187" cy="8699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477" name="Straight Arrow Connector 35"/>
          <p:cNvCxnSpPr>
            <a:cxnSpLocks noChangeShapeType="1"/>
            <a:stCxn id="19462" idx="3"/>
          </p:cNvCxnSpPr>
          <p:nvPr/>
        </p:nvCxnSpPr>
        <p:spPr bwMode="auto">
          <a:xfrm flipV="1">
            <a:off x="3903663" y="4724400"/>
            <a:ext cx="820737" cy="1403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478" name="Straight Arrow Connector 37"/>
          <p:cNvCxnSpPr>
            <a:cxnSpLocks noChangeShapeType="1"/>
            <a:stCxn id="19464" idx="3"/>
          </p:cNvCxnSpPr>
          <p:nvPr/>
        </p:nvCxnSpPr>
        <p:spPr bwMode="auto">
          <a:xfrm flipV="1">
            <a:off x="3862388" y="4964113"/>
            <a:ext cx="1081087" cy="16208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479" name="Straight Arrow Connector 40"/>
          <p:cNvCxnSpPr>
            <a:cxnSpLocks noChangeShapeType="1"/>
          </p:cNvCxnSpPr>
          <p:nvPr/>
        </p:nvCxnSpPr>
        <p:spPr bwMode="auto">
          <a:xfrm>
            <a:off x="5638800" y="3810000"/>
            <a:ext cx="990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480" name="Straight Arrow Connector 42"/>
          <p:cNvCxnSpPr>
            <a:cxnSpLocks noChangeShapeType="1"/>
          </p:cNvCxnSpPr>
          <p:nvPr/>
        </p:nvCxnSpPr>
        <p:spPr bwMode="auto">
          <a:xfrm>
            <a:off x="5334000" y="3276600"/>
            <a:ext cx="1524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481" name="TextBox 43"/>
          <p:cNvSpPr txBox="1">
            <a:spLocks noChangeArrowheads="1"/>
          </p:cNvSpPr>
          <p:nvPr/>
        </p:nvSpPr>
        <p:spPr bwMode="auto">
          <a:xfrm>
            <a:off x="5105400" y="2743200"/>
            <a:ext cx="186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rgbClr val="538022"/>
                </a:solidFill>
                <a:ea typeface="ヒラギノ角ゴ Pro W3"/>
                <a:cs typeface="ヒラギノ角ゴ Pro W3"/>
              </a:rPr>
              <a:t>Email Response</a:t>
            </a:r>
          </a:p>
        </p:txBody>
      </p:sp>
      <p:sp>
        <p:nvSpPr>
          <p:cNvPr id="19482" name="TextBox 44"/>
          <p:cNvSpPr txBox="1">
            <a:spLocks noChangeArrowheads="1"/>
          </p:cNvSpPr>
          <p:nvPr/>
        </p:nvSpPr>
        <p:spPr bwMode="auto">
          <a:xfrm>
            <a:off x="5638800" y="3505200"/>
            <a:ext cx="1223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rgbClr val="538022"/>
                </a:solidFill>
                <a:ea typeface="ヒラギノ角ゴ Pro W3"/>
                <a:cs typeface="ヒラギノ角ゴ Pro W3"/>
              </a:rPr>
              <a:t>Web</a:t>
            </a:r>
          </a:p>
          <a:p>
            <a:pPr eaLnBrk="0" hangingPunct="0"/>
            <a:r>
              <a:rPr lang="en-US" altLang="en-US">
                <a:solidFill>
                  <a:srgbClr val="538022"/>
                </a:solidFill>
                <a:ea typeface="ヒラギノ角ゴ Pro W3"/>
                <a:cs typeface="ヒラギノ角ゴ Pro W3"/>
              </a:rPr>
              <a:t>Response</a:t>
            </a:r>
          </a:p>
        </p:txBody>
      </p:sp>
      <p:sp>
        <p:nvSpPr>
          <p:cNvPr id="19483" name="TextBox 45"/>
          <p:cNvSpPr txBox="1">
            <a:spLocks noChangeArrowheads="1"/>
          </p:cNvSpPr>
          <p:nvPr/>
        </p:nvSpPr>
        <p:spPr bwMode="auto">
          <a:xfrm>
            <a:off x="457200" y="4419600"/>
            <a:ext cx="2757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rgbClr val="740000"/>
                </a:solidFill>
                <a:ea typeface="ヒラギノ角ゴ Pro W3"/>
                <a:cs typeface="ヒラギノ角ゴ Pro W3"/>
              </a:rPr>
              <a:t>Illegal Source IP Address</a:t>
            </a:r>
          </a:p>
        </p:txBody>
      </p:sp>
      <p:cxnSp>
        <p:nvCxnSpPr>
          <p:cNvPr id="19484" name="Straight Arrow Connector 47"/>
          <p:cNvCxnSpPr>
            <a:cxnSpLocks noChangeShapeType="1"/>
            <a:stCxn id="19483" idx="3"/>
          </p:cNvCxnSpPr>
          <p:nvPr/>
        </p:nvCxnSpPr>
        <p:spPr bwMode="auto">
          <a:xfrm flipV="1">
            <a:off x="3214688" y="4343400"/>
            <a:ext cx="823912" cy="260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485" name="TextBox 48"/>
          <p:cNvSpPr txBox="1">
            <a:spLocks noChangeArrowheads="1"/>
          </p:cNvSpPr>
          <p:nvPr/>
        </p:nvSpPr>
        <p:spPr bwMode="auto">
          <a:xfrm>
            <a:off x="228600" y="2133600"/>
            <a:ext cx="2501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rgbClr val="740000"/>
                </a:solidFill>
                <a:ea typeface="ヒラギノ角ゴ Pro W3"/>
                <a:cs typeface="ヒラギノ角ゴ Pro W3"/>
              </a:rPr>
              <a:t>Illegal Dest IP Address</a:t>
            </a:r>
          </a:p>
        </p:txBody>
      </p:sp>
      <p:cxnSp>
        <p:nvCxnSpPr>
          <p:cNvPr id="19486" name="Straight Arrow Connector 50"/>
          <p:cNvCxnSpPr>
            <a:cxnSpLocks noChangeShapeType="1"/>
            <a:stCxn id="19485" idx="3"/>
          </p:cNvCxnSpPr>
          <p:nvPr/>
        </p:nvCxnSpPr>
        <p:spPr bwMode="auto">
          <a:xfrm>
            <a:off x="2730500" y="2317750"/>
            <a:ext cx="1536700" cy="12636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487" name="TextBox 51"/>
          <p:cNvSpPr txBox="1">
            <a:spLocks noChangeArrowheads="1"/>
          </p:cNvSpPr>
          <p:nvPr/>
        </p:nvSpPr>
        <p:spPr bwMode="auto">
          <a:xfrm>
            <a:off x="152400" y="5638800"/>
            <a:ext cx="367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rgbClr val="C00000"/>
                </a:solidFill>
                <a:ea typeface="ヒラギノ角ゴ Pro W3"/>
                <a:cs typeface="ヒラギノ角ゴ Pro W3"/>
              </a:rPr>
              <a:t>Microsoft  NetBIOS Name Service</a:t>
            </a:r>
          </a:p>
        </p:txBody>
      </p:sp>
      <p:cxnSp>
        <p:nvCxnSpPr>
          <p:cNvPr id="19488" name="Straight Arrow Connector 53"/>
          <p:cNvCxnSpPr>
            <a:cxnSpLocks noChangeShapeType="1"/>
          </p:cNvCxnSpPr>
          <p:nvPr/>
        </p:nvCxnSpPr>
        <p:spPr bwMode="auto">
          <a:xfrm rot="5400000" flipH="1" flipV="1">
            <a:off x="3733800" y="4800600"/>
            <a:ext cx="914400" cy="762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3" name="32 Metin kutusu"/>
          <p:cNvSpPr txBox="1"/>
          <p:nvPr/>
        </p:nvSpPr>
        <p:spPr>
          <a:xfrm>
            <a:off x="338474" y="-1907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33 Metin kutusu"/>
          <p:cNvSpPr txBox="1"/>
          <p:nvPr/>
        </p:nvSpPr>
        <p:spPr>
          <a:xfrm>
            <a:off x="428596" y="485759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Countermeasures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– Network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Zoning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D1818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668463"/>
            <a:ext cx="1295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421063"/>
            <a:ext cx="8229600" cy="282733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>
                <a:latin typeface="Calibri" pitchFamily="34" charset="0"/>
                <a:ea typeface="ヒラギノ角ゴ Pro W3"/>
                <a:cs typeface="ヒラギノ角ゴ Pro W3"/>
              </a:rPr>
              <a:t>Virtual Private Network (VPN) often implemented with IPSec</a:t>
            </a: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2200" smtClean="0">
                <a:latin typeface="Calibri" pitchFamily="34" charset="0"/>
                <a:ea typeface="ヒラギノ角ゴ Pro W3"/>
                <a:cs typeface="ヒラギノ角ゴ Pro W3"/>
              </a:rPr>
              <a:t>Can authenticate and encrypt data through Internet (red line)</a:t>
            </a: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2200" smtClean="0">
                <a:latin typeface="Calibri" pitchFamily="34" charset="0"/>
                <a:ea typeface="ヒラギノ角ゴ Pro W3"/>
                <a:cs typeface="ヒラギノ角ゴ Pro W3"/>
              </a:rPr>
              <a:t>Easy to use and inexpensive </a:t>
            </a: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2200" smtClean="0">
                <a:latin typeface="Calibri" pitchFamily="34" charset="0"/>
                <a:ea typeface="ヒラギノ角ゴ Pro W3"/>
                <a:cs typeface="ヒラギノ角ゴ Pro W3"/>
              </a:rPr>
              <a:t>Difficult to troubleshoot</a:t>
            </a: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2200" smtClean="0">
                <a:latin typeface="Calibri" pitchFamily="34" charset="0"/>
                <a:ea typeface="ヒラギノ角ゴ Pro W3"/>
                <a:cs typeface="ヒラギノ角ゴ Pro W3"/>
              </a:rPr>
              <a:t>Susceptible to malicious software and unauthorized actions</a:t>
            </a: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2200" smtClean="0">
                <a:latin typeface="Calibri" pitchFamily="34" charset="0"/>
                <a:ea typeface="ヒラギノ角ゴ Pro W3"/>
                <a:cs typeface="ヒラギノ角ゴ Pro W3"/>
              </a:rPr>
              <a:t>Often router or firewall is the VPN endpoint</a:t>
            </a: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altLang="en-US" sz="2400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29701" name="Picture 5" descr="BD1821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752600"/>
            <a:ext cx="1209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BD18219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905000"/>
            <a:ext cx="1066800" cy="1066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9703" name="Line 7"/>
          <p:cNvSpPr>
            <a:spLocks noChangeShapeType="1"/>
          </p:cNvSpPr>
          <p:nvPr/>
        </p:nvSpPr>
        <p:spPr bwMode="auto">
          <a:xfrm flipV="1">
            <a:off x="4495800" y="2286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1447800" y="2286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905000" y="2590800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i="0">
                <a:ea typeface="ヒラギノ角ゴ Pro W3"/>
                <a:cs typeface="ヒラギノ角ゴ Pro W3"/>
              </a:rPr>
              <a:t>The Internet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505200" y="160020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i="0">
                <a:ea typeface="ヒラギノ角ゴ Pro W3"/>
                <a:cs typeface="ヒラギノ角ゴ Pro W3"/>
              </a:rPr>
              <a:t>  Firewall</a:t>
            </a:r>
          </a:p>
        </p:txBody>
      </p:sp>
      <p:pic>
        <p:nvPicPr>
          <p:cNvPr id="29707" name="Picture 11" descr="BD18221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2057400"/>
            <a:ext cx="7620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4495800" y="2514600"/>
            <a:ext cx="1504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i="0">
                <a:ea typeface="ヒラギノ角ゴ Pro W3"/>
                <a:cs typeface="ヒラギノ角ゴ Pro W3"/>
              </a:rPr>
              <a:t>VPN </a:t>
            </a:r>
          </a:p>
          <a:p>
            <a:pPr algn="ctr"/>
            <a:r>
              <a:rPr lang="en-US" altLang="en-US" i="0">
                <a:ea typeface="ヒラギノ角ゴ Pro W3"/>
                <a:cs typeface="ヒラギノ角ゴ Pro W3"/>
              </a:rPr>
              <a:t>Concentrator</a:t>
            </a:r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1295400" y="2286000"/>
            <a:ext cx="36576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pic>
        <p:nvPicPr>
          <p:cNvPr id="29710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1905000"/>
            <a:ext cx="5905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Metin kutusu"/>
          <p:cNvSpPr txBox="1"/>
          <p:nvPr/>
        </p:nvSpPr>
        <p:spPr>
          <a:xfrm>
            <a:off x="338474" y="-1907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428596" y="485759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Countermeasures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Remote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Access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885808"/>
            <a:ext cx="8154988" cy="8858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en-US" sz="2600" b="1" dirty="0" err="1" smtClean="0">
                <a:ea typeface="Calibri" pitchFamily="34" charset="0"/>
                <a:cs typeface="Lucida Sans" pitchFamily="34" charset="0"/>
              </a:rPr>
              <a:t>VPNs</a:t>
            </a:r>
            <a:endParaRPr lang="en-US" altLang="en-US" sz="2600" b="1" dirty="0" smtClean="0">
              <a:ea typeface="Calibri" pitchFamily="34" charset="0"/>
              <a:cs typeface="Lucida Sans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904858"/>
            <a:ext cx="8154988" cy="8858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600" b="1" dirty="0" smtClean="0">
                <a:ea typeface="Calibri" pitchFamily="34" charset="0"/>
                <a:cs typeface="Lucida Sans" pitchFamily="34" charset="0"/>
              </a:rPr>
              <a:t>IDS/IPS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33400" y="5181600"/>
            <a:ext cx="4038600" cy="1066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smtClean="0">
                <a:latin typeface="Calibri" pitchFamily="34" charset="0"/>
                <a:ea typeface="ヒラギノ角ゴ Pro W3"/>
                <a:cs typeface="ヒラギノ角ゴ Pro W3"/>
              </a:rPr>
              <a:t>Signature-Based: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en-US" sz="2000" smtClean="0">
                <a:latin typeface="Calibri" pitchFamily="34" charset="0"/>
                <a:ea typeface="ヒラギノ角ゴ Pro W3"/>
                <a:cs typeface="ヒラギノ角ゴ Pro W3"/>
              </a:rPr>
              <a:t>Specific patterns are recognized as attacks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727575" y="4030663"/>
            <a:ext cx="4038600" cy="2438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smtClean="0">
                <a:latin typeface="Calibri" pitchFamily="34" charset="0"/>
                <a:ea typeface="ヒラギノ角ゴ Pro W3"/>
                <a:cs typeface="ヒラギノ角ゴ Pro W3"/>
              </a:rPr>
              <a:t>Statistical-Based: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en-US" sz="2000" smtClean="0">
                <a:latin typeface="Calibri" pitchFamily="34" charset="0"/>
                <a:ea typeface="ヒラギノ角ゴ Pro W3"/>
                <a:cs typeface="ヒラギノ角ゴ Pro W3"/>
              </a:rPr>
              <a:t>The expected behavior of the system is understood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en-US" sz="2000" smtClean="0">
                <a:latin typeface="Calibri" pitchFamily="34" charset="0"/>
                <a:ea typeface="ヒラギノ角ゴ Pro W3"/>
                <a:cs typeface="ヒラギノ角ゴ Pro W3"/>
              </a:rPr>
              <a:t>If variations occur, they may be attacks (or maybe not)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smtClean="0">
                <a:latin typeface="Calibri" pitchFamily="34" charset="0"/>
                <a:ea typeface="ヒラギノ角ゴ Pro W3"/>
                <a:cs typeface="ヒラギノ角ゴ Pro W3"/>
              </a:rPr>
              <a:t>Neural Networks: 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en-US" sz="2000" smtClean="0">
                <a:latin typeface="Calibri" pitchFamily="34" charset="0"/>
                <a:ea typeface="ヒラギノ角ゴ Pro W3"/>
                <a:cs typeface="ヒラギノ角ゴ Pro W3"/>
              </a:rPr>
              <a:t>Statistical-Based with self-learning (or artificial intelligence)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en-US" sz="2000" smtClean="0">
                <a:latin typeface="Calibri" pitchFamily="34" charset="0"/>
                <a:ea typeface="ヒラギノ角ゴ Pro W3"/>
                <a:cs typeface="ヒラギノ角ゴ Pro W3"/>
              </a:rPr>
              <a:t>Recognizes patterns</a:t>
            </a:r>
          </a:p>
        </p:txBody>
      </p:sp>
      <p:pic>
        <p:nvPicPr>
          <p:cNvPr id="1030" name="Picture 7" descr="BD1822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2057400"/>
            <a:ext cx="7620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AutoShape 8"/>
          <p:cNvSpPr>
            <a:spLocks noChangeArrowheads="1"/>
          </p:cNvSpPr>
          <p:nvPr/>
        </p:nvSpPr>
        <p:spPr bwMode="auto">
          <a:xfrm>
            <a:off x="2438400" y="2743200"/>
            <a:ext cx="1371600" cy="1219200"/>
          </a:xfrm>
          <a:prstGeom prst="can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i="0">
                <a:ea typeface="ヒラギノ角ゴ Pro W3"/>
                <a:cs typeface="ヒラギノ角ゴ Pro W3"/>
              </a:rPr>
              <a:t>Attacks:</a:t>
            </a:r>
            <a:endParaRPr lang="en-US" altLang="en-US" sz="900" i="0">
              <a:ea typeface="ヒラギノ角ゴ Pro W3"/>
              <a:cs typeface="ヒラギノ角ゴ Pro W3"/>
            </a:endParaRPr>
          </a:p>
          <a:p>
            <a:pPr algn="ctr" eaLnBrk="0" hangingPunct="0"/>
            <a:r>
              <a:rPr lang="en-US" altLang="en-US" sz="2400" i="0">
                <a:latin typeface="Blackadder ITC" pitchFamily="82" charset="0"/>
                <a:ea typeface="ヒラギノ角ゴ Pro W3"/>
                <a:cs typeface="ヒラギノ角ゴ Pro W3"/>
              </a:rPr>
              <a:t>NastyVirus</a:t>
            </a:r>
          </a:p>
          <a:p>
            <a:pPr algn="ctr" eaLnBrk="0" hangingPunct="0"/>
            <a:r>
              <a:rPr lang="en-US" altLang="en-US" sz="2000" b="1" i="0">
                <a:solidFill>
                  <a:schemeClr val="tx2"/>
                </a:solidFill>
                <a:latin typeface="Bradley Hand ITC" pitchFamily="66" charset="0"/>
                <a:ea typeface="ヒラギノ角ゴ Pro W3"/>
                <a:cs typeface="ヒラギノ角ゴ Pro W3"/>
              </a:rPr>
              <a:t>BlastWorm</a:t>
            </a:r>
          </a:p>
        </p:txBody>
      </p:sp>
      <p:sp>
        <p:nvSpPr>
          <p:cNvPr id="1032" name="Line 9"/>
          <p:cNvSpPr>
            <a:spLocks noChangeShapeType="1"/>
          </p:cNvSpPr>
          <p:nvPr/>
        </p:nvSpPr>
        <p:spPr bwMode="auto">
          <a:xfrm>
            <a:off x="1905000" y="19050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tr-TR"/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 rot="-5400000">
            <a:off x="952500" y="2628900"/>
            <a:ext cx="1524000" cy="381000"/>
          </a:xfrm>
          <a:prstGeom prst="rect">
            <a:avLst/>
          </a:prstGeom>
          <a:solidFill>
            <a:srgbClr val="EFEF8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Blackadder ITC" pitchFamily="82" charset="0"/>
                <a:ea typeface="ヒラギノ角ゴ Pro W3"/>
                <a:cs typeface="ヒラギノ角ゴ Pro W3"/>
              </a:rPr>
              <a:t>NastyVirus</a:t>
            </a:r>
          </a:p>
        </p:txBody>
      </p:sp>
      <p:sp>
        <p:nvSpPr>
          <p:cNvPr id="1034" name="Line 11"/>
          <p:cNvSpPr>
            <a:spLocks noChangeShapeType="1"/>
          </p:cNvSpPr>
          <p:nvPr/>
        </p:nvSpPr>
        <p:spPr bwMode="auto">
          <a:xfrm>
            <a:off x="1905000" y="2133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035" name="Line 12"/>
          <p:cNvSpPr>
            <a:spLocks noChangeShapeType="1"/>
          </p:cNvSpPr>
          <p:nvPr/>
        </p:nvSpPr>
        <p:spPr bwMode="auto">
          <a:xfrm>
            <a:off x="30480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036" name="Text Box 13"/>
          <p:cNvSpPr txBox="1">
            <a:spLocks noChangeArrowheads="1"/>
          </p:cNvSpPr>
          <p:nvPr/>
        </p:nvSpPr>
        <p:spPr bwMode="auto">
          <a:xfrm>
            <a:off x="3489325" y="2017713"/>
            <a:ext cx="1238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i="0">
                <a:ea typeface="ヒラギノ角ゴ Pro W3"/>
                <a:cs typeface="ヒラギノ角ゴ Pro W3"/>
              </a:rPr>
              <a:t>NIDS:</a:t>
            </a:r>
            <a:br>
              <a:rPr lang="en-US" altLang="en-US" i="0">
                <a:ea typeface="ヒラギノ角ゴ Pro W3"/>
                <a:cs typeface="ヒラギノ角ゴ Pro W3"/>
              </a:rPr>
            </a:br>
            <a:r>
              <a:rPr lang="en-US" altLang="en-US" b="1" i="0">
                <a:solidFill>
                  <a:srgbClr val="FF0066"/>
                </a:solidFill>
                <a:ea typeface="ヒラギノ角ゴ Pro W3"/>
                <a:cs typeface="ヒラギノ角ゴ Pro W3"/>
              </a:rPr>
              <a:t>ALARM!!!</a:t>
            </a:r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4710113" y="1522413"/>
          <a:ext cx="3886200" cy="2592387"/>
        </p:xfrm>
        <a:graphic>
          <a:graphicData uri="http://schemas.openxmlformats.org/presentationml/2006/ole">
            <p:oleObj spid="_x0000_s49154" name="Chart" r:id="rId5" imgW="6096060" imgH="4067085" progId="MSGraph.Chart.8">
              <p:embed followColorScheme="full"/>
            </p:oleObj>
          </a:graphicData>
        </a:graphic>
      </p:graphicFrame>
      <p:sp>
        <p:nvSpPr>
          <p:cNvPr id="1037" name="Rectangle 15"/>
          <p:cNvSpPr>
            <a:spLocks noChangeArrowheads="1"/>
          </p:cNvSpPr>
          <p:nvPr/>
        </p:nvSpPr>
        <p:spPr bwMode="auto">
          <a:xfrm rot="-5400000">
            <a:off x="1104900" y="4076700"/>
            <a:ext cx="1219200" cy="381000"/>
          </a:xfrm>
          <a:prstGeom prst="rect">
            <a:avLst/>
          </a:prstGeom>
          <a:solidFill>
            <a:srgbClr val="EFEF8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>
                <a:ea typeface="ヒラギノ角ゴ Pro W3"/>
                <a:cs typeface="ヒラギノ角ゴ Pro W3"/>
              </a:rPr>
              <a:t>Normal </a:t>
            </a:r>
          </a:p>
        </p:txBody>
      </p:sp>
      <p:sp>
        <p:nvSpPr>
          <p:cNvPr id="14" name="13 Metin kutusu"/>
          <p:cNvSpPr txBox="1"/>
          <p:nvPr/>
        </p:nvSpPr>
        <p:spPr>
          <a:xfrm>
            <a:off x="338474" y="-1907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28596" y="485759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Countermeasures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– Hacking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Defense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952500"/>
            <a:ext cx="8154988" cy="9413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en-US" sz="2600" b="1" dirty="0" smtClean="0">
                <a:ea typeface="Calibri" pitchFamily="34" charset="0"/>
                <a:cs typeface="Lucida Sans" pitchFamily="34" charset="0"/>
              </a:rPr>
              <a:t>WAF </a:t>
            </a:r>
            <a:endParaRPr lang="en-US" altLang="en-US" sz="2600" b="1" dirty="0" smtClean="0">
              <a:ea typeface="Calibri" pitchFamily="34" charset="0"/>
              <a:cs typeface="Lucida Sans" pitchFamily="34" charset="0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773113" y="1576388"/>
            <a:ext cx="5029200" cy="3778250"/>
          </a:xfrm>
        </p:spPr>
        <p:txBody>
          <a:bodyPr anchor="ctr">
            <a:normAutofit/>
          </a:bodyPr>
          <a:lstStyle/>
          <a:p>
            <a:pPr lvl="1">
              <a:buFont typeface="Arial" pitchFamily="34" charset="0"/>
              <a:buNone/>
            </a:pPr>
            <a:r>
              <a:rPr lang="tr-TR" sz="260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SQL </a:t>
            </a:r>
            <a:r>
              <a:rPr lang="tr-TR" sz="2600" dirty="0" err="1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injection</a:t>
            </a:r>
            <a:endParaRPr lang="tr-TR" sz="2600" dirty="0" smtClean="0">
              <a:solidFill>
                <a:schemeClr val="tx1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lvl="1">
              <a:buFont typeface="Arial" pitchFamily="34" charset="0"/>
              <a:buNone/>
            </a:pPr>
            <a:r>
              <a:rPr lang="tr-TR" sz="2600" dirty="0" err="1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Cross</a:t>
            </a:r>
            <a:r>
              <a:rPr lang="tr-TR" sz="260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-site </a:t>
            </a:r>
            <a:r>
              <a:rPr lang="tr-TR" sz="2600" dirty="0" err="1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scripting</a:t>
            </a:r>
            <a:endParaRPr lang="tr-TR" sz="2600" dirty="0" smtClean="0">
              <a:solidFill>
                <a:schemeClr val="tx1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lvl="1">
              <a:buFont typeface="Arial" pitchFamily="34" charset="0"/>
              <a:buNone/>
            </a:pPr>
            <a:r>
              <a:rPr lang="tr-TR" sz="2600" dirty="0" err="1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Local</a:t>
            </a:r>
            <a:r>
              <a:rPr lang="tr-TR" sz="260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 File </a:t>
            </a:r>
            <a:r>
              <a:rPr lang="tr-TR" sz="2600" dirty="0" err="1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Inclusion</a:t>
            </a:r>
            <a:endParaRPr lang="tr-TR" sz="2600" dirty="0" smtClean="0">
              <a:solidFill>
                <a:schemeClr val="tx1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lvl="1">
              <a:buFont typeface="Arial" pitchFamily="34" charset="0"/>
              <a:buNone/>
            </a:pPr>
            <a:r>
              <a:rPr lang="tr-TR" sz="2600" dirty="0" err="1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Remote</a:t>
            </a:r>
            <a:r>
              <a:rPr lang="tr-TR" sz="260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 File </a:t>
            </a:r>
            <a:r>
              <a:rPr lang="tr-TR" sz="2600" dirty="0" err="1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Inclusion</a:t>
            </a:r>
            <a:endParaRPr lang="tr-TR" sz="2600" dirty="0" smtClean="0">
              <a:solidFill>
                <a:schemeClr val="tx1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lvl="1">
              <a:buFont typeface="Arial" pitchFamily="34" charset="0"/>
              <a:buNone/>
            </a:pPr>
            <a:r>
              <a:rPr lang="tr-TR" sz="2600" dirty="0" err="1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Remote</a:t>
            </a:r>
            <a:r>
              <a:rPr lang="tr-TR" sz="260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 </a:t>
            </a:r>
            <a:r>
              <a:rPr lang="tr-TR" sz="2600" dirty="0" err="1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Code</a:t>
            </a:r>
            <a:r>
              <a:rPr lang="tr-TR" sz="260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 </a:t>
            </a:r>
            <a:r>
              <a:rPr lang="tr-TR" sz="2600" dirty="0" err="1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Execusion</a:t>
            </a:r>
            <a:endParaRPr lang="tr-TR" sz="2600" dirty="0" smtClean="0">
              <a:solidFill>
                <a:schemeClr val="tx1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lvl="1">
              <a:buFont typeface="Arial" pitchFamily="34" charset="0"/>
              <a:buNone/>
            </a:pPr>
            <a:r>
              <a:rPr lang="tr-TR" sz="260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PHP </a:t>
            </a:r>
            <a:r>
              <a:rPr lang="tr-TR" sz="2600" dirty="0" err="1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Code</a:t>
            </a:r>
            <a:r>
              <a:rPr lang="tr-TR" sz="260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 </a:t>
            </a:r>
            <a:r>
              <a:rPr lang="tr-TR" sz="2600" dirty="0" err="1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Inclusion</a:t>
            </a:r>
            <a:endParaRPr lang="tr-TR" sz="2600" dirty="0" smtClean="0">
              <a:solidFill>
                <a:schemeClr val="tx1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lvl="1">
              <a:buFont typeface="Arial" pitchFamily="34" charset="0"/>
              <a:buNone/>
            </a:pPr>
            <a:r>
              <a:rPr lang="tr-TR" sz="260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….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338474" y="-1907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485759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Countermeasures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– Hacking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Defense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819150"/>
            <a:ext cx="8154988" cy="9413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en-US" sz="2900" b="1" dirty="0" smtClean="0">
                <a:ea typeface="Calibri" pitchFamily="34" charset="0"/>
                <a:cs typeface="Lucida Sans" pitchFamily="34" charset="0"/>
              </a:rPr>
              <a:t>Web Proxy (Web </a:t>
            </a:r>
            <a:r>
              <a:rPr lang="tr-TR" altLang="en-US" sz="2900" b="1" dirty="0" err="1" smtClean="0">
                <a:ea typeface="Calibri" pitchFamily="34" charset="0"/>
                <a:cs typeface="Lucida Sans" pitchFamily="34" charset="0"/>
              </a:rPr>
              <a:t>Gateway</a:t>
            </a:r>
            <a:r>
              <a:rPr lang="tr-TR" altLang="en-US" sz="2900" b="1" dirty="0" smtClean="0">
                <a:ea typeface="Calibri" pitchFamily="34" charset="0"/>
                <a:cs typeface="Lucida Sans" pitchFamily="34" charset="0"/>
              </a:rPr>
              <a:t>)</a:t>
            </a:r>
            <a:endParaRPr lang="en-US" altLang="en-US" sz="2900" b="1" dirty="0" smtClean="0">
              <a:ea typeface="Calibri" pitchFamily="34" charset="0"/>
              <a:cs typeface="Lucida Sans" pitchFamily="34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4572000" cy="3778250"/>
          </a:xfrm>
        </p:spPr>
        <p:txBody>
          <a:bodyPr/>
          <a:lstStyle/>
          <a:p>
            <a:pPr lvl="1">
              <a:buFont typeface="Arial" pitchFamily="34" charset="0"/>
              <a:buNone/>
            </a:pPr>
            <a:endParaRPr lang="tr-TR" sz="2000" dirty="0" smtClean="0">
              <a:solidFill>
                <a:schemeClr val="tx1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lvl="1">
              <a:buFont typeface="Arial" pitchFamily="34" charset="0"/>
              <a:buNone/>
            </a:pPr>
            <a:r>
              <a:rPr lang="tr-TR" sz="2600" dirty="0" err="1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Application</a:t>
            </a:r>
            <a:r>
              <a:rPr lang="tr-TR" sz="260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 </a:t>
            </a:r>
            <a:r>
              <a:rPr lang="tr-TR" sz="2600" dirty="0" err="1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Control</a:t>
            </a:r>
            <a:endParaRPr lang="tr-TR" sz="2600" dirty="0" smtClean="0">
              <a:solidFill>
                <a:schemeClr val="tx1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lvl="1">
              <a:buFont typeface="Arial" pitchFamily="34" charset="0"/>
              <a:buNone/>
            </a:pPr>
            <a:r>
              <a:rPr lang="tr-TR" sz="260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Anti </a:t>
            </a:r>
            <a:r>
              <a:rPr lang="tr-TR" sz="2600" dirty="0" err="1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Virus</a:t>
            </a:r>
            <a:endParaRPr lang="tr-TR" sz="2600" dirty="0" smtClean="0">
              <a:solidFill>
                <a:schemeClr val="tx1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lvl="1">
              <a:buFont typeface="Arial" pitchFamily="34" charset="0"/>
              <a:buNone/>
            </a:pPr>
            <a:r>
              <a:rPr lang="tr-TR" sz="260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Anti Bot</a:t>
            </a:r>
          </a:p>
          <a:p>
            <a:pPr lvl="1">
              <a:buFont typeface="Arial" pitchFamily="34" charset="0"/>
              <a:buNone/>
            </a:pPr>
            <a:r>
              <a:rPr lang="tr-TR" sz="260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DLP (WEB)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338474" y="-1907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485759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Countermeasures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– Hacking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Defense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219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600" b="1" dirty="0" err="1" smtClean="0">
                <a:ea typeface="Calibri" pitchFamily="34" charset="0"/>
                <a:cs typeface="Lucida Sans" pitchFamily="34" charset="0"/>
              </a:rPr>
              <a:t>Honeypot</a:t>
            </a:r>
            <a:r>
              <a:rPr lang="en-US" altLang="en-US" sz="2600" b="1" dirty="0" smtClean="0">
                <a:ea typeface="Calibri" pitchFamily="34" charset="0"/>
                <a:cs typeface="Lucida Sans" pitchFamily="34" charset="0"/>
              </a:rPr>
              <a:t> &amp; </a:t>
            </a:r>
            <a:r>
              <a:rPr lang="en-US" altLang="en-US" sz="2600" b="1" dirty="0" err="1" smtClean="0">
                <a:ea typeface="Calibri" pitchFamily="34" charset="0"/>
                <a:cs typeface="Lucida Sans" pitchFamily="34" charset="0"/>
              </a:rPr>
              <a:t>Honeynet</a:t>
            </a:r>
            <a:endParaRPr lang="en-US" altLang="en-US" sz="2600" b="1" dirty="0" smtClean="0">
              <a:ea typeface="Calibri" pitchFamily="34" charset="0"/>
              <a:cs typeface="Lucida Sans" pitchFamily="34" charset="0"/>
            </a:endParaRPr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5908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600" dirty="0" err="1" smtClean="0">
                <a:latin typeface="Arial" pitchFamily="34" charset="0"/>
                <a:ea typeface="ヒラギノ角ゴ Pro W3"/>
                <a:cs typeface="Arial" pitchFamily="34" charset="0"/>
              </a:rPr>
              <a:t>Honeypot</a:t>
            </a:r>
            <a:r>
              <a:rPr lang="en-US" altLang="en-US" sz="2600" dirty="0" smtClean="0">
                <a:latin typeface="Arial" pitchFamily="34" charset="0"/>
                <a:ea typeface="ヒラギノ角ゴ Pro W3"/>
                <a:cs typeface="Arial" pitchFamily="34" charset="0"/>
              </a:rPr>
              <a:t>: A system with a special software application which appears easy to break into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600" dirty="0" err="1" smtClean="0">
                <a:latin typeface="Arial" pitchFamily="34" charset="0"/>
                <a:ea typeface="ヒラギノ角ゴ Pro W3"/>
                <a:cs typeface="Arial" pitchFamily="34" charset="0"/>
              </a:rPr>
              <a:t>Honeynet</a:t>
            </a:r>
            <a:r>
              <a:rPr lang="en-US" altLang="en-US" sz="2600" dirty="0" smtClean="0">
                <a:latin typeface="Arial" pitchFamily="34" charset="0"/>
                <a:ea typeface="ヒラギノ角ゴ Pro W3"/>
                <a:cs typeface="Arial" pitchFamily="34" charset="0"/>
              </a:rPr>
              <a:t>: A network which appears easy to break into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en-US" sz="2600" dirty="0" smtClean="0">
                <a:latin typeface="Arial" pitchFamily="34" charset="0"/>
                <a:ea typeface="ヒラギノ角ゴ Pro W3"/>
                <a:cs typeface="Arial" pitchFamily="34" charset="0"/>
              </a:rPr>
              <a:t>Purpose: Catch attackers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en-US" sz="2600" dirty="0" smtClean="0">
                <a:latin typeface="Arial" pitchFamily="34" charset="0"/>
                <a:ea typeface="ヒラギノ角ゴ Pro W3"/>
                <a:cs typeface="Arial" pitchFamily="34" charset="0"/>
              </a:rPr>
              <a:t>All traffic going to </a:t>
            </a:r>
            <a:r>
              <a:rPr lang="en-US" altLang="en-US" sz="2600" dirty="0" err="1" smtClean="0">
                <a:latin typeface="Arial" pitchFamily="34" charset="0"/>
                <a:ea typeface="ヒラギノ角ゴ Pro W3"/>
                <a:cs typeface="Arial" pitchFamily="34" charset="0"/>
              </a:rPr>
              <a:t>honeypot</a:t>
            </a:r>
            <a:r>
              <a:rPr lang="en-US" altLang="en-US" sz="2600" dirty="0" smtClean="0">
                <a:latin typeface="Arial" pitchFamily="34" charset="0"/>
                <a:ea typeface="ヒラギノ角ゴ Pro W3"/>
                <a:cs typeface="Arial" pitchFamily="34" charset="0"/>
              </a:rPr>
              <a:t>/net is suspicious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en-US" sz="2600" dirty="0" smtClean="0">
                <a:latin typeface="Arial" pitchFamily="34" charset="0"/>
                <a:ea typeface="ヒラギノ角ゴ Pro W3"/>
                <a:cs typeface="Arial" pitchFamily="34" charset="0"/>
              </a:rPr>
              <a:t>If successfully penetrated, can launch further attacks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en-US" sz="2600" dirty="0" smtClean="0">
                <a:latin typeface="Arial" pitchFamily="34" charset="0"/>
                <a:ea typeface="ヒラギノ角ゴ Pro W3"/>
                <a:cs typeface="Arial" pitchFamily="34" charset="0"/>
              </a:rPr>
              <a:t>Must be carefully monitored</a:t>
            </a:r>
          </a:p>
        </p:txBody>
      </p:sp>
      <p:sp>
        <p:nvSpPr>
          <p:cNvPr id="41988" name="Text Box 8"/>
          <p:cNvSpPr txBox="1">
            <a:spLocks noChangeArrowheads="1"/>
          </p:cNvSpPr>
          <p:nvPr/>
        </p:nvSpPr>
        <p:spPr bwMode="auto">
          <a:xfrm>
            <a:off x="2362200" y="5715000"/>
            <a:ext cx="800100" cy="4572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200" i="0">
                <a:ea typeface="ヒラギノ角ゴ Pro W3"/>
                <a:cs typeface="Times New Roman" pitchFamily="18" charset="0"/>
              </a:rPr>
              <a:t>External DNS</a:t>
            </a:r>
            <a:endParaRPr lang="en-US" altLang="en-US" i="0">
              <a:ea typeface="ヒラギノ角ゴ Pro W3"/>
              <a:cs typeface="Times New Roman" pitchFamily="18" charset="0"/>
            </a:endParaRPr>
          </a:p>
        </p:txBody>
      </p:sp>
      <p:sp>
        <p:nvSpPr>
          <p:cNvPr id="41989" name="Text Box 9"/>
          <p:cNvSpPr txBox="1">
            <a:spLocks noChangeArrowheads="1"/>
          </p:cNvSpPr>
          <p:nvPr/>
        </p:nvSpPr>
        <p:spPr bwMode="auto">
          <a:xfrm>
            <a:off x="3390900" y="5722938"/>
            <a:ext cx="571500" cy="3429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400" i="0">
                <a:solidFill>
                  <a:srgbClr val="FFFFFF"/>
                </a:solidFill>
                <a:ea typeface="ヒラギノ角ゴ Pro W3"/>
                <a:cs typeface="Times New Roman" pitchFamily="18" charset="0"/>
              </a:rPr>
              <a:t>IDS</a:t>
            </a:r>
            <a:endParaRPr lang="en-US" altLang="en-US" i="0">
              <a:ea typeface="ヒラギノ角ゴ Pro W3"/>
              <a:cs typeface="Times New Roman" pitchFamily="18" charset="0"/>
            </a:endParaRPr>
          </a:p>
        </p:txBody>
      </p:sp>
      <p:sp>
        <p:nvSpPr>
          <p:cNvPr id="41990" name="Text Box 10"/>
          <p:cNvSpPr txBox="1">
            <a:spLocks noChangeArrowheads="1"/>
          </p:cNvSpPr>
          <p:nvPr/>
        </p:nvSpPr>
        <p:spPr bwMode="auto">
          <a:xfrm>
            <a:off x="4191000" y="5722938"/>
            <a:ext cx="685800" cy="4572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200" i="0">
                <a:ea typeface="ヒラギノ角ゴ Pro W3"/>
                <a:cs typeface="Times New Roman" pitchFamily="18" charset="0"/>
              </a:rPr>
              <a:t>Web Server</a:t>
            </a:r>
            <a:endParaRPr lang="en-US" altLang="en-US" i="0">
              <a:ea typeface="ヒラギノ角ゴ Pro W3"/>
              <a:cs typeface="Times New Roman" pitchFamily="18" charset="0"/>
            </a:endParaRPr>
          </a:p>
        </p:txBody>
      </p:sp>
      <p:sp>
        <p:nvSpPr>
          <p:cNvPr id="41991" name="Text Box 11"/>
          <p:cNvSpPr txBox="1">
            <a:spLocks noChangeArrowheads="1"/>
          </p:cNvSpPr>
          <p:nvPr/>
        </p:nvSpPr>
        <p:spPr bwMode="auto">
          <a:xfrm>
            <a:off x="5105400" y="5722938"/>
            <a:ext cx="1143000" cy="3429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200" i="0">
                <a:ea typeface="ヒラギノ角ゴ Pro W3"/>
                <a:cs typeface="Times New Roman" pitchFamily="18" charset="0"/>
              </a:rPr>
              <a:t>E-Commerce</a:t>
            </a:r>
            <a:endParaRPr lang="en-US" altLang="en-US" i="0">
              <a:ea typeface="ヒラギノ角ゴ Pro W3"/>
              <a:cs typeface="Times New Roman" pitchFamily="18" charset="0"/>
            </a:endParaRPr>
          </a:p>
        </p:txBody>
      </p:sp>
      <p:sp>
        <p:nvSpPr>
          <p:cNvPr id="41992" name="Text Box 12"/>
          <p:cNvSpPr txBox="1">
            <a:spLocks noChangeArrowheads="1"/>
          </p:cNvSpPr>
          <p:nvPr/>
        </p:nvSpPr>
        <p:spPr bwMode="auto">
          <a:xfrm>
            <a:off x="6477000" y="5715000"/>
            <a:ext cx="6858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200" i="0">
                <a:solidFill>
                  <a:schemeClr val="bg1"/>
                </a:solidFill>
                <a:ea typeface="ヒラギノ角ゴ Pro W3"/>
                <a:cs typeface="Times New Roman" pitchFamily="18" charset="0"/>
              </a:rPr>
              <a:t>VPN</a:t>
            </a:r>
            <a:endParaRPr lang="en-US" altLang="en-US" sz="900" i="0">
              <a:solidFill>
                <a:schemeClr val="bg1"/>
              </a:solidFill>
              <a:ea typeface="ヒラギノ角ゴ Pro W3"/>
              <a:cs typeface="Times New Roman" pitchFamily="18" charset="0"/>
            </a:endParaRPr>
          </a:p>
          <a:p>
            <a:pPr eaLnBrk="0" hangingPunct="0"/>
            <a:r>
              <a:rPr lang="en-US" altLang="en-US" sz="1200" i="0">
                <a:solidFill>
                  <a:schemeClr val="bg1"/>
                </a:solidFill>
                <a:ea typeface="ヒラギノ角ゴ Pro W3"/>
                <a:cs typeface="Times New Roman" pitchFamily="18" charset="0"/>
              </a:rPr>
              <a:t>Server</a:t>
            </a:r>
            <a:endParaRPr lang="en-US" altLang="en-US" i="0">
              <a:solidFill>
                <a:schemeClr val="bg1"/>
              </a:solidFill>
              <a:ea typeface="ヒラギノ角ゴ Pro W3"/>
              <a:cs typeface="Times New Roman" pitchFamily="18" charset="0"/>
            </a:endParaRPr>
          </a:p>
        </p:txBody>
      </p:sp>
      <p:sp>
        <p:nvSpPr>
          <p:cNvPr id="41993" name="Line 13"/>
          <p:cNvSpPr>
            <a:spLocks noChangeShapeType="1"/>
          </p:cNvSpPr>
          <p:nvPr/>
        </p:nvSpPr>
        <p:spPr bwMode="auto">
          <a:xfrm>
            <a:off x="6705600" y="54864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1994" name="Line 14"/>
          <p:cNvSpPr>
            <a:spLocks noChangeShapeType="1"/>
          </p:cNvSpPr>
          <p:nvPr/>
        </p:nvSpPr>
        <p:spPr bwMode="auto">
          <a:xfrm>
            <a:off x="2819400" y="5494338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1995" name="Line 15"/>
          <p:cNvSpPr>
            <a:spLocks noChangeShapeType="1"/>
          </p:cNvSpPr>
          <p:nvPr/>
        </p:nvSpPr>
        <p:spPr bwMode="auto">
          <a:xfrm>
            <a:off x="3619500" y="5494338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1996" name="Line 16"/>
          <p:cNvSpPr>
            <a:spLocks noChangeShapeType="1"/>
          </p:cNvSpPr>
          <p:nvPr/>
        </p:nvSpPr>
        <p:spPr bwMode="auto">
          <a:xfrm>
            <a:off x="4419600" y="5494338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1997" name="Line 17"/>
          <p:cNvSpPr>
            <a:spLocks noChangeShapeType="1"/>
          </p:cNvSpPr>
          <p:nvPr/>
        </p:nvSpPr>
        <p:spPr bwMode="auto">
          <a:xfrm>
            <a:off x="5562600" y="5494338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1998" name="Line 18"/>
          <p:cNvSpPr>
            <a:spLocks noChangeShapeType="1"/>
          </p:cNvSpPr>
          <p:nvPr/>
        </p:nvSpPr>
        <p:spPr bwMode="auto">
          <a:xfrm>
            <a:off x="876300" y="5494338"/>
            <a:ext cx="647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1999" name="Line 21"/>
          <p:cNvSpPr>
            <a:spLocks noChangeShapeType="1"/>
          </p:cNvSpPr>
          <p:nvPr/>
        </p:nvSpPr>
        <p:spPr bwMode="auto">
          <a:xfrm>
            <a:off x="876300" y="4351338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000" name="Text Box 22"/>
          <p:cNvSpPr txBox="1">
            <a:spLocks noChangeArrowheads="1"/>
          </p:cNvSpPr>
          <p:nvPr/>
        </p:nvSpPr>
        <p:spPr bwMode="auto">
          <a:xfrm>
            <a:off x="1317625" y="4845050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i="0">
                <a:ea typeface="ヒラギノ角ゴ Pro W3"/>
                <a:cs typeface="ヒラギノ角ゴ Pro W3"/>
              </a:rPr>
              <a:t>Firewall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219200" y="5715000"/>
            <a:ext cx="914400" cy="685800"/>
          </a:xfrm>
          <a:prstGeom prst="rect">
            <a:avLst/>
          </a:prstGeom>
          <a:solidFill>
            <a:srgbClr val="7FEA7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dirty="0">
                <a:latin typeface="+mj-lt"/>
                <a:cs typeface="+mn-cs"/>
              </a:rPr>
              <a:t>Honey</a:t>
            </a:r>
          </a:p>
          <a:p>
            <a:pPr algn="ctr" eaLnBrk="0" hangingPunct="0">
              <a:defRPr/>
            </a:pPr>
            <a:r>
              <a:rPr lang="en-US" dirty="0">
                <a:latin typeface="+mj-lt"/>
                <a:cs typeface="+mn-cs"/>
              </a:rPr>
              <a:t>Pot</a:t>
            </a:r>
          </a:p>
        </p:txBody>
      </p:sp>
      <p:cxnSp>
        <p:nvCxnSpPr>
          <p:cNvPr id="42002" name="Straight Connector 20"/>
          <p:cNvCxnSpPr>
            <a:cxnSpLocks noChangeShapeType="1"/>
            <a:stCxn id="19" idx="0"/>
          </p:cNvCxnSpPr>
          <p:nvPr/>
        </p:nvCxnSpPr>
        <p:spPr bwMode="auto">
          <a:xfrm rot="5400000" flipH="1" flipV="1">
            <a:off x="1562100" y="5600700"/>
            <a:ext cx="228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42003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267200"/>
            <a:ext cx="5905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Metin kutusu"/>
          <p:cNvSpPr txBox="1"/>
          <p:nvPr/>
        </p:nvSpPr>
        <p:spPr>
          <a:xfrm>
            <a:off x="338474" y="-1907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428596" y="485759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Countermeasures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– Hacking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Defense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90600"/>
            <a:ext cx="8154988" cy="8858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600" b="1" dirty="0" smtClean="0">
                <a:ea typeface="Calibri" pitchFamily="34" charset="0"/>
                <a:cs typeface="Lucida Sans" pitchFamily="34" charset="0"/>
              </a:rPr>
              <a:t>Vulnerability Assessment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20700" y="2209801"/>
            <a:ext cx="8154988" cy="2790836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altLang="en-US" sz="2600" dirty="0" smtClean="0">
                <a:latin typeface="Arial" pitchFamily="34" charset="0"/>
                <a:ea typeface="ヒラギノ角ゴ Pro W3"/>
                <a:cs typeface="Arial" pitchFamily="34" charset="0"/>
              </a:rPr>
              <a:t>Scan servers, work stations, and control devices for vulnerabilities</a:t>
            </a:r>
          </a:p>
          <a:p>
            <a:pPr marL="0" lvl="1" indent="0" eaLnBrk="1" hangingPunct="1">
              <a:buFont typeface="Arial" pitchFamily="34" charset="0"/>
              <a:buNone/>
            </a:pPr>
            <a:r>
              <a:rPr lang="en-US" altLang="en-US" sz="2600" dirty="0" smtClean="0">
                <a:latin typeface="Arial" pitchFamily="34" charset="0"/>
                <a:ea typeface="ヒラギノ角ゴ Pro W3"/>
                <a:cs typeface="Arial" pitchFamily="34" charset="0"/>
              </a:rPr>
              <a:t>Open services, patching, configuration weaknesses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en-US" sz="2600" dirty="0" smtClean="0">
                <a:latin typeface="Arial" pitchFamily="34" charset="0"/>
                <a:ea typeface="ヒラギノ角ゴ Pro W3"/>
                <a:cs typeface="Arial" pitchFamily="34" charset="0"/>
              </a:rPr>
              <a:t>Testing controls for effectiveness</a:t>
            </a:r>
          </a:p>
          <a:p>
            <a:pPr marL="0" lvl="1" indent="0" eaLnBrk="1" hangingPunct="1">
              <a:buFont typeface="Arial" pitchFamily="34" charset="0"/>
              <a:buNone/>
            </a:pPr>
            <a:r>
              <a:rPr lang="en-US" altLang="en-US" sz="2600" dirty="0" smtClean="0">
                <a:latin typeface="Arial" pitchFamily="34" charset="0"/>
                <a:ea typeface="ヒラギノ角ゴ Pro W3"/>
                <a:cs typeface="Arial" pitchFamily="34" charset="0"/>
              </a:rPr>
              <a:t>Adherence to policy &amp; standards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en-US" sz="2600" dirty="0" smtClean="0">
                <a:latin typeface="Arial" pitchFamily="34" charset="0"/>
                <a:ea typeface="ヒラギノ角ゴ Pro W3"/>
                <a:cs typeface="Arial" pitchFamily="34" charset="0"/>
              </a:rPr>
              <a:t>Penetration testing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338474" y="-1907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485759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Countermeasures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– Hacking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Defense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19200"/>
            <a:ext cx="8229600" cy="4984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en-US" sz="2600" b="1" dirty="0" err="1" smtClean="0">
                <a:ea typeface="Calibri" pitchFamily="34" charset="0"/>
                <a:cs typeface="Lucida Sans" pitchFamily="34" charset="0"/>
              </a:rPr>
              <a:t>End</a:t>
            </a:r>
            <a:r>
              <a:rPr lang="tr-TR" altLang="en-US" sz="2600" b="1" dirty="0" smtClean="0">
                <a:ea typeface="Calibri" pitchFamily="34" charset="0"/>
                <a:cs typeface="Lucida Sans" pitchFamily="34" charset="0"/>
              </a:rPr>
              <a:t> </a:t>
            </a:r>
            <a:r>
              <a:rPr lang="tr-TR" altLang="en-US" sz="2600" b="1" dirty="0" err="1" smtClean="0">
                <a:ea typeface="Calibri" pitchFamily="34" charset="0"/>
                <a:cs typeface="Lucida Sans" pitchFamily="34" charset="0"/>
              </a:rPr>
              <a:t>User</a:t>
            </a:r>
            <a:r>
              <a:rPr lang="tr-TR" altLang="en-US" sz="2600" b="1" dirty="0" smtClean="0">
                <a:ea typeface="Calibri" pitchFamily="34" charset="0"/>
                <a:cs typeface="Lucida Sans" pitchFamily="34" charset="0"/>
              </a:rPr>
              <a:t> </a:t>
            </a:r>
            <a:r>
              <a:rPr lang="tr-TR" altLang="en-US" sz="2600" b="1" dirty="0" err="1" smtClean="0">
                <a:ea typeface="Calibri" pitchFamily="34" charset="0"/>
                <a:cs typeface="Lucida Sans" pitchFamily="34" charset="0"/>
              </a:rPr>
              <a:t>Security</a:t>
            </a:r>
            <a:r>
              <a:rPr lang="tr-TR" altLang="en-US" sz="2600" b="1" dirty="0" smtClean="0">
                <a:ea typeface="Calibri" pitchFamily="34" charset="0"/>
                <a:cs typeface="Lucida Sans" pitchFamily="34" charset="0"/>
              </a:rPr>
              <a:t> </a:t>
            </a:r>
            <a:r>
              <a:rPr lang="tr-TR" altLang="en-US" sz="2600" b="1" dirty="0" err="1" smtClean="0">
                <a:ea typeface="Calibri" pitchFamily="34" charset="0"/>
                <a:cs typeface="Lucida Sans" pitchFamily="34" charset="0"/>
              </a:rPr>
              <a:t>Systems</a:t>
            </a:r>
            <a:endParaRPr lang="en-US" altLang="en-US" sz="2600" b="1" dirty="0" smtClean="0">
              <a:ea typeface="Calibri" pitchFamily="34" charset="0"/>
              <a:cs typeface="Lucida Sans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6658" y="1981200"/>
            <a:ext cx="8786842" cy="3733816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None/>
            </a:pPr>
            <a:r>
              <a:rPr lang="tr-TR" sz="2600" dirty="0" err="1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Host</a:t>
            </a:r>
            <a:r>
              <a:rPr lang="tr-TR" sz="260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 FW</a:t>
            </a:r>
          </a:p>
          <a:p>
            <a:pPr lvl="1">
              <a:buFont typeface="Arial" pitchFamily="34" charset="0"/>
              <a:buNone/>
            </a:pPr>
            <a:r>
              <a:rPr lang="tr-TR" sz="260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Anti </a:t>
            </a:r>
            <a:r>
              <a:rPr lang="tr-TR" sz="2600" dirty="0" err="1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Virus</a:t>
            </a:r>
            <a:endParaRPr lang="tr-TR" sz="2600" dirty="0" smtClean="0">
              <a:solidFill>
                <a:schemeClr val="tx1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lvl="1">
              <a:buFont typeface="Arial" pitchFamily="34" charset="0"/>
              <a:buNone/>
            </a:pPr>
            <a:r>
              <a:rPr lang="tr-TR" sz="2600" dirty="0" err="1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Sandbox</a:t>
            </a:r>
            <a:endParaRPr lang="tr-TR" sz="2600" dirty="0" smtClean="0">
              <a:solidFill>
                <a:schemeClr val="tx1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lvl="1">
              <a:buFont typeface="Arial" pitchFamily="34" charset="0"/>
              <a:buNone/>
            </a:pPr>
            <a:r>
              <a:rPr lang="tr-TR" sz="2600" dirty="0" err="1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Application</a:t>
            </a:r>
            <a:r>
              <a:rPr lang="tr-TR" sz="260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 </a:t>
            </a:r>
            <a:r>
              <a:rPr lang="tr-TR" sz="2600" dirty="0" err="1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Control</a:t>
            </a:r>
            <a:r>
              <a:rPr lang="tr-TR" sz="260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 (</a:t>
            </a:r>
            <a:r>
              <a:rPr lang="tr-TR" sz="2600" dirty="0" err="1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Application</a:t>
            </a:r>
            <a:r>
              <a:rPr lang="tr-TR" sz="260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 </a:t>
            </a:r>
            <a:r>
              <a:rPr lang="tr-TR" sz="2600" dirty="0" err="1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Whiteliting</a:t>
            </a:r>
            <a:r>
              <a:rPr lang="tr-TR" sz="260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/</a:t>
            </a:r>
            <a:r>
              <a:rPr lang="tr-TR" sz="2600" dirty="0" err="1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Blacklisting</a:t>
            </a:r>
            <a:r>
              <a:rPr lang="tr-TR" sz="2600" dirty="0" smtClean="0">
                <a:latin typeface="Arial" pitchFamily="34" charset="0"/>
                <a:ea typeface="ヒラギノ角ゴ Pro W3"/>
                <a:cs typeface="Arial" pitchFamily="34" charset="0"/>
              </a:rPr>
              <a:t>)</a:t>
            </a:r>
            <a:endParaRPr lang="tr-TR" sz="2600" dirty="0" smtClean="0">
              <a:solidFill>
                <a:schemeClr val="tx1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lvl="1">
              <a:buFont typeface="Arial" pitchFamily="34" charset="0"/>
              <a:buNone/>
            </a:pPr>
            <a:r>
              <a:rPr lang="tr-TR" sz="2600" dirty="0" err="1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Encryption</a:t>
            </a:r>
            <a:endParaRPr lang="tr-TR" sz="2600" dirty="0" smtClean="0">
              <a:solidFill>
                <a:schemeClr val="tx1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lvl="1">
              <a:buFont typeface="Arial" pitchFamily="34" charset="0"/>
              <a:buNone/>
            </a:pPr>
            <a:r>
              <a:rPr lang="tr-TR" sz="260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DLP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en-US" sz="2600" dirty="0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38474" y="-1907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485759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Countermeasures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– Hacking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Defense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Digital Evidence and Incident Response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Incident response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vs.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forensic analysis 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Goals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Data requirements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Team skills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Benefits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Types of Malware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Viruses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41"/>
          <p:cNvGrpSpPr/>
          <p:nvPr/>
        </p:nvGrpSpPr>
        <p:grpSpPr>
          <a:xfrm>
            <a:off x="1485900" y="2171700"/>
            <a:ext cx="6096000" cy="4200511"/>
            <a:chOff x="503395" y="243194"/>
            <a:chExt cx="7924634" cy="6460249"/>
          </a:xfrm>
        </p:grpSpPr>
        <p:sp>
          <p:nvSpPr>
            <p:cNvPr id="7" name="Freeform 6"/>
            <p:cNvSpPr/>
            <p:nvPr/>
          </p:nvSpPr>
          <p:spPr>
            <a:xfrm>
              <a:off x="528354" y="768842"/>
              <a:ext cx="2349211" cy="1888067"/>
            </a:xfrm>
            <a:custGeom>
              <a:avLst/>
              <a:gdLst>
                <a:gd name="connsiteX0" fmla="*/ 687895 w 2512482"/>
                <a:gd name="connsiteY0" fmla="*/ 293956 h 2508426"/>
                <a:gd name="connsiteX1" fmla="*/ 64674 w 2512482"/>
                <a:gd name="connsiteY1" fmla="*/ 1034726 h 2508426"/>
                <a:gd name="connsiteX2" fmla="*/ 299852 w 2512482"/>
                <a:gd name="connsiteY2" fmla="*/ 2069452 h 2508426"/>
                <a:gd name="connsiteX3" fmla="*/ 1663882 w 2512482"/>
                <a:gd name="connsiteY3" fmla="*/ 2363408 h 2508426"/>
                <a:gd name="connsiteX4" fmla="*/ 2487004 w 2512482"/>
                <a:gd name="connsiteY4" fmla="*/ 1199341 h 2508426"/>
                <a:gd name="connsiteX5" fmla="*/ 1816747 w 2512482"/>
                <a:gd name="connsiteY5" fmla="*/ 152857 h 2508426"/>
                <a:gd name="connsiteX6" fmla="*/ 687895 w 2512482"/>
                <a:gd name="connsiteY6" fmla="*/ 293956 h 250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2482" h="2508426">
                  <a:moveTo>
                    <a:pt x="687895" y="293956"/>
                  </a:moveTo>
                  <a:cubicBezTo>
                    <a:pt x="395883" y="440934"/>
                    <a:pt x="129348" y="738810"/>
                    <a:pt x="64674" y="1034726"/>
                  </a:cubicBezTo>
                  <a:cubicBezTo>
                    <a:pt x="0" y="1330642"/>
                    <a:pt x="33317" y="1848005"/>
                    <a:pt x="299852" y="2069452"/>
                  </a:cubicBezTo>
                  <a:cubicBezTo>
                    <a:pt x="566387" y="2290899"/>
                    <a:pt x="1299357" y="2508426"/>
                    <a:pt x="1663882" y="2363408"/>
                  </a:cubicBezTo>
                  <a:cubicBezTo>
                    <a:pt x="2028407" y="2218390"/>
                    <a:pt x="2461527" y="1567766"/>
                    <a:pt x="2487004" y="1199341"/>
                  </a:cubicBezTo>
                  <a:cubicBezTo>
                    <a:pt x="2512482" y="830916"/>
                    <a:pt x="2118558" y="305714"/>
                    <a:pt x="1816747" y="152857"/>
                  </a:cubicBezTo>
                  <a:cubicBezTo>
                    <a:pt x="1514936" y="0"/>
                    <a:pt x="979907" y="146978"/>
                    <a:pt x="687895" y="293956"/>
                  </a:cubicBez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029262" y="762622"/>
              <a:ext cx="2349211" cy="1888067"/>
            </a:xfrm>
            <a:custGeom>
              <a:avLst/>
              <a:gdLst>
                <a:gd name="connsiteX0" fmla="*/ 687895 w 2512482"/>
                <a:gd name="connsiteY0" fmla="*/ 293956 h 2508426"/>
                <a:gd name="connsiteX1" fmla="*/ 64674 w 2512482"/>
                <a:gd name="connsiteY1" fmla="*/ 1034726 h 2508426"/>
                <a:gd name="connsiteX2" fmla="*/ 299852 w 2512482"/>
                <a:gd name="connsiteY2" fmla="*/ 2069452 h 2508426"/>
                <a:gd name="connsiteX3" fmla="*/ 1663882 w 2512482"/>
                <a:gd name="connsiteY3" fmla="*/ 2363408 h 2508426"/>
                <a:gd name="connsiteX4" fmla="*/ 2487004 w 2512482"/>
                <a:gd name="connsiteY4" fmla="*/ 1199341 h 2508426"/>
                <a:gd name="connsiteX5" fmla="*/ 1816747 w 2512482"/>
                <a:gd name="connsiteY5" fmla="*/ 152857 h 2508426"/>
                <a:gd name="connsiteX6" fmla="*/ 687895 w 2512482"/>
                <a:gd name="connsiteY6" fmla="*/ 293956 h 250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2482" h="2508426">
                  <a:moveTo>
                    <a:pt x="687895" y="293956"/>
                  </a:moveTo>
                  <a:cubicBezTo>
                    <a:pt x="395883" y="440934"/>
                    <a:pt x="129348" y="738810"/>
                    <a:pt x="64674" y="1034726"/>
                  </a:cubicBezTo>
                  <a:cubicBezTo>
                    <a:pt x="0" y="1330642"/>
                    <a:pt x="33317" y="1848005"/>
                    <a:pt x="299852" y="2069452"/>
                  </a:cubicBezTo>
                  <a:cubicBezTo>
                    <a:pt x="566387" y="2290899"/>
                    <a:pt x="1299357" y="2508426"/>
                    <a:pt x="1663882" y="2363408"/>
                  </a:cubicBezTo>
                  <a:cubicBezTo>
                    <a:pt x="2028407" y="2218390"/>
                    <a:pt x="2461527" y="1567766"/>
                    <a:pt x="2487004" y="1199341"/>
                  </a:cubicBezTo>
                  <a:cubicBezTo>
                    <a:pt x="2512482" y="830916"/>
                    <a:pt x="2118558" y="305714"/>
                    <a:pt x="1816747" y="152857"/>
                  </a:cubicBezTo>
                  <a:cubicBezTo>
                    <a:pt x="1514936" y="0"/>
                    <a:pt x="979907" y="146978"/>
                    <a:pt x="687895" y="293956"/>
                  </a:cubicBez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622137" y="4074768"/>
              <a:ext cx="2349211" cy="1888067"/>
            </a:xfrm>
            <a:custGeom>
              <a:avLst/>
              <a:gdLst>
                <a:gd name="connsiteX0" fmla="*/ 687895 w 2512482"/>
                <a:gd name="connsiteY0" fmla="*/ 293956 h 2508426"/>
                <a:gd name="connsiteX1" fmla="*/ 64674 w 2512482"/>
                <a:gd name="connsiteY1" fmla="*/ 1034726 h 2508426"/>
                <a:gd name="connsiteX2" fmla="*/ 299852 w 2512482"/>
                <a:gd name="connsiteY2" fmla="*/ 2069452 h 2508426"/>
                <a:gd name="connsiteX3" fmla="*/ 1663882 w 2512482"/>
                <a:gd name="connsiteY3" fmla="*/ 2363408 h 2508426"/>
                <a:gd name="connsiteX4" fmla="*/ 2487004 w 2512482"/>
                <a:gd name="connsiteY4" fmla="*/ 1199341 h 2508426"/>
                <a:gd name="connsiteX5" fmla="*/ 1816747 w 2512482"/>
                <a:gd name="connsiteY5" fmla="*/ 152857 h 2508426"/>
                <a:gd name="connsiteX6" fmla="*/ 687895 w 2512482"/>
                <a:gd name="connsiteY6" fmla="*/ 293956 h 250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2482" h="2508426">
                  <a:moveTo>
                    <a:pt x="687895" y="293956"/>
                  </a:moveTo>
                  <a:cubicBezTo>
                    <a:pt x="395883" y="440934"/>
                    <a:pt x="129348" y="738810"/>
                    <a:pt x="64674" y="1034726"/>
                  </a:cubicBezTo>
                  <a:cubicBezTo>
                    <a:pt x="0" y="1330642"/>
                    <a:pt x="33317" y="1848005"/>
                    <a:pt x="299852" y="2069452"/>
                  </a:cubicBezTo>
                  <a:cubicBezTo>
                    <a:pt x="566387" y="2290899"/>
                    <a:pt x="1299357" y="2508426"/>
                    <a:pt x="1663882" y="2363408"/>
                  </a:cubicBezTo>
                  <a:cubicBezTo>
                    <a:pt x="2028407" y="2218390"/>
                    <a:pt x="2461527" y="1567766"/>
                    <a:pt x="2487004" y="1199341"/>
                  </a:cubicBezTo>
                  <a:cubicBezTo>
                    <a:pt x="2512482" y="830916"/>
                    <a:pt x="2118558" y="305714"/>
                    <a:pt x="1816747" y="152857"/>
                  </a:cubicBezTo>
                  <a:cubicBezTo>
                    <a:pt x="1514936" y="0"/>
                    <a:pt x="979907" y="146978"/>
                    <a:pt x="687895" y="293956"/>
                  </a:cubicBez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0000"/>
                </a:solidFill>
              </a:endParaRPr>
            </a:p>
          </p:txBody>
        </p:sp>
        <p:grpSp>
          <p:nvGrpSpPr>
            <p:cNvPr id="10" name="Group 12"/>
            <p:cNvGrpSpPr/>
            <p:nvPr/>
          </p:nvGrpSpPr>
          <p:grpSpPr>
            <a:xfrm flipH="1">
              <a:off x="1645648" y="5616960"/>
              <a:ext cx="218381" cy="221503"/>
              <a:chOff x="2339552" y="3656359"/>
              <a:chExt cx="517392" cy="482088"/>
            </a:xfrm>
          </p:grpSpPr>
          <p:cxnSp>
            <p:nvCxnSpPr>
              <p:cNvPr id="40" name="Straight Connector 10"/>
              <p:cNvCxnSpPr/>
              <p:nvPr/>
            </p:nvCxnSpPr>
            <p:spPr>
              <a:xfrm rot="10800000">
                <a:off x="2586489" y="3656359"/>
                <a:ext cx="270455" cy="211648"/>
              </a:xfrm>
              <a:prstGeom prst="lin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</p:cxnSp>
          <p:cxnSp>
            <p:nvCxnSpPr>
              <p:cNvPr id="41" name="Straight Connector 11"/>
              <p:cNvCxnSpPr/>
              <p:nvPr/>
            </p:nvCxnSpPr>
            <p:spPr>
              <a:xfrm rot="5400000">
                <a:off x="2221976" y="3773935"/>
                <a:ext cx="482088" cy="246936"/>
              </a:xfrm>
              <a:prstGeom prst="lin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</p:cxnSp>
        </p:grpSp>
        <p:grpSp>
          <p:nvGrpSpPr>
            <p:cNvPr id="11" name="Group 12"/>
            <p:cNvGrpSpPr/>
            <p:nvPr/>
          </p:nvGrpSpPr>
          <p:grpSpPr>
            <a:xfrm flipH="1">
              <a:off x="739996" y="4734549"/>
              <a:ext cx="218381" cy="221503"/>
              <a:chOff x="2339552" y="3656359"/>
              <a:chExt cx="517392" cy="482088"/>
            </a:xfrm>
          </p:grpSpPr>
          <p:cxnSp>
            <p:nvCxnSpPr>
              <p:cNvPr id="38" name="Straight Connector 13"/>
              <p:cNvCxnSpPr/>
              <p:nvPr/>
            </p:nvCxnSpPr>
            <p:spPr>
              <a:xfrm rot="10800000">
                <a:off x="2586489" y="3656359"/>
                <a:ext cx="270455" cy="211648"/>
              </a:xfrm>
              <a:prstGeom prst="lin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</p:cxnSp>
          <p:cxnSp>
            <p:nvCxnSpPr>
              <p:cNvPr id="39" name="Straight Connector 11"/>
              <p:cNvCxnSpPr/>
              <p:nvPr/>
            </p:nvCxnSpPr>
            <p:spPr>
              <a:xfrm rot="5400000">
                <a:off x="2221976" y="3773935"/>
                <a:ext cx="482088" cy="246936"/>
              </a:xfrm>
              <a:prstGeom prst="lin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</p:cxnSp>
        </p:grpSp>
        <p:sp>
          <p:nvSpPr>
            <p:cNvPr id="12" name="Freeform 15"/>
            <p:cNvSpPr/>
            <p:nvPr/>
          </p:nvSpPr>
          <p:spPr>
            <a:xfrm>
              <a:off x="4350456" y="3784600"/>
              <a:ext cx="3125611" cy="2365022"/>
            </a:xfrm>
            <a:custGeom>
              <a:avLst/>
              <a:gdLst>
                <a:gd name="connsiteX0" fmla="*/ 1838677 w 3125611"/>
                <a:gd name="connsiteY0" fmla="*/ 0 h 2365022"/>
                <a:gd name="connsiteX1" fmla="*/ 1652411 w 3125611"/>
                <a:gd name="connsiteY1" fmla="*/ 262467 h 2365022"/>
                <a:gd name="connsiteX2" fmla="*/ 1212144 w 3125611"/>
                <a:gd name="connsiteY2" fmla="*/ 262467 h 2365022"/>
                <a:gd name="connsiteX3" fmla="*/ 458611 w 3125611"/>
                <a:gd name="connsiteY3" fmla="*/ 270933 h 2365022"/>
                <a:gd name="connsiteX4" fmla="*/ 43744 w 3125611"/>
                <a:gd name="connsiteY4" fmla="*/ 804333 h 2365022"/>
                <a:gd name="connsiteX5" fmla="*/ 196144 w 3125611"/>
                <a:gd name="connsiteY5" fmla="*/ 1507067 h 2365022"/>
                <a:gd name="connsiteX6" fmla="*/ 1178277 w 3125611"/>
                <a:gd name="connsiteY6" fmla="*/ 2277533 h 2365022"/>
                <a:gd name="connsiteX7" fmla="*/ 2558344 w 3125611"/>
                <a:gd name="connsiteY7" fmla="*/ 2032000 h 2365022"/>
                <a:gd name="connsiteX8" fmla="*/ 2812344 w 3125611"/>
                <a:gd name="connsiteY8" fmla="*/ 1430867 h 2365022"/>
                <a:gd name="connsiteX9" fmla="*/ 3125611 w 3125611"/>
                <a:gd name="connsiteY9" fmla="*/ 1312333 h 236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5611" h="2365022">
                  <a:moveTo>
                    <a:pt x="1838677" y="0"/>
                  </a:moveTo>
                  <a:cubicBezTo>
                    <a:pt x="1797755" y="109361"/>
                    <a:pt x="1756833" y="218723"/>
                    <a:pt x="1652411" y="262467"/>
                  </a:cubicBezTo>
                  <a:cubicBezTo>
                    <a:pt x="1547989" y="306211"/>
                    <a:pt x="1212144" y="262467"/>
                    <a:pt x="1212144" y="262467"/>
                  </a:cubicBezTo>
                  <a:cubicBezTo>
                    <a:pt x="1013177" y="263878"/>
                    <a:pt x="653344" y="180622"/>
                    <a:pt x="458611" y="270933"/>
                  </a:cubicBezTo>
                  <a:cubicBezTo>
                    <a:pt x="263878" y="361244"/>
                    <a:pt x="87488" y="598311"/>
                    <a:pt x="43744" y="804333"/>
                  </a:cubicBezTo>
                  <a:cubicBezTo>
                    <a:pt x="0" y="1010355"/>
                    <a:pt x="7055" y="1261534"/>
                    <a:pt x="196144" y="1507067"/>
                  </a:cubicBezTo>
                  <a:cubicBezTo>
                    <a:pt x="385233" y="1752600"/>
                    <a:pt x="784577" y="2190044"/>
                    <a:pt x="1178277" y="2277533"/>
                  </a:cubicBezTo>
                  <a:cubicBezTo>
                    <a:pt x="1571977" y="2365022"/>
                    <a:pt x="2286000" y="2173111"/>
                    <a:pt x="2558344" y="2032000"/>
                  </a:cubicBezTo>
                  <a:cubicBezTo>
                    <a:pt x="2830688" y="1890889"/>
                    <a:pt x="2717800" y="1550811"/>
                    <a:pt x="2812344" y="1430867"/>
                  </a:cubicBezTo>
                  <a:cubicBezTo>
                    <a:pt x="2906888" y="1310923"/>
                    <a:pt x="3125611" y="1312333"/>
                    <a:pt x="3125611" y="1312333"/>
                  </a:cubicBezTo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Arrow Connector 16"/>
            <p:cNvCxnSpPr/>
            <p:nvPr/>
          </p:nvCxnSpPr>
          <p:spPr>
            <a:xfrm>
              <a:off x="3072948" y="1663700"/>
              <a:ext cx="838652" cy="127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Arrow Connector 17"/>
            <p:cNvCxnSpPr/>
            <p:nvPr/>
          </p:nvCxnSpPr>
          <p:spPr>
            <a:xfrm rot="10800000" flipV="1">
              <a:off x="2579630" y="2637988"/>
              <a:ext cx="1662171" cy="142407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Arrow Connector 18"/>
            <p:cNvCxnSpPr/>
            <p:nvPr/>
          </p:nvCxnSpPr>
          <p:spPr>
            <a:xfrm flipV="1">
              <a:off x="3072948" y="4976169"/>
              <a:ext cx="1168853" cy="840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6" name="TextBox 19"/>
            <p:cNvSpPr txBox="1"/>
            <p:nvPr/>
          </p:nvSpPr>
          <p:spPr>
            <a:xfrm>
              <a:off x="1288152" y="2656910"/>
              <a:ext cx="1320371" cy="553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Attack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20"/>
            <p:cNvSpPr txBox="1"/>
            <p:nvPr/>
          </p:nvSpPr>
          <p:spPr>
            <a:xfrm>
              <a:off x="4569976" y="2637988"/>
              <a:ext cx="2203452" cy="553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Penetration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21"/>
            <p:cNvSpPr txBox="1"/>
            <p:nvPr/>
          </p:nvSpPr>
          <p:spPr>
            <a:xfrm>
              <a:off x="503395" y="5962835"/>
              <a:ext cx="4578798" cy="553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Replication and assembly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22"/>
            <p:cNvSpPr txBox="1"/>
            <p:nvPr/>
          </p:nvSpPr>
          <p:spPr>
            <a:xfrm>
              <a:off x="5405200" y="6149622"/>
              <a:ext cx="1660382" cy="553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Release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pic>
          <p:nvPicPr>
            <p:cNvPr id="20" name="Picture 23" descr="04-03c.w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1635" y="243194"/>
              <a:ext cx="593725" cy="911225"/>
            </a:xfrm>
            <a:prstGeom prst="rect">
              <a:avLst/>
            </a:prstGeom>
          </p:spPr>
        </p:pic>
        <p:pic>
          <p:nvPicPr>
            <p:cNvPr id="21" name="Picture 24" descr="04-03c.w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9885493">
              <a:off x="4559416" y="4225783"/>
              <a:ext cx="593725" cy="911225"/>
            </a:xfrm>
            <a:prstGeom prst="rect">
              <a:avLst/>
            </a:prstGeom>
          </p:spPr>
        </p:pic>
        <p:pic>
          <p:nvPicPr>
            <p:cNvPr id="22" name="Picture 25" descr="04-03c.w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9885493">
              <a:off x="5261331" y="4197208"/>
              <a:ext cx="593725" cy="911225"/>
            </a:xfrm>
            <a:prstGeom prst="rect">
              <a:avLst/>
            </a:prstGeom>
          </p:spPr>
        </p:pic>
        <p:pic>
          <p:nvPicPr>
            <p:cNvPr id="23" name="Picture 26" descr="04-03c.w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9885493">
              <a:off x="5995873" y="4148563"/>
              <a:ext cx="593725" cy="911225"/>
            </a:xfrm>
            <a:prstGeom prst="rect">
              <a:avLst/>
            </a:prstGeom>
          </p:spPr>
        </p:pic>
        <p:pic>
          <p:nvPicPr>
            <p:cNvPr id="24" name="Picture 27" descr="04-03c.w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9885493">
              <a:off x="6209566" y="3303694"/>
              <a:ext cx="593725" cy="911225"/>
            </a:xfrm>
            <a:prstGeom prst="rect">
              <a:avLst/>
            </a:prstGeom>
          </p:spPr>
        </p:pic>
        <p:pic>
          <p:nvPicPr>
            <p:cNvPr id="25" name="Picture 28" descr="04-03c.w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9885493">
              <a:off x="7078888" y="3205302"/>
              <a:ext cx="593725" cy="911225"/>
            </a:xfrm>
            <a:prstGeom prst="rect">
              <a:avLst/>
            </a:prstGeom>
          </p:spPr>
        </p:pic>
        <p:pic>
          <p:nvPicPr>
            <p:cNvPr id="26" name="Picture 29" descr="04-03c.w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9885493">
              <a:off x="7834304" y="3966480"/>
              <a:ext cx="593725" cy="911225"/>
            </a:xfrm>
            <a:prstGeom prst="rect">
              <a:avLst/>
            </a:prstGeom>
          </p:spPr>
        </p:pic>
        <p:pic>
          <p:nvPicPr>
            <p:cNvPr id="27" name="Picture 30" descr="04-03c.w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9885493">
              <a:off x="6982145" y="4176185"/>
              <a:ext cx="593725" cy="911225"/>
            </a:xfrm>
            <a:prstGeom prst="rect">
              <a:avLst/>
            </a:prstGeom>
          </p:spPr>
        </p:pic>
        <p:pic>
          <p:nvPicPr>
            <p:cNvPr id="28" name="Picture 31" descr="04-03c.w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9885493">
              <a:off x="5824467" y="5024980"/>
              <a:ext cx="593725" cy="911225"/>
            </a:xfrm>
            <a:prstGeom prst="rect">
              <a:avLst/>
            </a:prstGeom>
          </p:spPr>
        </p:pic>
        <p:pic>
          <p:nvPicPr>
            <p:cNvPr id="29" name="Picture 32" descr="04-03c.w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9885493">
              <a:off x="5088953" y="5020789"/>
              <a:ext cx="593725" cy="911225"/>
            </a:xfrm>
            <a:prstGeom prst="rect">
              <a:avLst/>
            </a:prstGeom>
          </p:spPr>
        </p:pic>
        <p:pic>
          <p:nvPicPr>
            <p:cNvPr id="30" name="Picture 33" descr="04-03c.w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6366" y="4481980"/>
              <a:ext cx="593725" cy="911225"/>
            </a:xfrm>
            <a:prstGeom prst="rect">
              <a:avLst/>
            </a:prstGeom>
          </p:spPr>
        </p:pic>
        <p:pic>
          <p:nvPicPr>
            <p:cNvPr id="31" name="Picture 34" descr="04-03c.w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9538676">
              <a:off x="2172297" y="4323650"/>
              <a:ext cx="593725" cy="911225"/>
            </a:xfrm>
            <a:prstGeom prst="rect">
              <a:avLst/>
            </a:prstGeom>
          </p:spPr>
        </p:pic>
        <p:pic>
          <p:nvPicPr>
            <p:cNvPr id="32" name="Picture 35" descr="04-03c.w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7247289">
              <a:off x="1660254" y="4962995"/>
              <a:ext cx="593725" cy="911225"/>
            </a:xfrm>
            <a:prstGeom prst="rect">
              <a:avLst/>
            </a:prstGeom>
          </p:spPr>
        </p:pic>
        <p:pic>
          <p:nvPicPr>
            <p:cNvPr id="33" name="Picture 36" descr="04-03e.wm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6579" y="4301414"/>
              <a:ext cx="238125" cy="298450"/>
            </a:xfrm>
            <a:prstGeom prst="rect">
              <a:avLst/>
            </a:prstGeom>
          </p:spPr>
        </p:pic>
        <p:pic>
          <p:nvPicPr>
            <p:cNvPr id="34" name="Picture 37" descr="04-03e.wm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8619574">
              <a:off x="1561843" y="4772665"/>
              <a:ext cx="238125" cy="298450"/>
            </a:xfrm>
            <a:prstGeom prst="rect">
              <a:avLst/>
            </a:prstGeom>
          </p:spPr>
        </p:pic>
        <p:pic>
          <p:nvPicPr>
            <p:cNvPr id="35" name="Picture 38" descr="04-03d.wm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53368" y="252719"/>
              <a:ext cx="504825" cy="933450"/>
            </a:xfrm>
            <a:prstGeom prst="rect">
              <a:avLst/>
            </a:prstGeom>
          </p:spPr>
        </p:pic>
        <p:pic>
          <p:nvPicPr>
            <p:cNvPr id="36" name="Picture 39" descr="04-03b.wm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7439672">
              <a:off x="1290524" y="5368165"/>
              <a:ext cx="63500" cy="412750"/>
            </a:xfrm>
            <a:prstGeom prst="rect">
              <a:avLst/>
            </a:prstGeom>
          </p:spPr>
        </p:pic>
        <p:pic>
          <p:nvPicPr>
            <p:cNvPr id="37" name="Picture 40" descr="04-03b.wm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387515">
              <a:off x="2007306" y="4154225"/>
              <a:ext cx="63500" cy="41275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Digital Evidence and Incident Response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Incident response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vs.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forensic analysis 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Goals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incident response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containment of a threat or issue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forensic analysis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full understanding and thorough remediation of a breach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Digital Evidence and Incident Response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Incident response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vs.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forensic analysis 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 requirements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incident response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short-term data sources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forensic analysis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longer lived logs and files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Digital Evidence and Incident Response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14282" y="1002145"/>
            <a:ext cx="866268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Incident response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vs.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forensic analysis 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Team skills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incident response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required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nteractions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tend to be with other security and operations team members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forensic analysis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requires interactions with a much broader set of departments, including operations, legal, HR, and compliance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Digital Evidence and Incident Response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14282" y="1002145"/>
            <a:ext cx="866268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Incident response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vs.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forensic analysis 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Benefits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incident response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first line of defense in security operations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forensic analysis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allows the remediation of all threats with the careful analysis of an entire attack chain of events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Digital Evidence and Incident Response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14282" y="1002145"/>
            <a:ext cx="86626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Forensics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Collection and analysis of evidence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Uses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scientific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test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techniques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F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orensic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science is a scientific method of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gathering and examining information about the past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Digital Evidence and Incident Response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14282" y="1002145"/>
            <a:ext cx="86626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Digital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Forensics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preservation, collection, validation, identification, analysis,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interpretation, documentation, and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presentation of digital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evidence derived from digital devices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Digital Evidence and Incident Response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14282" y="1002145"/>
            <a:ext cx="866268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Branches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Digital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Forensics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Computer forensics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Firewall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forensics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spcAft>
                <a:spcPts val="6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forensics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Network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forensics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Mobile device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forensics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Forensic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F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orensic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process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seizure,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forensic imaging and analysis of digital media and production of a report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Digital Evidence and Incident Response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14282" y="1002145"/>
            <a:ext cx="866268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Evidence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piece of information that supports a conclusion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Digital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Evidence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I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ncludes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 display, printout or other output of that data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Digital Evidence and Incident Response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14282" y="1002145"/>
            <a:ext cx="866268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Characteristics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Digital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Evidence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Admissible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Authentic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Fragile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Accurate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Complete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Convincing to juries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Digital Evidence and Incident Response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14282" y="1002145"/>
            <a:ext cx="866268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Digital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Evidence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	-	e-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mails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tabLst>
                <a:tab pos="358775" algn="l"/>
              </a:tabLst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digital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photographs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tabLst>
                <a:tab pos="358775" algn="l"/>
              </a:tabLst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	-	ATM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transaction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logs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tabLst>
                <a:tab pos="358775" algn="l"/>
              </a:tabLst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processing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documents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tabLst>
                <a:tab pos="358775" algn="l"/>
              </a:tabLst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Instant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message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histories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tabLst>
                <a:tab pos="358775" algn="l"/>
              </a:tabLst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files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saved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accounting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program,</a:t>
            </a:r>
          </a:p>
          <a:p>
            <a:pPr>
              <a:tabLst>
                <a:tab pos="358775" algn="l"/>
              </a:tabLst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spreadsheets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tabLst>
                <a:tab pos="358775" algn="l"/>
              </a:tabLst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	-	internet browser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histories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tabLst>
                <a:tab pos="358775" algn="l"/>
              </a:tabLst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databases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tabLst>
                <a:tab pos="358775" algn="l"/>
              </a:tabLst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contents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computer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memory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tabLst>
                <a:tab pos="358775" algn="l"/>
              </a:tabLst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computer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backups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computer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printouts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tabLst>
                <a:tab pos="358775" algn="l"/>
              </a:tabLst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	-	Global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Positioning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tracks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tabLst>
                <a:tab pos="358775" algn="l"/>
              </a:tabLst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logs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hotel’s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electronic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door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locks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digital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audio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files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Virus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Phases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Dormant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phase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Propagation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phase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Triggering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phase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Action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phase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Digital Evidence and Incident Response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14282" y="1002145"/>
            <a:ext cx="866268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Digital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Evidence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Persistant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data: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stored on a local hard drive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removable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storage devices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. – disk 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clone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image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endParaRPr lang="tr-TR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Volatile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data: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resides in registries, cache, and random access memory (RAM)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memory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dump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endParaRPr lang="tr-TR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Digital Evidence and Incident Response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14282" y="1002145"/>
            <a:ext cx="866268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Digital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Forensics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Model –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Identification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Step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What evidence is present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Where it is stored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How it is stored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Digital Evidence and Incident Response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14282" y="1002145"/>
            <a:ext cx="86626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Digital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Forensics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Model –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Preservation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Step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Isolate, secure and preserve the state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evidence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P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reventing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people from using the digital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device or allowing other electromagnetic devices to be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used within an affected radius.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Digital Evidence and Incident Response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14282" y="1002145"/>
            <a:ext cx="86626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Digital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Forensics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Model –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Step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Determine significance, reconstruct fragments of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data and draw conclusions based on evidence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several iterations of examination and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analysis to support a crime theory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Digital Evidence and Incident Response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14282" y="1002145"/>
            <a:ext cx="86626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Digital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Forensics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Model –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Documentation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Step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record of all visible data must be created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roper documentation of the crime scene along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with photographing, sketching and crime-scene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mapping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Digital Evidence and Incident Response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14282" y="1002145"/>
            <a:ext cx="866268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Digital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Forensics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Model –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Presentation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Step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Summarize and provide explanation of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conclusions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S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hould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be written in a layperson’s terms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using abstracted terminologies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All abstracted terminologies should reference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specific details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Digital Evidence and Incident Response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14282" y="1002145"/>
            <a:ext cx="866268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Applications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Digital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Forensics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Financial Fraud Detection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Criminal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Prosecution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Civil Litigation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Corporate Security Policy and Acceptable Use Violations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Digital Evidence and Incident Response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14282" y="1002145"/>
            <a:ext cx="866268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Digital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Forensics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Tools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SANS SIFT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ProDiscover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Forensic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Volatility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Framework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Sleuth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Kit (+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Autopsy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CAINE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Xplico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X-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Ways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Forensics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EnCase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…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Digital Evidence and Incident Response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14282" y="1002145"/>
            <a:ext cx="866268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Incident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Response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Event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incident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Incident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Response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Incident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Handling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Digital Evidence and Incident Response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14282" y="1002145"/>
            <a:ext cx="866268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Objectives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Incident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Response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• To mitigate or reduce risks associated to an incident 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• To respond to all incidents and suspected incidents based on pre-determined process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• Provide investigations on all incidents 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• Establish a 24x7 hotline/contact 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• Control and contain an incident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Types of Malware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Worms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50"/>
          <p:cNvGrpSpPr/>
          <p:nvPr/>
        </p:nvGrpSpPr>
        <p:grpSpPr>
          <a:xfrm>
            <a:off x="1428728" y="2214554"/>
            <a:ext cx="6173532" cy="4257675"/>
            <a:chOff x="101582" y="304800"/>
            <a:chExt cx="8794768" cy="6086475"/>
          </a:xfrm>
        </p:grpSpPr>
        <p:cxnSp>
          <p:nvCxnSpPr>
            <p:cNvPr id="43" name="Straight Arrow Connector 6"/>
            <p:cNvCxnSpPr>
              <a:endCxn id="65" idx="1"/>
            </p:cNvCxnSpPr>
            <p:nvPr/>
          </p:nvCxnSpPr>
          <p:spPr>
            <a:xfrm flipV="1">
              <a:off x="1752600" y="2585922"/>
              <a:ext cx="1043684" cy="3096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7"/>
            <p:cNvCxnSpPr/>
            <p:nvPr/>
          </p:nvCxnSpPr>
          <p:spPr>
            <a:xfrm rot="16200000" flipH="1">
              <a:off x="1752600" y="3276600"/>
              <a:ext cx="990600" cy="990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8"/>
            <p:cNvCxnSpPr/>
            <p:nvPr/>
          </p:nvCxnSpPr>
          <p:spPr>
            <a:xfrm rot="5400000">
              <a:off x="2057400" y="4495800"/>
              <a:ext cx="914400" cy="914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9"/>
            <p:cNvCxnSpPr/>
            <p:nvPr/>
          </p:nvCxnSpPr>
          <p:spPr>
            <a:xfrm flipV="1">
              <a:off x="3733343" y="1905000"/>
              <a:ext cx="1295857" cy="6855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10"/>
            <p:cNvCxnSpPr/>
            <p:nvPr/>
          </p:nvCxnSpPr>
          <p:spPr>
            <a:xfrm>
              <a:off x="3886200" y="4724400"/>
              <a:ext cx="1295400" cy="914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11"/>
            <p:cNvCxnSpPr/>
            <p:nvPr/>
          </p:nvCxnSpPr>
          <p:spPr>
            <a:xfrm flipV="1">
              <a:off x="6324600" y="4800600"/>
              <a:ext cx="914400" cy="609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12"/>
            <p:cNvCxnSpPr/>
            <p:nvPr/>
          </p:nvCxnSpPr>
          <p:spPr>
            <a:xfrm flipV="1">
              <a:off x="6400800" y="914400"/>
              <a:ext cx="914400" cy="457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13"/>
            <p:cNvCxnSpPr>
              <a:stCxn id="66" idx="4"/>
            </p:cNvCxnSpPr>
            <p:nvPr/>
          </p:nvCxnSpPr>
          <p:spPr>
            <a:xfrm flipH="1" flipV="1">
              <a:off x="3276600" y="3505200"/>
              <a:ext cx="142875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14"/>
            <p:cNvCxnSpPr/>
            <p:nvPr/>
          </p:nvCxnSpPr>
          <p:spPr>
            <a:xfrm rot="16200000" flipV="1">
              <a:off x="838087" y="4343514"/>
              <a:ext cx="838200" cy="22837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15"/>
            <p:cNvCxnSpPr/>
            <p:nvPr/>
          </p:nvCxnSpPr>
          <p:spPr>
            <a:xfrm rot="10800000">
              <a:off x="4114800" y="4724400"/>
              <a:ext cx="3429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16"/>
            <p:cNvCxnSpPr/>
            <p:nvPr/>
          </p:nvCxnSpPr>
          <p:spPr>
            <a:xfrm rot="16200000" flipV="1">
              <a:off x="6934200" y="2971800"/>
              <a:ext cx="2667000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17"/>
            <p:cNvCxnSpPr/>
            <p:nvPr/>
          </p:nvCxnSpPr>
          <p:spPr>
            <a:xfrm>
              <a:off x="3886200" y="2819400"/>
              <a:ext cx="762000" cy="45720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18"/>
            <p:cNvCxnSpPr/>
            <p:nvPr/>
          </p:nvCxnSpPr>
          <p:spPr>
            <a:xfrm rot="5400000">
              <a:off x="5143500" y="2324100"/>
              <a:ext cx="990600" cy="45720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19"/>
            <p:cNvCxnSpPr/>
            <p:nvPr/>
          </p:nvCxnSpPr>
          <p:spPr>
            <a:xfrm rot="5400000">
              <a:off x="7162800" y="1752600"/>
              <a:ext cx="838200" cy="53340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20"/>
            <p:cNvCxnSpPr/>
            <p:nvPr/>
          </p:nvCxnSpPr>
          <p:spPr>
            <a:xfrm rot="16200000" flipV="1">
              <a:off x="7505587" y="4000614"/>
              <a:ext cx="533400" cy="304571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21"/>
            <p:cNvCxnSpPr/>
            <p:nvPr/>
          </p:nvCxnSpPr>
          <p:spPr>
            <a:xfrm rot="5400000" flipH="1" flipV="1">
              <a:off x="3390900" y="1866900"/>
              <a:ext cx="533400" cy="15240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22"/>
            <p:cNvCxnSpPr/>
            <p:nvPr/>
          </p:nvCxnSpPr>
          <p:spPr>
            <a:xfrm rot="10800000">
              <a:off x="2057400" y="1295400"/>
              <a:ext cx="1143000" cy="91440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23"/>
            <p:cNvCxnSpPr/>
            <p:nvPr/>
          </p:nvCxnSpPr>
          <p:spPr>
            <a:xfrm rot="10800000">
              <a:off x="4419600" y="838200"/>
              <a:ext cx="1066800" cy="53340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24"/>
            <p:cNvCxnSpPr/>
            <p:nvPr/>
          </p:nvCxnSpPr>
          <p:spPr>
            <a:xfrm rot="16200000" flipV="1">
              <a:off x="5333887" y="4648314"/>
              <a:ext cx="685800" cy="380771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laptop"/>
            <p:cNvSpPr>
              <a:spLocks noEditPoints="1" noChangeArrowheads="1"/>
            </p:cNvSpPr>
            <p:nvPr/>
          </p:nvSpPr>
          <p:spPr bwMode="auto">
            <a:xfrm>
              <a:off x="5029200" y="838200"/>
              <a:ext cx="1809750" cy="1362075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63" name="laptop"/>
            <p:cNvSpPr>
              <a:spLocks noEditPoints="1" noChangeArrowheads="1"/>
            </p:cNvSpPr>
            <p:nvPr/>
          </p:nvSpPr>
          <p:spPr bwMode="auto">
            <a:xfrm>
              <a:off x="7010400" y="4267200"/>
              <a:ext cx="1809750" cy="1362075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64" name="laptop"/>
            <p:cNvSpPr>
              <a:spLocks noEditPoints="1" noChangeArrowheads="1"/>
            </p:cNvSpPr>
            <p:nvPr/>
          </p:nvSpPr>
          <p:spPr bwMode="auto">
            <a:xfrm>
              <a:off x="457200" y="4724400"/>
              <a:ext cx="1809750" cy="1362075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65" name="laptop"/>
            <p:cNvSpPr>
              <a:spLocks noEditPoints="1" noChangeArrowheads="1"/>
            </p:cNvSpPr>
            <p:nvPr/>
          </p:nvSpPr>
          <p:spPr bwMode="auto">
            <a:xfrm>
              <a:off x="2514600" y="2133600"/>
              <a:ext cx="1809750" cy="1362075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66" name="laptop"/>
            <p:cNvSpPr>
              <a:spLocks noEditPoints="1" noChangeArrowheads="1"/>
            </p:cNvSpPr>
            <p:nvPr/>
          </p:nvSpPr>
          <p:spPr bwMode="auto">
            <a:xfrm>
              <a:off x="2514600" y="4038600"/>
              <a:ext cx="1809750" cy="1362075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67" name="laptop"/>
            <p:cNvSpPr>
              <a:spLocks noEditPoints="1" noChangeArrowheads="1"/>
            </p:cNvSpPr>
            <p:nvPr/>
          </p:nvSpPr>
          <p:spPr bwMode="auto">
            <a:xfrm>
              <a:off x="4953000" y="5029200"/>
              <a:ext cx="1809750" cy="1362075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68" name="laptop"/>
            <p:cNvSpPr>
              <a:spLocks noEditPoints="1" noChangeArrowheads="1"/>
            </p:cNvSpPr>
            <p:nvPr/>
          </p:nvSpPr>
          <p:spPr bwMode="auto">
            <a:xfrm>
              <a:off x="6400800" y="2514600"/>
              <a:ext cx="1809750" cy="1362075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69" name="laptop"/>
            <p:cNvSpPr>
              <a:spLocks noEditPoints="1" noChangeArrowheads="1"/>
            </p:cNvSpPr>
            <p:nvPr/>
          </p:nvSpPr>
          <p:spPr bwMode="auto">
            <a:xfrm>
              <a:off x="7086600" y="381000"/>
              <a:ext cx="1809750" cy="1362075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70" name="TextBox 33"/>
            <p:cNvSpPr txBox="1"/>
            <p:nvPr/>
          </p:nvSpPr>
          <p:spPr>
            <a:xfrm>
              <a:off x="101582" y="2209801"/>
              <a:ext cx="2327472" cy="476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initial infection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71" name="laptop"/>
            <p:cNvSpPr>
              <a:spLocks noEditPoints="1" noChangeArrowheads="1"/>
            </p:cNvSpPr>
            <p:nvPr/>
          </p:nvSpPr>
          <p:spPr bwMode="auto">
            <a:xfrm>
              <a:off x="457200" y="685800"/>
              <a:ext cx="1809750" cy="1362075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72" name="laptop"/>
            <p:cNvSpPr>
              <a:spLocks noEditPoints="1" noChangeArrowheads="1"/>
            </p:cNvSpPr>
            <p:nvPr/>
          </p:nvSpPr>
          <p:spPr bwMode="auto">
            <a:xfrm>
              <a:off x="360443" y="2667000"/>
              <a:ext cx="1809750" cy="1362075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73" name="laptop"/>
            <p:cNvSpPr>
              <a:spLocks noEditPoints="1" noChangeArrowheads="1"/>
            </p:cNvSpPr>
            <p:nvPr/>
          </p:nvSpPr>
          <p:spPr bwMode="auto">
            <a:xfrm>
              <a:off x="4419600" y="3124200"/>
              <a:ext cx="1809750" cy="1362075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74" name="laptop"/>
            <p:cNvSpPr>
              <a:spLocks noEditPoints="1" noChangeArrowheads="1"/>
            </p:cNvSpPr>
            <p:nvPr/>
          </p:nvSpPr>
          <p:spPr bwMode="auto">
            <a:xfrm>
              <a:off x="2819400" y="304800"/>
              <a:ext cx="1809750" cy="1362075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1"/>
                </a:solidFill>
              </a:endParaRPr>
            </a:p>
          </p:txBody>
        </p:sp>
        <p:pic>
          <p:nvPicPr>
            <p:cNvPr id="75" name="Picture 38" descr="04-7b cop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3309" y="857250"/>
              <a:ext cx="548641" cy="551384"/>
            </a:xfrm>
            <a:prstGeom prst="rect">
              <a:avLst/>
            </a:prstGeom>
          </p:spPr>
        </p:pic>
        <p:pic>
          <p:nvPicPr>
            <p:cNvPr id="76" name="Picture 39" descr="04-7b cop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0750" y="470966"/>
              <a:ext cx="548641" cy="551384"/>
            </a:xfrm>
            <a:prstGeom prst="rect">
              <a:avLst/>
            </a:prstGeom>
          </p:spPr>
        </p:pic>
        <p:pic>
          <p:nvPicPr>
            <p:cNvPr id="77" name="Picture 40" descr="04-7b cop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0161" y="3311006"/>
              <a:ext cx="548641" cy="551384"/>
            </a:xfrm>
            <a:prstGeom prst="rect">
              <a:avLst/>
            </a:prstGeom>
          </p:spPr>
        </p:pic>
        <p:pic>
          <p:nvPicPr>
            <p:cNvPr id="78" name="Picture 41" descr="04-7b cop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5640" y="2697480"/>
              <a:ext cx="548641" cy="551384"/>
            </a:xfrm>
            <a:prstGeom prst="rect">
              <a:avLst/>
            </a:prstGeom>
          </p:spPr>
        </p:pic>
        <p:pic>
          <p:nvPicPr>
            <p:cNvPr id="79" name="Picture 42" descr="04-7a cop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72133" y="1019178"/>
              <a:ext cx="548641" cy="551384"/>
            </a:xfrm>
            <a:prstGeom prst="rect">
              <a:avLst/>
            </a:prstGeom>
          </p:spPr>
        </p:pic>
        <p:pic>
          <p:nvPicPr>
            <p:cNvPr id="80" name="Picture 43" descr="04-7a cop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2778" y="2309815"/>
              <a:ext cx="548641" cy="551384"/>
            </a:xfrm>
            <a:prstGeom prst="rect">
              <a:avLst/>
            </a:prstGeom>
          </p:spPr>
        </p:pic>
        <p:pic>
          <p:nvPicPr>
            <p:cNvPr id="81" name="Picture 44" descr="04-7a cop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6950" y="2844800"/>
              <a:ext cx="548641" cy="551384"/>
            </a:xfrm>
            <a:prstGeom prst="rect">
              <a:avLst/>
            </a:prstGeom>
          </p:spPr>
        </p:pic>
        <p:pic>
          <p:nvPicPr>
            <p:cNvPr id="82" name="Picture 45" descr="04-7a cop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5354" y="4905378"/>
              <a:ext cx="548641" cy="551384"/>
            </a:xfrm>
            <a:prstGeom prst="rect">
              <a:avLst/>
            </a:prstGeom>
          </p:spPr>
        </p:pic>
        <p:pic>
          <p:nvPicPr>
            <p:cNvPr id="83" name="Picture 46" descr="04-7a cop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2778" y="4214815"/>
              <a:ext cx="548641" cy="551384"/>
            </a:xfrm>
            <a:prstGeom prst="rect">
              <a:avLst/>
            </a:prstGeom>
          </p:spPr>
        </p:pic>
        <p:pic>
          <p:nvPicPr>
            <p:cNvPr id="84" name="Picture 47" descr="04-7a cop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4825" y="5213350"/>
              <a:ext cx="548641" cy="551384"/>
            </a:xfrm>
            <a:prstGeom prst="rect">
              <a:avLst/>
            </a:prstGeom>
          </p:spPr>
        </p:pic>
        <p:pic>
          <p:nvPicPr>
            <p:cNvPr id="85" name="Picture 48" descr="04-7a cop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43810" y="4445791"/>
              <a:ext cx="548641" cy="551384"/>
            </a:xfrm>
            <a:prstGeom prst="rect">
              <a:avLst/>
            </a:prstGeom>
          </p:spPr>
        </p:pic>
        <p:pic>
          <p:nvPicPr>
            <p:cNvPr id="86" name="Picture 49" descr="04-7a cop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29541" y="561978"/>
              <a:ext cx="548641" cy="551384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Digital Evidence and Incident Response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52383" y="1459345"/>
            <a:ext cx="44291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charset="0"/>
              <a:buChar char="•"/>
              <a:tabLst>
                <a:tab pos="358775" algn="l"/>
              </a:tabLst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Incident Response/Handling 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• Alerts &amp; Warnings 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• Vulnerability Handling 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• Artifact Handling 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• Announcements 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• Technology Watch 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• Audits/Assessments 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• Configure and Maintain Tools/ Applications/Infrastructure 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4610100" y="1457308"/>
            <a:ext cx="421484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• Security Tool Development 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• Intrusion Detection 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• Information Dissemination 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• Risk Analysis 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• Business Continuity Planning 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• Security Consulting 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• Awareness Building 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• Education/Training 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• Product Evaluation 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95250" y="714356"/>
            <a:ext cx="892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Possible Activities of a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CSIRT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CIRT/CERT: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Digital Evidence and Incident Response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14282" y="1002145"/>
            <a:ext cx="828680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Different kinds of CSIRT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/CIRT/CERT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National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Vendor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Governmental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body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Digital Evidence and Incident Response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38082" y="1002145"/>
            <a:ext cx="892971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  <a:tab pos="723900" algn="l"/>
                <a:tab pos="1085850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Resources Consideration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  <a:tab pos="723900" algn="l"/>
                <a:tab pos="1085850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resources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Aft>
                <a:spcPts val="1200"/>
              </a:spcAft>
              <a:tabLst>
                <a:tab pos="358775" algn="l"/>
                <a:tab pos="723900" algn="l"/>
                <a:tab pos="1085850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--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Handling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Incidents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Reports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Aft>
                <a:spcPts val="1200"/>
              </a:spcAft>
              <a:tabLst>
                <a:tab pos="358775" algn="l"/>
                <a:tab pos="723900" algn="l"/>
                <a:tab pos="1085850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--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Technical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Investigation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  <a:tab pos="723900" algn="l"/>
                <a:tab pos="1085850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--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Skills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familiarity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familiarity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different types of security incidents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communication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writing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  <a:tab pos="723900" algn="l"/>
                <a:tab pos="1085850" algn="l"/>
              </a:tabLst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Digital Evidence and Incident Response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38082" y="1002145"/>
            <a:ext cx="892971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  <a:tab pos="723900" algn="l"/>
                <a:tab pos="1085850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Resources Consideration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  <a:tab pos="723900" algn="l"/>
                <a:tab pos="1085850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Process &amp; Procedures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Aft>
                <a:spcPts val="1200"/>
              </a:spcAft>
              <a:tabLst>
                <a:tab pos="358775" algn="l"/>
                <a:tab pos="723900" algn="l"/>
                <a:tab pos="1085850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from the beginning of incident till resolution</a:t>
            </a:r>
          </a:p>
          <a:p>
            <a:pPr>
              <a:spcAft>
                <a:spcPts val="1200"/>
              </a:spcAft>
              <a:tabLst>
                <a:tab pos="358775" algn="l"/>
                <a:tab pos="723900" algn="l"/>
                <a:tab pos="1085850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lessons learned &amp; improvement</a:t>
            </a:r>
          </a:p>
          <a:p>
            <a:pPr>
              <a:spcAft>
                <a:spcPts val="1200"/>
              </a:spcAft>
              <a:tabLst>
                <a:tab pos="358775" algn="l"/>
                <a:tab pos="723900" algn="l"/>
                <a:tab pos="1085850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m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ust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be clear</a:t>
            </a:r>
          </a:p>
          <a:p>
            <a:pPr>
              <a:spcAft>
                <a:spcPts val="1200"/>
              </a:spcAft>
              <a:tabLst>
                <a:tab pos="358775" algn="l"/>
                <a:tab pos="723900" algn="l"/>
                <a:tab pos="1085850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specific procedures for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pecific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types of incidents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Digital Evidence and Incident Response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38082" y="1002145"/>
            <a:ext cx="892971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  <a:tab pos="723900" algn="l"/>
                <a:tab pos="1085850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Resources Consideration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  <a:tab pos="723900" algn="l"/>
                <a:tab pos="1085850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Technolog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y: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  <a:tab pos="723900" algn="l"/>
                <a:tab pos="1085850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f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or handling incidents &amp; incidents related artifacts</a:t>
            </a:r>
          </a:p>
          <a:p>
            <a:pPr>
              <a:spcAft>
                <a:spcPts val="1200"/>
              </a:spcAft>
              <a:tabLst>
                <a:tab pos="358775" algn="l"/>
                <a:tab pos="723900" algn="l"/>
                <a:tab pos="1085850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t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ools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&amp; resources for analysis &amp; investigation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Digital Evidence and Incident Response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38082" y="1002145"/>
            <a:ext cx="892971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  <a:tab pos="723900" algn="l"/>
                <a:tab pos="1085850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Example Team Structure </a:t>
            </a:r>
          </a:p>
          <a:p>
            <a:pPr>
              <a:spcAft>
                <a:spcPts val="1200"/>
              </a:spcAft>
              <a:tabLst>
                <a:tab pos="358775" algn="l"/>
                <a:tab pos="723900" algn="l"/>
                <a:tab pos="1085850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First Level – Helpdesk, Triage </a:t>
            </a:r>
          </a:p>
          <a:p>
            <a:pPr>
              <a:spcAft>
                <a:spcPts val="1200"/>
              </a:spcAft>
              <a:tabLst>
                <a:tab pos="358775" algn="l"/>
                <a:tab pos="723900" algn="l"/>
                <a:tab pos="1085850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2nd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Specialists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358775" algn="l"/>
                <a:tab pos="723900" algn="l"/>
                <a:tab pos="1085850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Overall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Coordination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Digital Evidence and Incident Response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38082" y="1002145"/>
            <a:ext cx="892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8775" algn="l"/>
                <a:tab pos="723900" algn="l"/>
                <a:tab pos="1085850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Incident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Response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Handling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Phases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2000240"/>
            <a:ext cx="827641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Types of Malware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Trojan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Horses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428868"/>
            <a:ext cx="79533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Types of Malware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Rootkits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Rootkits - Computing and Software Wik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3" y="2157404"/>
            <a:ext cx="6845879" cy="43577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Types of Malware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Backdoors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Logic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Bombs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9698" name="AutoShape 2" descr="Logic Bombs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5 Resim" descr="indir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077" y="2285992"/>
            <a:ext cx="6378393" cy="3571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Types of Malware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Spyware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AutoShape 2" descr="Logic Bombs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7" name="Group 16"/>
          <p:cNvGrpSpPr/>
          <p:nvPr/>
        </p:nvGrpSpPr>
        <p:grpSpPr>
          <a:xfrm>
            <a:off x="847700" y="2043102"/>
            <a:ext cx="7607787" cy="4538993"/>
            <a:chOff x="304800" y="228600"/>
            <a:chExt cx="8748001" cy="6231360"/>
          </a:xfrm>
        </p:grpSpPr>
        <p:pic>
          <p:nvPicPr>
            <p:cNvPr id="8" name="Picture 5" descr="04-11a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699655"/>
              <a:ext cx="2231136" cy="16733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TextBox 6"/>
            <p:cNvSpPr txBox="1"/>
            <p:nvPr/>
          </p:nvSpPr>
          <p:spPr>
            <a:xfrm>
              <a:off x="304800" y="304800"/>
              <a:ext cx="2859103" cy="3639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Spyware software payload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7"/>
            <p:cNvCxnSpPr/>
            <p:nvPr/>
          </p:nvCxnSpPr>
          <p:spPr>
            <a:xfrm>
              <a:off x="2819400" y="1371600"/>
              <a:ext cx="2743200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8"/>
            <p:cNvSpPr txBox="1"/>
            <p:nvPr/>
          </p:nvSpPr>
          <p:spPr>
            <a:xfrm>
              <a:off x="2819400" y="725269"/>
              <a:ext cx="2860874" cy="618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/>
              <a:r>
                <a:rPr lang="en-US" sz="1600" dirty="0" smtClean="0">
                  <a:solidFill>
                    <a:schemeClr val="tx1"/>
                  </a:solidFill>
                </a:rPr>
                <a:t>1. Spyware engine infects </a:t>
              </a:r>
            </a:p>
            <a:p>
              <a:pPr marL="342900" indent="-342900"/>
              <a:r>
                <a:rPr lang="en-US" sz="1600" dirty="0" smtClean="0">
                  <a:solidFill>
                    <a:schemeClr val="tx1"/>
                  </a:solidFill>
                </a:rPr>
                <a:t>    a user’s computer.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9"/>
            <p:cNvSpPr txBox="1"/>
            <p:nvPr/>
          </p:nvSpPr>
          <p:spPr>
            <a:xfrm>
              <a:off x="6336801" y="228600"/>
              <a:ext cx="1703213" cy="3639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Computer user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0"/>
            <p:cNvSpPr txBox="1"/>
            <p:nvPr/>
          </p:nvSpPr>
          <p:spPr>
            <a:xfrm>
              <a:off x="2490771" y="6096000"/>
              <a:ext cx="3223749" cy="3639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Spyware data collection agent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2666999" y="2429470"/>
              <a:ext cx="3011334" cy="872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2. Spyware process collects</a:t>
              </a:r>
            </a:p>
            <a:p>
              <a:r>
                <a:rPr lang="en-US" sz="1600" dirty="0" smtClean="0">
                  <a:solidFill>
                    <a:schemeClr val="tx1"/>
                  </a:solidFill>
                </a:rPr>
                <a:t>    keystrokes, passwords, </a:t>
              </a:r>
            </a:p>
            <a:p>
              <a:r>
                <a:rPr lang="en-US" sz="1600" dirty="0" smtClean="0">
                  <a:solidFill>
                    <a:schemeClr val="tx1"/>
                  </a:solidFill>
                </a:rPr>
                <a:t>    and screen captures.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2"/>
            <p:cNvCxnSpPr/>
            <p:nvPr/>
          </p:nvCxnSpPr>
          <p:spPr>
            <a:xfrm rot="5400000">
              <a:off x="5029200" y="3048000"/>
              <a:ext cx="1981200" cy="1371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3"/>
            <p:cNvSpPr txBox="1"/>
            <p:nvPr/>
          </p:nvSpPr>
          <p:spPr>
            <a:xfrm>
              <a:off x="6177766" y="3657600"/>
              <a:ext cx="2875035" cy="1381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3. Spyware process</a:t>
              </a:r>
            </a:p>
            <a:p>
              <a:r>
                <a:rPr lang="en-US" sz="1600" dirty="0" smtClean="0">
                  <a:solidFill>
                    <a:schemeClr val="tx1"/>
                  </a:solidFill>
                </a:rPr>
                <a:t>     periodically sends</a:t>
              </a:r>
            </a:p>
            <a:p>
              <a:r>
                <a:rPr lang="en-US" sz="1600" dirty="0" smtClean="0">
                  <a:solidFill>
                    <a:schemeClr val="tx1"/>
                  </a:solidFill>
                </a:rPr>
                <a:t>     collected data to</a:t>
              </a:r>
            </a:p>
            <a:p>
              <a:r>
                <a:rPr lang="en-US" sz="1600" dirty="0" smtClean="0">
                  <a:solidFill>
                    <a:schemeClr val="tx1"/>
                  </a:solidFill>
                </a:rPr>
                <a:t>     spyware data collection</a:t>
              </a:r>
            </a:p>
            <a:p>
              <a:r>
                <a:rPr lang="en-US" sz="1600" dirty="0" smtClean="0">
                  <a:solidFill>
                    <a:schemeClr val="tx1"/>
                  </a:solidFill>
                </a:rPr>
                <a:t>     agent.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7" name="Picture 14" descr="4-11c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602675"/>
              <a:ext cx="2993136" cy="202996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Picture 15" descr="04-11b.wm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71800" y="4038600"/>
              <a:ext cx="2004976" cy="195681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6436</TotalTime>
  <Words>1431</Words>
  <Application>Microsoft Office PowerPoint</Application>
  <PresentationFormat>Ekran Gösterisi (4:3)</PresentationFormat>
  <Paragraphs>513</Paragraphs>
  <Slides>56</Slides>
  <Notes>56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56</vt:i4>
      </vt:variant>
    </vt:vector>
  </HeadingPairs>
  <TitlesOfParts>
    <vt:vector size="58" baseType="lpstr">
      <vt:lpstr>Ofis Teması</vt:lpstr>
      <vt:lpstr>Chart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Filters: Firewalls &amp; Routers</vt:lpstr>
      <vt:lpstr>Packet Filter Firewall</vt:lpstr>
      <vt:lpstr>VPNs</vt:lpstr>
      <vt:lpstr>IDS/IPS</vt:lpstr>
      <vt:lpstr>WAF </vt:lpstr>
      <vt:lpstr>Web Proxy (Web Gateway)</vt:lpstr>
      <vt:lpstr>Honeypot &amp; Honeynet</vt:lpstr>
      <vt:lpstr>Vulnerability Assessment</vt:lpstr>
      <vt:lpstr>End User Security Systems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Metropol</dc:creator>
  <cp:lastModifiedBy>Metropol</cp:lastModifiedBy>
  <cp:revision>1373</cp:revision>
  <cp:lastPrinted>2020-03-19T15:11:18Z</cp:lastPrinted>
  <dcterms:created xsi:type="dcterms:W3CDTF">2019-09-07T19:50:14Z</dcterms:created>
  <dcterms:modified xsi:type="dcterms:W3CDTF">2020-04-26T21:31:19Z</dcterms:modified>
</cp:coreProperties>
</file>