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76" r:id="rId9"/>
    <p:sldId id="263" r:id="rId10"/>
    <p:sldId id="270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9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5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46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31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0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21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6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9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49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5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9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6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1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EF879C-14EC-4DCA-9013-8F7194B581AA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CDCB23-2A24-4F30-91E8-43B071908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Nükleik Asitler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637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Nukleotit</a:t>
            </a:r>
            <a:r>
              <a:rPr lang="tr-TR" dirty="0"/>
              <a:t> </a:t>
            </a:r>
            <a:r>
              <a:rPr lang="tr-TR" dirty="0" err="1"/>
              <a:t>trifosfatların</a:t>
            </a:r>
            <a:r>
              <a:rPr lang="tr-TR" dirty="0"/>
              <a:t> hücre </a:t>
            </a:r>
            <a:r>
              <a:rPr lang="tr-TR" dirty="0" smtClean="0"/>
              <a:t>içindeki fonksiyonları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1999" y="2556931"/>
            <a:ext cx="11016343" cy="373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1. ATP</a:t>
            </a:r>
            <a:r>
              <a:rPr lang="tr-TR" dirty="0"/>
              <a:t>, kimyasal enerjinin transferini sağlayan muhtelif </a:t>
            </a:r>
            <a:r>
              <a:rPr lang="tr-TR" dirty="0" err="1"/>
              <a:t>enzimatik</a:t>
            </a:r>
            <a:r>
              <a:rPr lang="tr-TR" dirty="0"/>
              <a:t> reaksiyonlarda fosfat ve </a:t>
            </a:r>
            <a:r>
              <a:rPr lang="tr-TR" dirty="0" err="1"/>
              <a:t>pirofosfat</a:t>
            </a:r>
            <a:r>
              <a:rPr lang="tr-TR" dirty="0"/>
              <a:t> taşıyıcısı olarak ödev yapmaktadır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dirty="0" err="1" smtClean="0"/>
              <a:t>Nukleotit</a:t>
            </a:r>
            <a:r>
              <a:rPr lang="tr-TR" dirty="0" smtClean="0"/>
              <a:t> </a:t>
            </a:r>
            <a:r>
              <a:rPr lang="tr-TR" dirty="0" err="1"/>
              <a:t>di</a:t>
            </a:r>
            <a:r>
              <a:rPr lang="tr-TR" dirty="0"/>
              <a:t>- ve </a:t>
            </a:r>
            <a:r>
              <a:rPr lang="tr-TR" dirty="0" err="1"/>
              <a:t>trifosfatlar</a:t>
            </a:r>
            <a:r>
              <a:rPr lang="tr-TR" dirty="0"/>
              <a:t> bazı moleküllerin </a:t>
            </a:r>
            <a:r>
              <a:rPr lang="tr-TR" dirty="0" err="1"/>
              <a:t>biyosentezinde</a:t>
            </a:r>
            <a:r>
              <a:rPr lang="tr-TR" dirty="0"/>
              <a:t> </a:t>
            </a:r>
            <a:r>
              <a:rPr lang="tr-TR" dirty="0" err="1"/>
              <a:t>koenzime</a:t>
            </a:r>
            <a:r>
              <a:rPr lang="tr-TR" dirty="0"/>
              <a:t> benzer görev yapmaktadırlar. Örneğin, </a:t>
            </a:r>
            <a:r>
              <a:rPr lang="tr-TR" dirty="0" err="1"/>
              <a:t>uridin</a:t>
            </a:r>
            <a:r>
              <a:rPr lang="tr-TR" dirty="0"/>
              <a:t> </a:t>
            </a:r>
            <a:r>
              <a:rPr lang="tr-TR" dirty="0" err="1"/>
              <a:t>difosfat</a:t>
            </a:r>
            <a:r>
              <a:rPr lang="tr-TR" dirty="0"/>
              <a:t> (UDP) </a:t>
            </a:r>
            <a:r>
              <a:rPr lang="tr-TR" dirty="0" err="1"/>
              <a:t>polisakkaritlerin</a:t>
            </a:r>
            <a:r>
              <a:rPr lang="tr-TR" dirty="0"/>
              <a:t> sentezinde şeker taşıyan bir molekül olarak görev </a:t>
            </a:r>
            <a:r>
              <a:rPr lang="tr-TR" dirty="0" smtClean="0"/>
              <a:t>yapmaktadır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3. </a:t>
            </a:r>
            <a:r>
              <a:rPr lang="tr-TR" dirty="0" err="1" smtClean="0"/>
              <a:t>Uridin</a:t>
            </a:r>
            <a:r>
              <a:rPr lang="tr-TR" dirty="0" smtClean="0"/>
              <a:t> </a:t>
            </a:r>
            <a:r>
              <a:rPr lang="tr-TR" dirty="0" err="1"/>
              <a:t>difosfat</a:t>
            </a:r>
            <a:r>
              <a:rPr lang="tr-TR" dirty="0"/>
              <a:t> </a:t>
            </a:r>
            <a:r>
              <a:rPr lang="tr-TR" dirty="0" err="1"/>
              <a:t>glukoz</a:t>
            </a:r>
            <a:r>
              <a:rPr lang="tr-TR" dirty="0"/>
              <a:t> ve </a:t>
            </a:r>
            <a:r>
              <a:rPr lang="tr-TR" dirty="0" err="1"/>
              <a:t>sitidin</a:t>
            </a:r>
            <a:r>
              <a:rPr lang="tr-TR" dirty="0"/>
              <a:t> </a:t>
            </a:r>
            <a:r>
              <a:rPr lang="tr-TR" dirty="0" err="1"/>
              <a:t>difosfat</a:t>
            </a:r>
            <a:r>
              <a:rPr lang="tr-TR" dirty="0"/>
              <a:t> kolinin </a:t>
            </a:r>
            <a:r>
              <a:rPr lang="tr-TR" dirty="0" smtClean="0"/>
              <a:t>yapıları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58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DNA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1953 </a:t>
            </a:r>
            <a:r>
              <a:rPr lang="tr-TR" dirty="0"/>
              <a:t>yılında Cambridge Üniversitesinden James Watson ve İngiliz Fizikçi Francis </a:t>
            </a:r>
            <a:r>
              <a:rPr lang="tr-TR" dirty="0" err="1"/>
              <a:t>Crick'in</a:t>
            </a:r>
            <a:r>
              <a:rPr lang="tr-TR" dirty="0"/>
              <a:t> DNA’nın üç boyutlu yapısına ait önerdikleri modele göre, çift zincirden meydana gelen DNA’nın bir eksen doğrultusunda sağa dönen çift sarmalı meydana gelmiştir.</a:t>
            </a:r>
          </a:p>
          <a:p>
            <a:r>
              <a:rPr lang="tr-TR" dirty="0"/>
              <a:t>Zincirler bir nükleotidin 5</a:t>
            </a:r>
            <a:r>
              <a:rPr lang="tr-TR" baseline="30000" dirty="0"/>
              <a:t>’ </a:t>
            </a:r>
            <a:r>
              <a:rPr lang="tr-TR" dirty="0"/>
              <a:t>hidroksil grubunu takiben</a:t>
            </a:r>
            <a:r>
              <a:rPr lang="tr-TR" baseline="30000" dirty="0"/>
              <a:t> </a:t>
            </a:r>
            <a:r>
              <a:rPr lang="tr-TR" dirty="0"/>
              <a:t>3</a:t>
            </a:r>
            <a:r>
              <a:rPr lang="tr-TR" baseline="30000" dirty="0"/>
              <a:t>’ </a:t>
            </a:r>
            <a:r>
              <a:rPr lang="tr-TR" dirty="0"/>
              <a:t> hidroksil grubu arasındaki </a:t>
            </a:r>
            <a:r>
              <a:rPr lang="tr-TR" dirty="0" err="1"/>
              <a:t>fosfodiester</a:t>
            </a:r>
            <a:r>
              <a:rPr lang="tr-TR" dirty="0"/>
              <a:t> köprüsü ile oluşur. </a:t>
            </a:r>
          </a:p>
          <a:p>
            <a:r>
              <a:rPr lang="tr-TR" dirty="0"/>
              <a:t>Bu şekilde tekrarlanan şeker-fosfat birimleri oluşur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645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DNA </a:t>
            </a:r>
            <a:r>
              <a:rPr lang="tr-TR" dirty="0"/>
              <a:t>çift sarmalı birbirine </a:t>
            </a:r>
            <a:r>
              <a:rPr lang="tr-TR" dirty="0" err="1"/>
              <a:t>antiparalel</a:t>
            </a:r>
            <a:r>
              <a:rPr lang="tr-TR" dirty="0"/>
              <a:t> olarak devam etmektedir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Yani </a:t>
            </a:r>
            <a:r>
              <a:rPr lang="tr-TR" dirty="0"/>
              <a:t>zincirlerden birinin 3’ ucu diğerinin 5’ ucu aynı tarafta bulunmaktadır. </a:t>
            </a:r>
            <a:endParaRPr lang="tr-TR" dirty="0" smtClean="0"/>
          </a:p>
          <a:p>
            <a:r>
              <a:rPr lang="tr-TR" dirty="0" smtClean="0"/>
              <a:t>DNA’nın </a:t>
            </a:r>
            <a:r>
              <a:rPr lang="tr-TR" dirty="0"/>
              <a:t>omurgasını oluşturan ve </a:t>
            </a:r>
            <a:r>
              <a:rPr lang="tr-TR" dirty="0" err="1"/>
              <a:t>hidrofilik</a:t>
            </a:r>
            <a:r>
              <a:rPr lang="tr-TR" dirty="0"/>
              <a:t> özelliğe sahip olan şeker ve negatif yüklü fosfat üniteleri çift sarmalın dışa bakan yüzünde ve kendilerini saran su moleküllerine dönüktür. </a:t>
            </a:r>
            <a:endParaRPr lang="tr-TR" dirty="0" smtClean="0"/>
          </a:p>
          <a:p>
            <a:r>
              <a:rPr lang="tr-TR" dirty="0" err="1" smtClean="0"/>
              <a:t>Hidrofobik</a:t>
            </a:r>
            <a:r>
              <a:rPr lang="tr-TR" dirty="0" smtClean="0"/>
              <a:t> </a:t>
            </a:r>
            <a:r>
              <a:rPr lang="tr-TR" dirty="0"/>
              <a:t>özelliğe sahip olan </a:t>
            </a:r>
            <a:r>
              <a:rPr lang="tr-TR" dirty="0" err="1"/>
              <a:t>purin</a:t>
            </a:r>
            <a:r>
              <a:rPr lang="tr-TR" dirty="0"/>
              <a:t> ve </a:t>
            </a:r>
            <a:r>
              <a:rPr lang="tr-TR" dirty="0" err="1"/>
              <a:t>pirimidin</a:t>
            </a:r>
            <a:r>
              <a:rPr lang="tr-TR" dirty="0"/>
              <a:t> bazları ise çift sarmalın içe bakan yüzünde ve ana eksene dikey olarak yer almışlardır. </a:t>
            </a:r>
            <a:endParaRPr lang="tr-TR" dirty="0" smtClean="0"/>
          </a:p>
          <a:p>
            <a:r>
              <a:rPr lang="tr-TR" dirty="0" smtClean="0"/>
              <a:t>Çift </a:t>
            </a:r>
            <a:r>
              <a:rPr lang="tr-TR" dirty="0"/>
              <a:t>sarmalın çapı 20 </a:t>
            </a:r>
            <a:r>
              <a:rPr lang="tr-TR" dirty="0" err="1"/>
              <a:t>Angstromdur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42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yapısındaki </a:t>
            </a:r>
            <a:r>
              <a:rPr lang="tr-TR" dirty="0" err="1"/>
              <a:t>adenin</a:t>
            </a:r>
            <a:r>
              <a:rPr lang="tr-TR" dirty="0"/>
              <a:t> (A) daima iki hidrojen bağı ile timine (T), </a:t>
            </a:r>
            <a:r>
              <a:rPr lang="tr-TR" dirty="0" err="1"/>
              <a:t>guanin</a:t>
            </a:r>
            <a:r>
              <a:rPr lang="tr-TR" dirty="0"/>
              <a:t> (G) ise daima üç hidrojen bağı ile </a:t>
            </a:r>
            <a:r>
              <a:rPr lang="tr-TR" dirty="0" err="1"/>
              <a:t>sitozine</a:t>
            </a:r>
            <a:r>
              <a:rPr lang="tr-TR" dirty="0"/>
              <a:t> (C) bağlanmaktadır.</a:t>
            </a:r>
          </a:p>
        </p:txBody>
      </p:sp>
    </p:spTree>
    <p:extLst>
      <p:ext uri="{BB962C8B-B14F-4D97-AF65-F5344CB8AC3E}">
        <p14:creationId xmlns:p14="http://schemas.microsoft.com/office/powerpoint/2010/main" val="138207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DNA </a:t>
            </a:r>
            <a:r>
              <a:rPr lang="tr-TR" b="1" dirty="0"/>
              <a:t>ile ilgili Özet Bilgiler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Yapılan </a:t>
            </a:r>
            <a:r>
              <a:rPr lang="tr-TR" dirty="0"/>
              <a:t>çok sayıda araştırmalardan aşağıdaki sonuçlar ortaya çıkmıştır:</a:t>
            </a:r>
          </a:p>
          <a:p>
            <a:r>
              <a:rPr lang="tr-TR" dirty="0"/>
              <a:t>Aynı bir türün değişik dokularından kaynaklanan DNA’lar aynı baz kompozisyonuna sahiptirler.</a:t>
            </a:r>
          </a:p>
          <a:p>
            <a:r>
              <a:rPr lang="tr-TR" dirty="0"/>
              <a:t>DNA’ların baz kompozisyonu türden türe değişir.</a:t>
            </a:r>
          </a:p>
          <a:p>
            <a:r>
              <a:rPr lang="tr-TR" dirty="0"/>
              <a:t>Bir türün DNA’larının baz kompozisyonu ne yaşla ne beslenmeyle ve nede yaşadığı ortamın değişmesiyle değişmez.</a:t>
            </a:r>
          </a:p>
          <a:p>
            <a:r>
              <a:rPr lang="tr-TR" dirty="0"/>
              <a:t>İncelenen hemen tüm DNA’larda </a:t>
            </a:r>
            <a:r>
              <a:rPr lang="tr-TR" dirty="0" err="1"/>
              <a:t>adenin</a:t>
            </a:r>
            <a:r>
              <a:rPr lang="tr-TR" dirty="0"/>
              <a:t> artığının sayısı timin artığının sayısına (A=T), </a:t>
            </a:r>
            <a:r>
              <a:rPr lang="tr-TR" dirty="0" err="1"/>
              <a:t>Guanininki</a:t>
            </a:r>
            <a:r>
              <a:rPr lang="tr-TR" dirty="0"/>
              <a:t> de </a:t>
            </a:r>
            <a:r>
              <a:rPr lang="tr-TR" dirty="0" err="1"/>
              <a:t>sitozininkine</a:t>
            </a:r>
            <a:r>
              <a:rPr lang="tr-TR" dirty="0"/>
              <a:t> (G=C) eşittir. Buradan hareketle </a:t>
            </a:r>
            <a:r>
              <a:rPr lang="tr-TR" dirty="0" err="1"/>
              <a:t>purin</a:t>
            </a:r>
            <a:r>
              <a:rPr lang="tr-TR" dirty="0"/>
              <a:t> artıklarının toplamı </a:t>
            </a:r>
            <a:r>
              <a:rPr lang="tr-TR" dirty="0" err="1"/>
              <a:t>pirimidin</a:t>
            </a:r>
            <a:r>
              <a:rPr lang="tr-TR" dirty="0"/>
              <a:t> artıklarının toplamına eşittir denebilir. (A+G)=(C+T)</a:t>
            </a:r>
          </a:p>
          <a:p>
            <a:r>
              <a:rPr lang="tr-TR" dirty="0"/>
              <a:t>Yakın türlerine DNA’ları benzer baz kompozisyonuna sahiptirler. Halbuki birbirinden çok uzak türlerinkiler ise çok farklı baz kompozisyonu sergilerler. Türlerin </a:t>
            </a:r>
            <a:r>
              <a:rPr lang="tr-TR" dirty="0" err="1"/>
              <a:t>taxonomik</a:t>
            </a:r>
            <a:r>
              <a:rPr lang="tr-TR" dirty="0"/>
              <a:t> bir sınıflandırmasında bazların kompozisyonundan yararlanılabilir.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702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RNA’lar </a:t>
            </a:r>
            <a:r>
              <a:rPr lang="tr-TR" dirty="0" err="1"/>
              <a:t>ribonukleotitlerin</a:t>
            </a:r>
            <a:r>
              <a:rPr lang="tr-TR" dirty="0"/>
              <a:t> birbirine bağlanması ile meydana gelen tek zincirli </a:t>
            </a:r>
            <a:r>
              <a:rPr lang="tr-TR" dirty="0" err="1"/>
              <a:t>nukleik</a:t>
            </a:r>
            <a:r>
              <a:rPr lang="tr-TR" dirty="0"/>
              <a:t> asitlerdir. DNA molekülleri ile kıyaslandığı zaman boyları daha kısadır. Hemen hemen bütün hücrelerde bol olarak bulunmaktadırlar. Gerek </a:t>
            </a:r>
            <a:r>
              <a:rPr lang="tr-TR" dirty="0" err="1"/>
              <a:t>prokaryotik</a:t>
            </a:r>
            <a:r>
              <a:rPr lang="tr-TR" dirty="0"/>
              <a:t> gerek </a:t>
            </a:r>
            <a:r>
              <a:rPr lang="tr-TR" dirty="0" err="1"/>
              <a:t>eukaryotik</a:t>
            </a:r>
            <a:r>
              <a:rPr lang="tr-TR" dirty="0"/>
              <a:t> hücrelerde genellikle üç ana sınıf RNA’ya rastlanmaktadır. Bunlar </a:t>
            </a:r>
            <a:r>
              <a:rPr lang="tr-TR" dirty="0" err="1"/>
              <a:t>mesencır</a:t>
            </a:r>
            <a:r>
              <a:rPr lang="tr-TR" dirty="0"/>
              <a:t> RNA (</a:t>
            </a:r>
            <a:r>
              <a:rPr lang="tr-TR" dirty="0" err="1"/>
              <a:t>mRNA</a:t>
            </a:r>
            <a:r>
              <a:rPr lang="tr-TR" dirty="0"/>
              <a:t>), </a:t>
            </a:r>
            <a:r>
              <a:rPr lang="tr-TR" dirty="0" err="1"/>
              <a:t>ribozomal</a:t>
            </a:r>
            <a:r>
              <a:rPr lang="tr-TR" dirty="0"/>
              <a:t> RNA (</a:t>
            </a:r>
            <a:r>
              <a:rPr lang="tr-TR" dirty="0" err="1"/>
              <a:t>rRNA</a:t>
            </a:r>
            <a:r>
              <a:rPr lang="tr-TR" dirty="0"/>
              <a:t>) ve transfer RNA (</a:t>
            </a:r>
            <a:r>
              <a:rPr lang="tr-TR" dirty="0" err="1"/>
              <a:t>tRNA</a:t>
            </a:r>
            <a:r>
              <a:rPr lang="tr-TR" dirty="0"/>
              <a:t>) </a:t>
            </a:r>
            <a:r>
              <a:rPr lang="tr-TR" dirty="0" err="1"/>
              <a:t>dır</a:t>
            </a:r>
            <a:r>
              <a:rPr lang="tr-TR" dirty="0"/>
              <a:t>. Bütün RNA’lar tek zincirli özel bir baz dizisine karakteristik bir molekül ağırlığına sahip ve belirli bir biyolojik fonksiyonu yerine getirmektedir.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371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mRNA</a:t>
            </a:r>
            <a:r>
              <a:rPr lang="tr-TR" dirty="0"/>
              <a:t> : Tek şerit halinde olup toplam RNA’nın %1-3’ünü teşkil eder. </a:t>
            </a:r>
            <a:r>
              <a:rPr lang="tr-TR" dirty="0" err="1"/>
              <a:t>Nükleolusta</a:t>
            </a:r>
            <a:r>
              <a:rPr lang="tr-TR" dirty="0"/>
              <a:t> ve </a:t>
            </a:r>
            <a:r>
              <a:rPr lang="tr-TR" dirty="0" err="1"/>
              <a:t>stoplazmada</a:t>
            </a:r>
            <a:r>
              <a:rPr lang="tr-TR" dirty="0"/>
              <a:t> bulunur. Yarı ömrü DNA’dan kısadır. </a:t>
            </a:r>
            <a:r>
              <a:rPr lang="tr-TR" dirty="0" err="1"/>
              <a:t>Nükleusdaki</a:t>
            </a:r>
            <a:r>
              <a:rPr lang="tr-TR" dirty="0"/>
              <a:t> DNA’dan proteine genetik haberin </a:t>
            </a:r>
            <a:r>
              <a:rPr lang="tr-TR" dirty="0" err="1"/>
              <a:t>tışıyıcısıdır</a:t>
            </a:r>
            <a:r>
              <a:rPr lang="tr-TR" dirty="0"/>
              <a:t>. DNA’da saklı bulunan genetik bilginin, protein yapısına aktarılmasında kalıplık görevi yapan aracı bir moleküldür. MRNA ribozomlara tutunur ve DNA’dan aldığı genetik şifreye göre sentezlenecek proteinin amino asit sırasını tayin etmektedir. Her </a:t>
            </a:r>
            <a:r>
              <a:rPr lang="tr-TR" dirty="0" err="1"/>
              <a:t>mRNA</a:t>
            </a:r>
            <a:r>
              <a:rPr lang="tr-TR" dirty="0"/>
              <a:t> molekülü, DNA üzerinde bulunan ve gen adı verilen belirli bir bölge ile </a:t>
            </a:r>
            <a:r>
              <a:rPr lang="tr-TR" dirty="0" err="1"/>
              <a:t>komplementerlik</a:t>
            </a:r>
            <a:r>
              <a:rPr lang="tr-TR" dirty="0"/>
              <a:t> göstermektedir. Tek bir </a:t>
            </a:r>
            <a:r>
              <a:rPr lang="tr-TR" dirty="0" err="1"/>
              <a:t>eukaryotik</a:t>
            </a:r>
            <a:r>
              <a:rPr lang="tr-TR" dirty="0"/>
              <a:t> hücre yaklaşık 10.000 farklı </a:t>
            </a:r>
            <a:r>
              <a:rPr lang="tr-TR" dirty="0" err="1"/>
              <a:t>mrNA</a:t>
            </a:r>
            <a:r>
              <a:rPr lang="tr-TR" dirty="0"/>
              <a:t> molekülü ihtiva etmekte ve bunların her birinden bir veya daha fazla </a:t>
            </a:r>
            <a:r>
              <a:rPr lang="tr-TR" dirty="0" err="1"/>
              <a:t>polipeptid</a:t>
            </a:r>
            <a:r>
              <a:rPr lang="tr-TR" dirty="0"/>
              <a:t> zinciri sentezlenmektedir. </a:t>
            </a:r>
            <a:r>
              <a:rPr lang="tr-TR" dirty="0" err="1"/>
              <a:t>Eukaryotik</a:t>
            </a:r>
            <a:r>
              <a:rPr lang="tr-TR" dirty="0"/>
              <a:t> mRNA7nın 5’ ucunda 7-metilguanin 37 ucunda ise </a:t>
            </a:r>
            <a:r>
              <a:rPr lang="tr-TR" dirty="0" err="1"/>
              <a:t>poli</a:t>
            </a:r>
            <a:r>
              <a:rPr lang="tr-TR" dirty="0"/>
              <a:t> AAAA ........ uzantısı bulunmaktadır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558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tRNA</a:t>
            </a:r>
            <a:r>
              <a:rPr lang="tr-TR" dirty="0"/>
              <a:t> : Kıvrılmış yaprak şeklinde olup toplam RNA’nın %15-20’sini teşkil eder. Sitoplazmada bulunur. Protein </a:t>
            </a:r>
            <a:r>
              <a:rPr lang="tr-TR" dirty="0" err="1"/>
              <a:t>biyosentezi</a:t>
            </a:r>
            <a:r>
              <a:rPr lang="tr-TR" dirty="0"/>
              <a:t> için gerekli </a:t>
            </a:r>
            <a:r>
              <a:rPr lang="tr-TR" dirty="0" smtClean="0"/>
              <a:t>aminoasitleri </a:t>
            </a:r>
            <a:r>
              <a:rPr lang="tr-TR" dirty="0"/>
              <a:t>taşır. </a:t>
            </a:r>
            <a:r>
              <a:rPr lang="tr-TR" dirty="0" err="1"/>
              <a:t>tRNA’lar</a:t>
            </a:r>
            <a:r>
              <a:rPr lang="tr-TR" dirty="0"/>
              <a:t> da </a:t>
            </a:r>
            <a:r>
              <a:rPr lang="tr-TR" dirty="0" err="1"/>
              <a:t>ribonukleotitlerin</a:t>
            </a:r>
            <a:r>
              <a:rPr lang="tr-TR" dirty="0"/>
              <a:t> </a:t>
            </a:r>
            <a:r>
              <a:rPr lang="tr-TR" dirty="0" err="1"/>
              <a:t>polimerize</a:t>
            </a:r>
            <a:r>
              <a:rPr lang="tr-TR" dirty="0"/>
              <a:t> olması ile meydana gelmiş çok kıvrılmalar gösteren ve tek zincirli yapıya sahip bir RNA çeşididir. </a:t>
            </a:r>
            <a:r>
              <a:rPr lang="tr-TR" dirty="0" err="1"/>
              <a:t>TRNA’lar</a:t>
            </a:r>
            <a:r>
              <a:rPr lang="tr-TR" dirty="0"/>
              <a:t> yonca yaprağına benzeyen üç boyutlu yapılarında yer yer çift sarmallı bir durum göstermektedir. Zincirde yer alan </a:t>
            </a:r>
            <a:r>
              <a:rPr lang="tr-TR" dirty="0" err="1"/>
              <a:t>ribonukleotit</a:t>
            </a:r>
            <a:r>
              <a:rPr lang="tr-TR" dirty="0"/>
              <a:t> sayısı 70 ile 99 arasında, molekül ağırlığı ise 23.000 ile 30.000 </a:t>
            </a:r>
            <a:r>
              <a:rPr lang="tr-TR" dirty="0" err="1"/>
              <a:t>dalton</a:t>
            </a:r>
            <a:r>
              <a:rPr lang="tr-TR" dirty="0"/>
              <a:t> arasında değişmektedir. Doğada yer alan 20 amino </a:t>
            </a:r>
            <a:r>
              <a:rPr lang="tr-TR" dirty="0" err="1"/>
              <a:t>asitin</a:t>
            </a:r>
            <a:r>
              <a:rPr lang="tr-TR" dirty="0"/>
              <a:t> her biri için en az bir </a:t>
            </a:r>
            <a:r>
              <a:rPr lang="tr-TR" dirty="0" err="1"/>
              <a:t>tRNA</a:t>
            </a:r>
            <a:r>
              <a:rPr lang="tr-TR" dirty="0"/>
              <a:t> molekülü bulunmaktadır. </a:t>
            </a:r>
            <a:r>
              <a:rPr lang="tr-TR" dirty="0" err="1"/>
              <a:t>TRNA’lar</a:t>
            </a:r>
            <a:r>
              <a:rPr lang="tr-TR" dirty="0"/>
              <a:t> </a:t>
            </a:r>
            <a:r>
              <a:rPr lang="tr-TR" dirty="0" err="1"/>
              <a:t>adaptörlük</a:t>
            </a:r>
            <a:r>
              <a:rPr lang="tr-TR" dirty="0"/>
              <a:t> görevi yaparak bir uçlarına bağladıkları amino </a:t>
            </a:r>
            <a:r>
              <a:rPr lang="tr-TR" dirty="0" err="1"/>
              <a:t>asiti</a:t>
            </a:r>
            <a:r>
              <a:rPr lang="tr-TR" dirty="0"/>
              <a:t>, ribozoma tutunmuş </a:t>
            </a:r>
            <a:r>
              <a:rPr lang="tr-TR" dirty="0" err="1"/>
              <a:t>mRNA’nın</a:t>
            </a:r>
            <a:r>
              <a:rPr lang="tr-TR" dirty="0"/>
              <a:t> taşıdığı </a:t>
            </a:r>
            <a:r>
              <a:rPr lang="tr-TR" dirty="0" err="1"/>
              <a:t>kodona</a:t>
            </a:r>
            <a:r>
              <a:rPr lang="tr-TR" dirty="0"/>
              <a:t> göre </a:t>
            </a:r>
            <a:r>
              <a:rPr lang="tr-TR" dirty="0" err="1"/>
              <a:t>polipeptit</a:t>
            </a:r>
            <a:r>
              <a:rPr lang="tr-TR" dirty="0"/>
              <a:t> zincirine dizerler. </a:t>
            </a:r>
            <a:r>
              <a:rPr lang="tr-TR" dirty="0" err="1"/>
              <a:t>TRNA’lar</a:t>
            </a:r>
            <a:r>
              <a:rPr lang="tr-TR" dirty="0"/>
              <a:t> üzerinde bulunan ve üçlü bazdan meydana gelen ve </a:t>
            </a:r>
            <a:r>
              <a:rPr lang="tr-TR" dirty="0" err="1"/>
              <a:t>kodon</a:t>
            </a:r>
            <a:r>
              <a:rPr lang="tr-TR" dirty="0"/>
              <a:t> adı verilen bölgeye geçici bağlanarak amino asitlerin </a:t>
            </a:r>
            <a:r>
              <a:rPr lang="tr-TR" dirty="0" err="1"/>
              <a:t>mRNA</a:t>
            </a:r>
            <a:r>
              <a:rPr lang="tr-TR" dirty="0"/>
              <a:t> üzerindeki şifreye göre doğru bir şekilde dizilmelerini temin etmektedirler.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131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rRNA</a:t>
            </a:r>
            <a:r>
              <a:rPr lang="tr-TR" dirty="0"/>
              <a:t> : Toplam RNA’nın %80’ini teşkil eder. </a:t>
            </a:r>
            <a:r>
              <a:rPr lang="tr-TR" dirty="0" err="1"/>
              <a:t>Endoplazmik</a:t>
            </a:r>
            <a:r>
              <a:rPr lang="tr-TR" dirty="0"/>
              <a:t> </a:t>
            </a:r>
            <a:r>
              <a:rPr lang="tr-TR" dirty="0" err="1"/>
              <a:t>retikulum</a:t>
            </a:r>
            <a:r>
              <a:rPr lang="tr-TR" dirty="0"/>
              <a:t> üzerinde yer alan ribozomlarda bulunur. Protein </a:t>
            </a:r>
            <a:r>
              <a:rPr lang="tr-TR" dirty="0" err="1"/>
              <a:t>biyosentezinde</a:t>
            </a:r>
            <a:r>
              <a:rPr lang="tr-TR" dirty="0"/>
              <a:t> </a:t>
            </a:r>
            <a:r>
              <a:rPr lang="tr-TR" dirty="0" err="1"/>
              <a:t>tRNA</a:t>
            </a:r>
            <a:r>
              <a:rPr lang="tr-TR" dirty="0"/>
              <a:t> ile </a:t>
            </a:r>
            <a:r>
              <a:rPr lang="tr-TR" dirty="0" err="1"/>
              <a:t>mRNA’larla</a:t>
            </a:r>
            <a:r>
              <a:rPr lang="tr-TR" dirty="0"/>
              <a:t> ortak hareket eder. </a:t>
            </a:r>
            <a:r>
              <a:rPr lang="tr-TR" dirty="0" err="1"/>
              <a:t>rRNA’lar</a:t>
            </a:r>
            <a:r>
              <a:rPr lang="tr-TR" dirty="0"/>
              <a:t> ribozomların ana yapısal elementi olup yaklaşık olarak ribozom ağırlığının % 65’ini teşkil ederler. </a:t>
            </a:r>
            <a:r>
              <a:rPr lang="tr-TR" dirty="0" err="1"/>
              <a:t>Prokaryotik</a:t>
            </a:r>
            <a:r>
              <a:rPr lang="tr-TR" dirty="0"/>
              <a:t> hücrelerde 3 çeşit ve </a:t>
            </a:r>
            <a:r>
              <a:rPr lang="tr-TR" dirty="0" err="1"/>
              <a:t>eukaryotik</a:t>
            </a:r>
            <a:r>
              <a:rPr lang="tr-TR" dirty="0"/>
              <a:t> hücrelerde ise 4 çeşit </a:t>
            </a:r>
            <a:r>
              <a:rPr lang="tr-TR" dirty="0" err="1"/>
              <a:t>rRNA</a:t>
            </a:r>
            <a:r>
              <a:rPr lang="tr-TR" dirty="0"/>
              <a:t> bulunmaktadır. </a:t>
            </a:r>
            <a:r>
              <a:rPr lang="tr-TR" dirty="0" err="1"/>
              <a:t>Ribozomal</a:t>
            </a:r>
            <a:r>
              <a:rPr lang="tr-TR" dirty="0"/>
              <a:t> </a:t>
            </a:r>
            <a:r>
              <a:rPr lang="tr-TR" dirty="0" err="1"/>
              <a:t>rNA’lar</a:t>
            </a:r>
            <a:r>
              <a:rPr lang="tr-TR" dirty="0"/>
              <a:t> ribozomların yapı ve fonksiyonlarında önemli roller </a:t>
            </a:r>
            <a:r>
              <a:rPr lang="tr-TR" dirty="0" err="1"/>
              <a:t>oynamaktadı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1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Tanım-Yapı Fonksiyon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5525"/>
          </a:xfrm>
        </p:spPr>
        <p:txBody>
          <a:bodyPr>
            <a:normAutofit/>
          </a:bodyPr>
          <a:lstStyle/>
          <a:p>
            <a:r>
              <a:rPr lang="tr-TR" dirty="0"/>
              <a:t>Nükleik </a:t>
            </a:r>
            <a:r>
              <a:rPr lang="tr-TR" dirty="0" smtClean="0"/>
              <a:t>asitler, </a:t>
            </a:r>
            <a:r>
              <a:rPr lang="tr-TR" dirty="0"/>
              <a:t>her hücrede </a:t>
            </a:r>
            <a:r>
              <a:rPr lang="tr-TR" dirty="0" smtClean="0"/>
              <a:t>genetik bilginin saklanması ve ifadesi için gerekli zincir şeklindeki </a:t>
            </a:r>
            <a:r>
              <a:rPr lang="tr-TR" dirty="0" err="1" smtClean="0"/>
              <a:t>makromoleküllerdir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Sadece </a:t>
            </a:r>
            <a:r>
              <a:rPr lang="tr-TR" dirty="0"/>
              <a:t>hücre çekirdeğinde değil hücrenin diğer kısımlarında </a:t>
            </a:r>
            <a:endParaRPr lang="tr-TR" dirty="0" smtClean="0"/>
          </a:p>
          <a:p>
            <a:pPr lvl="1"/>
            <a:r>
              <a:rPr lang="tr-TR" dirty="0" err="1"/>
              <a:t>R</a:t>
            </a:r>
            <a:r>
              <a:rPr lang="tr-TR" dirty="0" err="1" smtClean="0"/>
              <a:t>iboozomlarda</a:t>
            </a:r>
            <a:r>
              <a:rPr lang="tr-TR" dirty="0"/>
              <a:t>, </a:t>
            </a:r>
            <a:endParaRPr lang="tr-TR" dirty="0" smtClean="0"/>
          </a:p>
          <a:p>
            <a:pPr lvl="1"/>
            <a:r>
              <a:rPr lang="tr-TR" dirty="0"/>
              <a:t>M</a:t>
            </a:r>
            <a:r>
              <a:rPr lang="tr-TR" dirty="0" smtClean="0"/>
              <a:t>itokondrilerde </a:t>
            </a:r>
          </a:p>
          <a:p>
            <a:pPr lvl="1"/>
            <a:r>
              <a:rPr lang="tr-TR" dirty="0" err="1"/>
              <a:t>S</a:t>
            </a:r>
            <a:r>
              <a:rPr lang="tr-TR" dirty="0" err="1" smtClean="0"/>
              <a:t>toplazmada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09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/>
              <a:t>Tanım-Yapı Fonksiyon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800" dirty="0"/>
              <a:t>Proteinlerde </a:t>
            </a:r>
            <a:r>
              <a:rPr lang="tr-TR" altLang="tr-TR" sz="2800" dirty="0" err="1"/>
              <a:t>polipeptid</a:t>
            </a:r>
            <a:r>
              <a:rPr lang="tr-TR" altLang="tr-TR" sz="2800" dirty="0"/>
              <a:t> zincirleri gibi nükleik asitler de nükleotidlerden kurulur</a:t>
            </a:r>
            <a:r>
              <a:rPr lang="en-US" altLang="tr-TR" sz="2800" dirty="0"/>
              <a:t>.</a:t>
            </a:r>
          </a:p>
          <a:p>
            <a:r>
              <a:rPr lang="tr-TR" altLang="tr-TR" sz="2800" dirty="0"/>
              <a:t>Nükleotidler ise </a:t>
            </a:r>
            <a:r>
              <a:rPr lang="tr-TR" altLang="tr-TR" sz="2800" dirty="0" err="1"/>
              <a:t>molar</a:t>
            </a:r>
            <a:r>
              <a:rPr lang="tr-TR" altLang="tr-TR" sz="2800" dirty="0"/>
              <a:t> oranları 1:1:1 olan 3 çeşit maddeden oluşur:</a:t>
            </a:r>
            <a:r>
              <a:rPr lang="tr-TR" altLang="tr-TR" dirty="0"/>
              <a:t> </a:t>
            </a:r>
            <a:r>
              <a:rPr lang="en-US" altLang="tr-TR" dirty="0"/>
              <a:t>	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tr-TR" sz="2400" dirty="0" err="1"/>
              <a:t>Pento</a:t>
            </a:r>
            <a:r>
              <a:rPr lang="tr-TR" altLang="tr-TR" sz="2400" dirty="0"/>
              <a:t>z</a:t>
            </a:r>
            <a:endParaRPr lang="en-US" altLang="tr-TR" sz="2400" dirty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altLang="tr-TR" sz="2400" dirty="0"/>
              <a:t>F</a:t>
            </a:r>
            <a:r>
              <a:rPr lang="en-US" altLang="tr-TR" sz="2400" dirty="0" err="1"/>
              <a:t>os</a:t>
            </a:r>
            <a:r>
              <a:rPr lang="tr-TR" altLang="tr-TR" sz="2400" dirty="0"/>
              <a:t>f</a:t>
            </a:r>
            <a:r>
              <a:rPr lang="en-US" altLang="tr-TR" sz="2400" dirty="0"/>
              <a:t>at </a:t>
            </a:r>
            <a:r>
              <a:rPr lang="en-US" altLang="tr-TR" sz="2400" dirty="0" err="1"/>
              <a:t>grup</a:t>
            </a:r>
            <a:endParaRPr lang="en-US" altLang="tr-TR" sz="2400" dirty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altLang="tr-TR" sz="2400" dirty="0"/>
              <a:t>Azotlu baz</a:t>
            </a:r>
            <a:r>
              <a:rPr lang="en-US" altLang="tr-TR" sz="2400" dirty="0"/>
              <a:t> (</a:t>
            </a:r>
            <a:r>
              <a:rPr lang="en-US" altLang="tr-TR" sz="2400" dirty="0" err="1"/>
              <a:t>purin</a:t>
            </a:r>
            <a:r>
              <a:rPr lang="en-US" altLang="tr-TR" sz="2400" dirty="0"/>
              <a:t> </a:t>
            </a:r>
            <a:r>
              <a:rPr lang="tr-TR" altLang="tr-TR" sz="2400" dirty="0"/>
              <a:t>ya da</a:t>
            </a:r>
            <a:r>
              <a:rPr lang="en-US" altLang="tr-TR" sz="2400" dirty="0"/>
              <a:t> p</a:t>
            </a:r>
            <a:r>
              <a:rPr lang="tr-TR" altLang="tr-TR" sz="2400" dirty="0"/>
              <a:t>i</a:t>
            </a:r>
            <a:r>
              <a:rPr lang="en-US" altLang="tr-TR" sz="2400" dirty="0" err="1"/>
              <a:t>rimidin</a:t>
            </a:r>
            <a:r>
              <a:rPr lang="en-US" altLang="tr-TR" sz="24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867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Nükleik asitler şekerin çeşidine göre iki </a:t>
            </a:r>
            <a:r>
              <a:rPr lang="tr-TR" b="1" dirty="0" smtClean="0"/>
              <a:t>tiptir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Ribonükleik</a:t>
            </a:r>
            <a:r>
              <a:rPr lang="tr-TR" dirty="0" smtClean="0"/>
              <a:t> </a:t>
            </a:r>
            <a:r>
              <a:rPr lang="tr-TR" dirty="0"/>
              <a:t>asit (RNA)</a:t>
            </a:r>
          </a:p>
          <a:p>
            <a:r>
              <a:rPr lang="tr-TR" dirty="0" err="1"/>
              <a:t>Deoksiribonükleik</a:t>
            </a:r>
            <a:r>
              <a:rPr lang="tr-TR" dirty="0"/>
              <a:t> asit (DNA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/>
              <a:t>DNA </a:t>
            </a:r>
            <a:r>
              <a:rPr lang="tr-TR" dirty="0" err="1"/>
              <a:t>replikasyon</a:t>
            </a:r>
            <a:r>
              <a:rPr lang="tr-TR" dirty="0"/>
              <a:t> ile doğrudan kendini oluşturabilir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DNA doğrudan RNA da sentezleyebilir ve, RNA üzerinden de protein sentezlenebilir.</a:t>
            </a:r>
          </a:p>
        </p:txBody>
      </p:sp>
    </p:spTree>
    <p:extLst>
      <p:ext uri="{BB962C8B-B14F-4D97-AF65-F5344CB8AC3E}">
        <p14:creationId xmlns:p14="http://schemas.microsoft.com/office/powerpoint/2010/main" val="144269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DNA çift ipliksi molekül halindedir.</a:t>
            </a:r>
          </a:p>
          <a:p>
            <a:pPr lvl="1"/>
            <a:r>
              <a:rPr lang="tr-TR" dirty="0"/>
              <a:t>Çift sarmal yapı</a:t>
            </a:r>
          </a:p>
          <a:p>
            <a:pPr lvl="1"/>
            <a:r>
              <a:rPr lang="tr-TR" dirty="0"/>
              <a:t>Tamamlayıcı baz çifti</a:t>
            </a:r>
          </a:p>
          <a:p>
            <a:r>
              <a:rPr lang="tr-TR" dirty="0"/>
              <a:t>Hidrojen bağı</a:t>
            </a:r>
          </a:p>
          <a:p>
            <a:r>
              <a:rPr lang="tr-TR" dirty="0"/>
              <a:t>RNA tek </a:t>
            </a:r>
            <a:r>
              <a:rPr lang="tr-TR" dirty="0" err="1"/>
              <a:t>iplikcik</a:t>
            </a:r>
            <a:r>
              <a:rPr lang="tr-TR" dirty="0"/>
              <a:t> halindedir.</a:t>
            </a:r>
          </a:p>
          <a:p>
            <a:pPr lvl="1"/>
            <a:r>
              <a:rPr lang="tr-TR" dirty="0" err="1"/>
              <a:t>Deoksiriboz</a:t>
            </a:r>
            <a:r>
              <a:rPr lang="tr-TR" dirty="0"/>
              <a:t> yerine </a:t>
            </a:r>
            <a:r>
              <a:rPr lang="tr-TR" dirty="0" err="1"/>
              <a:t>riboz</a:t>
            </a:r>
            <a:r>
              <a:rPr lang="tr-TR" dirty="0"/>
              <a:t> içerir</a:t>
            </a:r>
          </a:p>
          <a:p>
            <a:pPr lvl="1"/>
            <a:r>
              <a:rPr lang="tr-TR" dirty="0"/>
              <a:t>Timin yerine </a:t>
            </a:r>
            <a:r>
              <a:rPr lang="tr-TR" dirty="0" err="1"/>
              <a:t>Urasil</a:t>
            </a:r>
            <a:r>
              <a:rPr lang="tr-TR" dirty="0"/>
              <a:t> </a:t>
            </a:r>
            <a:r>
              <a:rPr lang="tr-TR" dirty="0" smtClean="0"/>
              <a:t>içerir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355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Pentozlar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DNA ve RNA da mevcut ana bazlar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	    DNA			 RNA</a:t>
            </a:r>
          </a:p>
          <a:p>
            <a:endParaRPr lang="tr-TR" dirty="0"/>
          </a:p>
          <a:p>
            <a:r>
              <a:rPr lang="tr-TR" dirty="0"/>
              <a:t>	  </a:t>
            </a:r>
            <a:r>
              <a:rPr lang="tr-TR" dirty="0" err="1"/>
              <a:t>Adenine</a:t>
            </a:r>
            <a:r>
              <a:rPr lang="tr-TR" dirty="0"/>
              <a:t>			</a:t>
            </a:r>
            <a:r>
              <a:rPr lang="tr-TR" dirty="0" err="1"/>
              <a:t>Adenine</a:t>
            </a:r>
            <a:endParaRPr lang="tr-TR" dirty="0"/>
          </a:p>
          <a:p>
            <a:r>
              <a:rPr lang="tr-TR" dirty="0"/>
              <a:t>	  </a:t>
            </a:r>
            <a:r>
              <a:rPr lang="tr-TR" dirty="0" err="1"/>
              <a:t>Cytosine</a:t>
            </a:r>
            <a:r>
              <a:rPr lang="tr-TR" dirty="0"/>
              <a:t>			</a:t>
            </a:r>
            <a:r>
              <a:rPr lang="tr-TR" dirty="0" err="1"/>
              <a:t>Cytosine</a:t>
            </a:r>
            <a:endParaRPr lang="tr-TR" dirty="0"/>
          </a:p>
          <a:p>
            <a:r>
              <a:rPr lang="tr-TR" dirty="0"/>
              <a:t>	  </a:t>
            </a:r>
            <a:r>
              <a:rPr lang="tr-TR" dirty="0" err="1"/>
              <a:t>Guanine</a:t>
            </a:r>
            <a:r>
              <a:rPr lang="tr-TR" dirty="0"/>
              <a:t>			</a:t>
            </a:r>
            <a:r>
              <a:rPr lang="tr-TR" dirty="0" err="1"/>
              <a:t>Guanine</a:t>
            </a:r>
            <a:endParaRPr lang="tr-TR" dirty="0"/>
          </a:p>
          <a:p>
            <a:r>
              <a:rPr lang="tr-TR" dirty="0"/>
              <a:t>	  </a:t>
            </a:r>
            <a:r>
              <a:rPr lang="tr-TR" dirty="0" err="1"/>
              <a:t>Thymine</a:t>
            </a:r>
            <a:r>
              <a:rPr lang="tr-TR" dirty="0"/>
              <a:t>			</a:t>
            </a:r>
            <a:r>
              <a:rPr lang="tr-TR" dirty="0" err="1"/>
              <a:t>Uracil</a:t>
            </a:r>
            <a:r>
              <a:rPr lang="tr-TR" dirty="0"/>
              <a:t> (U)</a:t>
            </a:r>
          </a:p>
        </p:txBody>
      </p:sp>
    </p:spTree>
    <p:extLst>
      <p:ext uri="{BB962C8B-B14F-4D97-AF65-F5344CB8AC3E}">
        <p14:creationId xmlns:p14="http://schemas.microsoft.com/office/powerpoint/2010/main" val="60444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Nükleozidler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Purin</a:t>
            </a:r>
            <a:r>
              <a:rPr lang="tr-TR" dirty="0" smtClean="0"/>
              <a:t> ve </a:t>
            </a:r>
            <a:r>
              <a:rPr lang="tr-TR" dirty="0" err="1" smtClean="0"/>
              <a:t>pirimidin</a:t>
            </a:r>
            <a:r>
              <a:rPr lang="tr-TR" dirty="0" smtClean="0"/>
              <a:t> bazlarının, bir D-</a:t>
            </a:r>
            <a:r>
              <a:rPr lang="tr-TR" dirty="0" err="1" smtClean="0"/>
              <a:t>riboz</a:t>
            </a:r>
            <a:r>
              <a:rPr lang="tr-TR" dirty="0" smtClean="0"/>
              <a:t> veya </a:t>
            </a:r>
            <a:r>
              <a:rPr lang="tr-TR" dirty="0"/>
              <a:t>2-deoksi D-</a:t>
            </a:r>
            <a:r>
              <a:rPr lang="tr-TR" dirty="0" err="1"/>
              <a:t>riboz</a:t>
            </a:r>
            <a:r>
              <a:rPr lang="tr-TR" dirty="0"/>
              <a:t> içeren </a:t>
            </a:r>
            <a:r>
              <a:rPr lang="tr-TR" dirty="0" err="1" smtClean="0"/>
              <a:t>dezoksiriboza</a:t>
            </a:r>
            <a:r>
              <a:rPr lang="tr-TR" dirty="0" smtClean="0"/>
              <a:t> bağlanmasıyla </a:t>
            </a:r>
            <a:r>
              <a:rPr lang="tr-TR" dirty="0" err="1" smtClean="0"/>
              <a:t>nükleozidler</a:t>
            </a:r>
            <a:r>
              <a:rPr lang="tr-TR" dirty="0" smtClean="0"/>
              <a:t> oluşur</a:t>
            </a:r>
          </a:p>
          <a:p>
            <a:r>
              <a:rPr lang="tr-TR" dirty="0" smtClean="0"/>
              <a:t>Bir </a:t>
            </a:r>
            <a:r>
              <a:rPr lang="tr-TR" dirty="0" err="1" smtClean="0"/>
              <a:t>nükleositte</a:t>
            </a:r>
            <a:r>
              <a:rPr lang="tr-TR" dirty="0" smtClean="0"/>
              <a:t> </a:t>
            </a:r>
            <a:r>
              <a:rPr lang="tr-TR" dirty="0" err="1" smtClean="0"/>
              <a:t>pentoz</a:t>
            </a:r>
            <a:r>
              <a:rPr lang="tr-TR" dirty="0" smtClean="0"/>
              <a:t> (D-</a:t>
            </a:r>
            <a:r>
              <a:rPr lang="tr-TR" dirty="0" err="1" smtClean="0"/>
              <a:t>riboz</a:t>
            </a:r>
            <a:r>
              <a:rPr lang="tr-TR" dirty="0" smtClean="0"/>
              <a:t> veya 2-deoksi-D-riboz)’ un </a:t>
            </a:r>
            <a:r>
              <a:rPr lang="tr-TR" dirty="0" err="1" smtClean="0"/>
              <a:t>anomerik</a:t>
            </a:r>
            <a:r>
              <a:rPr lang="tr-TR" dirty="0" smtClean="0"/>
              <a:t> 1 </a:t>
            </a:r>
            <a:r>
              <a:rPr lang="tr-TR" dirty="0" err="1" smtClean="0"/>
              <a:t>no’lu</a:t>
            </a:r>
            <a:r>
              <a:rPr lang="tr-TR" dirty="0" smtClean="0"/>
              <a:t> karbonu, </a:t>
            </a:r>
            <a:r>
              <a:rPr lang="tr-TR" dirty="0" err="1" smtClean="0"/>
              <a:t>pirimidinin</a:t>
            </a:r>
            <a:r>
              <a:rPr lang="tr-TR" dirty="0" smtClean="0"/>
              <a:t> 1no’lu, </a:t>
            </a:r>
            <a:r>
              <a:rPr lang="tr-TR" dirty="0" err="1" smtClean="0"/>
              <a:t>pürin’in</a:t>
            </a:r>
            <a:r>
              <a:rPr lang="tr-TR" dirty="0" smtClean="0"/>
              <a:t> ise 9 </a:t>
            </a:r>
            <a:r>
              <a:rPr lang="tr-TR" dirty="0" err="1" smtClean="0"/>
              <a:t>no’lu</a:t>
            </a:r>
            <a:r>
              <a:rPr lang="tr-TR" dirty="0" smtClean="0"/>
              <a:t> azotuna N-</a:t>
            </a:r>
            <a:r>
              <a:rPr lang="tr-TR" b="1" dirty="0" err="1"/>
              <a:t>glikozidik</a:t>
            </a:r>
            <a:r>
              <a:rPr lang="tr-TR" b="1" dirty="0"/>
              <a:t> bağ </a:t>
            </a:r>
            <a:r>
              <a:rPr lang="tr-TR" dirty="0" smtClean="0"/>
              <a:t> ile </a:t>
            </a:r>
            <a:r>
              <a:rPr lang="tr-TR" dirty="0" err="1" smtClean="0"/>
              <a:t>bağlanmıitır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bağ bütün </a:t>
            </a:r>
            <a:r>
              <a:rPr lang="tr-TR" dirty="0" err="1" smtClean="0"/>
              <a:t>nükleositlrde</a:t>
            </a:r>
            <a:r>
              <a:rPr lang="tr-TR" dirty="0" smtClean="0"/>
              <a:t> beta şeklindedir.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983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Nükleotidler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Nükleotidler, </a:t>
            </a:r>
            <a:r>
              <a:rPr lang="tr-TR" dirty="0" err="1" smtClean="0"/>
              <a:t>nükleozidlerin</a:t>
            </a:r>
            <a:r>
              <a:rPr lang="tr-TR" dirty="0" smtClean="0"/>
              <a:t> fosfat esterleridir. </a:t>
            </a:r>
            <a:r>
              <a:rPr lang="tr-TR" dirty="0" err="1" smtClean="0"/>
              <a:t>Pentoz</a:t>
            </a:r>
            <a:r>
              <a:rPr lang="tr-TR" dirty="0" smtClean="0"/>
              <a:t> şekerlerinin en az bir hidroksil grubu </a:t>
            </a:r>
            <a:r>
              <a:rPr lang="tr-TR" dirty="0" err="1" smtClean="0"/>
              <a:t>esterleşmiştir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86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b="1" dirty="0" smtClean="0"/>
              <a:t/>
            </a:r>
            <a:br>
              <a:rPr lang="tr-TR" altLang="tr-TR" b="1" dirty="0" smtClean="0"/>
            </a:br>
            <a:r>
              <a:rPr lang="tr-TR" altLang="tr-TR" b="1" dirty="0" smtClean="0"/>
              <a:t>Adlandırma</a:t>
            </a:r>
            <a:r>
              <a:rPr lang="en-US" altLang="tr-TR" dirty="0"/>
              <a:t/>
            </a:r>
            <a:br>
              <a:rPr lang="en-US" altLang="tr-TR" dirty="0"/>
            </a:b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177143" y="2695917"/>
            <a:ext cx="833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                       </a:t>
            </a:r>
            <a:r>
              <a:rPr lang="tr-TR" dirty="0" err="1" smtClean="0"/>
              <a:t>Nükleozid</a:t>
            </a:r>
            <a:r>
              <a:rPr lang="tr-TR" dirty="0"/>
              <a:t>	   Nükleotid</a:t>
            </a:r>
          </a:p>
          <a:p>
            <a:r>
              <a:rPr lang="tr-TR" dirty="0"/>
              <a:t>Baz			 + </a:t>
            </a:r>
            <a:r>
              <a:rPr lang="tr-TR" dirty="0" err="1"/>
              <a:t>deoksiriboz</a:t>
            </a:r>
            <a:r>
              <a:rPr lang="tr-TR" dirty="0"/>
              <a:t>       + fosfat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177143" y="332795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Purinler</a:t>
            </a:r>
            <a:endParaRPr lang="tr-TR" dirty="0"/>
          </a:p>
          <a:p>
            <a:r>
              <a:rPr lang="tr-TR" dirty="0"/>
              <a:t>  </a:t>
            </a:r>
            <a:r>
              <a:rPr lang="tr-TR" dirty="0" err="1"/>
              <a:t>Adenin</a:t>
            </a:r>
            <a:r>
              <a:rPr lang="tr-TR" dirty="0"/>
              <a:t>		      </a:t>
            </a:r>
            <a:r>
              <a:rPr lang="tr-TR" dirty="0" err="1"/>
              <a:t>Adenozin</a:t>
            </a:r>
            <a:endParaRPr lang="tr-TR" dirty="0"/>
          </a:p>
          <a:p>
            <a:r>
              <a:rPr lang="tr-TR" dirty="0"/>
              <a:t>  </a:t>
            </a:r>
            <a:r>
              <a:rPr lang="tr-TR" dirty="0" err="1"/>
              <a:t>Guanin</a:t>
            </a:r>
            <a:r>
              <a:rPr lang="tr-TR" dirty="0"/>
              <a:t>		     </a:t>
            </a:r>
            <a:r>
              <a:rPr lang="tr-TR" dirty="0" err="1"/>
              <a:t>Guanozin</a:t>
            </a:r>
            <a:endParaRPr lang="tr-TR" dirty="0"/>
          </a:p>
          <a:p>
            <a:r>
              <a:rPr lang="tr-TR" dirty="0"/>
              <a:t>  </a:t>
            </a:r>
            <a:r>
              <a:rPr lang="tr-TR" dirty="0" err="1"/>
              <a:t>Hipoksantin</a:t>
            </a:r>
            <a:r>
              <a:rPr lang="tr-TR" dirty="0"/>
              <a:t>	      </a:t>
            </a:r>
            <a:r>
              <a:rPr lang="tr-TR" dirty="0" err="1"/>
              <a:t>İnozin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Pirimidinler</a:t>
            </a:r>
            <a:endParaRPr lang="tr-TR" dirty="0"/>
          </a:p>
          <a:p>
            <a:r>
              <a:rPr lang="tr-TR" dirty="0"/>
              <a:t>  Timin		     </a:t>
            </a:r>
            <a:r>
              <a:rPr lang="tr-TR" dirty="0" err="1"/>
              <a:t>Timidin</a:t>
            </a:r>
            <a:endParaRPr lang="tr-TR" dirty="0"/>
          </a:p>
          <a:p>
            <a:r>
              <a:rPr lang="tr-TR" dirty="0"/>
              <a:t>  </a:t>
            </a:r>
            <a:r>
              <a:rPr lang="tr-TR" dirty="0" err="1"/>
              <a:t>Sitozin</a:t>
            </a:r>
            <a:r>
              <a:rPr lang="tr-TR" dirty="0"/>
              <a:t>		     </a:t>
            </a:r>
            <a:r>
              <a:rPr lang="tr-TR" dirty="0" err="1"/>
              <a:t>Sitidin</a:t>
            </a:r>
            <a:endParaRPr lang="tr-TR" dirty="0"/>
          </a:p>
          <a:p>
            <a:r>
              <a:rPr lang="tr-TR" dirty="0"/>
              <a:t>	        +</a:t>
            </a:r>
            <a:r>
              <a:rPr lang="tr-TR" dirty="0" err="1"/>
              <a:t>riboz</a:t>
            </a:r>
            <a:r>
              <a:rPr lang="tr-TR" dirty="0"/>
              <a:t>           </a:t>
            </a:r>
          </a:p>
          <a:p>
            <a:r>
              <a:rPr lang="tr-TR" dirty="0"/>
              <a:t>  </a:t>
            </a:r>
            <a:r>
              <a:rPr lang="tr-TR" dirty="0" err="1"/>
              <a:t>Urasil</a:t>
            </a:r>
            <a:r>
              <a:rPr lang="tr-TR" dirty="0"/>
              <a:t> 		    </a:t>
            </a:r>
            <a:r>
              <a:rPr lang="tr-TR" dirty="0" err="1"/>
              <a:t>Uridin</a:t>
            </a:r>
            <a:endParaRPr lang="tr-T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78663" y="3626345"/>
            <a:ext cx="147047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Adenilik asit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Guanilik</a:t>
            </a: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İnozinik asit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Timidilik</a:t>
            </a: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Sitidilik</a:t>
            </a: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Uridilik</a:t>
            </a:r>
            <a:r>
              <a:rPr kumimoji="0" lang="tr-TR" altLang="tr-T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asit</a:t>
            </a:r>
          </a:p>
        </p:txBody>
      </p:sp>
    </p:spTree>
    <p:extLst>
      <p:ext uri="{BB962C8B-B14F-4D97-AF65-F5344CB8AC3E}">
        <p14:creationId xmlns:p14="http://schemas.microsoft.com/office/powerpoint/2010/main" val="752187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962</Words>
  <Application>Microsoft Office PowerPoint</Application>
  <PresentationFormat>Geniş ekran</PresentationFormat>
  <Paragraphs>89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Organik</vt:lpstr>
      <vt:lpstr>Nükleik Asitler</vt:lpstr>
      <vt:lpstr>Tanım-Yapı Fonksiyon</vt:lpstr>
      <vt:lpstr>Tanım-Yapı Fonksiyon</vt:lpstr>
      <vt:lpstr>Nükleik asitler şekerin çeşidine göre iki tiptir</vt:lpstr>
      <vt:lpstr>PowerPoint Sunusu</vt:lpstr>
      <vt:lpstr>Pentozlar</vt:lpstr>
      <vt:lpstr>Nükleozidler</vt:lpstr>
      <vt:lpstr>Nükleotidler</vt:lpstr>
      <vt:lpstr> Adlandırma </vt:lpstr>
      <vt:lpstr>Nukleotit trifosfatların hücre içindeki fonksiyonları </vt:lpstr>
      <vt:lpstr> DNA </vt:lpstr>
      <vt:lpstr>PowerPoint Sunusu</vt:lpstr>
      <vt:lpstr>PowerPoint Sunusu</vt:lpstr>
      <vt:lpstr> DNA ile ilgili Özet Bilgiler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</dc:title>
  <dc:creator>user</dc:creator>
  <cp:lastModifiedBy>user</cp:lastModifiedBy>
  <cp:revision>16</cp:revision>
  <dcterms:created xsi:type="dcterms:W3CDTF">2019-08-21T05:25:21Z</dcterms:created>
  <dcterms:modified xsi:type="dcterms:W3CDTF">2019-11-12T05:45:24Z</dcterms:modified>
</cp:coreProperties>
</file>