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7" r:id="rId2"/>
    <p:sldId id="256" r:id="rId3"/>
    <p:sldId id="261" r:id="rId4"/>
    <p:sldId id="262" r:id="rId5"/>
    <p:sldId id="268" r:id="rId6"/>
    <p:sldId id="258" r:id="rId7"/>
    <p:sldId id="259" r:id="rId8"/>
    <p:sldId id="260" r:id="rId9"/>
    <p:sldId id="264" r:id="rId10"/>
    <p:sldId id="265" r:id="rId11"/>
    <p:sldId id="263" r:id="rId12"/>
    <p:sldId id="282" r:id="rId1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FF"/>
    <a:srgbClr val="1422A4"/>
    <a:srgbClr val="1C1C1C"/>
    <a:srgbClr val="3333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Orta Stil 4 - Vurgu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348" autoAdjust="0"/>
    <p:restoredTop sz="94660" autoAdjust="0"/>
  </p:normalViewPr>
  <p:slideViewPr>
    <p:cSldViewPr snapToGrid="0">
      <p:cViewPr varScale="1">
        <p:scale>
          <a:sx n="106" d="100"/>
          <a:sy n="106" d="100"/>
        </p:scale>
        <p:origin x="516" y="114"/>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1008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E0F5A5D-5524-44F7-814E-B889B9965F1E}" type="datetimeFigureOut">
              <a:rPr lang="tr-TR" smtClean="0"/>
              <a:t>17.09.2019</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A402D61-8D4D-4983-A9ED-C08C6DD02898}" type="slidenum">
              <a:rPr lang="tr-TR" smtClean="0"/>
              <a:t>‹#›</a:t>
            </a:fld>
            <a:endParaRPr lang="tr-TR"/>
          </a:p>
        </p:txBody>
      </p:sp>
    </p:spTree>
    <p:extLst>
      <p:ext uri="{BB962C8B-B14F-4D97-AF65-F5344CB8AC3E}">
        <p14:creationId xmlns:p14="http://schemas.microsoft.com/office/powerpoint/2010/main" val="12569281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4A402D61-8D4D-4983-A9ED-C08C6DD02898}" type="slidenum">
              <a:rPr lang="tr-TR" smtClean="0"/>
              <a:t>2</a:t>
            </a:fld>
            <a:endParaRPr lang="tr-TR"/>
          </a:p>
        </p:txBody>
      </p:sp>
    </p:spTree>
    <p:extLst>
      <p:ext uri="{BB962C8B-B14F-4D97-AF65-F5344CB8AC3E}">
        <p14:creationId xmlns:p14="http://schemas.microsoft.com/office/powerpoint/2010/main" val="23665056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742F8BC3-0450-4727-946D-7FCD2CFE3342}" type="datetimeFigureOut">
              <a:rPr lang="tr-TR" smtClean="0"/>
              <a:t>17.09.2019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DDFEF85-E1D2-4DEF-87F2-CD9A22EDED7E}" type="slidenum">
              <a:rPr lang="tr-TR" smtClean="0"/>
              <a:t>‹#›</a:t>
            </a:fld>
            <a:endParaRPr lang="tr-TR"/>
          </a:p>
        </p:txBody>
      </p:sp>
    </p:spTree>
    <p:extLst>
      <p:ext uri="{BB962C8B-B14F-4D97-AF65-F5344CB8AC3E}">
        <p14:creationId xmlns:p14="http://schemas.microsoft.com/office/powerpoint/2010/main" val="17099643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42F8BC3-0450-4727-946D-7FCD2CFE3342}" type="datetimeFigureOut">
              <a:rPr lang="tr-TR" smtClean="0"/>
              <a:t>17.09.2019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DDFEF85-E1D2-4DEF-87F2-CD9A22EDED7E}" type="slidenum">
              <a:rPr lang="tr-TR" smtClean="0"/>
              <a:t>‹#›</a:t>
            </a:fld>
            <a:endParaRPr lang="tr-TR"/>
          </a:p>
        </p:txBody>
      </p:sp>
    </p:spTree>
    <p:extLst>
      <p:ext uri="{BB962C8B-B14F-4D97-AF65-F5344CB8AC3E}">
        <p14:creationId xmlns:p14="http://schemas.microsoft.com/office/powerpoint/2010/main" val="23606598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42F8BC3-0450-4727-946D-7FCD2CFE3342}" type="datetimeFigureOut">
              <a:rPr lang="tr-TR" smtClean="0"/>
              <a:t>17.09.2019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DDFEF85-E1D2-4DEF-87F2-CD9A22EDED7E}" type="slidenum">
              <a:rPr lang="tr-TR" smtClean="0"/>
              <a:t>‹#›</a:t>
            </a:fld>
            <a:endParaRPr lang="tr-TR"/>
          </a:p>
        </p:txBody>
      </p:sp>
    </p:spTree>
    <p:extLst>
      <p:ext uri="{BB962C8B-B14F-4D97-AF65-F5344CB8AC3E}">
        <p14:creationId xmlns:p14="http://schemas.microsoft.com/office/powerpoint/2010/main" val="28452533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42F8BC3-0450-4727-946D-7FCD2CFE3342}" type="datetimeFigureOut">
              <a:rPr lang="tr-TR" smtClean="0"/>
              <a:t>17.09.2019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DDFEF85-E1D2-4DEF-87F2-CD9A22EDED7E}" type="slidenum">
              <a:rPr lang="tr-TR" smtClean="0"/>
              <a:t>‹#›</a:t>
            </a:fld>
            <a:endParaRPr lang="tr-TR"/>
          </a:p>
        </p:txBody>
      </p:sp>
    </p:spTree>
    <p:extLst>
      <p:ext uri="{BB962C8B-B14F-4D97-AF65-F5344CB8AC3E}">
        <p14:creationId xmlns:p14="http://schemas.microsoft.com/office/powerpoint/2010/main" val="23156376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742F8BC3-0450-4727-946D-7FCD2CFE3342}" type="datetimeFigureOut">
              <a:rPr lang="tr-TR" smtClean="0"/>
              <a:t>17.09.2019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DDFEF85-E1D2-4DEF-87F2-CD9A22EDED7E}" type="slidenum">
              <a:rPr lang="tr-TR" smtClean="0"/>
              <a:t>‹#›</a:t>
            </a:fld>
            <a:endParaRPr lang="tr-TR"/>
          </a:p>
        </p:txBody>
      </p:sp>
    </p:spTree>
    <p:extLst>
      <p:ext uri="{BB962C8B-B14F-4D97-AF65-F5344CB8AC3E}">
        <p14:creationId xmlns:p14="http://schemas.microsoft.com/office/powerpoint/2010/main" val="42302350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742F8BC3-0450-4727-946D-7FCD2CFE3342}" type="datetimeFigureOut">
              <a:rPr lang="tr-TR" smtClean="0"/>
              <a:t>17.09.2019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DDFEF85-E1D2-4DEF-87F2-CD9A22EDED7E}" type="slidenum">
              <a:rPr lang="tr-TR" smtClean="0"/>
              <a:t>‹#›</a:t>
            </a:fld>
            <a:endParaRPr lang="tr-TR"/>
          </a:p>
        </p:txBody>
      </p:sp>
    </p:spTree>
    <p:extLst>
      <p:ext uri="{BB962C8B-B14F-4D97-AF65-F5344CB8AC3E}">
        <p14:creationId xmlns:p14="http://schemas.microsoft.com/office/powerpoint/2010/main" val="6234617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742F8BC3-0450-4727-946D-7FCD2CFE3342}" type="datetimeFigureOut">
              <a:rPr lang="tr-TR" smtClean="0"/>
              <a:t>17.09.2019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8DDFEF85-E1D2-4DEF-87F2-CD9A22EDED7E}" type="slidenum">
              <a:rPr lang="tr-TR" smtClean="0"/>
              <a:t>‹#›</a:t>
            </a:fld>
            <a:endParaRPr lang="tr-TR"/>
          </a:p>
        </p:txBody>
      </p:sp>
    </p:spTree>
    <p:extLst>
      <p:ext uri="{BB962C8B-B14F-4D97-AF65-F5344CB8AC3E}">
        <p14:creationId xmlns:p14="http://schemas.microsoft.com/office/powerpoint/2010/main" val="20328411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742F8BC3-0450-4727-946D-7FCD2CFE3342}" type="datetimeFigureOut">
              <a:rPr lang="tr-TR" smtClean="0"/>
              <a:t>17.09.2019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8DDFEF85-E1D2-4DEF-87F2-CD9A22EDED7E}" type="slidenum">
              <a:rPr lang="tr-TR" smtClean="0"/>
              <a:t>‹#›</a:t>
            </a:fld>
            <a:endParaRPr lang="tr-TR"/>
          </a:p>
        </p:txBody>
      </p:sp>
    </p:spTree>
    <p:extLst>
      <p:ext uri="{BB962C8B-B14F-4D97-AF65-F5344CB8AC3E}">
        <p14:creationId xmlns:p14="http://schemas.microsoft.com/office/powerpoint/2010/main" val="26598693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742F8BC3-0450-4727-946D-7FCD2CFE3342}" type="datetimeFigureOut">
              <a:rPr lang="tr-TR" smtClean="0"/>
              <a:t>17.09.2019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8DDFEF85-E1D2-4DEF-87F2-CD9A22EDED7E}" type="slidenum">
              <a:rPr lang="tr-TR" smtClean="0"/>
              <a:t>‹#›</a:t>
            </a:fld>
            <a:endParaRPr lang="tr-TR"/>
          </a:p>
        </p:txBody>
      </p:sp>
    </p:spTree>
    <p:extLst>
      <p:ext uri="{BB962C8B-B14F-4D97-AF65-F5344CB8AC3E}">
        <p14:creationId xmlns:p14="http://schemas.microsoft.com/office/powerpoint/2010/main" val="23686084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42F8BC3-0450-4727-946D-7FCD2CFE3342}" type="datetimeFigureOut">
              <a:rPr lang="tr-TR" smtClean="0"/>
              <a:t>17.09.2019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DDFEF85-E1D2-4DEF-87F2-CD9A22EDED7E}" type="slidenum">
              <a:rPr lang="tr-TR" smtClean="0"/>
              <a:t>‹#›</a:t>
            </a:fld>
            <a:endParaRPr lang="tr-TR"/>
          </a:p>
        </p:txBody>
      </p:sp>
    </p:spTree>
    <p:extLst>
      <p:ext uri="{BB962C8B-B14F-4D97-AF65-F5344CB8AC3E}">
        <p14:creationId xmlns:p14="http://schemas.microsoft.com/office/powerpoint/2010/main" val="36443563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42F8BC3-0450-4727-946D-7FCD2CFE3342}" type="datetimeFigureOut">
              <a:rPr lang="tr-TR" smtClean="0"/>
              <a:t>17.09.2019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DDFEF85-E1D2-4DEF-87F2-CD9A22EDED7E}" type="slidenum">
              <a:rPr lang="tr-TR" smtClean="0"/>
              <a:t>‹#›</a:t>
            </a:fld>
            <a:endParaRPr lang="tr-TR"/>
          </a:p>
        </p:txBody>
      </p:sp>
    </p:spTree>
    <p:extLst>
      <p:ext uri="{BB962C8B-B14F-4D97-AF65-F5344CB8AC3E}">
        <p14:creationId xmlns:p14="http://schemas.microsoft.com/office/powerpoint/2010/main" val="32264258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42F8BC3-0450-4727-946D-7FCD2CFE3342}" type="datetimeFigureOut">
              <a:rPr lang="tr-TR" smtClean="0"/>
              <a:t>17.09.2019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DFEF85-E1D2-4DEF-87F2-CD9A22EDED7E}" type="slidenum">
              <a:rPr lang="tr-TR" smtClean="0"/>
              <a:t>‹#›</a:t>
            </a:fld>
            <a:endParaRPr lang="tr-TR"/>
          </a:p>
        </p:txBody>
      </p:sp>
    </p:spTree>
    <p:extLst>
      <p:ext uri="{BB962C8B-B14F-4D97-AF65-F5344CB8AC3E}">
        <p14:creationId xmlns:p14="http://schemas.microsoft.com/office/powerpoint/2010/main" val="23555114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2006852" y="1557112"/>
            <a:ext cx="7417806" cy="830997"/>
          </a:xfrm>
          <a:prstGeom prst="rect">
            <a:avLst/>
          </a:prstGeom>
        </p:spPr>
        <p:txBody>
          <a:bodyPr wrap="square">
            <a:spAutoFit/>
          </a:bodyPr>
          <a:lstStyle/>
          <a:p>
            <a:r>
              <a:rPr lang="tr-TR" sz="4800" b="1" dirty="0">
                <a:solidFill>
                  <a:srgbClr val="C00000"/>
                </a:solidFill>
                <a:latin typeface="Arial" panose="020B0604020202020204" pitchFamily="34" charset="0"/>
                <a:cs typeface="Arial" panose="020B0604020202020204" pitchFamily="34" charset="0"/>
              </a:rPr>
              <a:t>KİM 499 UZAY KİMYASI</a:t>
            </a:r>
            <a:endParaRPr lang="tr-TR" dirty="0"/>
          </a:p>
        </p:txBody>
      </p:sp>
    </p:spTree>
    <p:extLst>
      <p:ext uri="{BB962C8B-B14F-4D97-AF65-F5344CB8AC3E}">
        <p14:creationId xmlns:p14="http://schemas.microsoft.com/office/powerpoint/2010/main" val="12153067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72428" y="73590"/>
            <a:ext cx="11914360" cy="3901837"/>
          </a:xfrm>
          <a:prstGeom prst="rect">
            <a:avLst/>
          </a:prstGeom>
        </p:spPr>
        <p:txBody>
          <a:bodyPr wrap="square">
            <a:spAutoFit/>
          </a:bodyPr>
          <a:lstStyle/>
          <a:p>
            <a:pPr algn="just">
              <a:lnSpc>
                <a:spcPct val="150000"/>
              </a:lnSpc>
              <a:spcAft>
                <a:spcPts val="800"/>
              </a:spcAft>
            </a:pPr>
            <a:r>
              <a:rPr lang="tr-TR" sz="2400" dirty="0" err="1" smtClean="0">
                <a:effectLst/>
                <a:latin typeface="Arial" panose="020B0604020202020204" pitchFamily="34" charset="0"/>
                <a:ea typeface="Calibri" panose="020F0502020204030204" pitchFamily="34" charset="0"/>
                <a:cs typeface="Arial" panose="020B0604020202020204" pitchFamily="34" charset="0"/>
              </a:rPr>
              <a:t>Disiplinlerarası</a:t>
            </a:r>
            <a:r>
              <a:rPr lang="tr-TR" sz="2400" dirty="0" smtClean="0">
                <a:effectLst/>
                <a:latin typeface="Arial" panose="020B0604020202020204" pitchFamily="34" charset="0"/>
                <a:ea typeface="Calibri" panose="020F0502020204030204" pitchFamily="34" charset="0"/>
                <a:cs typeface="Arial" panose="020B0604020202020204" pitchFamily="34" charset="0"/>
              </a:rPr>
              <a:t> konu olan </a:t>
            </a:r>
            <a:r>
              <a:rPr lang="tr-TR" sz="2400" dirty="0" err="1" smtClean="0">
                <a:effectLst/>
                <a:latin typeface="Arial" panose="020B0604020202020204" pitchFamily="34" charset="0"/>
                <a:ea typeface="Calibri" panose="020F0502020204030204" pitchFamily="34" charset="0"/>
                <a:cs typeface="Arial" panose="020B0604020202020204" pitchFamily="34" charset="0"/>
              </a:rPr>
              <a:t>kozmokimya</a:t>
            </a:r>
            <a:r>
              <a:rPr lang="tr-TR" sz="2400" dirty="0" smtClean="0">
                <a:effectLst/>
                <a:latin typeface="Arial" panose="020B0604020202020204" pitchFamily="34" charset="0"/>
                <a:ea typeface="Calibri" panose="020F0502020204030204" pitchFamily="34" charset="0"/>
                <a:cs typeface="Arial" panose="020B0604020202020204" pitchFamily="34" charset="0"/>
              </a:rPr>
              <a:t> aslında dünyada araştırılan jeolojik, biyolojik ve kimyasal bulguların daha makro düzeyde yani evren düzeyinde incelenmesidir. Ki zaten dünya evrenin bir parçası olduğundan, dünya dışındaki bir sistemden elde edilen bulgular bize üzerinde yaşadığımız dünya hakkında ve dünyayı etkileyen olaylar hakkında bilgi sahibi olmamızı sağlar. Aslında makro düzeyde düşündüğümüzde dünya evrende denizdeki bir kum tanesidir. Uzayda gerçekleşen olaylar çok daha ilgi çekicidir.</a:t>
            </a:r>
            <a:endParaRPr lang="tr-TR" sz="24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66615287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72428" y="289711"/>
            <a:ext cx="12119572" cy="5883662"/>
          </a:xfrm>
          <a:prstGeom prst="rect">
            <a:avLst/>
          </a:prstGeom>
        </p:spPr>
        <p:txBody>
          <a:bodyPr wrap="square">
            <a:spAutoFit/>
          </a:bodyPr>
          <a:lstStyle/>
          <a:p>
            <a:pPr algn="just">
              <a:lnSpc>
                <a:spcPct val="150000"/>
              </a:lnSpc>
              <a:spcAft>
                <a:spcPts val="800"/>
              </a:spcAft>
            </a:pPr>
            <a:r>
              <a:rPr lang="tr-TR" sz="2200" dirty="0" smtClean="0">
                <a:latin typeface="Arial" panose="020B0604020202020204" pitchFamily="34" charset="0"/>
                <a:ea typeface="Calibri" panose="020F0502020204030204" pitchFamily="34" charset="0"/>
                <a:cs typeface="Arial" panose="020B0604020202020204" pitchFamily="34" charset="0"/>
              </a:rPr>
              <a:t>Evrenin </a:t>
            </a:r>
            <a:r>
              <a:rPr lang="tr-TR" sz="2200" dirty="0">
                <a:latin typeface="Arial" panose="020B0604020202020204" pitchFamily="34" charset="0"/>
                <a:ea typeface="Calibri" panose="020F0502020204030204" pitchFamily="34" charset="0"/>
                <a:cs typeface="Arial" panose="020B0604020202020204" pitchFamily="34" charset="0"/>
              </a:rPr>
              <a:t>önemli bir kısmı, elementler, iyonlar ve bunların kombinasyonları ile oluşan bileşiklerden oluşur (aslında mümkün olan en büyük ölçekte kimya). Bu kimyasal bileşenler, gazlar veya süper ısıtılmış plazmalar, daha az katılar ve nadiren sıvı olarak ortaya çıkarlar.</a:t>
            </a:r>
          </a:p>
          <a:p>
            <a:pPr algn="just">
              <a:lnSpc>
                <a:spcPct val="150000"/>
              </a:lnSpc>
              <a:spcAft>
                <a:spcPts val="800"/>
              </a:spcAft>
            </a:pPr>
            <a:r>
              <a:rPr lang="tr-TR" sz="2200" b="1" dirty="0" err="1">
                <a:latin typeface="Arial" panose="020B0604020202020204" pitchFamily="34" charset="0"/>
                <a:ea typeface="Calibri" panose="020F0502020204030204" pitchFamily="34" charset="0"/>
                <a:cs typeface="Arial" panose="020B0604020202020204" pitchFamily="34" charset="0"/>
              </a:rPr>
              <a:t>Kozmokimya</a:t>
            </a:r>
            <a:r>
              <a:rPr lang="tr-TR" sz="2200" dirty="0">
                <a:latin typeface="Arial" panose="020B0604020202020204" pitchFamily="34" charset="0"/>
                <a:ea typeface="Calibri" panose="020F0502020204030204" pitchFamily="34" charset="0"/>
                <a:cs typeface="Arial" panose="020B0604020202020204" pitchFamily="34" charset="0"/>
              </a:rPr>
              <a:t>, evrenin kimyasal bileşiminin ve bu bileşimleri oluşturan proseslerin çalışmasıdır. Diğer bir şekilde kozmoloji, öncelikle kendi güneş sistemimizdeki cisimlere odaklanır, çünkü buradan kimyasal bilgiye doğrudan ulaşabiliyoruz. </a:t>
            </a:r>
            <a:endParaRPr lang="tr-TR" sz="2200" dirty="0" smtClean="0">
              <a:latin typeface="Arial" panose="020B0604020202020204" pitchFamily="34" charset="0"/>
              <a:ea typeface="Calibri" panose="020F0502020204030204" pitchFamily="34" charset="0"/>
              <a:cs typeface="Arial" panose="020B0604020202020204" pitchFamily="34" charset="0"/>
            </a:endParaRPr>
          </a:p>
          <a:p>
            <a:pPr algn="just">
              <a:lnSpc>
                <a:spcPct val="150000"/>
              </a:lnSpc>
              <a:spcAft>
                <a:spcPts val="800"/>
              </a:spcAft>
            </a:pPr>
            <a:r>
              <a:rPr lang="tr-TR" sz="2200" b="1" dirty="0" err="1" smtClean="0">
                <a:latin typeface="Arial" panose="020B0604020202020204" pitchFamily="34" charset="0"/>
                <a:ea typeface="Calibri" panose="020F0502020204030204" pitchFamily="34" charset="0"/>
                <a:cs typeface="Arial" panose="020B0604020202020204" pitchFamily="34" charset="0"/>
              </a:rPr>
              <a:t>Astrokimya</a:t>
            </a:r>
            <a:r>
              <a:rPr lang="tr-TR" sz="2200" dirty="0">
                <a:latin typeface="Arial" panose="020B0604020202020204" pitchFamily="34" charset="0"/>
                <a:ea typeface="Calibri" panose="020F0502020204030204" pitchFamily="34" charset="0"/>
                <a:cs typeface="Arial" panose="020B0604020202020204" pitchFamily="34" charset="0"/>
              </a:rPr>
              <a:t>, güneş bileşenlerini, gezegen ve uyduları, sayısız kuyruklu yıldızları ve </a:t>
            </a:r>
            <a:r>
              <a:rPr lang="tr-TR" sz="2200" dirty="0" err="1">
                <a:latin typeface="Arial" panose="020B0604020202020204" pitchFamily="34" charset="0"/>
                <a:ea typeface="Calibri" panose="020F0502020204030204" pitchFamily="34" charset="0"/>
                <a:cs typeface="Arial" panose="020B0604020202020204" pitchFamily="34" charset="0"/>
              </a:rPr>
              <a:t>astreoidleri</a:t>
            </a:r>
            <a:r>
              <a:rPr lang="tr-TR" sz="2200" dirty="0">
                <a:latin typeface="Arial" panose="020B0604020202020204" pitchFamily="34" charset="0"/>
                <a:ea typeface="Calibri" panose="020F0502020204030204" pitchFamily="34" charset="0"/>
                <a:cs typeface="Arial" panose="020B0604020202020204" pitchFamily="34" charset="0"/>
              </a:rPr>
              <a:t>, bunlardan oluşan daha küçük örnekleri (meteoritler, gezegenler arası toz partikülleri, ay örnekleri) kapsar. Numunelerin laboratuvar ölçümleri veya uzaktan algılama teknikleri sayesinde </a:t>
            </a:r>
            <a:r>
              <a:rPr lang="tr-TR" sz="2200" dirty="0" err="1">
                <a:latin typeface="Arial" panose="020B0604020202020204" pitchFamily="34" charset="0"/>
                <a:ea typeface="Calibri" panose="020F0502020204030204" pitchFamily="34" charset="0"/>
                <a:cs typeface="Arial" panose="020B0604020202020204" pitchFamily="34" charset="0"/>
              </a:rPr>
              <a:t>kozmokimyacılar</a:t>
            </a:r>
            <a:r>
              <a:rPr lang="tr-TR" sz="2200" dirty="0">
                <a:latin typeface="Arial" panose="020B0604020202020204" pitchFamily="34" charset="0"/>
                <a:ea typeface="Calibri" panose="020F0502020204030204" pitchFamily="34" charset="0"/>
                <a:cs typeface="Arial" panose="020B0604020202020204" pitchFamily="34" charset="0"/>
              </a:rPr>
              <a:t>, onları oluşturan veya etkilenen süreçleri çözmeye ve bu olayların kronolojisini düzeltmeye çalışmaktadır. </a:t>
            </a:r>
            <a:endParaRPr lang="tr-TR" sz="22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53587652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63374" y="280657"/>
            <a:ext cx="12041109" cy="2862322"/>
          </a:xfrm>
          <a:prstGeom prst="rect">
            <a:avLst/>
          </a:prstGeom>
        </p:spPr>
        <p:txBody>
          <a:bodyPr wrap="square">
            <a:spAutoFit/>
          </a:bodyPr>
          <a:lstStyle/>
          <a:p>
            <a:pPr algn="just">
              <a:lnSpc>
                <a:spcPct val="150000"/>
              </a:lnSpc>
              <a:spcAft>
                <a:spcPts val="800"/>
              </a:spcAft>
            </a:pPr>
            <a:r>
              <a:rPr lang="tr-TR" sz="2000" dirty="0" smtClean="0">
                <a:latin typeface="Arial" panose="020B0604020202020204" pitchFamily="34" charset="0"/>
                <a:ea typeface="Calibri" panose="020F0502020204030204" pitchFamily="34" charset="0"/>
                <a:cs typeface="Arial" panose="020B0604020202020204" pitchFamily="34" charset="0"/>
              </a:rPr>
              <a:t>Çok </a:t>
            </a:r>
            <a:r>
              <a:rPr lang="tr-TR" sz="2000" dirty="0">
                <a:latin typeface="Arial" panose="020B0604020202020204" pitchFamily="34" charset="0"/>
                <a:ea typeface="Calibri" panose="020F0502020204030204" pitchFamily="34" charset="0"/>
                <a:cs typeface="Arial" panose="020B0604020202020204" pitchFamily="34" charset="0"/>
              </a:rPr>
              <a:t>az </a:t>
            </a:r>
            <a:r>
              <a:rPr lang="tr-TR" sz="2000" dirty="0" smtClean="0">
                <a:latin typeface="Arial" panose="020B0604020202020204" pitchFamily="34" charset="0"/>
                <a:ea typeface="Calibri" panose="020F0502020204030204" pitchFamily="34" charset="0"/>
                <a:cs typeface="Arial" panose="020B0604020202020204" pitchFamily="34" charset="0"/>
              </a:rPr>
              <a:t>element </a:t>
            </a:r>
            <a:r>
              <a:rPr lang="tr-TR" sz="2000" dirty="0">
                <a:latin typeface="Arial" panose="020B0604020202020204" pitchFamily="34" charset="0"/>
                <a:ea typeface="Calibri" panose="020F0502020204030204" pitchFamily="34" charset="0"/>
                <a:cs typeface="Arial" panose="020B0604020202020204" pitchFamily="34" charset="0"/>
              </a:rPr>
              <a:t>(kimyasal olarak başka birine bağlanmamış saf elementler) doğal olarak dünyada </a:t>
            </a:r>
            <a:r>
              <a:rPr lang="tr-TR" sz="2000" dirty="0" smtClean="0">
                <a:latin typeface="Arial" panose="020B0604020202020204" pitchFamily="34" charset="0"/>
                <a:ea typeface="Calibri" panose="020F0502020204030204" pitchFamily="34" charset="0"/>
                <a:cs typeface="Arial" panose="020B0604020202020204" pitchFamily="34" charset="0"/>
              </a:rPr>
              <a:t>oluşur</a:t>
            </a:r>
            <a:r>
              <a:rPr lang="tr-TR" sz="2000" dirty="0">
                <a:latin typeface="Arial" panose="020B0604020202020204" pitchFamily="34" charset="0"/>
                <a:ea typeface="Calibri" panose="020F0502020204030204" pitchFamily="34" charset="0"/>
                <a:cs typeface="Arial" panose="020B0604020202020204" pitchFamily="34" charset="0"/>
              </a:rPr>
              <a:t>.</a:t>
            </a:r>
            <a:r>
              <a:rPr lang="tr-TR" sz="2000" dirty="0" smtClean="0">
                <a:latin typeface="Arial" panose="020B0604020202020204" pitchFamily="34" charset="0"/>
                <a:ea typeface="Calibri" panose="020F0502020204030204" pitchFamily="34" charset="0"/>
                <a:cs typeface="Arial" panose="020B0604020202020204" pitchFamily="34" charset="0"/>
              </a:rPr>
              <a:t> Bazı </a:t>
            </a:r>
            <a:r>
              <a:rPr lang="tr-TR" sz="2000" dirty="0">
                <a:latin typeface="Arial" panose="020B0604020202020204" pitchFamily="34" charset="0"/>
                <a:ea typeface="Calibri" panose="020F0502020204030204" pitchFamily="34" charset="0"/>
                <a:cs typeface="Arial" panose="020B0604020202020204" pitchFamily="34" charset="0"/>
              </a:rPr>
              <a:t>bileşikler yüksek sıcaklıklarda magmalarda meydana gelebilir veya doğal sıvılarda çözünmüş halde bulunabilir. </a:t>
            </a:r>
            <a:r>
              <a:rPr lang="tr-TR" sz="2000" dirty="0" smtClean="0">
                <a:latin typeface="Arial" panose="020B0604020202020204" pitchFamily="34" charset="0"/>
                <a:ea typeface="Calibri" panose="020F0502020204030204" pitchFamily="34" charset="0"/>
                <a:cs typeface="Arial" panose="020B0604020202020204" pitchFamily="34" charset="0"/>
              </a:rPr>
              <a:t>Elementler </a:t>
            </a:r>
            <a:r>
              <a:rPr lang="tr-TR" sz="2000" dirty="0" err="1">
                <a:latin typeface="Arial" panose="020B0604020202020204" pitchFamily="34" charset="0"/>
                <a:ea typeface="Calibri" panose="020F0502020204030204" pitchFamily="34" charset="0"/>
                <a:cs typeface="Arial" panose="020B0604020202020204" pitchFamily="34" charset="0"/>
              </a:rPr>
              <a:t>jeokimyasal</a:t>
            </a:r>
            <a:r>
              <a:rPr lang="tr-TR" sz="2000" dirty="0">
                <a:latin typeface="Arial" panose="020B0604020202020204" pitchFamily="34" charset="0"/>
                <a:ea typeface="Calibri" panose="020F0502020204030204" pitchFamily="34" charset="0"/>
                <a:cs typeface="Arial" panose="020B0604020202020204" pitchFamily="34" charset="0"/>
              </a:rPr>
              <a:t> benzerlikleriyle de gruplandırılmıştır: </a:t>
            </a:r>
            <a:r>
              <a:rPr lang="tr-TR" sz="2000" b="1" dirty="0" err="1" smtClean="0">
                <a:solidFill>
                  <a:srgbClr val="C00000"/>
                </a:solidFill>
                <a:latin typeface="Arial" panose="020B0604020202020204" pitchFamily="34" charset="0"/>
                <a:ea typeface="Calibri" panose="020F0502020204030204" pitchFamily="34" charset="0"/>
                <a:cs typeface="Arial" panose="020B0604020202020204" pitchFamily="34" charset="0"/>
              </a:rPr>
              <a:t>litofil</a:t>
            </a:r>
            <a:r>
              <a:rPr lang="tr-TR" sz="2000" b="1" dirty="0" smtClean="0">
                <a:latin typeface="Arial" panose="020B0604020202020204" pitchFamily="34" charset="0"/>
                <a:ea typeface="Calibri" panose="020F0502020204030204" pitchFamily="34" charset="0"/>
                <a:cs typeface="Arial" panose="020B0604020202020204" pitchFamily="34" charset="0"/>
              </a:rPr>
              <a:t> </a:t>
            </a:r>
            <a:r>
              <a:rPr lang="tr-TR" sz="2000" b="1" dirty="0">
                <a:latin typeface="Arial" panose="020B0604020202020204" pitchFamily="34" charset="0"/>
                <a:ea typeface="Calibri" panose="020F0502020204030204" pitchFamily="34" charset="0"/>
                <a:cs typeface="Arial" panose="020B0604020202020204" pitchFamily="34" charset="0"/>
              </a:rPr>
              <a:t>(kaya seven) elementler, silikatları veya oksitleri (kayaların çoğunun bileşeni) oluşturmaya eğilimlidir. </a:t>
            </a:r>
            <a:r>
              <a:rPr lang="tr-TR" sz="2000" b="1" dirty="0" err="1">
                <a:solidFill>
                  <a:srgbClr val="C00000"/>
                </a:solidFill>
                <a:latin typeface="Arial" panose="020B0604020202020204" pitchFamily="34" charset="0"/>
                <a:ea typeface="Calibri" panose="020F0502020204030204" pitchFamily="34" charset="0"/>
                <a:cs typeface="Arial" panose="020B0604020202020204" pitchFamily="34" charset="0"/>
              </a:rPr>
              <a:t>Siderofil</a:t>
            </a:r>
            <a:r>
              <a:rPr lang="tr-TR" sz="2000" b="1" dirty="0">
                <a:latin typeface="Arial" panose="020B0604020202020204" pitchFamily="34" charset="0"/>
                <a:ea typeface="Calibri" panose="020F0502020204030204" pitchFamily="34" charset="0"/>
                <a:cs typeface="Arial" panose="020B0604020202020204" pitchFamily="34" charset="0"/>
              </a:rPr>
              <a:t> (demir seven) elementler demir ile metal alaşımlarına </a:t>
            </a:r>
            <a:r>
              <a:rPr lang="tr-TR" sz="2000" b="1" dirty="0" err="1">
                <a:solidFill>
                  <a:srgbClr val="C00000"/>
                </a:solidFill>
                <a:latin typeface="Arial" panose="020B0604020202020204" pitchFamily="34" charset="0"/>
                <a:ea typeface="Calibri" panose="020F0502020204030204" pitchFamily="34" charset="0"/>
                <a:cs typeface="Arial" panose="020B0604020202020204" pitchFamily="34" charset="0"/>
              </a:rPr>
              <a:t>chalcophile</a:t>
            </a:r>
            <a:r>
              <a:rPr lang="tr-TR" sz="2000" b="1" dirty="0">
                <a:latin typeface="Arial" panose="020B0604020202020204" pitchFamily="34" charset="0"/>
                <a:ea typeface="Calibri" panose="020F0502020204030204" pitchFamily="34" charset="0"/>
                <a:cs typeface="Arial" panose="020B0604020202020204" pitchFamily="34" charset="0"/>
              </a:rPr>
              <a:t> (kükürt seven) kükürt ile reaksiyona girerek sülfitler oluşturur. </a:t>
            </a:r>
            <a:r>
              <a:rPr lang="tr-TR" sz="2000" b="1" dirty="0" err="1">
                <a:solidFill>
                  <a:srgbClr val="C00000"/>
                </a:solidFill>
                <a:latin typeface="Arial" panose="020B0604020202020204" pitchFamily="34" charset="0"/>
                <a:ea typeface="Calibri" panose="020F0502020204030204" pitchFamily="34" charset="0"/>
                <a:cs typeface="Arial" panose="020B0604020202020204" pitchFamily="34" charset="0"/>
              </a:rPr>
              <a:t>Atmofil</a:t>
            </a:r>
            <a:r>
              <a:rPr lang="tr-TR" sz="2000" b="1" dirty="0">
                <a:latin typeface="Arial" panose="020B0604020202020204" pitchFamily="34" charset="0"/>
                <a:ea typeface="Calibri" panose="020F0502020204030204" pitchFamily="34" charset="0"/>
                <a:cs typeface="Arial" panose="020B0604020202020204" pitchFamily="34" charset="0"/>
              </a:rPr>
              <a:t> elementler gaz </a:t>
            </a:r>
            <a:r>
              <a:rPr lang="tr-TR" sz="2000" b="1" dirty="0" smtClean="0">
                <a:latin typeface="Arial" panose="020B0604020202020204" pitchFamily="34" charset="0"/>
                <a:ea typeface="Calibri" panose="020F0502020204030204" pitchFamily="34" charset="0"/>
                <a:cs typeface="Arial" panose="020B0604020202020204" pitchFamily="34" charset="0"/>
              </a:rPr>
              <a:t>oluşturur ve </a:t>
            </a:r>
            <a:r>
              <a:rPr lang="tr-TR" sz="2000" b="1" dirty="0">
                <a:latin typeface="Arial" panose="020B0604020202020204" pitchFamily="34" charset="0"/>
                <a:ea typeface="Calibri" panose="020F0502020204030204" pitchFamily="34" charset="0"/>
                <a:cs typeface="Arial" panose="020B0604020202020204" pitchFamily="34" charset="0"/>
              </a:rPr>
              <a:t>atmosferde bulunur. </a:t>
            </a:r>
            <a:endParaRPr lang="tr-TR" sz="2000" b="1" dirty="0">
              <a:solidFill>
                <a:prstClr val="black"/>
              </a:solidFill>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92698152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etin kutusu 3"/>
          <p:cNvSpPr txBox="1"/>
          <p:nvPr/>
        </p:nvSpPr>
        <p:spPr>
          <a:xfrm>
            <a:off x="153909" y="0"/>
            <a:ext cx="11880158" cy="6247864"/>
          </a:xfrm>
          <a:prstGeom prst="rect">
            <a:avLst/>
          </a:prstGeom>
          <a:noFill/>
        </p:spPr>
        <p:txBody>
          <a:bodyPr wrap="square" rtlCol="0">
            <a:spAutoFit/>
          </a:bodyPr>
          <a:lstStyle/>
          <a:p>
            <a:pPr algn="ctr"/>
            <a:r>
              <a:rPr lang="tr-TR" sz="2400" b="1" u="sng" dirty="0" smtClean="0">
                <a:solidFill>
                  <a:srgbClr val="C00000"/>
                </a:solidFill>
                <a:latin typeface="Arial" panose="020B0604020202020204" pitchFamily="34" charset="0"/>
                <a:cs typeface="Arial" panose="020B0604020202020204" pitchFamily="34" charset="0"/>
              </a:rPr>
              <a:t>DERSTE </a:t>
            </a:r>
            <a:r>
              <a:rPr lang="tr-TR" sz="2400" b="1" u="sng" dirty="0" smtClean="0">
                <a:solidFill>
                  <a:srgbClr val="C00000"/>
                </a:solidFill>
                <a:latin typeface="Arial" panose="020B0604020202020204" pitchFamily="34" charset="0"/>
                <a:cs typeface="Arial" panose="020B0604020202020204" pitchFamily="34" charset="0"/>
              </a:rPr>
              <a:t>KULLANILACAK KAYNAKLAR</a:t>
            </a:r>
          </a:p>
          <a:p>
            <a:endParaRPr lang="tr-TR" sz="2400" b="1" u="sng" dirty="0" smtClean="0">
              <a:latin typeface="Arial" panose="020B0604020202020204" pitchFamily="34" charset="0"/>
              <a:cs typeface="Arial" panose="020B0604020202020204" pitchFamily="34" charset="0"/>
            </a:endParaRPr>
          </a:p>
          <a:p>
            <a:pPr marL="442913" indent="-442913">
              <a:spcAft>
                <a:spcPts val="0"/>
              </a:spcAft>
            </a:pPr>
            <a:r>
              <a:rPr lang="tr-TR" sz="2400" b="1" dirty="0" smtClean="0">
                <a:effectLst/>
                <a:latin typeface="Arial" panose="020B0604020202020204" pitchFamily="34" charset="0"/>
                <a:ea typeface="Times New Roman" panose="02020603050405020304" pitchFamily="18" charset="0"/>
                <a:cs typeface="Arial" panose="020B0604020202020204" pitchFamily="34" charset="0"/>
              </a:rPr>
              <a:t>1)</a:t>
            </a:r>
            <a:r>
              <a:rPr lang="tr-TR" sz="2400" dirty="0" smtClean="0">
                <a:effectLst/>
                <a:latin typeface="Arial" panose="020B0604020202020204" pitchFamily="34" charset="0"/>
                <a:ea typeface="Times New Roman" panose="02020603050405020304" pitchFamily="18" charset="0"/>
                <a:cs typeface="Arial" panose="020B0604020202020204" pitchFamily="34" charset="0"/>
              </a:rPr>
              <a:t> </a:t>
            </a:r>
            <a:r>
              <a:rPr lang="tr-TR" sz="2400" dirty="0" err="1" smtClean="0">
                <a:effectLst/>
                <a:latin typeface="Arial" panose="020B0604020202020204" pitchFamily="34" charset="0"/>
                <a:ea typeface="Times New Roman" panose="02020603050405020304" pitchFamily="18" charset="0"/>
                <a:cs typeface="Arial" panose="020B0604020202020204" pitchFamily="34" charset="0"/>
              </a:rPr>
              <a:t>Astrochemistry</a:t>
            </a:r>
            <a:r>
              <a:rPr lang="tr-TR" sz="2400" dirty="0" smtClean="0">
                <a:effectLst/>
                <a:latin typeface="Arial" panose="020B0604020202020204" pitchFamily="34" charset="0"/>
                <a:ea typeface="Times New Roman" panose="02020603050405020304" pitchFamily="18" charset="0"/>
                <a:cs typeface="Arial" panose="020B0604020202020204" pitchFamily="34" charset="0"/>
              </a:rPr>
              <a:t> </a:t>
            </a:r>
            <a:r>
              <a:rPr lang="tr-TR" sz="2400" dirty="0" err="1" smtClean="0">
                <a:effectLst/>
                <a:latin typeface="Arial" panose="020B0604020202020204" pitchFamily="34" charset="0"/>
                <a:ea typeface="Times New Roman" panose="02020603050405020304" pitchFamily="18" charset="0"/>
                <a:cs typeface="Arial" panose="020B0604020202020204" pitchFamily="34" charset="0"/>
              </a:rPr>
              <a:t>and</a:t>
            </a:r>
            <a:r>
              <a:rPr lang="tr-TR" sz="2400" dirty="0" smtClean="0">
                <a:effectLst/>
                <a:latin typeface="Arial" panose="020B0604020202020204" pitchFamily="34" charset="0"/>
                <a:ea typeface="Times New Roman" panose="02020603050405020304" pitchFamily="18" charset="0"/>
                <a:cs typeface="Arial" panose="020B0604020202020204" pitchFamily="34" charset="0"/>
              </a:rPr>
              <a:t> </a:t>
            </a:r>
            <a:r>
              <a:rPr lang="tr-TR" sz="2400" dirty="0" err="1" smtClean="0">
                <a:effectLst/>
                <a:latin typeface="Arial" panose="020B0604020202020204" pitchFamily="34" charset="0"/>
                <a:ea typeface="Times New Roman" panose="02020603050405020304" pitchFamily="18" charset="0"/>
                <a:cs typeface="Arial" panose="020B0604020202020204" pitchFamily="34" charset="0"/>
              </a:rPr>
              <a:t>Astrobiology</a:t>
            </a:r>
            <a:r>
              <a:rPr lang="tr-TR" sz="2400" dirty="0" smtClean="0">
                <a:effectLst/>
                <a:latin typeface="Arial" panose="020B0604020202020204" pitchFamily="34" charset="0"/>
                <a:ea typeface="Times New Roman" panose="02020603050405020304" pitchFamily="18" charset="0"/>
                <a:cs typeface="Arial" panose="020B0604020202020204" pitchFamily="34" charset="0"/>
              </a:rPr>
              <a:t>, </a:t>
            </a:r>
            <a:r>
              <a:rPr lang="tr-TR" sz="2400" dirty="0" err="1" smtClean="0">
                <a:effectLst/>
                <a:latin typeface="Arial" panose="020B0604020202020204" pitchFamily="34" charset="0"/>
                <a:ea typeface="Times New Roman" panose="02020603050405020304" pitchFamily="18" charset="0"/>
                <a:cs typeface="Arial" panose="020B0604020202020204" pitchFamily="34" charset="0"/>
              </a:rPr>
              <a:t>Ian</a:t>
            </a:r>
            <a:r>
              <a:rPr lang="tr-TR" sz="2400" dirty="0" smtClean="0">
                <a:effectLst/>
                <a:latin typeface="Arial" panose="020B0604020202020204" pitchFamily="34" charset="0"/>
                <a:ea typeface="Times New Roman" panose="02020603050405020304" pitchFamily="18" charset="0"/>
                <a:cs typeface="Arial" panose="020B0604020202020204" pitchFamily="34" charset="0"/>
              </a:rPr>
              <a:t> W.M. Smith, C. S. </a:t>
            </a:r>
            <a:r>
              <a:rPr lang="tr-TR" sz="2400" dirty="0" err="1" smtClean="0">
                <a:effectLst/>
                <a:latin typeface="Arial" panose="020B0604020202020204" pitchFamily="34" charset="0"/>
                <a:ea typeface="Times New Roman" panose="02020603050405020304" pitchFamily="18" charset="0"/>
                <a:cs typeface="Arial" panose="020B0604020202020204" pitchFamily="34" charset="0"/>
              </a:rPr>
              <a:t>Cockell</a:t>
            </a:r>
            <a:r>
              <a:rPr lang="tr-TR" sz="2400" dirty="0" smtClean="0">
                <a:effectLst/>
                <a:latin typeface="Arial" panose="020B0604020202020204" pitchFamily="34" charset="0"/>
                <a:ea typeface="Times New Roman" panose="02020603050405020304" pitchFamily="18" charset="0"/>
                <a:cs typeface="Arial" panose="020B0604020202020204" pitchFamily="34" charset="0"/>
              </a:rPr>
              <a:t>, S. </a:t>
            </a:r>
            <a:r>
              <a:rPr lang="tr-TR" sz="2400" dirty="0" err="1" smtClean="0">
                <a:effectLst/>
                <a:latin typeface="Arial" panose="020B0604020202020204" pitchFamily="34" charset="0"/>
                <a:ea typeface="Times New Roman" panose="02020603050405020304" pitchFamily="18" charset="0"/>
                <a:cs typeface="Arial" panose="020B0604020202020204" pitchFamily="34" charset="0"/>
              </a:rPr>
              <a:t>Leach</a:t>
            </a:r>
            <a:r>
              <a:rPr lang="tr-TR" sz="2400" dirty="0" smtClean="0">
                <a:effectLst/>
                <a:latin typeface="Arial" panose="020B0604020202020204" pitchFamily="34" charset="0"/>
                <a:ea typeface="Times New Roman" panose="02020603050405020304" pitchFamily="18" charset="0"/>
                <a:cs typeface="Arial" panose="020B0604020202020204" pitchFamily="34" charset="0"/>
              </a:rPr>
              <a:t> (</a:t>
            </a:r>
            <a:r>
              <a:rPr lang="tr-TR" sz="2400" dirty="0" err="1" smtClean="0">
                <a:effectLst/>
                <a:latin typeface="Arial" panose="020B0604020202020204" pitchFamily="34" charset="0"/>
                <a:ea typeface="Times New Roman" panose="02020603050405020304" pitchFamily="18" charset="0"/>
                <a:cs typeface="Arial" panose="020B0604020202020204" pitchFamily="34" charset="0"/>
              </a:rPr>
              <a:t>Eds</a:t>
            </a:r>
            <a:r>
              <a:rPr lang="tr-TR" sz="2400" dirty="0" smtClean="0">
                <a:effectLst/>
                <a:latin typeface="Arial" panose="020B0604020202020204" pitchFamily="34" charset="0"/>
                <a:ea typeface="Times New Roman" panose="02020603050405020304" pitchFamily="18" charset="0"/>
                <a:cs typeface="Arial" panose="020B0604020202020204" pitchFamily="34" charset="0"/>
              </a:rPr>
              <a:t>.), </a:t>
            </a:r>
            <a:r>
              <a:rPr lang="tr-TR" sz="2400" dirty="0" err="1" smtClean="0">
                <a:effectLst/>
                <a:latin typeface="Arial" panose="020B0604020202020204" pitchFamily="34" charset="0"/>
                <a:ea typeface="Times New Roman" panose="02020603050405020304" pitchFamily="18" charset="0"/>
                <a:cs typeface="Arial" panose="020B0604020202020204" pitchFamily="34" charset="0"/>
              </a:rPr>
              <a:t>Springer-Verlag</a:t>
            </a:r>
            <a:r>
              <a:rPr lang="tr-TR" sz="2400" dirty="0" smtClean="0">
                <a:effectLst/>
                <a:latin typeface="Arial" panose="020B0604020202020204" pitchFamily="34" charset="0"/>
                <a:ea typeface="Times New Roman" panose="02020603050405020304" pitchFamily="18" charset="0"/>
                <a:cs typeface="Arial" panose="020B0604020202020204" pitchFamily="34" charset="0"/>
              </a:rPr>
              <a:t>, 2013</a:t>
            </a:r>
          </a:p>
          <a:p>
            <a:pPr marL="442913" indent="-442913">
              <a:spcAft>
                <a:spcPts val="0"/>
              </a:spcAft>
            </a:pPr>
            <a:r>
              <a:rPr lang="tr-TR" sz="2400" b="1" dirty="0" smtClean="0">
                <a:effectLst/>
                <a:latin typeface="Arial" panose="020B0604020202020204" pitchFamily="34" charset="0"/>
                <a:ea typeface="Times New Roman" panose="02020603050405020304" pitchFamily="18" charset="0"/>
                <a:cs typeface="Arial" panose="020B0604020202020204" pitchFamily="34" charset="0"/>
              </a:rPr>
              <a:t>2)</a:t>
            </a:r>
            <a:r>
              <a:rPr lang="tr-TR" sz="2400" dirty="0" smtClean="0">
                <a:effectLst/>
                <a:latin typeface="Arial" panose="020B0604020202020204" pitchFamily="34" charset="0"/>
                <a:ea typeface="Times New Roman" panose="02020603050405020304" pitchFamily="18" charset="0"/>
                <a:cs typeface="Arial" panose="020B0604020202020204" pitchFamily="34" charset="0"/>
              </a:rPr>
              <a:t> </a:t>
            </a:r>
            <a:r>
              <a:rPr lang="tr-TR" sz="2400" dirty="0" err="1" smtClean="0">
                <a:effectLst/>
                <a:latin typeface="Arial" panose="020B0604020202020204" pitchFamily="34" charset="0"/>
                <a:ea typeface="Times New Roman" panose="02020603050405020304" pitchFamily="18" charset="0"/>
                <a:cs typeface="Arial" panose="020B0604020202020204" pitchFamily="34" charset="0"/>
              </a:rPr>
              <a:t>Chemistry</a:t>
            </a:r>
            <a:r>
              <a:rPr lang="tr-TR" sz="2400" dirty="0" smtClean="0">
                <a:effectLst/>
                <a:latin typeface="Arial" panose="020B0604020202020204" pitchFamily="34" charset="0"/>
                <a:ea typeface="Times New Roman" panose="02020603050405020304" pitchFamily="18" charset="0"/>
                <a:cs typeface="Arial" panose="020B0604020202020204" pitchFamily="34" charset="0"/>
              </a:rPr>
              <a:t> of Space, David E. Newton, </a:t>
            </a:r>
            <a:r>
              <a:rPr lang="tr-TR" sz="2400" dirty="0" err="1" smtClean="0">
                <a:effectLst/>
                <a:latin typeface="Arial" panose="020B0604020202020204" pitchFamily="34" charset="0"/>
                <a:ea typeface="Times New Roman" panose="02020603050405020304" pitchFamily="18" charset="0"/>
                <a:cs typeface="Arial" panose="020B0604020202020204" pitchFamily="34" charset="0"/>
              </a:rPr>
              <a:t>Facts</a:t>
            </a:r>
            <a:r>
              <a:rPr lang="tr-TR" sz="2400" dirty="0" smtClean="0">
                <a:effectLst/>
                <a:latin typeface="Arial" panose="020B0604020202020204" pitchFamily="34" charset="0"/>
                <a:ea typeface="Times New Roman" panose="02020603050405020304" pitchFamily="18" charset="0"/>
                <a:cs typeface="Arial" panose="020B0604020202020204" pitchFamily="34" charset="0"/>
              </a:rPr>
              <a:t> On File, An </a:t>
            </a:r>
            <a:r>
              <a:rPr lang="tr-TR" sz="2400" dirty="0" err="1" smtClean="0">
                <a:effectLst/>
                <a:latin typeface="Arial" panose="020B0604020202020204" pitchFamily="34" charset="0"/>
                <a:ea typeface="Times New Roman" panose="02020603050405020304" pitchFamily="18" charset="0"/>
                <a:cs typeface="Arial" panose="020B0604020202020204" pitchFamily="34" charset="0"/>
              </a:rPr>
              <a:t>imprint</a:t>
            </a:r>
            <a:r>
              <a:rPr lang="tr-TR" sz="2400" dirty="0" smtClean="0">
                <a:effectLst/>
                <a:latin typeface="Arial" panose="020B0604020202020204" pitchFamily="34" charset="0"/>
                <a:ea typeface="Times New Roman" panose="02020603050405020304" pitchFamily="18" charset="0"/>
                <a:cs typeface="Arial" panose="020B0604020202020204" pitchFamily="34" charset="0"/>
              </a:rPr>
              <a:t> of </a:t>
            </a:r>
            <a:r>
              <a:rPr lang="tr-TR" sz="2400" dirty="0" err="1" smtClean="0">
                <a:effectLst/>
                <a:latin typeface="Arial" panose="020B0604020202020204" pitchFamily="34" charset="0"/>
                <a:ea typeface="Times New Roman" panose="02020603050405020304" pitchFamily="18" charset="0"/>
                <a:cs typeface="Arial" panose="020B0604020202020204" pitchFamily="34" charset="0"/>
              </a:rPr>
              <a:t>Infobase</a:t>
            </a:r>
            <a:r>
              <a:rPr lang="tr-TR" sz="2400" dirty="0" smtClean="0">
                <a:effectLst/>
                <a:latin typeface="Arial" panose="020B0604020202020204" pitchFamily="34" charset="0"/>
                <a:ea typeface="Times New Roman" panose="02020603050405020304" pitchFamily="18" charset="0"/>
                <a:cs typeface="Arial" panose="020B0604020202020204" pitchFamily="34" charset="0"/>
              </a:rPr>
              <a:t> Publishing, 2007.</a:t>
            </a:r>
          </a:p>
          <a:p>
            <a:pPr marL="442913" indent="-442913">
              <a:spcAft>
                <a:spcPts val="0"/>
              </a:spcAft>
            </a:pPr>
            <a:r>
              <a:rPr lang="tr-TR" sz="2400" b="1" dirty="0" smtClean="0">
                <a:effectLst/>
                <a:latin typeface="Arial" panose="020B0604020202020204" pitchFamily="34" charset="0"/>
                <a:ea typeface="Times New Roman" panose="02020603050405020304" pitchFamily="18" charset="0"/>
                <a:cs typeface="Arial" panose="020B0604020202020204" pitchFamily="34" charset="0"/>
              </a:rPr>
              <a:t>3)</a:t>
            </a:r>
            <a:r>
              <a:rPr lang="tr-TR" sz="2400" dirty="0" smtClean="0">
                <a:effectLst/>
                <a:latin typeface="Arial" panose="020B0604020202020204" pitchFamily="34" charset="0"/>
                <a:ea typeface="Times New Roman" panose="02020603050405020304" pitchFamily="18" charset="0"/>
                <a:cs typeface="Arial" panose="020B0604020202020204" pitchFamily="34" charset="0"/>
              </a:rPr>
              <a:t> </a:t>
            </a:r>
            <a:r>
              <a:rPr lang="tr-TR" sz="2400" dirty="0" err="1" smtClean="0">
                <a:effectLst/>
                <a:latin typeface="Arial" panose="020B0604020202020204" pitchFamily="34" charset="0"/>
                <a:ea typeface="Times New Roman" panose="02020603050405020304" pitchFamily="18" charset="0"/>
                <a:cs typeface="Arial" panose="020B0604020202020204" pitchFamily="34" charset="0"/>
              </a:rPr>
              <a:t>Chemistry</a:t>
            </a:r>
            <a:r>
              <a:rPr lang="tr-TR" sz="2400" dirty="0" smtClean="0">
                <a:effectLst/>
                <a:latin typeface="Arial" panose="020B0604020202020204" pitchFamily="34" charset="0"/>
                <a:ea typeface="Times New Roman" panose="02020603050405020304" pitchFamily="18" charset="0"/>
                <a:cs typeface="Arial" panose="020B0604020202020204" pitchFamily="34" charset="0"/>
              </a:rPr>
              <a:t> in Space, </a:t>
            </a:r>
            <a:r>
              <a:rPr lang="tr-TR" sz="2400" dirty="0" err="1" smtClean="0">
                <a:effectLst/>
                <a:latin typeface="Arial" panose="020B0604020202020204" pitchFamily="34" charset="0"/>
                <a:ea typeface="Times New Roman" panose="02020603050405020304" pitchFamily="18" charset="0"/>
                <a:cs typeface="Arial" panose="020B0604020202020204" pitchFamily="34" charset="0"/>
              </a:rPr>
              <a:t>Dieter</a:t>
            </a:r>
            <a:r>
              <a:rPr lang="tr-TR" sz="2400" dirty="0" smtClean="0">
                <a:effectLst/>
                <a:latin typeface="Arial" panose="020B0604020202020204" pitchFamily="34" charset="0"/>
                <a:ea typeface="Times New Roman" panose="02020603050405020304" pitchFamily="18" charset="0"/>
                <a:cs typeface="Arial" panose="020B0604020202020204" pitchFamily="34" charset="0"/>
              </a:rPr>
              <a:t> </a:t>
            </a:r>
            <a:r>
              <a:rPr lang="tr-TR" sz="2400" dirty="0" err="1" smtClean="0">
                <a:effectLst/>
                <a:latin typeface="Arial" panose="020B0604020202020204" pitchFamily="34" charset="0"/>
                <a:ea typeface="Times New Roman" panose="02020603050405020304" pitchFamily="18" charset="0"/>
                <a:cs typeface="Arial" panose="020B0604020202020204" pitchFamily="34" charset="0"/>
              </a:rPr>
              <a:t>Rehder</a:t>
            </a:r>
            <a:r>
              <a:rPr lang="tr-TR" sz="2400" dirty="0" smtClean="0">
                <a:effectLst/>
                <a:latin typeface="Arial" panose="020B0604020202020204" pitchFamily="34" charset="0"/>
                <a:ea typeface="Times New Roman" panose="02020603050405020304" pitchFamily="18" charset="0"/>
                <a:cs typeface="Arial" panose="020B0604020202020204" pitchFamily="34" charset="0"/>
              </a:rPr>
              <a:t>, </a:t>
            </a:r>
            <a:r>
              <a:rPr lang="tr-TR" sz="2400" dirty="0" err="1" smtClean="0">
                <a:effectLst/>
                <a:latin typeface="Arial" panose="020B0604020202020204" pitchFamily="34" charset="0"/>
                <a:ea typeface="Times New Roman" panose="02020603050405020304" pitchFamily="18" charset="0"/>
                <a:cs typeface="Arial" panose="020B0604020202020204" pitchFamily="34" charset="0"/>
              </a:rPr>
              <a:t>Wiley</a:t>
            </a:r>
            <a:r>
              <a:rPr lang="tr-TR" sz="2400" dirty="0" smtClean="0">
                <a:effectLst/>
                <a:latin typeface="Arial" panose="020B0604020202020204" pitchFamily="34" charset="0"/>
                <a:ea typeface="Times New Roman" panose="02020603050405020304" pitchFamily="18" charset="0"/>
                <a:cs typeface="Arial" panose="020B0604020202020204" pitchFamily="34" charset="0"/>
              </a:rPr>
              <a:t>-VCH </a:t>
            </a:r>
            <a:r>
              <a:rPr lang="tr-TR" sz="2400" dirty="0" err="1" smtClean="0">
                <a:effectLst/>
                <a:latin typeface="Arial" panose="020B0604020202020204" pitchFamily="34" charset="0"/>
                <a:ea typeface="Times New Roman" panose="02020603050405020304" pitchFamily="18" charset="0"/>
                <a:cs typeface="Arial" panose="020B0604020202020204" pitchFamily="34" charset="0"/>
              </a:rPr>
              <a:t>Verlag</a:t>
            </a:r>
            <a:r>
              <a:rPr lang="tr-TR" sz="2400" dirty="0" smtClean="0">
                <a:effectLst/>
                <a:latin typeface="Arial" panose="020B0604020202020204" pitchFamily="34" charset="0"/>
                <a:ea typeface="Times New Roman" panose="02020603050405020304" pitchFamily="18" charset="0"/>
                <a:cs typeface="Arial" panose="020B0604020202020204" pitchFamily="34" charset="0"/>
              </a:rPr>
              <a:t> &amp; </a:t>
            </a:r>
            <a:r>
              <a:rPr lang="tr-TR" sz="2400" dirty="0" err="1" smtClean="0">
                <a:effectLst/>
                <a:latin typeface="Arial" panose="020B0604020202020204" pitchFamily="34" charset="0"/>
                <a:ea typeface="Times New Roman" panose="02020603050405020304" pitchFamily="18" charset="0"/>
                <a:cs typeface="Arial" panose="020B0604020202020204" pitchFamily="34" charset="0"/>
              </a:rPr>
              <a:t>Co</a:t>
            </a:r>
            <a:r>
              <a:rPr lang="tr-TR" sz="2400" dirty="0" smtClean="0">
                <a:effectLst/>
                <a:latin typeface="Arial" panose="020B0604020202020204" pitchFamily="34" charset="0"/>
                <a:ea typeface="Times New Roman" panose="02020603050405020304" pitchFamily="18" charset="0"/>
                <a:cs typeface="Arial" panose="020B0604020202020204" pitchFamily="34" charset="0"/>
              </a:rPr>
              <a:t>. </a:t>
            </a:r>
            <a:r>
              <a:rPr lang="tr-TR" sz="2400" dirty="0" err="1" smtClean="0">
                <a:effectLst/>
                <a:latin typeface="Arial" panose="020B0604020202020204" pitchFamily="34" charset="0"/>
                <a:ea typeface="Times New Roman" panose="02020603050405020304" pitchFamily="18" charset="0"/>
                <a:cs typeface="Arial" panose="020B0604020202020204" pitchFamily="34" charset="0"/>
              </a:rPr>
              <a:t>KGaA</a:t>
            </a:r>
            <a:r>
              <a:rPr lang="tr-TR" sz="2400" dirty="0" smtClean="0">
                <a:effectLst/>
                <a:latin typeface="Arial" panose="020B0604020202020204" pitchFamily="34" charset="0"/>
                <a:ea typeface="Times New Roman" panose="02020603050405020304" pitchFamily="18" charset="0"/>
                <a:cs typeface="Arial" panose="020B0604020202020204" pitchFamily="34" charset="0"/>
              </a:rPr>
              <a:t>, 2010.</a:t>
            </a:r>
          </a:p>
          <a:p>
            <a:pPr marL="442913" indent="-442913">
              <a:spcAft>
                <a:spcPts val="0"/>
              </a:spcAft>
            </a:pPr>
            <a:r>
              <a:rPr lang="tr-TR" sz="2400" b="1" dirty="0" smtClean="0">
                <a:effectLst/>
                <a:latin typeface="Arial" panose="020B0604020202020204" pitchFamily="34" charset="0"/>
                <a:ea typeface="Times New Roman" panose="02020603050405020304" pitchFamily="18" charset="0"/>
                <a:cs typeface="Arial" panose="020B0604020202020204" pitchFamily="34" charset="0"/>
              </a:rPr>
              <a:t>4)</a:t>
            </a:r>
            <a:r>
              <a:rPr lang="tr-TR" sz="2400" dirty="0" smtClean="0">
                <a:effectLst/>
                <a:latin typeface="Arial" panose="020B0604020202020204" pitchFamily="34" charset="0"/>
                <a:ea typeface="Times New Roman" panose="02020603050405020304" pitchFamily="18" charset="0"/>
                <a:cs typeface="Arial" panose="020B0604020202020204" pitchFamily="34" charset="0"/>
              </a:rPr>
              <a:t> </a:t>
            </a:r>
            <a:r>
              <a:rPr lang="tr-TR" sz="2400" dirty="0" err="1" smtClean="0">
                <a:effectLst/>
                <a:latin typeface="Arial" panose="020B0604020202020204" pitchFamily="34" charset="0"/>
                <a:ea typeface="Times New Roman" panose="02020603050405020304" pitchFamily="18" charset="0"/>
                <a:cs typeface="Arial" panose="020B0604020202020204" pitchFamily="34" charset="0"/>
              </a:rPr>
              <a:t>Astrochemistry</a:t>
            </a:r>
            <a:r>
              <a:rPr lang="tr-TR" sz="2400" dirty="0" smtClean="0">
                <a:effectLst/>
                <a:latin typeface="Arial" panose="020B0604020202020204" pitchFamily="34" charset="0"/>
                <a:ea typeface="Times New Roman" panose="02020603050405020304" pitchFamily="18" charset="0"/>
                <a:cs typeface="Arial" panose="020B0604020202020204" pitchFamily="34" charset="0"/>
              </a:rPr>
              <a:t> </a:t>
            </a:r>
            <a:r>
              <a:rPr lang="tr-TR" sz="2400" dirty="0" err="1" smtClean="0">
                <a:effectLst/>
                <a:latin typeface="Arial" panose="020B0604020202020204" pitchFamily="34" charset="0"/>
                <a:ea typeface="Times New Roman" panose="02020603050405020304" pitchFamily="18" charset="0"/>
                <a:cs typeface="Arial" panose="020B0604020202020204" pitchFamily="34" charset="0"/>
              </a:rPr>
              <a:t>from</a:t>
            </a:r>
            <a:r>
              <a:rPr lang="tr-TR" sz="2400" dirty="0" smtClean="0">
                <a:effectLst/>
                <a:latin typeface="Arial" panose="020B0604020202020204" pitchFamily="34" charset="0"/>
                <a:ea typeface="Times New Roman" panose="02020603050405020304" pitchFamily="18" charset="0"/>
                <a:cs typeface="Arial" panose="020B0604020202020204" pitchFamily="34" charset="0"/>
              </a:rPr>
              <a:t> </a:t>
            </a:r>
            <a:r>
              <a:rPr lang="tr-TR" sz="2400" dirty="0" err="1" smtClean="0">
                <a:effectLst/>
                <a:latin typeface="Arial" panose="020B0604020202020204" pitchFamily="34" charset="0"/>
                <a:ea typeface="Times New Roman" panose="02020603050405020304" pitchFamily="18" charset="0"/>
                <a:cs typeface="Arial" panose="020B0604020202020204" pitchFamily="34" charset="0"/>
              </a:rPr>
              <a:t>Astronomy</a:t>
            </a:r>
            <a:r>
              <a:rPr lang="tr-TR" sz="2400" dirty="0" smtClean="0">
                <a:effectLst/>
                <a:latin typeface="Arial" panose="020B0604020202020204" pitchFamily="34" charset="0"/>
                <a:ea typeface="Times New Roman" panose="02020603050405020304" pitchFamily="18" charset="0"/>
                <a:cs typeface="Arial" panose="020B0604020202020204" pitchFamily="34" charset="0"/>
              </a:rPr>
              <a:t> </a:t>
            </a:r>
            <a:r>
              <a:rPr lang="tr-TR" sz="2400" dirty="0" err="1" smtClean="0">
                <a:effectLst/>
                <a:latin typeface="Arial" panose="020B0604020202020204" pitchFamily="34" charset="0"/>
                <a:ea typeface="Times New Roman" panose="02020603050405020304" pitchFamily="18" charset="0"/>
                <a:cs typeface="Arial" panose="020B0604020202020204" pitchFamily="34" charset="0"/>
              </a:rPr>
              <a:t>to</a:t>
            </a:r>
            <a:r>
              <a:rPr lang="tr-TR" sz="2400" dirty="0" smtClean="0">
                <a:effectLst/>
                <a:latin typeface="Arial" panose="020B0604020202020204" pitchFamily="34" charset="0"/>
                <a:ea typeface="Times New Roman" panose="02020603050405020304" pitchFamily="18" charset="0"/>
                <a:cs typeface="Arial" panose="020B0604020202020204" pitchFamily="34" charset="0"/>
              </a:rPr>
              <a:t> </a:t>
            </a:r>
            <a:r>
              <a:rPr lang="tr-TR" sz="2400" dirty="0" err="1" smtClean="0">
                <a:effectLst/>
                <a:latin typeface="Arial" panose="020B0604020202020204" pitchFamily="34" charset="0"/>
                <a:ea typeface="Times New Roman" panose="02020603050405020304" pitchFamily="18" charset="0"/>
                <a:cs typeface="Arial" panose="020B0604020202020204" pitchFamily="34" charset="0"/>
              </a:rPr>
              <a:t>Astrobiology</a:t>
            </a:r>
            <a:r>
              <a:rPr lang="tr-TR" sz="2400" dirty="0" smtClean="0">
                <a:effectLst/>
                <a:latin typeface="Arial" panose="020B0604020202020204" pitchFamily="34" charset="0"/>
                <a:ea typeface="Times New Roman" panose="02020603050405020304" pitchFamily="18" charset="0"/>
                <a:cs typeface="Arial" panose="020B0604020202020204" pitchFamily="34" charset="0"/>
              </a:rPr>
              <a:t>, Andrew M. </a:t>
            </a:r>
            <a:r>
              <a:rPr lang="tr-TR" sz="2400" dirty="0" err="1" smtClean="0">
                <a:effectLst/>
                <a:latin typeface="Arial" panose="020B0604020202020204" pitchFamily="34" charset="0"/>
                <a:ea typeface="Times New Roman" panose="02020603050405020304" pitchFamily="18" charset="0"/>
                <a:cs typeface="Arial" panose="020B0604020202020204" pitchFamily="34" charset="0"/>
              </a:rPr>
              <a:t>Shaw</a:t>
            </a:r>
            <a:r>
              <a:rPr lang="tr-TR" sz="2400" dirty="0" smtClean="0">
                <a:effectLst/>
                <a:latin typeface="Arial" panose="020B0604020202020204" pitchFamily="34" charset="0"/>
                <a:ea typeface="Times New Roman" panose="02020603050405020304" pitchFamily="18" charset="0"/>
                <a:cs typeface="Arial" panose="020B0604020202020204" pitchFamily="34" charset="0"/>
              </a:rPr>
              <a:t>, John </a:t>
            </a:r>
            <a:r>
              <a:rPr lang="tr-TR" sz="2400" dirty="0" err="1" smtClean="0">
                <a:effectLst/>
                <a:latin typeface="Arial" panose="020B0604020202020204" pitchFamily="34" charset="0"/>
                <a:ea typeface="Times New Roman" panose="02020603050405020304" pitchFamily="18" charset="0"/>
                <a:cs typeface="Arial" panose="020B0604020202020204" pitchFamily="34" charset="0"/>
              </a:rPr>
              <a:t>Wiley</a:t>
            </a:r>
            <a:r>
              <a:rPr lang="tr-TR" sz="2400" dirty="0" smtClean="0">
                <a:effectLst/>
                <a:latin typeface="Arial" panose="020B0604020202020204" pitchFamily="34" charset="0"/>
                <a:ea typeface="Times New Roman" panose="02020603050405020304" pitchFamily="18" charset="0"/>
                <a:cs typeface="Arial" panose="020B0604020202020204" pitchFamily="34" charset="0"/>
              </a:rPr>
              <a:t> &amp; </a:t>
            </a:r>
            <a:r>
              <a:rPr lang="tr-TR" sz="2400" dirty="0" err="1" smtClean="0">
                <a:effectLst/>
                <a:latin typeface="Arial" panose="020B0604020202020204" pitchFamily="34" charset="0"/>
                <a:ea typeface="Times New Roman" panose="02020603050405020304" pitchFamily="18" charset="0"/>
                <a:cs typeface="Arial" panose="020B0604020202020204" pitchFamily="34" charset="0"/>
              </a:rPr>
              <a:t>Sons</a:t>
            </a:r>
            <a:r>
              <a:rPr lang="tr-TR" sz="2400" dirty="0" smtClean="0">
                <a:effectLst/>
                <a:latin typeface="Arial" panose="020B0604020202020204" pitchFamily="34" charset="0"/>
                <a:ea typeface="Times New Roman" panose="02020603050405020304" pitchFamily="18" charset="0"/>
                <a:cs typeface="Arial" panose="020B0604020202020204" pitchFamily="34" charset="0"/>
              </a:rPr>
              <a:t>, 2006.</a:t>
            </a:r>
          </a:p>
          <a:p>
            <a:pPr marL="442913" indent="-442913">
              <a:spcAft>
                <a:spcPts val="0"/>
              </a:spcAft>
            </a:pPr>
            <a:r>
              <a:rPr lang="tr-TR" sz="2400" b="1" dirty="0" smtClean="0">
                <a:effectLst/>
                <a:latin typeface="Arial" panose="020B0604020202020204" pitchFamily="34" charset="0"/>
                <a:ea typeface="Times New Roman" panose="02020603050405020304" pitchFamily="18" charset="0"/>
                <a:cs typeface="Arial" panose="020B0604020202020204" pitchFamily="34" charset="0"/>
              </a:rPr>
              <a:t>5)</a:t>
            </a:r>
            <a:r>
              <a:rPr lang="tr-TR" sz="2400" dirty="0" smtClean="0">
                <a:effectLst/>
                <a:latin typeface="Arial" panose="020B0604020202020204" pitchFamily="34" charset="0"/>
                <a:ea typeface="Times New Roman" panose="02020603050405020304" pitchFamily="18" charset="0"/>
                <a:cs typeface="Arial" panose="020B0604020202020204" pitchFamily="34" charset="0"/>
              </a:rPr>
              <a:t> </a:t>
            </a:r>
            <a:r>
              <a:rPr lang="tr-TR" sz="2400" dirty="0" err="1" smtClean="0">
                <a:effectLst/>
                <a:latin typeface="Arial" panose="020B0604020202020204" pitchFamily="34" charset="0"/>
                <a:ea typeface="Times New Roman" panose="02020603050405020304" pitchFamily="18" charset="0"/>
                <a:cs typeface="Arial" panose="020B0604020202020204" pitchFamily="34" charset="0"/>
              </a:rPr>
              <a:t>Cosmochemistry</a:t>
            </a:r>
            <a:r>
              <a:rPr lang="tr-TR" sz="2400" dirty="0" smtClean="0">
                <a:effectLst/>
                <a:latin typeface="Arial" panose="020B0604020202020204" pitchFamily="34" charset="0"/>
                <a:ea typeface="Times New Roman" panose="02020603050405020304" pitchFamily="18" charset="0"/>
                <a:cs typeface="Arial" panose="020B0604020202020204" pitchFamily="34" charset="0"/>
              </a:rPr>
              <a:t>, Harry Y. </a:t>
            </a:r>
            <a:r>
              <a:rPr lang="tr-TR" sz="2400" dirty="0" err="1" smtClean="0">
                <a:effectLst/>
                <a:latin typeface="Arial" panose="020B0604020202020204" pitchFamily="34" charset="0"/>
                <a:ea typeface="Times New Roman" panose="02020603050405020304" pitchFamily="18" charset="0"/>
                <a:cs typeface="Arial" panose="020B0604020202020204" pitchFamily="34" charset="0"/>
              </a:rPr>
              <a:t>McSween</a:t>
            </a:r>
            <a:r>
              <a:rPr lang="tr-TR" sz="2400" dirty="0" smtClean="0">
                <a:effectLst/>
                <a:latin typeface="Arial" panose="020B0604020202020204" pitchFamily="34" charset="0"/>
                <a:ea typeface="Times New Roman" panose="02020603050405020304" pitchFamily="18" charset="0"/>
                <a:cs typeface="Arial" panose="020B0604020202020204" pitchFamily="34" charset="0"/>
              </a:rPr>
              <a:t>, </a:t>
            </a:r>
            <a:r>
              <a:rPr lang="tr-TR" sz="2400" dirty="0" err="1" smtClean="0">
                <a:effectLst/>
                <a:latin typeface="Arial" panose="020B0604020202020204" pitchFamily="34" charset="0"/>
                <a:ea typeface="Times New Roman" panose="02020603050405020304" pitchFamily="18" charset="0"/>
                <a:cs typeface="Arial" panose="020B0604020202020204" pitchFamily="34" charset="0"/>
              </a:rPr>
              <a:t>Jr</a:t>
            </a:r>
            <a:r>
              <a:rPr lang="tr-TR" sz="2400" dirty="0" smtClean="0">
                <a:effectLst/>
                <a:latin typeface="Arial" panose="020B0604020202020204" pitchFamily="34" charset="0"/>
                <a:ea typeface="Times New Roman" panose="02020603050405020304" pitchFamily="18" charset="0"/>
                <a:cs typeface="Arial" panose="020B0604020202020204" pitchFamily="34" charset="0"/>
              </a:rPr>
              <a:t>.,  </a:t>
            </a:r>
            <a:r>
              <a:rPr lang="tr-TR" sz="2400" dirty="0" err="1" smtClean="0">
                <a:effectLst/>
                <a:latin typeface="Arial" panose="020B0604020202020204" pitchFamily="34" charset="0"/>
                <a:ea typeface="Times New Roman" panose="02020603050405020304" pitchFamily="18" charset="0"/>
                <a:cs typeface="Arial" panose="020B0604020202020204" pitchFamily="34" charset="0"/>
              </a:rPr>
              <a:t>Gary</a:t>
            </a:r>
            <a:r>
              <a:rPr lang="tr-TR" sz="2400" dirty="0" smtClean="0">
                <a:effectLst/>
                <a:latin typeface="Arial" panose="020B0604020202020204" pitchFamily="34" charset="0"/>
                <a:ea typeface="Times New Roman" panose="02020603050405020304" pitchFamily="18" charset="0"/>
                <a:cs typeface="Arial" panose="020B0604020202020204" pitchFamily="34" charset="0"/>
              </a:rPr>
              <a:t> R. </a:t>
            </a:r>
            <a:r>
              <a:rPr lang="tr-TR" sz="2400" dirty="0" err="1" smtClean="0">
                <a:effectLst/>
                <a:latin typeface="Arial" panose="020B0604020202020204" pitchFamily="34" charset="0"/>
                <a:ea typeface="Times New Roman" panose="02020603050405020304" pitchFamily="18" charset="0"/>
                <a:cs typeface="Arial" panose="020B0604020202020204" pitchFamily="34" charset="0"/>
              </a:rPr>
              <a:t>Huss</a:t>
            </a:r>
            <a:r>
              <a:rPr lang="tr-TR" sz="2400" dirty="0" smtClean="0">
                <a:effectLst/>
                <a:latin typeface="Arial" panose="020B0604020202020204" pitchFamily="34" charset="0"/>
                <a:ea typeface="Times New Roman" panose="02020603050405020304" pitchFamily="18" charset="0"/>
                <a:cs typeface="Arial" panose="020B0604020202020204" pitchFamily="34" charset="0"/>
              </a:rPr>
              <a:t>, Cambridge </a:t>
            </a:r>
            <a:r>
              <a:rPr lang="tr-TR" sz="2400" dirty="0" err="1" smtClean="0">
                <a:effectLst/>
                <a:latin typeface="Arial" panose="020B0604020202020204" pitchFamily="34" charset="0"/>
                <a:ea typeface="Times New Roman" panose="02020603050405020304" pitchFamily="18" charset="0"/>
                <a:cs typeface="Arial" panose="020B0604020202020204" pitchFamily="34" charset="0"/>
              </a:rPr>
              <a:t>University</a:t>
            </a:r>
            <a:r>
              <a:rPr lang="tr-TR" sz="2400" dirty="0" smtClean="0">
                <a:effectLst/>
                <a:latin typeface="Arial" panose="020B0604020202020204" pitchFamily="34" charset="0"/>
                <a:ea typeface="Times New Roman" panose="02020603050405020304" pitchFamily="18" charset="0"/>
                <a:cs typeface="Arial" panose="020B0604020202020204" pitchFamily="34" charset="0"/>
              </a:rPr>
              <a:t> </a:t>
            </a:r>
            <a:r>
              <a:rPr lang="tr-TR" sz="2400" dirty="0" err="1" smtClean="0">
                <a:effectLst/>
                <a:latin typeface="Arial" panose="020B0604020202020204" pitchFamily="34" charset="0"/>
                <a:ea typeface="Times New Roman" panose="02020603050405020304" pitchFamily="18" charset="0"/>
                <a:cs typeface="Arial" panose="020B0604020202020204" pitchFamily="34" charset="0"/>
              </a:rPr>
              <a:t>Press</a:t>
            </a:r>
            <a:r>
              <a:rPr lang="tr-TR" sz="2400" dirty="0" smtClean="0">
                <a:effectLst/>
                <a:latin typeface="Arial" panose="020B0604020202020204" pitchFamily="34" charset="0"/>
                <a:ea typeface="Times New Roman" panose="02020603050405020304" pitchFamily="18" charset="0"/>
                <a:cs typeface="Arial" panose="020B0604020202020204" pitchFamily="34" charset="0"/>
              </a:rPr>
              <a:t>, 2010.</a:t>
            </a:r>
          </a:p>
          <a:p>
            <a:pPr marL="442913" indent="-442913"/>
            <a:r>
              <a:rPr lang="tr-TR" sz="2400" b="1" dirty="0" smtClean="0">
                <a:effectLst/>
                <a:latin typeface="Arial" panose="020B0604020202020204" pitchFamily="34" charset="0"/>
                <a:ea typeface="Times New Roman" panose="02020603050405020304" pitchFamily="18" charset="0"/>
                <a:cs typeface="Arial" panose="020B0604020202020204" pitchFamily="34" charset="0"/>
              </a:rPr>
              <a:t>6) </a:t>
            </a:r>
            <a:r>
              <a:rPr lang="tr-TR" sz="2400" dirty="0" err="1" smtClean="0">
                <a:effectLst/>
                <a:latin typeface="Arial" panose="020B0604020202020204" pitchFamily="34" charset="0"/>
                <a:ea typeface="Times New Roman" panose="02020603050405020304" pitchFamily="18" charset="0"/>
                <a:cs typeface="Arial" panose="020B0604020202020204" pitchFamily="34" charset="0"/>
              </a:rPr>
              <a:t>Cosmochemistry</a:t>
            </a:r>
            <a:r>
              <a:rPr lang="tr-TR" sz="2400" dirty="0" smtClean="0">
                <a:effectLst/>
                <a:latin typeface="Arial" panose="020B0604020202020204" pitchFamily="34" charset="0"/>
                <a:ea typeface="Times New Roman" panose="02020603050405020304" pitchFamily="18" charset="0"/>
                <a:cs typeface="Arial" panose="020B0604020202020204" pitchFamily="34" charset="0"/>
              </a:rPr>
              <a:t> </a:t>
            </a:r>
            <a:r>
              <a:rPr lang="tr-TR" sz="2400" dirty="0" err="1" smtClean="0">
                <a:effectLst/>
                <a:latin typeface="Arial" panose="020B0604020202020204" pitchFamily="34" charset="0"/>
                <a:ea typeface="Times New Roman" panose="02020603050405020304" pitchFamily="18" charset="0"/>
                <a:cs typeface="Arial" panose="020B0604020202020204" pitchFamily="34" charset="0"/>
              </a:rPr>
              <a:t>The</a:t>
            </a:r>
            <a:r>
              <a:rPr lang="tr-TR" sz="2400" dirty="0" smtClean="0">
                <a:effectLst/>
                <a:latin typeface="Arial" panose="020B0604020202020204" pitchFamily="34" charset="0"/>
                <a:ea typeface="Times New Roman" panose="02020603050405020304" pitchFamily="18" charset="0"/>
                <a:cs typeface="Arial" panose="020B0604020202020204" pitchFamily="34" charset="0"/>
              </a:rPr>
              <a:t> </a:t>
            </a:r>
            <a:r>
              <a:rPr lang="tr-TR" sz="2400" dirty="0" err="1" smtClean="0">
                <a:effectLst/>
                <a:latin typeface="Arial" panose="020B0604020202020204" pitchFamily="34" charset="0"/>
                <a:ea typeface="Times New Roman" panose="02020603050405020304" pitchFamily="18" charset="0"/>
                <a:cs typeface="Arial" panose="020B0604020202020204" pitchFamily="34" charset="0"/>
              </a:rPr>
              <a:t>Melting</a:t>
            </a:r>
            <a:r>
              <a:rPr lang="tr-TR" sz="2400" dirty="0" smtClean="0">
                <a:effectLst/>
                <a:latin typeface="Arial" panose="020B0604020202020204" pitchFamily="34" charset="0"/>
                <a:ea typeface="Times New Roman" panose="02020603050405020304" pitchFamily="18" charset="0"/>
                <a:cs typeface="Arial" panose="020B0604020202020204" pitchFamily="34" charset="0"/>
              </a:rPr>
              <a:t> Pot of </a:t>
            </a:r>
            <a:r>
              <a:rPr lang="tr-TR" sz="2400" dirty="0" err="1" smtClean="0">
                <a:effectLst/>
                <a:latin typeface="Arial" panose="020B0604020202020204" pitchFamily="34" charset="0"/>
                <a:ea typeface="Times New Roman" panose="02020603050405020304" pitchFamily="18" charset="0"/>
                <a:cs typeface="Arial" panose="020B0604020202020204" pitchFamily="34" charset="0"/>
              </a:rPr>
              <a:t>the</a:t>
            </a:r>
            <a:r>
              <a:rPr lang="tr-TR" sz="2400" dirty="0" smtClean="0">
                <a:effectLst/>
                <a:latin typeface="Arial" panose="020B0604020202020204" pitchFamily="34" charset="0"/>
                <a:ea typeface="Times New Roman" panose="02020603050405020304" pitchFamily="18" charset="0"/>
                <a:cs typeface="Arial" panose="020B0604020202020204" pitchFamily="34" charset="0"/>
              </a:rPr>
              <a:t> </a:t>
            </a:r>
            <a:r>
              <a:rPr lang="tr-TR" sz="2400" dirty="0" err="1" smtClean="0">
                <a:effectLst/>
                <a:latin typeface="Arial" panose="020B0604020202020204" pitchFamily="34" charset="0"/>
                <a:ea typeface="Times New Roman" panose="02020603050405020304" pitchFamily="18" charset="0"/>
                <a:cs typeface="Arial" panose="020B0604020202020204" pitchFamily="34" charset="0"/>
              </a:rPr>
              <a:t>Elements</a:t>
            </a:r>
            <a:r>
              <a:rPr lang="tr-TR" sz="2400" dirty="0" smtClean="0">
                <a:effectLst/>
                <a:latin typeface="Arial" panose="020B0604020202020204" pitchFamily="34" charset="0"/>
                <a:ea typeface="Times New Roman" panose="02020603050405020304" pitchFamily="18" charset="0"/>
                <a:cs typeface="Arial" panose="020B0604020202020204" pitchFamily="34" charset="0"/>
              </a:rPr>
              <a:t>, C. </a:t>
            </a:r>
            <a:r>
              <a:rPr lang="tr-TR" sz="2400" dirty="0" err="1" smtClean="0">
                <a:effectLst/>
                <a:latin typeface="Arial" panose="020B0604020202020204" pitchFamily="34" charset="0"/>
                <a:ea typeface="Times New Roman" panose="02020603050405020304" pitchFamily="18" charset="0"/>
                <a:cs typeface="Arial" panose="020B0604020202020204" pitchFamily="34" charset="0"/>
              </a:rPr>
              <a:t>Esteban</a:t>
            </a:r>
            <a:r>
              <a:rPr lang="tr-TR" sz="2400" dirty="0" smtClean="0">
                <a:effectLst/>
                <a:latin typeface="Arial" panose="020B0604020202020204" pitchFamily="34" charset="0"/>
                <a:ea typeface="Times New Roman" panose="02020603050405020304" pitchFamily="18" charset="0"/>
                <a:cs typeface="Arial" panose="020B0604020202020204" pitchFamily="34" charset="0"/>
              </a:rPr>
              <a:t>, R. J. </a:t>
            </a:r>
            <a:r>
              <a:rPr lang="tr-TR" sz="2400" dirty="0" err="1" smtClean="0">
                <a:effectLst/>
                <a:latin typeface="Arial" panose="020B0604020202020204" pitchFamily="34" charset="0"/>
                <a:ea typeface="Times New Roman" panose="02020603050405020304" pitchFamily="18" charset="0"/>
                <a:cs typeface="Arial" panose="020B0604020202020204" pitchFamily="34" charset="0"/>
              </a:rPr>
              <a:t>Garc´ia</a:t>
            </a:r>
            <a:r>
              <a:rPr lang="tr-TR" sz="2400" dirty="0" smtClean="0">
                <a:effectLst/>
                <a:latin typeface="Arial" panose="020B0604020202020204" pitchFamily="34" charset="0"/>
                <a:ea typeface="Times New Roman" panose="02020603050405020304" pitchFamily="18" charset="0"/>
                <a:cs typeface="Arial" panose="020B0604020202020204" pitchFamily="34" charset="0"/>
              </a:rPr>
              <a:t> </a:t>
            </a:r>
            <a:r>
              <a:rPr lang="tr-TR" sz="2400" dirty="0" err="1" smtClean="0">
                <a:effectLst/>
                <a:latin typeface="Arial" panose="020B0604020202020204" pitchFamily="34" charset="0"/>
                <a:ea typeface="Times New Roman" panose="02020603050405020304" pitchFamily="18" charset="0"/>
                <a:cs typeface="Arial" panose="020B0604020202020204" pitchFamily="34" charset="0"/>
              </a:rPr>
              <a:t>L´opez</a:t>
            </a:r>
            <a:r>
              <a:rPr lang="tr-TR" sz="2400" dirty="0" smtClean="0">
                <a:effectLst/>
                <a:latin typeface="Arial" panose="020B0604020202020204" pitchFamily="34" charset="0"/>
                <a:ea typeface="Times New Roman" panose="02020603050405020304" pitchFamily="18" charset="0"/>
                <a:cs typeface="Arial" panose="020B0604020202020204" pitchFamily="34" charset="0"/>
              </a:rPr>
              <a:t>, A. </a:t>
            </a:r>
            <a:r>
              <a:rPr lang="tr-TR" sz="2400" dirty="0" err="1" smtClean="0">
                <a:effectLst/>
                <a:latin typeface="Arial" panose="020B0604020202020204" pitchFamily="34" charset="0"/>
                <a:ea typeface="Times New Roman" panose="02020603050405020304" pitchFamily="18" charset="0"/>
                <a:cs typeface="Arial" panose="020B0604020202020204" pitchFamily="34" charset="0"/>
              </a:rPr>
              <a:t>Herrero</a:t>
            </a:r>
            <a:r>
              <a:rPr lang="tr-TR" sz="2400" dirty="0" smtClean="0">
                <a:effectLst/>
                <a:latin typeface="Arial" panose="020B0604020202020204" pitchFamily="34" charset="0"/>
                <a:ea typeface="Times New Roman" panose="02020603050405020304" pitchFamily="18" charset="0"/>
                <a:cs typeface="Arial" panose="020B0604020202020204" pitchFamily="34" charset="0"/>
              </a:rPr>
              <a:t> </a:t>
            </a:r>
            <a:r>
              <a:rPr lang="tr-TR" sz="2400" dirty="0" err="1" smtClean="0">
                <a:effectLst/>
                <a:latin typeface="Arial" panose="020B0604020202020204" pitchFamily="34" charset="0"/>
                <a:ea typeface="Times New Roman" panose="02020603050405020304" pitchFamily="18" charset="0"/>
                <a:cs typeface="Arial" panose="020B0604020202020204" pitchFamily="34" charset="0"/>
              </a:rPr>
              <a:t>and</a:t>
            </a:r>
            <a:r>
              <a:rPr lang="tr-TR" sz="2400" dirty="0" smtClean="0">
                <a:effectLst/>
                <a:latin typeface="Arial" panose="020B0604020202020204" pitchFamily="34" charset="0"/>
                <a:ea typeface="Times New Roman" panose="02020603050405020304" pitchFamily="18" charset="0"/>
                <a:cs typeface="Arial" panose="020B0604020202020204" pitchFamily="34" charset="0"/>
              </a:rPr>
              <a:t> F. </a:t>
            </a:r>
            <a:r>
              <a:rPr lang="tr-TR" sz="2400" dirty="0" err="1" smtClean="0">
                <a:effectLst/>
                <a:latin typeface="Arial" panose="020B0604020202020204" pitchFamily="34" charset="0"/>
                <a:ea typeface="Times New Roman" panose="02020603050405020304" pitchFamily="18" charset="0"/>
                <a:cs typeface="Arial" panose="020B0604020202020204" pitchFamily="34" charset="0"/>
              </a:rPr>
              <a:t>S´anchez</a:t>
            </a:r>
            <a:r>
              <a:rPr lang="tr-TR" sz="2400" dirty="0" smtClean="0">
                <a:effectLst/>
                <a:latin typeface="Arial" panose="020B0604020202020204" pitchFamily="34" charset="0"/>
                <a:ea typeface="Times New Roman" panose="02020603050405020304" pitchFamily="18" charset="0"/>
                <a:cs typeface="Arial" panose="020B0604020202020204" pitchFamily="34" charset="0"/>
              </a:rPr>
              <a:t> (</a:t>
            </a:r>
            <a:r>
              <a:rPr lang="tr-TR" sz="2400" dirty="0" err="1" smtClean="0">
                <a:effectLst/>
                <a:latin typeface="Arial" panose="020B0604020202020204" pitchFamily="34" charset="0"/>
                <a:ea typeface="Times New Roman" panose="02020603050405020304" pitchFamily="18" charset="0"/>
                <a:cs typeface="Arial" panose="020B0604020202020204" pitchFamily="34" charset="0"/>
              </a:rPr>
              <a:t>Eds</a:t>
            </a:r>
            <a:r>
              <a:rPr lang="tr-TR" sz="2400" dirty="0" smtClean="0">
                <a:effectLst/>
                <a:latin typeface="Arial" panose="020B0604020202020204" pitchFamily="34" charset="0"/>
                <a:ea typeface="Times New Roman" panose="02020603050405020304" pitchFamily="18" charset="0"/>
                <a:cs typeface="Arial" panose="020B0604020202020204" pitchFamily="34" charset="0"/>
              </a:rPr>
              <a:t>.), Cambridge </a:t>
            </a:r>
            <a:r>
              <a:rPr lang="tr-TR" sz="2400" dirty="0" err="1" smtClean="0">
                <a:effectLst/>
                <a:latin typeface="Arial" panose="020B0604020202020204" pitchFamily="34" charset="0"/>
                <a:ea typeface="Times New Roman" panose="02020603050405020304" pitchFamily="18" charset="0"/>
                <a:cs typeface="Arial" panose="020B0604020202020204" pitchFamily="34" charset="0"/>
              </a:rPr>
              <a:t>University</a:t>
            </a:r>
            <a:r>
              <a:rPr lang="tr-TR" sz="2400" dirty="0" smtClean="0">
                <a:effectLst/>
                <a:latin typeface="Arial" panose="020B0604020202020204" pitchFamily="34" charset="0"/>
                <a:ea typeface="Times New Roman" panose="02020603050405020304" pitchFamily="18" charset="0"/>
                <a:cs typeface="Arial" panose="020B0604020202020204" pitchFamily="34" charset="0"/>
              </a:rPr>
              <a:t> </a:t>
            </a:r>
            <a:r>
              <a:rPr lang="tr-TR" sz="2400" dirty="0" err="1" smtClean="0">
                <a:effectLst/>
                <a:latin typeface="Arial" panose="020B0604020202020204" pitchFamily="34" charset="0"/>
                <a:ea typeface="Times New Roman" panose="02020603050405020304" pitchFamily="18" charset="0"/>
                <a:cs typeface="Arial" panose="020B0604020202020204" pitchFamily="34" charset="0"/>
              </a:rPr>
              <a:t>Press</a:t>
            </a:r>
            <a:r>
              <a:rPr lang="tr-TR" sz="2400" dirty="0" smtClean="0">
                <a:effectLst/>
                <a:latin typeface="Arial" panose="020B0604020202020204" pitchFamily="34" charset="0"/>
                <a:ea typeface="Times New Roman" panose="02020603050405020304" pitchFamily="18" charset="0"/>
                <a:cs typeface="Arial" panose="020B0604020202020204" pitchFamily="34" charset="0"/>
              </a:rPr>
              <a:t> 2004.</a:t>
            </a:r>
          </a:p>
          <a:p>
            <a:pPr marL="442913" indent="-442913"/>
            <a:endParaRPr lang="tr-TR" sz="2400" dirty="0">
              <a:latin typeface="Arial" panose="020B0604020202020204" pitchFamily="34" charset="0"/>
              <a:cs typeface="Arial" panose="020B0604020202020204" pitchFamily="34" charset="0"/>
            </a:endParaRPr>
          </a:p>
          <a:p>
            <a:pPr marL="442913" indent="-442913"/>
            <a:r>
              <a:rPr lang="tr-TR" sz="2400" b="1" u="sng" dirty="0" smtClean="0">
                <a:solidFill>
                  <a:srgbClr val="C00000"/>
                </a:solidFill>
                <a:latin typeface="Arial" panose="020B0604020202020204" pitchFamily="34" charset="0"/>
                <a:cs typeface="Arial" panose="020B0604020202020204" pitchFamily="34" charset="0"/>
              </a:rPr>
              <a:t>Değerlendirme   </a:t>
            </a:r>
          </a:p>
          <a:p>
            <a:pPr marL="442913" indent="-442913"/>
            <a:endParaRPr lang="tr-TR" sz="1600" b="1" u="sng" dirty="0" smtClean="0">
              <a:solidFill>
                <a:srgbClr val="C00000"/>
              </a:solidFill>
              <a:latin typeface="Arial" panose="020B0604020202020204" pitchFamily="34" charset="0"/>
              <a:cs typeface="Arial" panose="020B0604020202020204" pitchFamily="34" charset="0"/>
            </a:endParaRPr>
          </a:p>
          <a:p>
            <a:pPr marL="442913" indent="-442913"/>
            <a:r>
              <a:rPr lang="tr-TR" sz="2400" dirty="0" smtClean="0">
                <a:latin typeface="Arial" panose="020B0604020202020204" pitchFamily="34" charset="0"/>
                <a:cs typeface="Arial" panose="020B0604020202020204" pitchFamily="34" charset="0"/>
              </a:rPr>
              <a:t>1 Ödev 1 Final</a:t>
            </a:r>
            <a:endParaRPr lang="tr-TR"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957577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0" y="0"/>
            <a:ext cx="12192000" cy="6658233"/>
          </a:xfrm>
          <a:prstGeom prst="rect">
            <a:avLst/>
          </a:prstGeom>
        </p:spPr>
        <p:txBody>
          <a:bodyPr wrap="square">
            <a:spAutoFit/>
          </a:bodyPr>
          <a:lstStyle/>
          <a:p>
            <a:pPr algn="just">
              <a:lnSpc>
                <a:spcPct val="150000"/>
              </a:lnSpc>
              <a:spcAft>
                <a:spcPts val="800"/>
              </a:spcAft>
            </a:pPr>
            <a:r>
              <a:rPr lang="tr-TR" sz="2000" dirty="0" smtClean="0">
                <a:effectLst/>
                <a:latin typeface="Arial" panose="020B0604020202020204" pitchFamily="34" charset="0"/>
                <a:ea typeface="Calibri" panose="020F0502020204030204" pitchFamily="34" charset="0"/>
                <a:cs typeface="Arial" panose="020B0604020202020204" pitchFamily="34" charset="0"/>
              </a:rPr>
              <a:t>Bu derste neler göreceğiz :</a:t>
            </a:r>
          </a:p>
          <a:p>
            <a:pPr marL="342900" lvl="0" indent="-342900" algn="just">
              <a:lnSpc>
                <a:spcPct val="150000"/>
              </a:lnSpc>
              <a:spcAft>
                <a:spcPts val="0"/>
              </a:spcAft>
              <a:buFont typeface="Symbol" panose="05050102010706020507" pitchFamily="18" charset="2"/>
              <a:buChar char=""/>
            </a:pPr>
            <a:r>
              <a:rPr lang="tr-TR" sz="2000" dirty="0" err="1" smtClean="0">
                <a:effectLst/>
                <a:latin typeface="Arial" panose="020B0604020202020204" pitchFamily="34" charset="0"/>
                <a:ea typeface="Calibri" panose="020F0502020204030204" pitchFamily="34" charset="0"/>
                <a:cs typeface="Arial" panose="020B0604020202020204" pitchFamily="34" charset="0"/>
              </a:rPr>
              <a:t>Kozmokimyanın</a:t>
            </a:r>
            <a:r>
              <a:rPr lang="tr-TR" sz="2000" dirty="0" smtClean="0">
                <a:effectLst/>
                <a:latin typeface="Arial" panose="020B0604020202020204" pitchFamily="34" charset="0"/>
                <a:ea typeface="Calibri" panose="020F0502020204030204" pitchFamily="34" charset="0"/>
                <a:cs typeface="Arial" panose="020B0604020202020204" pitchFamily="34" charset="0"/>
              </a:rPr>
              <a:t> nasıl geliştiği ve jeokimyadan nasıl farklı olduğu</a:t>
            </a:r>
          </a:p>
          <a:p>
            <a:pPr marL="342900" lvl="0" indent="-342900" algn="just">
              <a:lnSpc>
                <a:spcPct val="150000"/>
              </a:lnSpc>
              <a:spcAft>
                <a:spcPts val="0"/>
              </a:spcAft>
              <a:buFont typeface="Symbol" panose="05050102010706020507" pitchFamily="18" charset="2"/>
              <a:buChar char=""/>
            </a:pPr>
            <a:r>
              <a:rPr lang="tr-TR" sz="2000" dirty="0" smtClean="0">
                <a:effectLst/>
                <a:latin typeface="Arial" panose="020B0604020202020204" pitchFamily="34" charset="0"/>
                <a:ea typeface="Calibri" panose="020F0502020204030204" pitchFamily="34" charset="0"/>
                <a:cs typeface="Arial" panose="020B0604020202020204" pitchFamily="34" charset="0"/>
              </a:rPr>
              <a:t>Elementlerin ve filizlerinin özelliklerini ve davranışları hakkında bilgi</a:t>
            </a:r>
          </a:p>
          <a:p>
            <a:pPr marL="342900" lvl="0" indent="-342900" algn="just">
              <a:lnSpc>
                <a:spcPct val="150000"/>
              </a:lnSpc>
              <a:spcAft>
                <a:spcPts val="0"/>
              </a:spcAft>
              <a:buFont typeface="Symbol" panose="05050102010706020507" pitchFamily="18" charset="2"/>
              <a:buChar char=""/>
            </a:pPr>
            <a:r>
              <a:rPr lang="tr-TR" sz="2000" dirty="0" smtClean="0">
                <a:effectLst/>
                <a:latin typeface="Arial" panose="020B0604020202020204" pitchFamily="34" charset="0"/>
                <a:ea typeface="Calibri" panose="020F0502020204030204" pitchFamily="34" charset="0"/>
                <a:cs typeface="Arial" panose="020B0604020202020204" pitchFamily="34" charset="0"/>
              </a:rPr>
              <a:t>Elementlerin yıldızlar içinde nasıl sentezlendiği ve galaksi kimyasının zaman içinde nasıl geliştiği</a:t>
            </a:r>
          </a:p>
          <a:p>
            <a:pPr marL="342900" lvl="0" indent="-342900" algn="just">
              <a:lnSpc>
                <a:spcPct val="150000"/>
              </a:lnSpc>
              <a:spcAft>
                <a:spcPts val="0"/>
              </a:spcAft>
              <a:buFont typeface="Symbol" panose="05050102010706020507" pitchFamily="18" charset="2"/>
              <a:buChar char=""/>
            </a:pPr>
            <a:r>
              <a:rPr lang="tr-TR" sz="2000" dirty="0" smtClean="0">
                <a:effectLst/>
                <a:latin typeface="Arial" panose="020B0604020202020204" pitchFamily="34" charset="0"/>
                <a:ea typeface="Calibri" panose="020F0502020204030204" pitchFamily="34" charset="0"/>
                <a:cs typeface="Arial" panose="020B0604020202020204" pitchFamily="34" charset="0"/>
              </a:rPr>
              <a:t>Güneş sistemindeki elementlerin ve izotoplarının bolluğu</a:t>
            </a:r>
          </a:p>
          <a:p>
            <a:pPr marL="342900" lvl="0" indent="-342900" algn="just">
              <a:lnSpc>
                <a:spcPct val="150000"/>
              </a:lnSpc>
              <a:spcAft>
                <a:spcPts val="0"/>
              </a:spcAft>
              <a:buFont typeface="Symbol" panose="05050102010706020507" pitchFamily="18" charset="2"/>
              <a:buChar char=""/>
            </a:pPr>
            <a:r>
              <a:rPr lang="tr-TR" sz="2000" dirty="0" smtClean="0">
                <a:effectLst/>
                <a:latin typeface="Arial" panose="020B0604020202020204" pitchFamily="34" charset="0"/>
                <a:ea typeface="Calibri" panose="020F0502020204030204" pitchFamily="34" charset="0"/>
                <a:cs typeface="Arial" panose="020B0604020202020204" pitchFamily="34" charset="0"/>
              </a:rPr>
              <a:t>Güneş sistemi oluşmadan önceki tanecikler ve yıldız </a:t>
            </a:r>
            <a:r>
              <a:rPr lang="tr-TR" sz="2000" dirty="0" err="1" smtClean="0">
                <a:effectLst/>
                <a:latin typeface="Arial" panose="020B0604020202020204" pitchFamily="34" charset="0"/>
                <a:ea typeface="Calibri" panose="020F0502020204030204" pitchFamily="34" charset="0"/>
                <a:cs typeface="Arial" panose="020B0604020202020204" pitchFamily="34" charset="0"/>
              </a:rPr>
              <a:t>nükleosentezini</a:t>
            </a:r>
            <a:r>
              <a:rPr lang="tr-TR" sz="2000" dirty="0" smtClean="0">
                <a:effectLst/>
                <a:latin typeface="Arial" panose="020B0604020202020204" pitchFamily="34" charset="0"/>
                <a:ea typeface="Calibri" panose="020F0502020204030204" pitchFamily="34" charset="0"/>
                <a:cs typeface="Arial" panose="020B0604020202020204" pitchFamily="34" charset="0"/>
              </a:rPr>
              <a:t> ve yıldızlar arası ortamda gerçekleşen kimyasal süreçler</a:t>
            </a:r>
          </a:p>
          <a:p>
            <a:pPr marL="342900" lvl="0" indent="-342900" algn="just">
              <a:lnSpc>
                <a:spcPct val="150000"/>
              </a:lnSpc>
              <a:spcAft>
                <a:spcPts val="0"/>
              </a:spcAft>
              <a:buFont typeface="Symbol" panose="05050102010706020507" pitchFamily="18" charset="2"/>
              <a:buChar char=""/>
            </a:pPr>
            <a:r>
              <a:rPr lang="tr-TR" sz="2000" dirty="0" smtClean="0">
                <a:effectLst/>
                <a:latin typeface="Arial" panose="020B0604020202020204" pitchFamily="34" charset="0"/>
                <a:ea typeface="Calibri" panose="020F0502020204030204" pitchFamily="34" charset="0"/>
                <a:cs typeface="Arial" panose="020B0604020202020204" pitchFamily="34" charset="0"/>
              </a:rPr>
              <a:t>Göktaşı ve ay örnekleri hakkında bilgi</a:t>
            </a:r>
          </a:p>
          <a:p>
            <a:pPr marL="342900" lvl="0" indent="-342900" algn="just">
              <a:lnSpc>
                <a:spcPct val="150000"/>
              </a:lnSpc>
              <a:spcAft>
                <a:spcPts val="0"/>
              </a:spcAft>
              <a:buFont typeface="Symbol" panose="05050102010706020507" pitchFamily="18" charset="2"/>
              <a:buChar char=""/>
            </a:pPr>
            <a:r>
              <a:rPr lang="tr-TR" sz="2000" dirty="0" smtClean="0">
                <a:effectLst/>
                <a:latin typeface="Arial" panose="020B0604020202020204" pitchFamily="34" charset="0"/>
                <a:ea typeface="Calibri" panose="020F0502020204030204" pitchFamily="34" charset="0"/>
                <a:cs typeface="Arial" panose="020B0604020202020204" pitchFamily="34" charset="0"/>
              </a:rPr>
              <a:t>Yıldızlararası uzayda, güneş sisteminde ve gezegen cisimlerinde parçalanmış elementleri ve izotopları veren süreçler</a:t>
            </a:r>
          </a:p>
          <a:p>
            <a:pPr marL="342900" lvl="0" indent="-342900" algn="just">
              <a:lnSpc>
                <a:spcPct val="150000"/>
              </a:lnSpc>
              <a:spcAft>
                <a:spcPts val="0"/>
              </a:spcAft>
              <a:buFont typeface="Symbol" panose="05050102010706020507" pitchFamily="18" charset="2"/>
              <a:buChar char=""/>
            </a:pPr>
            <a:r>
              <a:rPr lang="tr-TR" sz="2000" dirty="0" smtClean="0">
                <a:effectLst/>
                <a:latin typeface="Arial" panose="020B0604020202020204" pitchFamily="34" charset="0"/>
                <a:ea typeface="Calibri" panose="020F0502020204030204" pitchFamily="34" charset="0"/>
                <a:cs typeface="Arial" panose="020B0604020202020204" pitchFamily="34" charset="0"/>
              </a:rPr>
              <a:t>Güneş sistemi geçmişini anlamak için radyoaktif izotopların nasıl kullanıldığı</a:t>
            </a:r>
          </a:p>
          <a:p>
            <a:pPr marL="342900" lvl="0" indent="-342900" algn="just">
              <a:lnSpc>
                <a:spcPct val="150000"/>
              </a:lnSpc>
              <a:spcAft>
                <a:spcPts val="0"/>
              </a:spcAft>
              <a:buFont typeface="Symbol" panose="05050102010706020507" pitchFamily="18" charset="2"/>
              <a:buChar char=""/>
            </a:pPr>
            <a:r>
              <a:rPr lang="tr-TR" sz="2000" dirty="0" smtClean="0">
                <a:effectLst/>
                <a:latin typeface="Arial" panose="020B0604020202020204" pitchFamily="34" charset="0"/>
                <a:ea typeface="Calibri" panose="020F0502020204030204" pitchFamily="34" charset="0"/>
                <a:cs typeface="Arial" panose="020B0604020202020204" pitchFamily="34" charset="0"/>
              </a:rPr>
              <a:t>Güneş sistemi radyometrik yaşının ve bileşenlerinin yaşlarının belirlenmesi</a:t>
            </a:r>
          </a:p>
          <a:p>
            <a:pPr marL="342900" lvl="0" indent="-342900" algn="just">
              <a:lnSpc>
                <a:spcPct val="150000"/>
              </a:lnSpc>
              <a:spcAft>
                <a:spcPts val="0"/>
              </a:spcAft>
              <a:buFont typeface="Symbol" panose="05050102010706020507" pitchFamily="18" charset="2"/>
              <a:buChar char=""/>
            </a:pPr>
            <a:r>
              <a:rPr lang="tr-TR" sz="2000" dirty="0" smtClean="0">
                <a:effectLst/>
                <a:latin typeface="Arial" panose="020B0604020202020204" pitchFamily="34" charset="0"/>
                <a:ea typeface="Calibri" panose="020F0502020204030204" pitchFamily="34" charset="0"/>
                <a:cs typeface="Arial" panose="020B0604020202020204" pitchFamily="34" charset="0"/>
              </a:rPr>
              <a:t>En uçucu bileşenlerin değerlendirilmesi-organik maddeler, asal gazlar ve buzlar</a:t>
            </a:r>
          </a:p>
          <a:p>
            <a:pPr marL="342900" lvl="0" indent="-342900" algn="just">
              <a:lnSpc>
                <a:spcPct val="150000"/>
              </a:lnSpc>
              <a:spcAft>
                <a:spcPts val="800"/>
              </a:spcAft>
              <a:buFont typeface="Symbol" panose="05050102010706020507" pitchFamily="18" charset="2"/>
              <a:buChar char=""/>
            </a:pPr>
            <a:r>
              <a:rPr lang="tr-TR" sz="2000" dirty="0" smtClean="0">
                <a:effectLst/>
                <a:latin typeface="Arial" panose="020B0604020202020204" pitchFamily="34" charset="0"/>
                <a:ea typeface="Calibri" panose="020F0502020204030204" pitchFamily="34" charset="0"/>
                <a:cs typeface="Arial" panose="020B0604020202020204" pitchFamily="34" charset="0"/>
              </a:rPr>
              <a:t>Gezegenlerin kimyası ve bunlardan alınan örnekler</a:t>
            </a:r>
            <a:endParaRPr lang="tr-TR" sz="20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3809186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08642" y="152934"/>
            <a:ext cx="9053465" cy="1938992"/>
          </a:xfrm>
          <a:prstGeom prst="rect">
            <a:avLst/>
          </a:prstGeom>
        </p:spPr>
        <p:txBody>
          <a:bodyPr wrap="square">
            <a:spAutoFit/>
          </a:bodyPr>
          <a:lstStyle/>
          <a:p>
            <a:pPr marL="342900" lvl="0" indent="-342900" algn="just">
              <a:lnSpc>
                <a:spcPct val="150000"/>
              </a:lnSpc>
              <a:spcAft>
                <a:spcPts val="0"/>
              </a:spcAft>
              <a:buFont typeface="Symbol" panose="05050102010706020507" pitchFamily="18" charset="2"/>
              <a:buChar char=""/>
            </a:pPr>
            <a:r>
              <a:rPr lang="tr-TR" sz="2000" dirty="0" smtClean="0">
                <a:effectLst/>
                <a:latin typeface="Arial" panose="020B0604020202020204" pitchFamily="34" charset="0"/>
                <a:ea typeface="Calibri" panose="020F0502020204030204" pitchFamily="34" charset="0"/>
                <a:cs typeface="Arial" panose="020B0604020202020204" pitchFamily="34" charset="0"/>
              </a:rPr>
              <a:t>Buzlu kuyruklu yıldızlar ile </a:t>
            </a:r>
            <a:r>
              <a:rPr lang="tr-TR" sz="2000" dirty="0" err="1" smtClean="0">
                <a:effectLst/>
                <a:latin typeface="Arial" panose="020B0604020202020204" pitchFamily="34" charset="0"/>
                <a:ea typeface="Calibri" panose="020F0502020204030204" pitchFamily="34" charset="0"/>
                <a:cs typeface="Arial" panose="020B0604020202020204" pitchFamily="34" charset="0"/>
              </a:rPr>
              <a:t>astreoitler</a:t>
            </a:r>
            <a:r>
              <a:rPr lang="tr-TR" sz="2000" dirty="0" smtClean="0">
                <a:effectLst/>
                <a:latin typeface="Arial" panose="020B0604020202020204" pitchFamily="34" charset="0"/>
                <a:ea typeface="Calibri" panose="020F0502020204030204" pitchFamily="34" charset="0"/>
                <a:cs typeface="Arial" panose="020B0604020202020204" pitchFamily="34" charset="0"/>
              </a:rPr>
              <a:t> ve bunlardan alınan örneklerin kimyası</a:t>
            </a:r>
          </a:p>
          <a:p>
            <a:pPr marL="342900" lvl="0" indent="-342900" algn="just">
              <a:lnSpc>
                <a:spcPct val="150000"/>
              </a:lnSpc>
              <a:spcAft>
                <a:spcPts val="0"/>
              </a:spcAft>
              <a:buFont typeface="Symbol" panose="05050102010706020507" pitchFamily="18" charset="2"/>
              <a:buChar char=""/>
            </a:pPr>
            <a:r>
              <a:rPr lang="tr-TR" sz="2000" dirty="0" smtClean="0">
                <a:effectLst/>
                <a:latin typeface="Arial" panose="020B0604020202020204" pitchFamily="34" charset="0"/>
                <a:ea typeface="Calibri" panose="020F0502020204030204" pitchFamily="34" charset="0"/>
                <a:cs typeface="Arial" panose="020B0604020202020204" pitchFamily="34" charset="0"/>
              </a:rPr>
              <a:t>Gezegen cisimlerinin </a:t>
            </a:r>
            <a:r>
              <a:rPr lang="tr-TR" sz="2000" dirty="0" err="1" smtClean="0">
                <a:effectLst/>
                <a:latin typeface="Arial" panose="020B0604020202020204" pitchFamily="34" charset="0"/>
                <a:ea typeface="Calibri" panose="020F0502020204030204" pitchFamily="34" charset="0"/>
                <a:cs typeface="Arial" panose="020B0604020202020204" pitchFamily="34" charset="0"/>
              </a:rPr>
              <a:t>jeokimyasal</a:t>
            </a:r>
            <a:r>
              <a:rPr lang="tr-TR" sz="2000" dirty="0" smtClean="0">
                <a:effectLst/>
                <a:latin typeface="Arial" panose="020B0604020202020204" pitchFamily="34" charset="0"/>
                <a:ea typeface="Calibri" panose="020F0502020204030204" pitchFamily="34" charset="0"/>
                <a:cs typeface="Arial" panose="020B0604020202020204" pitchFamily="34" charset="0"/>
              </a:rPr>
              <a:t> keşif örnekleri- Ay ve Mars</a:t>
            </a:r>
          </a:p>
          <a:p>
            <a:pPr marL="342900" lvl="0" indent="-342900" algn="just">
              <a:lnSpc>
                <a:spcPct val="150000"/>
              </a:lnSpc>
              <a:buFont typeface="Symbol" panose="05050102010706020507" pitchFamily="18" charset="2"/>
              <a:buChar char=""/>
            </a:pPr>
            <a:r>
              <a:rPr lang="tr-TR" sz="2000" dirty="0" smtClean="0">
                <a:effectLst/>
                <a:latin typeface="Arial" panose="020B0604020202020204" pitchFamily="34" charset="0"/>
                <a:ea typeface="Calibri" panose="020F0502020204030204" pitchFamily="34" charset="0"/>
                <a:cs typeface="Arial" panose="020B0604020202020204" pitchFamily="34" charset="0"/>
              </a:rPr>
              <a:t> Güneş sisteminin oluşumunun kozmik kimya penceresinden incelenmesi</a:t>
            </a:r>
          </a:p>
          <a:p>
            <a:pPr marL="342900" lvl="0" indent="-342900" algn="just">
              <a:lnSpc>
                <a:spcPct val="150000"/>
              </a:lnSpc>
              <a:buFont typeface="Symbol" panose="05050102010706020507" pitchFamily="18" charset="2"/>
              <a:buChar char=""/>
            </a:pPr>
            <a:r>
              <a:rPr lang="tr-TR" sz="2000" dirty="0" smtClean="0">
                <a:effectLst/>
                <a:latin typeface="Arial" panose="020B0604020202020204" pitchFamily="34" charset="0"/>
                <a:ea typeface="Calibri" panose="020F0502020204030204" pitchFamily="34" charset="0"/>
                <a:cs typeface="Arial" panose="020B0604020202020204" pitchFamily="34" charset="0"/>
              </a:rPr>
              <a:t>Kozmik kimyada kullanılan bazı analitik yöntemler</a:t>
            </a:r>
            <a:endParaRPr lang="tr-TR"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540533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81481" y="0"/>
            <a:ext cx="12013948" cy="2631490"/>
          </a:xfrm>
          <a:prstGeom prst="rect">
            <a:avLst/>
          </a:prstGeom>
        </p:spPr>
        <p:txBody>
          <a:bodyPr wrap="square">
            <a:spAutoFit/>
          </a:bodyPr>
          <a:lstStyle/>
          <a:p>
            <a:pPr lvl="0" algn="just">
              <a:lnSpc>
                <a:spcPct val="150000"/>
              </a:lnSpc>
            </a:pPr>
            <a:r>
              <a:rPr lang="tr-TR" sz="2200" b="1" dirty="0">
                <a:solidFill>
                  <a:srgbClr val="C00000"/>
                </a:solidFill>
                <a:latin typeface="Arial Narrow" panose="020B0606020202030204" pitchFamily="34" charset="0"/>
                <a:cs typeface="Arial" panose="020B0604020202020204" pitchFamily="34" charset="0"/>
              </a:rPr>
              <a:t>Bir </a:t>
            </a:r>
            <a:r>
              <a:rPr lang="tr-TR" sz="2200" b="1" dirty="0" err="1">
                <a:solidFill>
                  <a:srgbClr val="C00000"/>
                </a:solidFill>
                <a:latin typeface="Arial Narrow" panose="020B0606020202030204" pitchFamily="34" charset="0"/>
                <a:cs typeface="Arial" panose="020B0604020202020204" pitchFamily="34" charset="0"/>
              </a:rPr>
              <a:t>astrokimyacı</a:t>
            </a:r>
            <a:r>
              <a:rPr lang="tr-TR" sz="2200" b="1" dirty="0">
                <a:solidFill>
                  <a:srgbClr val="C00000"/>
                </a:solidFill>
                <a:latin typeface="Arial Narrow" panose="020B0606020202030204" pitchFamily="34" charset="0"/>
                <a:cs typeface="Arial" panose="020B0604020202020204" pitchFamily="34" charset="0"/>
              </a:rPr>
              <a:t> hangi bilim dallarında donanımlı olmalıdır?</a:t>
            </a:r>
          </a:p>
          <a:p>
            <a:pPr lvl="0" algn="just">
              <a:lnSpc>
                <a:spcPct val="150000"/>
              </a:lnSpc>
            </a:pPr>
            <a:r>
              <a:rPr lang="tr-TR" sz="2200" dirty="0" err="1">
                <a:solidFill>
                  <a:prstClr val="black"/>
                </a:solidFill>
                <a:latin typeface="Arial Narrow" panose="020B0606020202030204" pitchFamily="34" charset="0"/>
                <a:cs typeface="Arial" panose="020B0604020202020204" pitchFamily="34" charset="0"/>
              </a:rPr>
              <a:t>Astrokimya</a:t>
            </a:r>
            <a:r>
              <a:rPr lang="tr-TR" sz="2200" dirty="0">
                <a:solidFill>
                  <a:prstClr val="black"/>
                </a:solidFill>
                <a:latin typeface="Arial Narrow" panose="020B0606020202030204" pitchFamily="34" charset="0"/>
                <a:cs typeface="Arial" panose="020B0604020202020204" pitchFamily="34" charset="0"/>
              </a:rPr>
              <a:t>; kimya, astronomik veri toplama ve analiz yöntemlerini alanlarında bilgili olmayı gerektirir. Bu bilim dalında bulunan çoğu pozisyon araştırmaya yöneliktir ve bu sebepten doktora derecesini gerektirir. Bunun yanı sıra, </a:t>
            </a:r>
            <a:r>
              <a:rPr lang="tr-TR" sz="2200" dirty="0" err="1">
                <a:solidFill>
                  <a:prstClr val="black"/>
                </a:solidFill>
                <a:latin typeface="Arial Narrow" panose="020B0606020202030204" pitchFamily="34" charset="0"/>
                <a:cs typeface="Arial" panose="020B0604020202020204" pitchFamily="34" charset="0"/>
              </a:rPr>
              <a:t>Jeosistemler</a:t>
            </a:r>
            <a:r>
              <a:rPr lang="tr-TR" sz="2200" dirty="0">
                <a:solidFill>
                  <a:prstClr val="black"/>
                </a:solidFill>
                <a:latin typeface="Arial Narrow" panose="020B0606020202030204" pitchFamily="34" charset="0"/>
                <a:cs typeface="Arial" panose="020B0604020202020204" pitchFamily="34" charset="0"/>
              </a:rPr>
              <a:t>, fizik, matematik veya </a:t>
            </a:r>
            <a:r>
              <a:rPr lang="tr-TR" sz="2200" dirty="0" smtClean="0">
                <a:solidFill>
                  <a:prstClr val="black"/>
                </a:solidFill>
                <a:latin typeface="Arial Narrow" panose="020B0606020202030204" pitchFamily="34" charset="0"/>
                <a:cs typeface="Arial" panose="020B0604020202020204" pitchFamily="34" charset="0"/>
              </a:rPr>
              <a:t>kimya, biyoloji </a:t>
            </a:r>
            <a:r>
              <a:rPr lang="tr-TR" sz="2200" dirty="0">
                <a:solidFill>
                  <a:prstClr val="black"/>
                </a:solidFill>
                <a:latin typeface="Arial Narrow" panose="020B0606020202030204" pitchFamily="34" charset="0"/>
                <a:cs typeface="Arial" panose="020B0604020202020204" pitchFamily="34" charset="0"/>
              </a:rPr>
              <a:t>gibi uzmanlık alanlarında ek deneyim sahibi olmayı şart koşar</a:t>
            </a:r>
            <a:r>
              <a:rPr lang="tr-TR" sz="2200" dirty="0" smtClean="0">
                <a:solidFill>
                  <a:prstClr val="black"/>
                </a:solidFill>
                <a:latin typeface="Arial Narrow" panose="020B0606020202030204" pitchFamily="34" charset="0"/>
                <a:cs typeface="Arial" panose="020B0604020202020204" pitchFamily="34" charset="0"/>
              </a:rPr>
              <a:t>.</a:t>
            </a:r>
          </a:p>
          <a:p>
            <a:pPr lvl="0" algn="just">
              <a:lnSpc>
                <a:spcPct val="150000"/>
              </a:lnSpc>
            </a:pPr>
            <a:endParaRPr lang="tr-TR" sz="2200" dirty="0">
              <a:solidFill>
                <a:prstClr val="black"/>
              </a:solidFill>
              <a:latin typeface="Arial Narrow" panose="020B0606020202030204" pitchFamily="34" charset="0"/>
              <a:cs typeface="Arial" panose="020B0604020202020204" pitchFamily="34" charset="0"/>
            </a:endParaRPr>
          </a:p>
        </p:txBody>
      </p:sp>
      <p:sp>
        <p:nvSpPr>
          <p:cNvPr id="3" name="Dikdörtgen 2"/>
          <p:cNvSpPr/>
          <p:nvPr/>
        </p:nvSpPr>
        <p:spPr>
          <a:xfrm>
            <a:off x="81481" y="2296742"/>
            <a:ext cx="12088306" cy="2631490"/>
          </a:xfrm>
          <a:prstGeom prst="rect">
            <a:avLst/>
          </a:prstGeom>
        </p:spPr>
        <p:txBody>
          <a:bodyPr wrap="square">
            <a:spAutoFit/>
          </a:bodyPr>
          <a:lstStyle/>
          <a:p>
            <a:pPr lvl="0" algn="just">
              <a:lnSpc>
                <a:spcPct val="150000"/>
              </a:lnSpc>
            </a:pPr>
            <a:r>
              <a:rPr lang="tr-TR" sz="2200" b="1" dirty="0" err="1" smtClean="0">
                <a:solidFill>
                  <a:srgbClr val="C00000"/>
                </a:solidFill>
                <a:latin typeface="Arial Narrow" panose="020B0606020202030204" pitchFamily="34" charset="0"/>
                <a:cs typeface="Arial" panose="020B0604020202020204" pitchFamily="34" charset="0"/>
              </a:rPr>
              <a:t>Astrokimyacının</a:t>
            </a:r>
            <a:r>
              <a:rPr lang="tr-TR" sz="2200" b="1" dirty="0" smtClean="0">
                <a:solidFill>
                  <a:srgbClr val="C00000"/>
                </a:solidFill>
                <a:latin typeface="Arial Narrow" panose="020B0606020202030204" pitchFamily="34" charset="0"/>
                <a:cs typeface="Arial" panose="020B0604020202020204" pitchFamily="34" charset="0"/>
              </a:rPr>
              <a:t> </a:t>
            </a:r>
            <a:r>
              <a:rPr lang="tr-TR" sz="2200" b="1" dirty="0">
                <a:solidFill>
                  <a:srgbClr val="C00000"/>
                </a:solidFill>
                <a:latin typeface="Arial Narrow" panose="020B0606020202030204" pitchFamily="34" charset="0"/>
                <a:cs typeface="Arial" panose="020B0604020202020204" pitchFamily="34" charset="0"/>
              </a:rPr>
              <a:t>çalışma koşulları nasıldır?</a:t>
            </a:r>
          </a:p>
          <a:p>
            <a:pPr lvl="0" algn="just">
              <a:lnSpc>
                <a:spcPct val="150000"/>
              </a:lnSpc>
            </a:pPr>
            <a:r>
              <a:rPr lang="tr-TR" sz="2200" dirty="0" smtClean="0">
                <a:solidFill>
                  <a:prstClr val="black"/>
                </a:solidFill>
                <a:latin typeface="Arial Narrow" panose="020B0606020202030204" pitchFamily="34" charset="0"/>
                <a:cs typeface="Arial" panose="020B0604020202020204" pitchFamily="34" charset="0"/>
              </a:rPr>
              <a:t>Günümüzde </a:t>
            </a:r>
            <a:r>
              <a:rPr lang="tr-TR" sz="2200" dirty="0">
                <a:solidFill>
                  <a:prstClr val="black"/>
                </a:solidFill>
                <a:latin typeface="Arial Narrow" panose="020B0606020202030204" pitchFamily="34" charset="0"/>
                <a:cs typeface="Arial" panose="020B0604020202020204" pitchFamily="34" charset="0"/>
              </a:rPr>
              <a:t>analizlerin çoğu bilgisayar başında gerçekleşmektedir. Gök bilimle ilgili alanlardaki birçok araştırmacı, zamanlarının çoğunu ofis ortamında geçirseler de yılda birkaç kez gözlem evlerine veya özel laboratuvar tesislerine gider. Birçok proje uluslararası işbirliği gerektirdiğinden, </a:t>
            </a:r>
            <a:r>
              <a:rPr lang="tr-TR" sz="2200" dirty="0" err="1">
                <a:solidFill>
                  <a:prstClr val="black"/>
                </a:solidFill>
                <a:latin typeface="Arial Narrow" panose="020B0606020202030204" pitchFamily="34" charset="0"/>
                <a:cs typeface="Arial" panose="020B0604020202020204" pitchFamily="34" charset="0"/>
              </a:rPr>
              <a:t>astrokimya’yı</a:t>
            </a:r>
            <a:r>
              <a:rPr lang="tr-TR" sz="2200" dirty="0">
                <a:solidFill>
                  <a:prstClr val="black"/>
                </a:solidFill>
                <a:latin typeface="Arial Narrow" panose="020B0606020202030204" pitchFamily="34" charset="0"/>
                <a:cs typeface="Arial" panose="020B0604020202020204" pitchFamily="34" charset="0"/>
              </a:rPr>
              <a:t> bir kariyer olarak görmek isteyen kişiler seyahat etmeyi göz önünde bulundurmalıdır.</a:t>
            </a:r>
          </a:p>
        </p:txBody>
      </p:sp>
    </p:spTree>
    <p:extLst>
      <p:ext uri="{BB962C8B-B14F-4D97-AF65-F5344CB8AC3E}">
        <p14:creationId xmlns:p14="http://schemas.microsoft.com/office/powerpoint/2010/main" val="242774773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0" y="-63375"/>
            <a:ext cx="12192000" cy="6509474"/>
          </a:xfrm>
          <a:prstGeom prst="rect">
            <a:avLst/>
          </a:prstGeom>
        </p:spPr>
        <p:txBody>
          <a:bodyPr wrap="square">
            <a:spAutoFit/>
          </a:bodyPr>
          <a:lstStyle/>
          <a:p>
            <a:pPr>
              <a:lnSpc>
                <a:spcPct val="150000"/>
              </a:lnSpc>
            </a:pPr>
            <a:r>
              <a:rPr lang="tr-TR" sz="1900" b="1" dirty="0" smtClean="0">
                <a:solidFill>
                  <a:srgbClr val="C00000"/>
                </a:solidFill>
                <a:latin typeface="Arial" panose="020B0604020202020204" pitchFamily="34" charset="0"/>
                <a:cs typeface="Arial" panose="020B0604020202020204" pitchFamily="34" charset="0"/>
              </a:rPr>
              <a:t>1. ASTROKİMYAYA GİRİŞ</a:t>
            </a:r>
          </a:p>
          <a:p>
            <a:pPr>
              <a:lnSpc>
                <a:spcPct val="150000"/>
              </a:lnSpc>
            </a:pPr>
            <a:r>
              <a:rPr lang="tr-TR" sz="1900" b="1" dirty="0" err="1" smtClean="0">
                <a:solidFill>
                  <a:srgbClr val="C00000"/>
                </a:solidFill>
                <a:latin typeface="Arial" panose="020B0604020202020204" pitchFamily="34" charset="0"/>
                <a:cs typeface="Arial" panose="020B0604020202020204" pitchFamily="34" charset="0"/>
              </a:rPr>
              <a:t>Astrokimya</a:t>
            </a:r>
            <a:r>
              <a:rPr lang="tr-TR" sz="1900" b="1" dirty="0" smtClean="0">
                <a:solidFill>
                  <a:srgbClr val="C00000"/>
                </a:solidFill>
                <a:latin typeface="Arial" panose="020B0604020202020204" pitchFamily="34" charset="0"/>
                <a:cs typeface="Arial" panose="020B0604020202020204" pitchFamily="34" charset="0"/>
              </a:rPr>
              <a:t> Nedir ve Neyle İlgilenir</a:t>
            </a:r>
          </a:p>
          <a:p>
            <a:pPr algn="just">
              <a:lnSpc>
                <a:spcPct val="150000"/>
              </a:lnSpc>
            </a:pPr>
            <a:r>
              <a:rPr lang="tr-TR" sz="2000" b="1" dirty="0" err="1" smtClean="0">
                <a:latin typeface="Arial Narrow" panose="020B0606020202030204" pitchFamily="34" charset="0"/>
                <a:cs typeface="Arial" panose="020B0604020202020204" pitchFamily="34" charset="0"/>
              </a:rPr>
              <a:t>Astrokimya</a:t>
            </a:r>
            <a:r>
              <a:rPr lang="tr-TR" sz="2000" dirty="0" smtClean="0">
                <a:latin typeface="Arial Narrow" panose="020B0606020202030204" pitchFamily="34" charset="0"/>
                <a:cs typeface="Arial" panose="020B0604020202020204" pitchFamily="34" charset="0"/>
              </a:rPr>
              <a:t>, kimya, gezegen bilimi, kimyasal biyoloji, fizik, astronomi ve hesaplama bilimi alanlarını kapsayan bir bilim dalıdır. </a:t>
            </a:r>
            <a:r>
              <a:rPr lang="tr-TR" sz="2000" dirty="0" err="1" smtClean="0">
                <a:latin typeface="Arial Narrow" panose="020B0606020202030204" pitchFamily="34" charset="0"/>
                <a:cs typeface="Arial" panose="020B0604020202020204" pitchFamily="34" charset="0"/>
              </a:rPr>
              <a:t>Astrokimyacılar</a:t>
            </a:r>
            <a:r>
              <a:rPr lang="tr-TR" sz="2000" dirty="0" smtClean="0">
                <a:latin typeface="Arial Narrow" panose="020B0606020202030204" pitchFamily="34" charset="0"/>
                <a:cs typeface="Arial" panose="020B0604020202020204" pitchFamily="34" charset="0"/>
              </a:rPr>
              <a:t>, astronomik gözlemleri yorumlamak veya açıklamaya yönelik veriler üretmek, modeller için girdi verileri sağlamak ve çeşitli astrofizik çevrelerdeki büyük ve küçük moleküllerin oluşumu ve evrimi hakkındaki teorileri test etmek için deneysel ve bilgisayarlı laboratuvar çalışmalarını (kuantum kimyasal hesaplamaları dahil) gerçekleştirir.</a:t>
            </a:r>
          </a:p>
          <a:p>
            <a:pPr algn="just">
              <a:lnSpc>
                <a:spcPct val="150000"/>
              </a:lnSpc>
            </a:pPr>
            <a:r>
              <a:rPr lang="tr-TR" sz="2000" dirty="0" err="1" smtClean="0">
                <a:latin typeface="Arial Narrow" panose="020B0606020202030204" pitchFamily="34" charset="0"/>
                <a:cs typeface="Arial" panose="020B0604020202020204" pitchFamily="34" charset="0"/>
              </a:rPr>
              <a:t>Astrokimya</a:t>
            </a:r>
            <a:r>
              <a:rPr lang="tr-TR" sz="2000" dirty="0" smtClean="0">
                <a:latin typeface="Arial Narrow" panose="020B0606020202030204" pitchFamily="34" charset="0"/>
                <a:cs typeface="Arial" panose="020B0604020202020204" pitchFamily="34" charset="0"/>
              </a:rPr>
              <a:t> ayrıca, </a:t>
            </a:r>
            <a:r>
              <a:rPr lang="tr-TR" sz="2000" dirty="0" err="1" smtClean="0">
                <a:latin typeface="Arial Narrow" panose="020B0606020202030204" pitchFamily="34" charset="0"/>
                <a:cs typeface="Arial" panose="020B0604020202020204" pitchFamily="34" charset="0"/>
              </a:rPr>
              <a:t>spektroskopik</a:t>
            </a:r>
            <a:r>
              <a:rPr lang="tr-TR" sz="2000" dirty="0" smtClean="0">
                <a:latin typeface="Arial Narrow" panose="020B0606020202030204" pitchFamily="34" charset="0"/>
                <a:cs typeface="Arial" panose="020B0604020202020204" pitchFamily="34" charset="0"/>
              </a:rPr>
              <a:t> veriler toplamak için dünya tabanlı teleskopları, uyduları ve uzay araçlarını da kullanır. Kimyasal dinamikler, kinetik, kuantum mekaniği ve diğer fiziksel prensiplere dayalı matematiksel modeller, kuramlar üretir ve uygular. Yine aynı şekilde, dünya dışı formları ve onları bugünkü biçimlerine taşıyan kimyasal süreçleri inceleyebilmek amacıyla bilgisayarlı görüntüleme tekniklerinden de yararlanır.</a:t>
            </a:r>
          </a:p>
          <a:p>
            <a:pPr lvl="0" algn="just">
              <a:lnSpc>
                <a:spcPct val="150000"/>
              </a:lnSpc>
            </a:pPr>
            <a:r>
              <a:rPr lang="tr-TR" sz="2000" dirty="0" err="1">
                <a:solidFill>
                  <a:prstClr val="black"/>
                </a:solidFill>
                <a:latin typeface="Arial Narrow" panose="020B0606020202030204" pitchFamily="34" charset="0"/>
                <a:cs typeface="Arial" panose="020B0604020202020204" pitchFamily="34" charset="0"/>
              </a:rPr>
              <a:t>Astrokimya</a:t>
            </a:r>
            <a:r>
              <a:rPr lang="tr-TR" sz="2000" dirty="0">
                <a:solidFill>
                  <a:prstClr val="black"/>
                </a:solidFill>
                <a:latin typeface="Arial Narrow" panose="020B0606020202030204" pitchFamily="34" charset="0"/>
                <a:cs typeface="Arial" panose="020B0604020202020204" pitchFamily="34" charset="0"/>
              </a:rPr>
              <a:t>, yıldızlar, gezegenler, kuyruklu yıldızlar ve yıldızlar arası ortamlar için kimyasal bileşimleri ve süreçleri inceler. Atomların, moleküllerin, iyonların ve serbest radikallerin dünya atmosferi dışında nasıl etkileşime girdiğine bakarak, diğer gezegenler üzerindeki jeolojik süreçleri anlamamıza katkıda bulunur. Tüm bu çalışmaların sonucunda diğer gezegenlerdeki ve dış uzaydaki molekülleri inceleyip yaşamın oluşabileceği koşulları keşfeder</a:t>
            </a:r>
            <a:r>
              <a:rPr lang="tr-TR" sz="2000" dirty="0" smtClean="0">
                <a:solidFill>
                  <a:prstClr val="black"/>
                </a:solidFill>
                <a:latin typeface="Arial Narrow" panose="020B0606020202030204" pitchFamily="34" charset="0"/>
                <a:cs typeface="Arial" panose="020B0604020202020204" pitchFamily="34" charset="0"/>
              </a:rPr>
              <a:t>.</a:t>
            </a:r>
            <a:endParaRPr lang="tr-TR" sz="2000" dirty="0">
              <a:solidFill>
                <a:prstClr val="black"/>
              </a:solidFill>
              <a:latin typeface="Arial Narrow" panose="020B0606020202030204" pitchFamily="34" charset="0"/>
              <a:cs typeface="Arial" panose="020B0604020202020204" pitchFamily="34" charset="0"/>
            </a:endParaRPr>
          </a:p>
        </p:txBody>
      </p:sp>
    </p:spTree>
    <p:extLst>
      <p:ext uri="{BB962C8B-B14F-4D97-AF65-F5344CB8AC3E}">
        <p14:creationId xmlns:p14="http://schemas.microsoft.com/office/powerpoint/2010/main" val="201076877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90535" y="0"/>
            <a:ext cx="12004895" cy="5170646"/>
          </a:xfrm>
          <a:prstGeom prst="rect">
            <a:avLst/>
          </a:prstGeom>
        </p:spPr>
        <p:txBody>
          <a:bodyPr wrap="square">
            <a:spAutoFit/>
          </a:bodyPr>
          <a:lstStyle/>
          <a:p>
            <a:pPr algn="just">
              <a:lnSpc>
                <a:spcPct val="150000"/>
              </a:lnSpc>
              <a:spcAft>
                <a:spcPts val="800"/>
              </a:spcAft>
            </a:pPr>
            <a:r>
              <a:rPr lang="tr-TR" sz="2200" b="1" dirty="0" err="1" smtClean="0">
                <a:effectLst/>
                <a:latin typeface="Arial" panose="020B0604020202020204" pitchFamily="34" charset="0"/>
                <a:ea typeface="Calibri" panose="020F0502020204030204" pitchFamily="34" charset="0"/>
                <a:cs typeface="Arial" panose="020B0604020202020204" pitchFamily="34" charset="0"/>
              </a:rPr>
              <a:t>Astrokimya</a:t>
            </a:r>
            <a:r>
              <a:rPr lang="tr-TR" sz="2200" b="1" dirty="0">
                <a:latin typeface="Arial" panose="020B0604020202020204" pitchFamily="34" charset="0"/>
                <a:ea typeface="Calibri" panose="020F0502020204030204" pitchFamily="34" charset="0"/>
                <a:cs typeface="Arial" panose="020B0604020202020204" pitchFamily="34" charset="0"/>
              </a:rPr>
              <a:t>,</a:t>
            </a:r>
            <a:r>
              <a:rPr lang="tr-TR" sz="2200" b="1" dirty="0" smtClean="0">
                <a:effectLst/>
                <a:latin typeface="Arial" panose="020B0604020202020204" pitchFamily="34" charset="0"/>
                <a:ea typeface="Calibri" panose="020F0502020204030204" pitchFamily="34" charset="0"/>
                <a:cs typeface="Arial" panose="020B0604020202020204" pitchFamily="34" charset="0"/>
              </a:rPr>
              <a:t>  </a:t>
            </a:r>
            <a:r>
              <a:rPr lang="tr-TR" sz="2200" dirty="0" smtClean="0">
                <a:effectLst/>
                <a:latin typeface="Arial" panose="020B0604020202020204" pitchFamily="34" charset="0"/>
                <a:ea typeface="Calibri" panose="020F0502020204030204" pitchFamily="34" charset="0"/>
                <a:cs typeface="Arial" panose="020B0604020202020204" pitchFamily="34" charset="0"/>
              </a:rPr>
              <a:t>yıldızların ve ona eşlik eden galaksideki diğer oluşumların, güneş sisteminin doğuşunun kökeni ve zamanları, evrimleşen gezegenleri ve gezegenler içindeki karmaşık tepkimeleri anlamamızı sağlar. Kozmoloji bilgilerinin çoğu, dünya dışından alınan örneklerin laboratuvar analizleri sonucundan gelir. Diğer gezegenler ve uyduları, </a:t>
            </a:r>
            <a:r>
              <a:rPr lang="tr-TR" sz="2200" dirty="0" err="1" smtClean="0">
                <a:effectLst/>
                <a:latin typeface="Arial" panose="020B0604020202020204" pitchFamily="34" charset="0"/>
                <a:ea typeface="Calibri" panose="020F0502020204030204" pitchFamily="34" charset="0"/>
                <a:cs typeface="Arial" panose="020B0604020202020204" pitchFamily="34" charset="0"/>
              </a:rPr>
              <a:t>astreoitler</a:t>
            </a:r>
            <a:r>
              <a:rPr lang="tr-TR" sz="2200" dirty="0" smtClean="0">
                <a:effectLst/>
                <a:latin typeface="Arial" panose="020B0604020202020204" pitchFamily="34" charset="0"/>
                <a:ea typeface="Calibri" panose="020F0502020204030204" pitchFamily="34" charset="0"/>
                <a:cs typeface="Arial" panose="020B0604020202020204" pitchFamily="34" charset="0"/>
              </a:rPr>
              <a:t> ve kuyruklu yıldızlar için kimyasal analizler ve jeolojik inceleme uzay araçları ile uzaktan algılama ve yerinde ölçme teknikleriyle bilgiler toplanmaktadır. </a:t>
            </a:r>
            <a:r>
              <a:rPr lang="tr-TR" sz="2200" dirty="0" err="1" smtClean="0">
                <a:effectLst/>
                <a:latin typeface="Arial" panose="020B0604020202020204" pitchFamily="34" charset="0"/>
                <a:ea typeface="Calibri" panose="020F0502020204030204" pitchFamily="34" charset="0"/>
                <a:cs typeface="Arial" panose="020B0604020202020204" pitchFamily="34" charset="0"/>
              </a:rPr>
              <a:t>Kozmokimyacılar</a:t>
            </a:r>
            <a:r>
              <a:rPr lang="tr-TR" sz="2200" dirty="0" smtClean="0">
                <a:effectLst/>
                <a:latin typeface="Arial" panose="020B0604020202020204" pitchFamily="34" charset="0"/>
                <a:ea typeface="Calibri" panose="020F0502020204030204" pitchFamily="34" charset="0"/>
                <a:cs typeface="Arial" panose="020B0604020202020204" pitchFamily="34" charset="0"/>
              </a:rPr>
              <a:t> tarafından analiz edilen örnekler çok küçük ve değerli olduğundan ya da milyonlarca mil uzaktaki kütle üzerinde analiz edilmesi gerektiği için bu bilim dalı, laboratuvarda veya uzay araçlarında yeni teknolojilerin geliştirilmesine öncülük etmektedir. Bu teknolojiler daha sonra küçük örneklerin analizlerinin önemli olduğu jeokimya ve diğer bilim alanlarına yayılmıştır.</a:t>
            </a:r>
          </a:p>
        </p:txBody>
      </p:sp>
    </p:spTree>
    <p:extLst>
      <p:ext uri="{BB962C8B-B14F-4D97-AF65-F5344CB8AC3E}">
        <p14:creationId xmlns:p14="http://schemas.microsoft.com/office/powerpoint/2010/main" val="54937973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26747" y="190122"/>
            <a:ext cx="11950575" cy="5820889"/>
          </a:xfrm>
          <a:prstGeom prst="rect">
            <a:avLst/>
          </a:prstGeom>
        </p:spPr>
        <p:txBody>
          <a:bodyPr wrap="square">
            <a:spAutoFit/>
          </a:bodyPr>
          <a:lstStyle/>
          <a:p>
            <a:pPr lvl="0" algn="just">
              <a:lnSpc>
                <a:spcPct val="150000"/>
              </a:lnSpc>
              <a:spcAft>
                <a:spcPts val="800"/>
              </a:spcAft>
            </a:pPr>
            <a:r>
              <a:rPr lang="tr-TR" sz="2200" dirty="0">
                <a:solidFill>
                  <a:prstClr val="black"/>
                </a:solidFill>
                <a:latin typeface="Arial" panose="020B0604020202020204" pitchFamily="34" charset="0"/>
                <a:ea typeface="Calibri" panose="020F0502020204030204" pitchFamily="34" charset="0"/>
                <a:cs typeface="Arial" panose="020B0604020202020204" pitchFamily="34" charset="0"/>
              </a:rPr>
              <a:t>Son derece üstün özelliklere ve güncel bulgulara rağmen, kozmoloji yetim bir daldır. Kimya, jeoloji, astronomi, fizik veya biyoloji alanına girmez ancak bu dalların hepsini içerir. </a:t>
            </a:r>
            <a:r>
              <a:rPr lang="tr-TR" sz="2200" dirty="0" err="1">
                <a:solidFill>
                  <a:prstClr val="black"/>
                </a:solidFill>
                <a:latin typeface="Arial" panose="020B0604020202020204" pitchFamily="34" charset="0"/>
                <a:ea typeface="Calibri" panose="020F0502020204030204" pitchFamily="34" charset="0"/>
                <a:cs typeface="Arial" panose="020B0604020202020204" pitchFamily="34" charset="0"/>
              </a:rPr>
              <a:t>Kozmokimya</a:t>
            </a:r>
            <a:r>
              <a:rPr lang="tr-TR" sz="2200" dirty="0">
                <a:solidFill>
                  <a:prstClr val="black"/>
                </a:solidFill>
                <a:latin typeface="Arial" panose="020B0604020202020204" pitchFamily="34" charset="0"/>
                <a:ea typeface="Calibri" panose="020F0502020204030204" pitchFamily="34" charset="0"/>
                <a:cs typeface="Arial" panose="020B0604020202020204" pitchFamily="34" charset="0"/>
              </a:rPr>
              <a:t> diye bir alan veya bölüm olmadığı için  bu konu hakkındaki bilgiler genelde doğrudan bilimsel literatüründen öğrenilir. </a:t>
            </a:r>
          </a:p>
          <a:p>
            <a:pPr lvl="0" algn="just">
              <a:lnSpc>
                <a:spcPct val="150000"/>
              </a:lnSpc>
              <a:spcAft>
                <a:spcPts val="800"/>
              </a:spcAft>
            </a:pPr>
            <a:r>
              <a:rPr lang="tr-TR" sz="2200" dirty="0" err="1">
                <a:solidFill>
                  <a:prstClr val="black"/>
                </a:solidFill>
                <a:latin typeface="Arial" panose="020B0604020202020204" pitchFamily="34" charset="0"/>
                <a:ea typeface="Calibri" panose="020F0502020204030204" pitchFamily="34" charset="0"/>
                <a:cs typeface="Arial" panose="020B0604020202020204" pitchFamily="34" charset="0"/>
              </a:rPr>
              <a:t>Kozmokimya</a:t>
            </a:r>
            <a:r>
              <a:rPr lang="tr-TR" sz="2200" dirty="0">
                <a:solidFill>
                  <a:prstClr val="black"/>
                </a:solidFill>
                <a:latin typeface="Arial" panose="020B0604020202020204" pitchFamily="34" charset="0"/>
                <a:ea typeface="Calibri" panose="020F0502020204030204" pitchFamily="34" charset="0"/>
                <a:cs typeface="Arial" panose="020B0604020202020204" pitchFamily="34" charset="0"/>
              </a:rPr>
              <a:t> hakkındaki bilgiler günden güne arttığından çok hızlı ilerleyen bir disiplindir. </a:t>
            </a:r>
            <a:endParaRPr lang="tr-TR" sz="2200" dirty="0" smtClean="0">
              <a:solidFill>
                <a:prstClr val="black"/>
              </a:solidFill>
              <a:latin typeface="Arial" panose="020B0604020202020204" pitchFamily="34" charset="0"/>
              <a:ea typeface="Calibri" panose="020F0502020204030204" pitchFamily="34" charset="0"/>
              <a:cs typeface="Arial" panose="020B0604020202020204" pitchFamily="34" charset="0"/>
            </a:endParaRPr>
          </a:p>
          <a:p>
            <a:pPr lvl="0" algn="just">
              <a:lnSpc>
                <a:spcPct val="150000"/>
              </a:lnSpc>
              <a:spcAft>
                <a:spcPts val="800"/>
              </a:spcAft>
            </a:pPr>
            <a:r>
              <a:rPr lang="tr-TR" sz="2200" dirty="0">
                <a:solidFill>
                  <a:prstClr val="black"/>
                </a:solidFill>
                <a:latin typeface="Arial" panose="020B0604020202020204" pitchFamily="34" charset="0"/>
                <a:ea typeface="Calibri" panose="020F0502020204030204" pitchFamily="34" charset="0"/>
                <a:cs typeface="Arial" panose="020B0604020202020204" pitchFamily="34" charset="0"/>
              </a:rPr>
              <a:t>Bir yıldızın çevresinde, yıldızlararası ortamda, </a:t>
            </a:r>
            <a:r>
              <a:rPr lang="tr-TR" sz="2200" dirty="0" smtClean="0">
                <a:solidFill>
                  <a:prstClr val="black"/>
                </a:solidFill>
                <a:latin typeface="Arial" panose="020B0604020202020204" pitchFamily="34" charset="0"/>
                <a:ea typeface="Calibri" panose="020F0502020204030204" pitchFamily="34" charset="0"/>
                <a:cs typeface="Arial" panose="020B0604020202020204" pitchFamily="34" charset="0"/>
              </a:rPr>
              <a:t>bir </a:t>
            </a:r>
            <a:r>
              <a:rPr lang="tr-TR" sz="2200" dirty="0">
                <a:solidFill>
                  <a:prstClr val="black"/>
                </a:solidFill>
                <a:latin typeface="Arial" panose="020B0604020202020204" pitchFamily="34" charset="0"/>
                <a:ea typeface="Calibri" panose="020F0502020204030204" pitchFamily="34" charset="0"/>
                <a:cs typeface="Arial" panose="020B0604020202020204" pitchFamily="34" charset="0"/>
              </a:rPr>
              <a:t>gezegende veya bir hücrenin içinde kaybolan bir molekül, çok karmaşık ve güzel bir kimya potansiyeline sahiptir ancak yerel koşulları anlayamadıkça ve molekülün kendileriyle nasıl etkileşime girdiğini bilmediğimiz sürece </a:t>
            </a:r>
            <a:r>
              <a:rPr lang="tr-TR" sz="2200" dirty="0" smtClean="0">
                <a:solidFill>
                  <a:prstClr val="black"/>
                </a:solidFill>
                <a:latin typeface="Arial" panose="020B0604020202020204" pitchFamily="34" charset="0"/>
                <a:ea typeface="Calibri" panose="020F0502020204030204" pitchFamily="34" charset="0"/>
                <a:cs typeface="Arial" panose="020B0604020202020204" pitchFamily="34" charset="0"/>
              </a:rPr>
              <a:t>kimyasını anlayamayız. </a:t>
            </a:r>
            <a:r>
              <a:rPr lang="tr-TR" sz="2200" dirty="0" err="1">
                <a:solidFill>
                  <a:prstClr val="black"/>
                </a:solidFill>
                <a:latin typeface="Arial" panose="020B0604020202020204" pitchFamily="34" charset="0"/>
                <a:ea typeface="Calibri" panose="020F0502020204030204" pitchFamily="34" charset="0"/>
                <a:cs typeface="Arial" panose="020B0604020202020204" pitchFamily="34" charset="0"/>
              </a:rPr>
              <a:t>Astrokimyayı</a:t>
            </a:r>
            <a:r>
              <a:rPr lang="tr-TR" sz="2200" dirty="0">
                <a:solidFill>
                  <a:prstClr val="black"/>
                </a:solidFill>
                <a:latin typeface="Arial" panose="020B0604020202020204" pitchFamily="34" charset="0"/>
                <a:ea typeface="Calibri" panose="020F0502020204030204" pitchFamily="34" charset="0"/>
                <a:cs typeface="Arial" panose="020B0604020202020204" pitchFamily="34" charset="0"/>
              </a:rPr>
              <a:t> anlamak için birçok farklı moleküler ortamda oluşan fiziksel koşulları anlamamız gerekir. Moleküler evrenin araştırılması, bize astronomi harikaları aracılığıyla yeni </a:t>
            </a:r>
            <a:r>
              <a:rPr lang="tr-TR" sz="2200" dirty="0" err="1">
                <a:solidFill>
                  <a:prstClr val="black"/>
                </a:solidFill>
                <a:latin typeface="Arial" panose="020B0604020202020204" pitchFamily="34" charset="0"/>
                <a:ea typeface="Calibri" panose="020F0502020204030204" pitchFamily="34" charset="0"/>
                <a:cs typeface="Arial" panose="020B0604020202020204" pitchFamily="34" charset="0"/>
              </a:rPr>
              <a:t>astrobiyoloji</a:t>
            </a:r>
            <a:r>
              <a:rPr lang="tr-TR" sz="22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tr-TR" sz="2200" dirty="0" smtClean="0">
                <a:solidFill>
                  <a:prstClr val="black"/>
                </a:solidFill>
                <a:latin typeface="Arial" panose="020B0604020202020204" pitchFamily="34" charset="0"/>
                <a:ea typeface="Calibri" panose="020F0502020204030204" pitchFamily="34" charset="0"/>
                <a:cs typeface="Arial" panose="020B0604020202020204" pitchFamily="34" charset="0"/>
              </a:rPr>
              <a:t>fikirleri verecektir. </a:t>
            </a:r>
            <a:endParaRPr lang="tr-TR" sz="2200" dirty="0">
              <a:solidFill>
                <a:prstClr val="black"/>
              </a:solidFill>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58726377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78463" y="0"/>
            <a:ext cx="11968681" cy="5718297"/>
          </a:xfrm>
          <a:prstGeom prst="rect">
            <a:avLst/>
          </a:prstGeom>
        </p:spPr>
        <p:txBody>
          <a:bodyPr wrap="square">
            <a:spAutoFit/>
          </a:bodyPr>
          <a:lstStyle/>
          <a:p>
            <a:pPr lvl="0" algn="just">
              <a:lnSpc>
                <a:spcPct val="150000"/>
              </a:lnSpc>
              <a:spcAft>
                <a:spcPts val="800"/>
              </a:spcAft>
            </a:pPr>
            <a:r>
              <a:rPr lang="tr-TR" sz="2200" b="1" dirty="0" err="1" smtClean="0">
                <a:solidFill>
                  <a:prstClr val="black"/>
                </a:solidFill>
                <a:latin typeface="Arial" panose="020B0604020202020204" pitchFamily="34" charset="0"/>
                <a:ea typeface="Calibri" panose="020F0502020204030204" pitchFamily="34" charset="0"/>
                <a:cs typeface="Arial" panose="020B0604020202020204" pitchFamily="34" charset="0"/>
              </a:rPr>
              <a:t>Astrokimya</a:t>
            </a:r>
            <a:r>
              <a:rPr lang="tr-TR" sz="2200" b="1" dirty="0" smtClean="0">
                <a:solidFill>
                  <a:prstClr val="black"/>
                </a:solidFill>
                <a:latin typeface="Arial" panose="020B0604020202020204" pitchFamily="34" charset="0"/>
                <a:ea typeface="Calibri" panose="020F0502020204030204" pitchFamily="34" charset="0"/>
                <a:cs typeface="Arial" panose="020B0604020202020204" pitchFamily="34" charset="0"/>
              </a:rPr>
              <a:t>,</a:t>
            </a:r>
            <a:r>
              <a:rPr lang="tr-TR" sz="2200" dirty="0" smtClean="0">
                <a:solidFill>
                  <a:prstClr val="black"/>
                </a:solidFill>
                <a:latin typeface="Arial" panose="020B0604020202020204" pitchFamily="34" charset="0"/>
                <a:ea typeface="Calibri" panose="020F0502020204030204" pitchFamily="34" charset="0"/>
                <a:cs typeface="Arial" panose="020B0604020202020204" pitchFamily="34" charset="0"/>
              </a:rPr>
              <a:t> hayatın kökenlerini </a:t>
            </a:r>
            <a:r>
              <a:rPr lang="tr-TR" sz="2200" dirty="0">
                <a:solidFill>
                  <a:prstClr val="black"/>
                </a:solidFill>
                <a:latin typeface="Arial" panose="020B0604020202020204" pitchFamily="34" charset="0"/>
                <a:ea typeface="Calibri" panose="020F0502020204030204" pitchFamily="34" charset="0"/>
                <a:cs typeface="Arial" panose="020B0604020202020204" pitchFamily="34" charset="0"/>
              </a:rPr>
              <a:t>en geniş anlamda araştıran, </a:t>
            </a:r>
            <a:r>
              <a:rPr lang="tr-TR" sz="2200" dirty="0" smtClean="0">
                <a:solidFill>
                  <a:prstClr val="black"/>
                </a:solidFill>
                <a:latin typeface="Arial" panose="020B0604020202020204" pitchFamily="34" charset="0"/>
                <a:ea typeface="Calibri" panose="020F0502020204030204" pitchFamily="34" charset="0"/>
                <a:cs typeface="Arial" panose="020B0604020202020204" pitchFamily="34" charset="0"/>
              </a:rPr>
              <a:t>molekülleri </a:t>
            </a:r>
            <a:r>
              <a:rPr lang="tr-TR" sz="2200" dirty="0">
                <a:solidFill>
                  <a:prstClr val="black"/>
                </a:solidFill>
                <a:latin typeface="Arial" panose="020B0604020202020204" pitchFamily="34" charset="0"/>
                <a:ea typeface="Calibri" panose="020F0502020204030204" pitchFamily="34" charset="0"/>
                <a:cs typeface="Arial" panose="020B0604020202020204" pitchFamily="34" charset="0"/>
              </a:rPr>
              <a:t>ve bunların yerel karmaşık kimyalarına fizikokimya araçlarını kullanarak </a:t>
            </a:r>
            <a:r>
              <a:rPr lang="tr-TR" sz="2200" dirty="0" smtClean="0">
                <a:solidFill>
                  <a:prstClr val="black"/>
                </a:solidFill>
                <a:latin typeface="Arial" panose="020B0604020202020204" pitchFamily="34" charset="0"/>
                <a:ea typeface="Calibri" panose="020F0502020204030204" pitchFamily="34" charset="0"/>
                <a:cs typeface="Arial" panose="020B0604020202020204" pitchFamily="34" charset="0"/>
              </a:rPr>
              <a:t>bakan bir bilim dalıdır. Biyoloji </a:t>
            </a:r>
            <a:r>
              <a:rPr lang="tr-TR" sz="2200" dirty="0">
                <a:solidFill>
                  <a:prstClr val="black"/>
                </a:solidFill>
                <a:latin typeface="Arial" panose="020B0604020202020204" pitchFamily="34" charset="0"/>
                <a:ea typeface="Calibri" panose="020F0502020204030204" pitchFamily="34" charset="0"/>
                <a:cs typeface="Arial" panose="020B0604020202020204" pitchFamily="34" charset="0"/>
              </a:rPr>
              <a:t>kuralları </a:t>
            </a:r>
            <a:r>
              <a:rPr lang="tr-TR" sz="2200" dirty="0" smtClean="0">
                <a:solidFill>
                  <a:prstClr val="black"/>
                </a:solidFill>
                <a:latin typeface="Arial" panose="020B0604020202020204" pitchFamily="34" charset="0"/>
                <a:ea typeface="Calibri" panose="020F0502020204030204" pitchFamily="34" charset="0"/>
                <a:cs typeface="Arial" panose="020B0604020202020204" pitchFamily="34" charset="0"/>
              </a:rPr>
              <a:t>ve </a:t>
            </a:r>
            <a:r>
              <a:rPr lang="tr-TR" sz="2200" dirty="0">
                <a:solidFill>
                  <a:prstClr val="black"/>
                </a:solidFill>
                <a:latin typeface="Arial" panose="020B0604020202020204" pitchFamily="34" charset="0"/>
                <a:ea typeface="Calibri" panose="020F0502020204030204" pitchFamily="34" charset="0"/>
                <a:cs typeface="Arial" panose="020B0604020202020204" pitchFamily="34" charset="0"/>
              </a:rPr>
              <a:t>Dünya'daki yaşam tecrübesi tarafından önyargılı olan </a:t>
            </a:r>
            <a:r>
              <a:rPr lang="tr-TR" sz="2200" dirty="0" smtClean="0">
                <a:solidFill>
                  <a:prstClr val="black"/>
                </a:solidFill>
                <a:latin typeface="Arial" panose="020B0604020202020204" pitchFamily="34" charset="0"/>
                <a:ea typeface="Calibri" panose="020F0502020204030204" pitchFamily="34" charset="0"/>
                <a:cs typeface="Arial" panose="020B0604020202020204" pitchFamily="34" charset="0"/>
              </a:rPr>
              <a:t>sorun </a:t>
            </a:r>
            <a:r>
              <a:rPr lang="tr-TR" sz="2200" dirty="0">
                <a:solidFill>
                  <a:prstClr val="black"/>
                </a:solidFill>
                <a:latin typeface="Arial" panose="020B0604020202020204" pitchFamily="34" charset="0"/>
                <a:ea typeface="Calibri" panose="020F0502020204030204" pitchFamily="34" charset="0"/>
                <a:cs typeface="Arial" panose="020B0604020202020204" pitchFamily="34" charset="0"/>
              </a:rPr>
              <a:t>karmaşıklığı, dev moleküler </a:t>
            </a:r>
            <a:r>
              <a:rPr lang="tr-TR" sz="2200" dirty="0" smtClean="0">
                <a:solidFill>
                  <a:prstClr val="black"/>
                </a:solidFill>
                <a:latin typeface="Arial" panose="020B0604020202020204" pitchFamily="34" charset="0"/>
                <a:ea typeface="Calibri" panose="020F0502020204030204" pitchFamily="34" charset="0"/>
                <a:cs typeface="Arial" panose="020B0604020202020204" pitchFamily="34" charset="0"/>
              </a:rPr>
              <a:t>bulutların </a:t>
            </a:r>
            <a:r>
              <a:rPr lang="tr-TR" sz="2200" dirty="0">
                <a:solidFill>
                  <a:prstClr val="black"/>
                </a:solidFill>
                <a:latin typeface="Arial" panose="020B0604020202020204" pitchFamily="34" charset="0"/>
                <a:ea typeface="Calibri" panose="020F0502020204030204" pitchFamily="34" charset="0"/>
                <a:cs typeface="Arial" panose="020B0604020202020204" pitchFamily="34" charset="0"/>
              </a:rPr>
              <a:t>karmaşık </a:t>
            </a:r>
            <a:r>
              <a:rPr lang="tr-TR" sz="2200" dirty="0" smtClean="0">
                <a:solidFill>
                  <a:prstClr val="black"/>
                </a:solidFill>
                <a:latin typeface="Arial" panose="020B0604020202020204" pitchFamily="34" charset="0"/>
                <a:ea typeface="Calibri" panose="020F0502020204030204" pitchFamily="34" charset="0"/>
                <a:cs typeface="Arial" panose="020B0604020202020204" pitchFamily="34" charset="0"/>
              </a:rPr>
              <a:t>kimyası modellenerek incelendiği </a:t>
            </a:r>
            <a:r>
              <a:rPr lang="tr-TR" sz="2200" dirty="0">
                <a:solidFill>
                  <a:prstClr val="black"/>
                </a:solidFill>
                <a:latin typeface="Arial" panose="020B0604020202020204" pitchFamily="34" charset="0"/>
                <a:ea typeface="Calibri" panose="020F0502020204030204" pitchFamily="34" charset="0"/>
                <a:cs typeface="Arial" panose="020B0604020202020204" pitchFamily="34" charset="0"/>
              </a:rPr>
              <a:t>halde, ideal olmayan büyük sistemlerin anlaşılması zor alanlara </a:t>
            </a:r>
            <a:r>
              <a:rPr lang="tr-TR" sz="2200" dirty="0" smtClean="0">
                <a:solidFill>
                  <a:prstClr val="black"/>
                </a:solidFill>
                <a:latin typeface="Arial" panose="020B0604020202020204" pitchFamily="34" charset="0"/>
                <a:ea typeface="Calibri" panose="020F0502020204030204" pitchFamily="34" charset="0"/>
                <a:cs typeface="Arial" panose="020B0604020202020204" pitchFamily="34" charset="0"/>
              </a:rPr>
              <a:t>kinetik </a:t>
            </a:r>
            <a:r>
              <a:rPr lang="tr-TR" sz="2200" dirty="0">
                <a:solidFill>
                  <a:prstClr val="black"/>
                </a:solidFill>
                <a:latin typeface="Arial" panose="020B0604020202020204" pitchFamily="34" charset="0"/>
                <a:ea typeface="Calibri" panose="020F0502020204030204" pitchFamily="34" charset="0"/>
                <a:cs typeface="Arial" panose="020B0604020202020204" pitchFamily="34" charset="0"/>
              </a:rPr>
              <a:t>ve termodinamik </a:t>
            </a:r>
            <a:r>
              <a:rPr lang="tr-TR" sz="2200" dirty="0" smtClean="0">
                <a:solidFill>
                  <a:prstClr val="black"/>
                </a:solidFill>
                <a:latin typeface="Arial" panose="020B0604020202020204" pitchFamily="34" charset="0"/>
                <a:ea typeface="Calibri" panose="020F0502020204030204" pitchFamily="34" charset="0"/>
                <a:cs typeface="Arial" panose="020B0604020202020204" pitchFamily="34" charset="0"/>
              </a:rPr>
              <a:t>anlayışı </a:t>
            </a:r>
            <a:r>
              <a:rPr lang="tr-TR" sz="2200" dirty="0">
                <a:solidFill>
                  <a:prstClr val="black"/>
                </a:solidFill>
                <a:latin typeface="Arial" panose="020B0604020202020204" pitchFamily="34" charset="0"/>
                <a:ea typeface="Calibri" panose="020F0502020204030204" pitchFamily="34" charset="0"/>
                <a:cs typeface="Arial" panose="020B0604020202020204" pitchFamily="34" charset="0"/>
              </a:rPr>
              <a:t>genişleten bilim teorilerini gerektirir. </a:t>
            </a:r>
            <a:endParaRPr lang="tr-TR" sz="2200" dirty="0" smtClean="0">
              <a:solidFill>
                <a:prstClr val="black"/>
              </a:solidFill>
              <a:latin typeface="Arial" panose="020B0604020202020204" pitchFamily="34" charset="0"/>
              <a:ea typeface="Calibri" panose="020F0502020204030204" pitchFamily="34" charset="0"/>
              <a:cs typeface="Arial" panose="020B0604020202020204" pitchFamily="34" charset="0"/>
            </a:endParaRPr>
          </a:p>
          <a:p>
            <a:pPr lvl="0" algn="just">
              <a:lnSpc>
                <a:spcPct val="150000"/>
              </a:lnSpc>
              <a:spcAft>
                <a:spcPts val="800"/>
              </a:spcAft>
            </a:pPr>
            <a:r>
              <a:rPr lang="tr-TR" sz="2200" dirty="0" smtClean="0">
                <a:solidFill>
                  <a:prstClr val="black"/>
                </a:solidFill>
                <a:latin typeface="Arial" panose="020B0604020202020204" pitchFamily="34" charset="0"/>
                <a:ea typeface="Calibri" panose="020F0502020204030204" pitchFamily="34" charset="0"/>
                <a:cs typeface="Arial" panose="020B0604020202020204" pitchFamily="34" charset="0"/>
              </a:rPr>
              <a:t>Bir </a:t>
            </a:r>
            <a:r>
              <a:rPr lang="tr-TR" sz="2200" dirty="0">
                <a:solidFill>
                  <a:prstClr val="black"/>
                </a:solidFill>
                <a:latin typeface="Arial" panose="020B0604020202020204" pitchFamily="34" charset="0"/>
                <a:ea typeface="Calibri" panose="020F0502020204030204" pitchFamily="34" charset="0"/>
                <a:cs typeface="Arial" panose="020B0604020202020204" pitchFamily="34" charset="0"/>
              </a:rPr>
              <a:t>hücre içindeki </a:t>
            </a:r>
            <a:r>
              <a:rPr lang="tr-TR" sz="2200" dirty="0" smtClean="0">
                <a:solidFill>
                  <a:prstClr val="black"/>
                </a:solidFill>
                <a:latin typeface="Arial" panose="020B0604020202020204" pitchFamily="34" charset="0"/>
                <a:ea typeface="Calibri" panose="020F0502020204030204" pitchFamily="34" charset="0"/>
                <a:cs typeface="Arial" panose="020B0604020202020204" pitchFamily="34" charset="0"/>
              </a:rPr>
              <a:t>molekülün davranışı biyokimyasal modeller ile açıklanabilir. Fakat evrendeki bir molekül için kimyasal </a:t>
            </a:r>
            <a:r>
              <a:rPr lang="tr-TR" sz="2200" dirty="0">
                <a:solidFill>
                  <a:prstClr val="black"/>
                </a:solidFill>
                <a:latin typeface="Arial" panose="020B0604020202020204" pitchFamily="34" charset="0"/>
                <a:ea typeface="Calibri" panose="020F0502020204030204" pitchFamily="34" charset="0"/>
                <a:cs typeface="Arial" panose="020B0604020202020204" pitchFamily="34" charset="0"/>
              </a:rPr>
              <a:t>problemin boyutu hızla </a:t>
            </a:r>
            <a:r>
              <a:rPr lang="tr-TR" sz="2200" dirty="0" smtClean="0">
                <a:solidFill>
                  <a:prstClr val="black"/>
                </a:solidFill>
                <a:latin typeface="Arial" panose="020B0604020202020204" pitchFamily="34" charset="0"/>
                <a:ea typeface="Calibri" panose="020F0502020204030204" pitchFamily="34" charset="0"/>
                <a:cs typeface="Arial" panose="020B0604020202020204" pitchFamily="34" charset="0"/>
              </a:rPr>
              <a:t>büyür. Yani bir </a:t>
            </a:r>
            <a:r>
              <a:rPr lang="tr-TR" sz="2200" dirty="0">
                <a:solidFill>
                  <a:prstClr val="black"/>
                </a:solidFill>
                <a:latin typeface="Arial" panose="020B0604020202020204" pitchFamily="34" charset="0"/>
                <a:ea typeface="Calibri" panose="020F0502020204030204" pitchFamily="34" charset="0"/>
                <a:cs typeface="Arial" panose="020B0604020202020204" pitchFamily="34" charset="0"/>
              </a:rPr>
              <a:t>moleküler bulutta bulunan 120 molekülün kimyası, bir hücre </a:t>
            </a:r>
            <a:r>
              <a:rPr lang="tr-TR" sz="2200" dirty="0" smtClean="0">
                <a:solidFill>
                  <a:prstClr val="black"/>
                </a:solidFill>
                <a:latin typeface="Arial" panose="020B0604020202020204" pitchFamily="34" charset="0"/>
                <a:ea typeface="Calibri" panose="020F0502020204030204" pitchFamily="34" charset="0"/>
                <a:cs typeface="Arial" panose="020B0604020202020204" pitchFamily="34" charset="0"/>
              </a:rPr>
              <a:t>içinde olduğu </a:t>
            </a:r>
            <a:r>
              <a:rPr lang="tr-TR" sz="2200" dirty="0">
                <a:solidFill>
                  <a:prstClr val="black"/>
                </a:solidFill>
                <a:latin typeface="Arial" panose="020B0604020202020204" pitchFamily="34" charset="0"/>
                <a:ea typeface="Calibri" panose="020F0502020204030204" pitchFamily="34" charset="0"/>
                <a:cs typeface="Arial" panose="020B0604020202020204" pitchFamily="34" charset="0"/>
              </a:rPr>
              <a:t>düşünülen 4500 reaksiyonla karşılaştırılmalıdır. </a:t>
            </a:r>
            <a:r>
              <a:rPr lang="tr-TR" sz="2200" dirty="0" smtClean="0">
                <a:solidFill>
                  <a:prstClr val="black"/>
                </a:solidFill>
                <a:latin typeface="Arial" panose="020B0604020202020204" pitchFamily="34" charset="0"/>
                <a:ea typeface="Calibri" panose="020F0502020204030204" pitchFamily="34" charset="0"/>
                <a:cs typeface="Arial" panose="020B0604020202020204" pitchFamily="34" charset="0"/>
              </a:rPr>
              <a:t>Amacımız, </a:t>
            </a:r>
            <a:r>
              <a:rPr lang="tr-TR" sz="2200" dirty="0">
                <a:solidFill>
                  <a:prstClr val="black"/>
                </a:solidFill>
                <a:latin typeface="Arial" panose="020B0604020202020204" pitchFamily="34" charset="0"/>
                <a:ea typeface="Calibri" panose="020F0502020204030204" pitchFamily="34" charset="0"/>
                <a:cs typeface="Arial" panose="020B0604020202020204" pitchFamily="34" charset="0"/>
              </a:rPr>
              <a:t>tüm yerel moleküler ortamları anlayarak moleküler evreni keşfetmek ve olası kimyasal reaksiyonları fiziksel kimya kavramlarını kullanarak </a:t>
            </a:r>
            <a:r>
              <a:rPr lang="tr-TR" sz="2200" dirty="0" smtClean="0">
                <a:solidFill>
                  <a:prstClr val="black"/>
                </a:solidFill>
                <a:latin typeface="Arial" panose="020B0604020202020204" pitchFamily="34" charset="0"/>
                <a:ea typeface="Calibri" panose="020F0502020204030204" pitchFamily="34" charset="0"/>
                <a:cs typeface="Arial" panose="020B0604020202020204" pitchFamily="34" charset="0"/>
              </a:rPr>
              <a:t>açıklamaktır. Böylece evrendeki hayatın başlangıcını anlayabiliriz. </a:t>
            </a:r>
            <a:endParaRPr lang="tr-TR" sz="2200" dirty="0">
              <a:solidFill>
                <a:prstClr val="black"/>
              </a:solidFill>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52100170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8277</TotalTime>
  <Words>1266</Words>
  <Application>Microsoft Office PowerPoint</Application>
  <PresentationFormat>Geniş ekran</PresentationFormat>
  <Paragraphs>50</Paragraphs>
  <Slides>12</Slides>
  <Notes>1</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12</vt:i4>
      </vt:variant>
    </vt:vector>
  </HeadingPairs>
  <TitlesOfParts>
    <vt:vector size="19" baseType="lpstr">
      <vt:lpstr>Arial</vt:lpstr>
      <vt:lpstr>Arial Narrow</vt:lpstr>
      <vt:lpstr>Calibri</vt:lpstr>
      <vt:lpstr>Calibri Light</vt:lpstr>
      <vt:lpstr>Symbol</vt:lpstr>
      <vt:lpstr>Times New Roman</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kalkan_kimya</dc:creator>
  <cp:lastModifiedBy>kalkan_kimya</cp:lastModifiedBy>
  <cp:revision>397</cp:revision>
  <dcterms:created xsi:type="dcterms:W3CDTF">2018-09-18T06:58:37Z</dcterms:created>
  <dcterms:modified xsi:type="dcterms:W3CDTF">2019-09-17T12:44:04Z</dcterms:modified>
</cp:coreProperties>
</file>