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22" r:id="rId2"/>
    <p:sldId id="260" r:id="rId3"/>
    <p:sldId id="319" r:id="rId4"/>
    <p:sldId id="320" r:id="rId5"/>
    <p:sldId id="323" r:id="rId6"/>
    <p:sldId id="324" r:id="rId7"/>
    <p:sldId id="325" r:id="rId8"/>
    <p:sldId id="326" r:id="rId9"/>
    <p:sldId id="329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1E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3ECA84-4511-415C-9E61-0418509832AD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39104B-C564-486C-B57A-065B194FAD0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categorization</a:t>
            </a:r>
            <a:r>
              <a:rPr lang="en-US" baseline="0" dirty="0" smtClean="0"/>
              <a:t> of resources is one area where there are actually new elements, not just new terminology.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39104B-C564-486C-B57A-065B194FAD07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Some terms refer</a:t>
            </a:r>
            <a:r>
              <a:rPr lang="en-US" baseline="0" dirty="0" smtClean="0"/>
              <a:t> to content type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39104B-C564-486C-B57A-065B194FAD07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Some</a:t>
            </a:r>
            <a:r>
              <a:rPr lang="en-US" baseline="0" dirty="0" smtClean="0"/>
              <a:t> terms refer to carrier type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39104B-C564-486C-B57A-065B194FAD0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FC055-5FD9-4C9A-899F-F2F232D73700}" type="datetimeFigureOut">
              <a:rPr lang="en-US" smtClean="0"/>
              <a:pPr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Giriş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/>
              <a:t> MARC 21 formatları, bibliyografik ve ilgili bilgilerin makine tarafından okunabilir biçimde gösterilmesi ve iletilmesi için standartlardır.</a:t>
            </a:r>
          </a:p>
          <a:p>
            <a:r>
              <a:rPr lang="tr-TR" dirty="0" smtClean="0"/>
              <a:t>Bir </a:t>
            </a:r>
            <a:r>
              <a:rPr lang="tr-TR" dirty="0"/>
              <a:t>MARC kaydı üç unsur içerir: kayıt </a:t>
            </a:r>
            <a:r>
              <a:rPr lang="tr-TR" b="1" dirty="0"/>
              <a:t>yapısı</a:t>
            </a:r>
            <a:r>
              <a:rPr lang="tr-TR" dirty="0"/>
              <a:t> , </a:t>
            </a:r>
            <a:r>
              <a:rPr lang="tr-TR" b="1" dirty="0"/>
              <a:t>içerik tanımı</a:t>
            </a:r>
            <a:r>
              <a:rPr lang="tr-TR" dirty="0"/>
              <a:t> ve kaydın veri </a:t>
            </a:r>
            <a:r>
              <a:rPr lang="tr-TR" b="1" dirty="0"/>
              <a:t>içeriği</a:t>
            </a:r>
            <a:r>
              <a:rPr lang="tr-TR" dirty="0"/>
              <a:t> .</a:t>
            </a:r>
          </a:p>
          <a:p>
            <a:r>
              <a:rPr lang="tr-TR" b="1" dirty="0" smtClean="0"/>
              <a:t>Yapı</a:t>
            </a:r>
            <a:r>
              <a:rPr lang="tr-TR" dirty="0"/>
              <a:t> MARC kayıtlarının ulusal ve uluslararası standartların bir </a:t>
            </a:r>
            <a:r>
              <a:rPr lang="tr-TR" dirty="0" smtClean="0"/>
              <a:t>uygulamasıdır, </a:t>
            </a:r>
            <a:endParaRPr lang="tr-TR" dirty="0"/>
          </a:p>
          <a:p>
            <a:r>
              <a:rPr lang="tr-TR" b="1" dirty="0" smtClean="0"/>
              <a:t>İçerik </a:t>
            </a:r>
            <a:r>
              <a:rPr lang="tr-TR" b="1" dirty="0"/>
              <a:t>tanımı</a:t>
            </a:r>
            <a:r>
              <a:rPr lang="tr-TR" dirty="0"/>
              <a:t> , bir kayıt içindeki veri öğelerini açıkça tanımlamak ve karakterize etmek ve bu verilerin manipülasyonunu desteklemek için oluşturulan </a:t>
            </a:r>
            <a:r>
              <a:rPr lang="tr-TR" dirty="0" smtClean="0"/>
              <a:t>koddur MARC </a:t>
            </a:r>
            <a:r>
              <a:rPr lang="tr-TR" dirty="0"/>
              <a:t>21 formatlarında tanımlanmıştır.</a:t>
            </a:r>
          </a:p>
          <a:p>
            <a:r>
              <a:rPr lang="tr-TR" b="1" dirty="0" smtClean="0"/>
              <a:t>İçerik</a:t>
            </a:r>
            <a:r>
              <a:rPr lang="tr-TR" dirty="0"/>
              <a:t> çoğu veri elemanlarının, formatlar dışında standartlarına göre </a:t>
            </a:r>
            <a:r>
              <a:rPr lang="tr-TR" dirty="0" smtClean="0"/>
              <a:t>tanımlanan veridir. örneğin</a:t>
            </a:r>
            <a:r>
              <a:rPr lang="tr-TR" dirty="0"/>
              <a:t> </a:t>
            </a:r>
            <a:r>
              <a:rPr lang="tr-TR" i="1" dirty="0" err="1"/>
              <a:t>Anglo</a:t>
            </a:r>
            <a:r>
              <a:rPr lang="tr-TR" i="1" dirty="0"/>
              <a:t>-Amerikan Kataloglama Kuralları</a:t>
            </a:r>
            <a:r>
              <a:rPr lang="tr-TR" dirty="0"/>
              <a:t> , </a:t>
            </a:r>
            <a:r>
              <a:rPr lang="tr-TR" i="1" dirty="0"/>
              <a:t>Kongre </a:t>
            </a:r>
            <a:r>
              <a:rPr lang="tr-TR" i="1" dirty="0" smtClean="0"/>
              <a:t>Kütüphanesi </a:t>
            </a:r>
            <a:r>
              <a:rPr lang="tr-TR" i="1" dirty="0"/>
              <a:t>Konu Başlıkları</a:t>
            </a:r>
            <a:r>
              <a:rPr lang="tr-T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704513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MARC 21 formatı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MARC </a:t>
            </a:r>
            <a:r>
              <a:rPr lang="tr-TR" dirty="0"/>
              <a:t>21 formatı, makinede okunabilir kayıtları kodlamak için tanımlanan bir kodlar ve içerik göstergeleri setidir. </a:t>
            </a:r>
            <a:endParaRPr lang="tr-TR" dirty="0" smtClean="0"/>
          </a:p>
          <a:p>
            <a:r>
              <a:rPr lang="tr-TR" i="1" dirty="0" smtClean="0"/>
              <a:t>MARC </a:t>
            </a:r>
            <a:r>
              <a:rPr lang="tr-TR" i="1" dirty="0"/>
              <a:t>21 Bibliyografik Veri Formatı</a:t>
            </a:r>
            <a:r>
              <a:rPr lang="tr-TR" dirty="0"/>
              <a:t> , çeşitli bibliyografik materyal formlarını </a:t>
            </a:r>
            <a:r>
              <a:rPr lang="tr-TR" dirty="0" smtClean="0"/>
              <a:t>tanımlamak, kontrol </a:t>
            </a:r>
            <a:r>
              <a:rPr lang="tr-TR" dirty="0"/>
              <a:t>etmek için gereken veri elemanlarını kodlamak için </a:t>
            </a:r>
            <a:r>
              <a:rPr lang="tr-TR" dirty="0" smtClean="0"/>
              <a:t>kullanılır.</a:t>
            </a:r>
            <a:r>
              <a:rPr lang="tr-TR" dirty="0"/>
              <a:t> </a:t>
            </a:r>
            <a:endParaRPr lang="tr-TR" dirty="0" smtClean="0"/>
          </a:p>
          <a:p>
            <a:r>
              <a:rPr lang="tr-TR" i="1" dirty="0" smtClean="0"/>
              <a:t>MARC </a:t>
            </a:r>
            <a:r>
              <a:rPr lang="tr-TR" i="1" dirty="0"/>
              <a:t>21 Yetki Formatı Verileri</a:t>
            </a:r>
            <a:r>
              <a:rPr lang="tr-TR" dirty="0"/>
              <a:t> , yetki kontrolüne tabi olabilecek bir bibliyografik kaydın bölümlerinin içeriğini ve içerik </a:t>
            </a:r>
            <a:r>
              <a:rPr lang="tr-TR" dirty="0" smtClean="0"/>
              <a:t>tanımlamasını yapan veya </a:t>
            </a:r>
            <a:r>
              <a:rPr lang="tr-TR" dirty="0"/>
              <a:t>kontrol eden veri elemanlarını kodlamak </a:t>
            </a:r>
            <a:r>
              <a:rPr lang="tr-TR" dirty="0" smtClean="0"/>
              <a:t>geliştirilmiştir.</a:t>
            </a:r>
            <a:endParaRPr lang="tr-TR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MARC 21 formatları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smtClean="0"/>
              <a:t>MARC </a:t>
            </a:r>
            <a:r>
              <a:rPr lang="tr-TR" dirty="0"/>
              <a:t>21 formatları, esas olarak sistemler arasında bibliyografik ve ilgili bilgilerin </a:t>
            </a:r>
            <a:r>
              <a:rPr lang="tr-TR" dirty="0" smtClean="0"/>
              <a:t>değişimini sağlamak için kullanılır. </a:t>
            </a:r>
            <a:endParaRPr lang="tr-TR" dirty="0"/>
          </a:p>
          <a:p>
            <a:r>
              <a:rPr lang="tr-TR" dirty="0" smtClean="0"/>
              <a:t>MARC </a:t>
            </a:r>
            <a:r>
              <a:rPr lang="tr-TR" dirty="0"/>
              <a:t>21 formatları, özellikle bibliyografik ve otorite formatları başlangıçta, Kongre Kütüphanesinin katalog kayıtlarını diğer kurumlara iletmesini sağlamak için </a:t>
            </a:r>
            <a:r>
              <a:rPr lang="tr-TR" dirty="0" smtClean="0"/>
              <a:t>  geliştirilmiştir</a:t>
            </a:r>
            <a:r>
              <a:rPr lang="tr-TR" dirty="0"/>
              <a:t>. </a:t>
            </a:r>
            <a:endParaRPr lang="tr-TR" dirty="0" smtClean="0"/>
          </a:p>
          <a:p>
            <a:r>
              <a:rPr lang="tr-TR" dirty="0" smtClean="0"/>
              <a:t>MARC </a:t>
            </a:r>
            <a:r>
              <a:rPr lang="tr-TR" dirty="0"/>
              <a:t>21 formatları, bibliyografik ve ilgili bilgilerin değişimini kolaylaştırmak için tasarlanmıştır. UKMARC ve UNIMARC gibi diğer ulusal ve uluslararası formatlarla uyumluluğun korunması </a:t>
            </a:r>
            <a:r>
              <a:rPr lang="tr-TR" dirty="0" err="1" smtClean="0"/>
              <a:t>sağlanmştır</a:t>
            </a:r>
            <a:r>
              <a:rPr lang="tr-TR" dirty="0"/>
              <a:t>.</a:t>
            </a:r>
          </a:p>
          <a:p>
            <a:r>
              <a:rPr lang="tr-TR" dirty="0" smtClean="0"/>
              <a:t>MARC </a:t>
            </a:r>
            <a:r>
              <a:rPr lang="tr-TR" dirty="0"/>
              <a:t>kaydındaki bibliyografik ve otorite verilerinin içeriğinden, içeriğinin belirlenmesinden ve transkripsiyon doğruluğundan sorumlu kurumlar, 008/39 (Sabit Uzunlukta Veri Elemanları - Kataloglama kaynağı) ve 040 (Kataloglama) alanındaki kayıt düzeyinde tanımlanır.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Yapısal Özellikler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MARC </a:t>
            </a:r>
            <a:r>
              <a:rPr lang="tr-TR" dirty="0"/>
              <a:t>kaydındaki tüm bilgiler karakter biçiminde saklanır. </a:t>
            </a:r>
            <a:endParaRPr lang="tr-TR" dirty="0" smtClean="0"/>
          </a:p>
          <a:p>
            <a:r>
              <a:rPr lang="tr-TR" dirty="0" smtClean="0"/>
              <a:t>Her </a:t>
            </a:r>
            <a:r>
              <a:rPr lang="tr-TR" dirty="0"/>
              <a:t>değişken alanın </a:t>
            </a:r>
            <a:r>
              <a:rPr lang="tr-TR" b="1" dirty="0"/>
              <a:t>uzunluğu</a:t>
            </a:r>
            <a:r>
              <a:rPr lang="tr-TR" dirty="0"/>
              <a:t> , dizin girişinin </a:t>
            </a:r>
            <a:r>
              <a:rPr lang="tr-TR" b="1" dirty="0"/>
              <a:t>alanın uzunluğu</a:t>
            </a:r>
            <a:r>
              <a:rPr lang="tr-TR" dirty="0"/>
              <a:t> bölümünden veya </a:t>
            </a:r>
            <a:r>
              <a:rPr lang="tr-TR" b="1" dirty="0"/>
              <a:t>alan sonlandırıcı</a:t>
            </a:r>
            <a:r>
              <a:rPr lang="tr-TR" dirty="0"/>
              <a:t> karakterinin </a:t>
            </a:r>
            <a:r>
              <a:rPr lang="tr-TR" dirty="0" smtClean="0"/>
              <a:t>oluşumundan </a:t>
            </a:r>
            <a:r>
              <a:rPr lang="tr-TR" dirty="0"/>
              <a:t>belirlenebilir . Bir </a:t>
            </a:r>
            <a:r>
              <a:rPr lang="tr-TR" b="1" dirty="0"/>
              <a:t>kaydın uzunluğu</a:t>
            </a:r>
            <a:r>
              <a:rPr lang="tr-TR" dirty="0"/>
              <a:t> , Lider / 00-04'teki </a:t>
            </a:r>
            <a:r>
              <a:rPr lang="tr-TR" b="1" dirty="0"/>
              <a:t>mantıksal kayıt uzunluğu</a:t>
            </a:r>
            <a:r>
              <a:rPr lang="tr-TR" dirty="0"/>
              <a:t> elemanından </a:t>
            </a:r>
            <a:r>
              <a:rPr lang="tr-TR" dirty="0" smtClean="0"/>
              <a:t>belirlenebilir</a:t>
            </a:r>
            <a:r>
              <a:rPr lang="tr-TR" dirty="0"/>
              <a:t> . Her değişken alanının </a:t>
            </a:r>
            <a:r>
              <a:rPr lang="tr-TR" b="1" dirty="0"/>
              <a:t>konumu</a:t>
            </a:r>
            <a:r>
              <a:rPr lang="tr-TR" dirty="0"/>
              <a:t> , dizin girişindeki </a:t>
            </a:r>
            <a:r>
              <a:rPr lang="tr-TR" b="1" dirty="0"/>
              <a:t>başlangıç ​​karakter konumu</a:t>
            </a:r>
            <a:r>
              <a:rPr lang="tr-TR" dirty="0"/>
              <a:t> öğesinde açıkça belirtilmiştir .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1"/>
            <a:ext cx="8305800" cy="4525963"/>
          </a:xfrm>
        </p:spPr>
        <p:txBody>
          <a:bodyPr>
            <a:normAutofit fontScale="70000" lnSpcReduction="20000"/>
          </a:bodyPr>
          <a:lstStyle/>
          <a:p>
            <a:r>
              <a:rPr lang="tr-TR" dirty="0"/>
              <a:t>Bir MARC kaydı üç ana bölümden oluşur: </a:t>
            </a:r>
            <a:r>
              <a:rPr lang="tr-TR" b="1" dirty="0" smtClean="0"/>
              <a:t>etiket</a:t>
            </a:r>
            <a:r>
              <a:rPr lang="tr-TR" dirty="0"/>
              <a:t> , </a:t>
            </a:r>
            <a:r>
              <a:rPr lang="tr-TR" b="1" dirty="0"/>
              <a:t>dizin</a:t>
            </a:r>
            <a:r>
              <a:rPr lang="tr-TR" dirty="0"/>
              <a:t> ve </a:t>
            </a:r>
            <a:r>
              <a:rPr lang="tr-TR" b="1" dirty="0"/>
              <a:t>değişken alanlar</a:t>
            </a:r>
            <a:r>
              <a:rPr lang="tr-TR" dirty="0"/>
              <a:t> .</a:t>
            </a:r>
          </a:p>
          <a:p>
            <a:r>
              <a:rPr lang="tr-TR" b="1" dirty="0" smtClean="0"/>
              <a:t>Etiket</a:t>
            </a:r>
            <a:r>
              <a:rPr lang="tr-TR" dirty="0"/>
              <a:t> değerleri kodlanmış </a:t>
            </a:r>
            <a:r>
              <a:rPr lang="tr-TR" dirty="0" smtClean="0"/>
              <a:t>veri </a:t>
            </a:r>
            <a:r>
              <a:rPr lang="tr-TR" dirty="0"/>
              <a:t>elemanlarından oluşur. </a:t>
            </a:r>
            <a:r>
              <a:rPr lang="tr-TR" dirty="0" err="1" smtClean="0"/>
              <a:t>Etiket</a:t>
            </a:r>
            <a:r>
              <a:rPr lang="tr-TR" dirty="0" err="1" smtClean="0"/>
              <a:t>deki</a:t>
            </a:r>
            <a:r>
              <a:rPr lang="tr-TR" dirty="0" smtClean="0"/>
              <a:t> </a:t>
            </a:r>
            <a:r>
              <a:rPr lang="tr-TR" dirty="0"/>
              <a:t>veri öğeleri, kaydın işlenmesi için parametreleri tanımlar. Lider uzunluğu (24 karakter) sabittir ve her MARC kaydının başında ortaya çıkar.</a:t>
            </a:r>
          </a:p>
          <a:p>
            <a:r>
              <a:rPr lang="tr-TR" b="1" dirty="0" smtClean="0"/>
              <a:t>Dizin</a:t>
            </a:r>
            <a:r>
              <a:rPr lang="tr-TR" dirty="0"/>
              <a:t> kayıt içinde etiketi, başlangıç konumunu ve her alanın uzunluğunu içerir</a:t>
            </a:r>
            <a:r>
              <a:rPr lang="tr-TR" dirty="0" smtClean="0"/>
              <a:t>.</a:t>
            </a:r>
            <a:r>
              <a:rPr lang="tr-TR" dirty="0"/>
              <a:t> Değişken veri alanları için girişler, etiketin ilk karakterine göre artan sırada düzenlenmiş olarak takip edilir.  MARC 21 formatlarında, bir dizin girişinin uzunluğu 12 karakterdir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Bir </a:t>
            </a:r>
            <a:r>
              <a:rPr lang="tr-TR" dirty="0"/>
              <a:t>kaydın veri içeriği </a:t>
            </a:r>
            <a:r>
              <a:rPr lang="tr-TR" b="1" dirty="0"/>
              <a:t>değişken alanlara</a:t>
            </a:r>
            <a:r>
              <a:rPr lang="tr-TR" dirty="0"/>
              <a:t> ayrılmıştır . MARC 21 formatları iki tip değişken </a:t>
            </a:r>
            <a:r>
              <a:rPr lang="tr-TR" dirty="0" smtClean="0"/>
              <a:t>alan vardır:</a:t>
            </a:r>
            <a:r>
              <a:rPr lang="tr-TR" dirty="0"/>
              <a:t> </a:t>
            </a:r>
            <a:r>
              <a:rPr lang="tr-TR" b="1" dirty="0"/>
              <a:t>değişken kontrol alanları</a:t>
            </a:r>
            <a:r>
              <a:rPr lang="tr-TR" dirty="0"/>
              <a:t> ve </a:t>
            </a:r>
            <a:r>
              <a:rPr lang="tr-TR" b="1" dirty="0"/>
              <a:t>değişken veri alanları</a:t>
            </a:r>
            <a:r>
              <a:rPr lang="tr-TR" dirty="0"/>
              <a:t> . </a:t>
            </a:r>
          </a:p>
        </p:txBody>
      </p:sp>
    </p:spTree>
    <p:extLst>
      <p:ext uri="{BB962C8B-B14F-4D97-AF65-F5344CB8AC3E}">
        <p14:creationId xmlns:p14="http://schemas.microsoft.com/office/powerpoint/2010/main" val="3325044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Değişken Alanlar ve Etiketler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876799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tr-TR" dirty="0"/>
          </a:p>
          <a:p>
            <a:r>
              <a:rPr lang="tr-TR" dirty="0" smtClean="0"/>
              <a:t>MARC </a:t>
            </a:r>
            <a:r>
              <a:rPr lang="tr-TR" dirty="0"/>
              <a:t>kaydındaki veriler, her biri üç karakterli bir etiketle tanımlanan alanlara ayrılmıştır.</a:t>
            </a:r>
          </a:p>
          <a:p>
            <a:r>
              <a:rPr lang="tr-TR" dirty="0" smtClean="0"/>
              <a:t>Etiket</a:t>
            </a:r>
            <a:r>
              <a:rPr lang="tr-TR" dirty="0"/>
              <a:t>, alanın kendisinde değil, alanın dizin girişinde saklanır.</a:t>
            </a:r>
          </a:p>
          <a:p>
            <a:r>
              <a:rPr lang="tr-TR" dirty="0" smtClean="0"/>
              <a:t>Değişken </a:t>
            </a:r>
            <a:r>
              <a:rPr lang="tr-TR" dirty="0"/>
              <a:t>alanlar, bir kayıt içindeki verilerin işlevini tanımlayan, örneğin </a:t>
            </a:r>
            <a:r>
              <a:rPr lang="tr-TR" dirty="0" smtClean="0"/>
              <a:t>Temel </a:t>
            </a:r>
            <a:r>
              <a:rPr lang="tr-TR" dirty="0"/>
              <a:t>giriş, </a:t>
            </a:r>
            <a:r>
              <a:rPr lang="tr-TR" dirty="0" smtClean="0"/>
              <a:t>ek </a:t>
            </a:r>
            <a:r>
              <a:rPr lang="tr-TR" dirty="0"/>
              <a:t>giriş, konu girişi gibi, etiketin ilk karakterine göre bloklar halinde gruplandırılmıştır. </a:t>
            </a:r>
            <a:r>
              <a:rPr lang="tr-TR" dirty="0" smtClean="0"/>
              <a:t>.</a:t>
            </a:r>
            <a:endParaRPr lang="tr-TR" dirty="0"/>
          </a:p>
          <a:p>
            <a:r>
              <a:rPr lang="tr-TR" dirty="0" smtClean="0"/>
              <a:t>Bibliyografik </a:t>
            </a:r>
            <a:r>
              <a:rPr lang="tr-TR" dirty="0"/>
              <a:t>format </a:t>
            </a:r>
            <a:r>
              <a:rPr lang="tr-TR" dirty="0" smtClean="0"/>
              <a:t>etiketleri:</a:t>
            </a:r>
            <a:endParaRPr lang="tr-TR" dirty="0"/>
          </a:p>
          <a:p>
            <a:r>
              <a:rPr lang="tr-TR" dirty="0"/>
              <a:t>0XX = Kontrol bilgisi, sayılar, kodlar</a:t>
            </a:r>
            <a:br>
              <a:rPr lang="tr-TR" dirty="0"/>
            </a:br>
            <a:r>
              <a:rPr lang="tr-TR" dirty="0"/>
              <a:t>1XX = Ana giriş</a:t>
            </a:r>
            <a:br>
              <a:rPr lang="tr-TR" dirty="0"/>
            </a:br>
            <a:r>
              <a:rPr lang="tr-TR" dirty="0"/>
              <a:t>2XX = Başlıklar, baskı, baskı</a:t>
            </a:r>
            <a:br>
              <a:rPr lang="tr-TR" dirty="0"/>
            </a:br>
            <a:r>
              <a:rPr lang="tr-TR" dirty="0"/>
              <a:t>3XX = Fiziksel tanım, vb.</a:t>
            </a:r>
            <a:br>
              <a:rPr lang="tr-TR" dirty="0"/>
            </a:br>
            <a:r>
              <a:rPr lang="tr-TR" dirty="0"/>
              <a:t>4XX = Seri ifadeleri</a:t>
            </a:r>
            <a:br>
              <a:rPr lang="tr-TR" dirty="0"/>
            </a:br>
            <a:r>
              <a:rPr lang="tr-TR" dirty="0"/>
              <a:t>5XX = Notlar</a:t>
            </a:r>
            <a:br>
              <a:rPr lang="tr-TR" dirty="0"/>
            </a:br>
            <a:r>
              <a:rPr lang="tr-TR" dirty="0"/>
              <a:t>6XX = Konu erişim alanları</a:t>
            </a:r>
            <a:br>
              <a:rPr lang="tr-TR" dirty="0"/>
            </a:br>
            <a:r>
              <a:rPr lang="tr-TR" dirty="0"/>
              <a:t>7XX = İsim vb. Eklenmiş girişler veya seriler; bağlantı</a:t>
            </a:r>
            <a:br>
              <a:rPr lang="tr-TR" dirty="0"/>
            </a:br>
            <a:r>
              <a:rPr lang="tr-TR" dirty="0"/>
              <a:t>8XX = Seri eklenmiş girişler; işletmeler ve yerler</a:t>
            </a:r>
            <a:br>
              <a:rPr lang="tr-TR" dirty="0"/>
            </a:br>
            <a:r>
              <a:rPr lang="tr-TR" dirty="0"/>
              <a:t>9XX = Yerel uygulama için ayrıldı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617255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Değişken Veri Alanları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00X </a:t>
            </a:r>
            <a:r>
              <a:rPr lang="tr-TR" dirty="0"/>
              <a:t>dışındaki tüm alanlar değişken veri alanlarıdır.</a:t>
            </a:r>
          </a:p>
          <a:p>
            <a:r>
              <a:rPr lang="tr-TR" dirty="0" smtClean="0"/>
              <a:t>Her </a:t>
            </a:r>
            <a:r>
              <a:rPr lang="tr-TR" dirty="0"/>
              <a:t>değişken veri alanının başında depolanan </a:t>
            </a:r>
            <a:r>
              <a:rPr lang="tr-TR" dirty="0" smtClean="0"/>
              <a:t>göstergeler bulunur.</a:t>
            </a:r>
            <a:endParaRPr lang="tr-TR" dirty="0"/>
          </a:p>
          <a:p>
            <a:r>
              <a:rPr lang="tr-TR" dirty="0" smtClean="0"/>
              <a:t>Her </a:t>
            </a:r>
            <a:r>
              <a:rPr lang="tr-TR" dirty="0"/>
              <a:t>bir veri elemanından önceki alt alan kodları, kodun uzunluğu </a:t>
            </a:r>
            <a:r>
              <a:rPr lang="tr-TR" dirty="0" smtClean="0"/>
              <a:t>bulunur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198657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Göstergeler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Göstergeler</a:t>
            </a:r>
            <a:r>
              <a:rPr lang="tr-TR" dirty="0"/>
              <a:t>, alanda bulunan verileri yorumlayan veya destekleyen bilgileri ileten değerler içerir.</a:t>
            </a:r>
          </a:p>
          <a:p>
            <a:r>
              <a:rPr lang="tr-TR" dirty="0" smtClean="0"/>
              <a:t>Göstergeler </a:t>
            </a:r>
            <a:r>
              <a:rPr lang="tr-TR" dirty="0"/>
              <a:t>herhangi bir küçük harfli alfabetik veya sayısal karakter veya boş (#) olabilir. Önce sayısal değerler tanımlanır. Boş bir (#) tanımlanmamış bir gösterge konumunda veya tanımlanmış bir gösterge konumunda </a:t>
            </a:r>
            <a:r>
              <a:rPr lang="tr-TR" i="1" dirty="0"/>
              <a:t>sağlanmayan bilgileri</a:t>
            </a:r>
            <a:r>
              <a:rPr lang="tr-TR" dirty="0"/>
              <a:t> ifade etmek için kullanılır . Boşluk, yukarı doğru uyumluluk için gerektiğinde özel bir anlama sahip olabilir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709860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Alt Alan Kodları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Alt </a:t>
            </a:r>
            <a:r>
              <a:rPr lang="tr-TR" dirty="0"/>
              <a:t>alan kodları her alan için bağımsız olarak tanımlanmıştır. Paralel anlamlar mümkün olduğunda korunur.</a:t>
            </a:r>
          </a:p>
          <a:p>
            <a:r>
              <a:rPr lang="tr-TR" dirty="0" smtClean="0"/>
              <a:t>Alt </a:t>
            </a:r>
            <a:r>
              <a:rPr lang="tr-TR" dirty="0"/>
              <a:t>alan kodları, düzenleme amaçlı değil tanımlama </a:t>
            </a:r>
            <a:r>
              <a:rPr lang="tr-TR" dirty="0" smtClean="0"/>
              <a:t>amaçlıdır. Alt </a:t>
            </a:r>
            <a:r>
              <a:rPr lang="tr-TR" dirty="0"/>
              <a:t>alanların sırası, örneğin katalog kuralları gibi içerik standartlarıyla belirlenir.</a:t>
            </a:r>
            <a:r>
              <a:rPr lang="tr-TR"/>
              <a:t> </a:t>
            </a:r>
            <a:endParaRPr lang="tr-TR" smtClean="0"/>
          </a:p>
          <a:p>
            <a:r>
              <a:rPr lang="tr-TR" smtClean="0"/>
              <a:t>Teorik </a:t>
            </a:r>
            <a:r>
              <a:rPr lang="tr-TR" dirty="0"/>
              <a:t>olarak, tüm veri elemanları tekrar edilebilir. Bununla birlikte, verilerin niteliği çoğu zaman tekrarlamayı engellemektedir. Her bir alt alan kodunun </a:t>
            </a:r>
            <a:r>
              <a:rPr lang="tr-TR" dirty="0" err="1"/>
              <a:t>tekrarlanabilirliği</a:t>
            </a:r>
            <a:r>
              <a:rPr lang="tr-TR" dirty="0"/>
              <a:t> / </a:t>
            </a:r>
            <a:r>
              <a:rPr lang="tr-TR" dirty="0" err="1"/>
              <a:t>tekrarlanabilirliği</a:t>
            </a:r>
            <a:r>
              <a:rPr lang="tr-TR" dirty="0"/>
              <a:t> MARC 21 formatlarında tanımlanmıştır.</a:t>
            </a:r>
          </a:p>
        </p:txBody>
      </p:sp>
    </p:spTree>
    <p:extLst>
      <p:ext uri="{BB962C8B-B14F-4D97-AF65-F5344CB8AC3E}">
        <p14:creationId xmlns:p14="http://schemas.microsoft.com/office/powerpoint/2010/main" val="28672796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3092</TotalTime>
  <Words>856</Words>
  <Application>Microsoft Office PowerPoint</Application>
  <PresentationFormat>Ekran Gösterisi (4:3)</PresentationFormat>
  <Paragraphs>46</Paragraphs>
  <Slides>9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Giriş</vt:lpstr>
      <vt:lpstr>MARC 21 formatı</vt:lpstr>
      <vt:lpstr>MARC 21 formatları</vt:lpstr>
      <vt:lpstr>Yapısal Özellikler</vt:lpstr>
      <vt:lpstr>PowerPoint Sunusu</vt:lpstr>
      <vt:lpstr>Değişken Alanlar ve Etiketler</vt:lpstr>
      <vt:lpstr>Değişken Veri Alanları </vt:lpstr>
      <vt:lpstr>Göstergeler </vt:lpstr>
      <vt:lpstr>Alt Alan Kodları </vt:lpstr>
    </vt:vector>
  </TitlesOfParts>
  <Company>Nebraska Library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Cataloging with RDA:  An Overview</dc:title>
  <dc:creator>Emily Nimsakont</dc:creator>
  <cp:lastModifiedBy>Doğan ATILGAN</cp:lastModifiedBy>
  <cp:revision>276</cp:revision>
  <dcterms:created xsi:type="dcterms:W3CDTF">2010-04-19T20:51:29Z</dcterms:created>
  <dcterms:modified xsi:type="dcterms:W3CDTF">2020-05-20T12:54:56Z</dcterms:modified>
</cp:coreProperties>
</file>