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99" r:id="rId3"/>
    <p:sldId id="312" r:id="rId4"/>
    <p:sldId id="313" r:id="rId5"/>
    <p:sldId id="311" r:id="rId6"/>
    <p:sldId id="310" r:id="rId7"/>
    <p:sldId id="309" r:id="rId8"/>
    <p:sldId id="308" r:id="rId9"/>
    <p:sldId id="307" r:id="rId10"/>
    <p:sldId id="306" r:id="rId11"/>
    <p:sldId id="314"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p:cViewPr varScale="1">
        <p:scale>
          <a:sx n="114" d="100"/>
          <a:sy n="114" d="100"/>
        </p:scale>
        <p:origin x="1560"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13980899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765552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4238341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1816552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2820864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739146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1554245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13544671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256778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491377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1124744"/>
            <a:ext cx="6172200" cy="424847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HİNT MİTLERİ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1. hafta</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mit ve </a:t>
            </a:r>
            <a:r>
              <a:rPr lang="tr-TR" sz="2700">
                <a:solidFill>
                  <a:schemeClr val="accent2">
                    <a:lumMod val="75000"/>
                  </a:schemeClr>
                </a:solidFill>
                <a:effectLst>
                  <a:outerShdw blurRad="38100" dist="38100" dir="2700000" algn="tl">
                    <a:srgbClr val="000000">
                      <a:alpha val="43137"/>
                    </a:srgbClr>
                  </a:outerShdw>
                </a:effectLst>
                <a:latin typeface="Comic Sans MS" pitchFamily="66" charset="0"/>
              </a:rPr>
              <a:t>mitoloji kavramları üzerine</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3100" dirty="0">
                <a:effectLst>
                  <a:outerShdw blurRad="38100" dist="38100" dir="2700000" algn="tl">
                    <a:srgbClr val="000000">
                      <a:alpha val="43137"/>
                    </a:srgbClr>
                  </a:outerShdw>
                </a:effectLst>
              </a:rPr>
            </a:br>
            <a:br>
              <a:rPr lang="tr-TR" sz="3100"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80320"/>
          </a:xfrm>
        </p:spPr>
        <p:txBody>
          <a:bodyPr>
            <a:normAutofit/>
          </a:bodyPr>
          <a:lstStyle/>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marL="0" indent="0">
              <a:buNone/>
            </a:pPr>
            <a:endParaRPr lang="tr-TR" b="1" dirty="0"/>
          </a:p>
          <a:p>
            <a:pPr algn="ctr"/>
            <a:r>
              <a:rPr lang="tr-TR" dirty="0"/>
              <a:t>Mitoloji, Teogoni (Tanrıların Oluşumu), Kozmogoni (Evrenin Oluşumu), </a:t>
            </a:r>
            <a:r>
              <a:rPr lang="tr-TR" dirty="0" err="1"/>
              <a:t>Antropogoni</a:t>
            </a:r>
            <a:r>
              <a:rPr lang="tr-TR" dirty="0"/>
              <a:t> (İnsanın Oluşumu) ve </a:t>
            </a:r>
            <a:r>
              <a:rPr lang="tr-TR" dirty="0" err="1"/>
              <a:t>Eskatoloji</a:t>
            </a:r>
            <a:r>
              <a:rPr lang="tr-TR" dirty="0"/>
              <a:t> (Dünyanın Sonu) olmak üzere dört kolda inceleme yapar.</a:t>
            </a:r>
          </a:p>
          <a:p>
            <a:pPr algn="ctr"/>
            <a:endParaRPr lang="tr-TR" dirty="0">
              <a:effectLst>
                <a:outerShdw blurRad="38100" dist="38100" dir="2700000" algn="tl">
                  <a:srgbClr val="000000">
                    <a:alpha val="43137"/>
                  </a:srgbClr>
                </a:outerShdw>
              </a:effectLst>
            </a:endParaRP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267959544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marL="0" indent="0">
              <a:buNone/>
            </a:pPr>
            <a:endParaRPr lang="tr-TR" b="1" dirty="0"/>
          </a:p>
          <a:p>
            <a:pPr algn="ctr"/>
            <a:r>
              <a:rPr lang="tr-TR" dirty="0"/>
              <a:t>Mitoloji, bilimin olmadığı çağlarda, olayları açıklayamayan toplumların gerçek ile hayali karıştırarak ve ilkel inançlarla daha ilkel inançları birbirine katarak yarattıkları, dünyanın kökeni ve sonu, tanrılar ve insanlarla ilgili olağandışı tüm öyküleri inceleyen bilim dalıdır.</a:t>
            </a:r>
          </a:p>
          <a:p>
            <a:pPr algn="ctr"/>
            <a:endParaRPr lang="tr-TR" dirty="0">
              <a:effectLst>
                <a:outerShdw blurRad="38100" dist="38100" dir="2700000" algn="tl">
                  <a:srgbClr val="000000">
                    <a:alpha val="43137"/>
                  </a:srgbClr>
                </a:outerShdw>
              </a:effectLst>
            </a:endParaRP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2943439046"/>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t>Hint mitolojisi çok geniş ve karışık bir mitolojidir. </a:t>
            </a:r>
            <a:r>
              <a:rPr lang="tr-TR" dirty="0" err="1"/>
              <a:t>Vedik</a:t>
            </a:r>
            <a:r>
              <a:rPr lang="tr-TR" dirty="0"/>
              <a:t> dönemin tanrılaştırılmış doğa olaylarıyla epik dönemin tanrıları, insan-tanrı kahramanları birbirine karışır, bir harman olur. Birbirine zaman zaman üstünlük kuran eril ve dişil inançlar yan yana yaşamaktadır.</a:t>
            </a:r>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158157255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endParaRPr lang="tr-TR" b="1" dirty="0">
              <a:effectLst>
                <a:outerShdw blurRad="38100" dist="38100" dir="2700000" algn="tl">
                  <a:srgbClr val="000000">
                    <a:alpha val="43137"/>
                  </a:srgbClr>
                </a:outerShdw>
              </a:effectLst>
            </a:endParaRPr>
          </a:p>
          <a:p>
            <a:pPr algn="ctr"/>
            <a:r>
              <a:rPr lang="tr-TR" dirty="0"/>
              <a:t>Doğadaki canlılar, ölüler, ruhlar en üstün güçler olarak ileri sürülebilmektedir. Mitoloji, ilkel inançlarla dışarıdan gelen etkilerin kaynaşmasıyla daha bir geniş, daha bir karmaşık hale gelmektedir.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3186662835"/>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endParaRPr lang="tr-TR" b="1" dirty="0">
              <a:effectLst>
                <a:outerShdw blurRad="38100" dist="38100" dir="2700000" algn="tl">
                  <a:srgbClr val="000000">
                    <a:alpha val="43137"/>
                  </a:srgbClr>
                </a:outerShdw>
              </a:effectLst>
            </a:endParaRPr>
          </a:p>
          <a:p>
            <a:pPr algn="ctr"/>
            <a:r>
              <a:rPr lang="tr-TR" dirty="0"/>
              <a:t>Değişik tanrılara aynı niteliklerin verilmesi, hatta aynı adlarla seslenilmesi bu karışıklığı daha da artırır.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3730612814"/>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b="1" dirty="0">
              <a:effectLst>
                <a:outerShdw blurRad="38100" dist="38100" dir="2700000" algn="tl">
                  <a:srgbClr val="000000">
                    <a:alpha val="43137"/>
                  </a:srgbClr>
                </a:outerShdw>
              </a:effectLst>
            </a:endParaRPr>
          </a:p>
          <a:p>
            <a:pPr algn="ctr"/>
            <a:r>
              <a:rPr lang="tr-TR" dirty="0"/>
              <a:t>Hint mitolojisini iki devrede incelemek gerekir: Veda dönemi ve destan dönemi; başka bir deyişle </a:t>
            </a:r>
            <a:r>
              <a:rPr lang="tr-TR" dirty="0" err="1"/>
              <a:t>vedik</a:t>
            </a:r>
            <a:r>
              <a:rPr lang="tr-TR" dirty="0"/>
              <a:t> ve epik dönem. Veda dönemi tanrılarını da, hava tanrıları, yersel, göksel ve soyut tanrılar olarak gruplamak mümkündür. </a:t>
            </a:r>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3119037003"/>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t>Peki Mit nedir?</a:t>
            </a:r>
          </a:p>
          <a:p>
            <a:pPr marL="0" indent="0">
              <a:buNone/>
            </a:pPr>
            <a:endParaRPr lang="tr-TR" dirty="0"/>
          </a:p>
          <a:p>
            <a:pPr algn="ctr"/>
            <a:r>
              <a:rPr lang="tr-TR" dirty="0"/>
              <a:t>Türk Dil Kurumu’nca yayımlanan Türkçe </a:t>
            </a:r>
            <a:r>
              <a:rPr lang="tr-TR" dirty="0" err="1"/>
              <a:t>Sözlük’te</a:t>
            </a:r>
            <a:r>
              <a:rPr lang="tr-TR" dirty="0"/>
              <a:t> (TDK, II c., Ankara, 1983), “</a:t>
            </a:r>
            <a:r>
              <a:rPr lang="tr-TR" dirty="0" err="1"/>
              <a:t>mit”in</a:t>
            </a:r>
            <a:r>
              <a:rPr lang="tr-TR" dirty="0"/>
              <a:t> tanımı şöyledir: “Geleneksel olarak yayılan ya da toplumun hayal gücü etkisiyle biçim değiştiren, tanrı, tanrıça, evrenin doğuşu ile ilgili imgesel, alegorik bir anlatımı olan halk öyküsü”.</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206138728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circle(in)">
                                      <p:cBhvr>
                                        <p:cTn id="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t>Tarih Terimleri </a:t>
            </a:r>
            <a:r>
              <a:rPr lang="tr-TR" dirty="0" err="1"/>
              <a:t>Sözlüğü’nde</a:t>
            </a:r>
            <a:r>
              <a:rPr lang="tr-TR" dirty="0"/>
              <a:t> (TDK, Ankara, 1981) ise, “Tarih öncesi tanrıların serüvenlerini anlatan öykü” olarak tanımlanmıştır. Felsefe Terimleri </a:t>
            </a:r>
            <a:r>
              <a:rPr lang="tr-TR" dirty="0" err="1"/>
              <a:t>Sözlüğü’nün</a:t>
            </a:r>
            <a:r>
              <a:rPr lang="tr-TR" dirty="0"/>
              <a:t> (TDK, Ankara, 1975) tanımına göre mit, “Tanrılar, kahramanlar, önceki çağların olayları üzerine anlatılan masallar, </a:t>
            </a:r>
            <a:r>
              <a:rPr lang="tr-TR" dirty="0" err="1"/>
              <a:t>öyküler”dir</a:t>
            </a:r>
            <a:r>
              <a:rPr lang="tr-TR" dirty="0"/>
              <a:t> ve “söylence” sözcüğüyle karşılanır. </a:t>
            </a:r>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1827652921"/>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lnSpcReduction="10000"/>
          </a:bodyPr>
          <a:lstStyle/>
          <a:p>
            <a:endParaRPr lang="tr-TR" b="1" dirty="0"/>
          </a:p>
          <a:p>
            <a:pPr algn="ctr"/>
            <a:r>
              <a:rPr lang="tr-TR" dirty="0"/>
              <a:t>“</a:t>
            </a:r>
            <a:r>
              <a:rPr lang="tr-TR" dirty="0" err="1"/>
              <a:t>Mit”in</a:t>
            </a:r>
            <a:r>
              <a:rPr lang="tr-TR" dirty="0"/>
              <a:t> “efsane” sözcüğüyle karşılandığı Budunbilim Terimleri </a:t>
            </a:r>
            <a:r>
              <a:rPr lang="tr-TR" dirty="0" err="1"/>
              <a:t>Sözlüğü’nde</a:t>
            </a:r>
            <a:r>
              <a:rPr lang="tr-TR" dirty="0"/>
              <a:t> ise (TDK, Ankara, 1973) tanım şöyledir: “Tanrıların, insanların, kahramanların ve evrenin yaratılışının yanı sıra ilk günahı, ilk ölümü, tufanı, tanrıların insanları nasıl cezalandırdıklarını; ikinci planda ise avcılığın ve hayvancılığın başlangıcını, bitkilerden nasıl yararlanıldığını, ateşin ilk kez elde edilişini, cinsel hayatın başlangıcını, ilk ailenin, törenlerin ve toplumsal kurumların ortaya çıkışını konu edinen, bunları destansı ve şiirli bir dille anlatan, çoğu zaman kutsal sayılan öyküler”.</a:t>
            </a:r>
          </a:p>
          <a:p>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541955757"/>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t>“</a:t>
            </a:r>
            <a:r>
              <a:rPr lang="tr-TR" dirty="0" err="1"/>
              <a:t>mit”in</a:t>
            </a:r>
            <a:r>
              <a:rPr lang="tr-TR" dirty="0"/>
              <a:t> bilimine ise, Mitoloji denir. Mitoloji; Mitleri, doğuşlarını, anlamlarını, tarihini inceleyen ve yorumlayan bilimdir.</a:t>
            </a:r>
          </a:p>
          <a:p>
            <a:pPr algn="ctr"/>
            <a:endParaRPr lang="tr-TR" dirty="0">
              <a:effectLst>
                <a:outerShdw blurRad="38100" dist="38100" dir="2700000" algn="tl">
                  <a:srgbClr val="000000">
                    <a:alpha val="43137"/>
                  </a:srgbClr>
                </a:outerShdw>
              </a:effectLst>
            </a:endParaRPr>
          </a:p>
          <a:p>
            <a:pPr algn="ctr"/>
            <a:r>
              <a:rPr lang="tr-TR" dirty="0"/>
              <a:t>“Bir halkın söylencelerini, tanrılar üzerindeki öykülerini bütünlüğü içinde toplama veya söylenceler üzerinde bilimsel araştırma </a:t>
            </a:r>
            <a:r>
              <a:rPr lang="tr-TR" dirty="0" err="1"/>
              <a:t>yapma”dır</a:t>
            </a:r>
            <a:r>
              <a:rPr lang="tr-TR" dirty="0"/>
              <a:t>. </a:t>
            </a:r>
          </a:p>
          <a:p>
            <a:pPr algn="ctr"/>
            <a:endParaRPr lang="tr-TR" b="1" dirty="0">
              <a:effectLst>
                <a:outerShdw blurRad="38100" dist="38100" dir="2700000" algn="tl">
                  <a:srgbClr val="000000">
                    <a:alpha val="43137"/>
                  </a:srgbClr>
                </a:outerShdw>
              </a:effectLst>
            </a:endParaRPr>
          </a:p>
          <a:p>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1648829044"/>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ircle(in)">
                                      <p:cBhvr>
                                        <p:cTn id="1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1082</TotalTime>
  <Words>565</Words>
  <Application>Microsoft Office PowerPoint</Application>
  <PresentationFormat>Ekran Gösterisi (4:3)</PresentationFormat>
  <Paragraphs>57</Paragraphs>
  <Slides>11</Slides>
  <Notes>11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217 HİNT MİTLERİ  1. hafta  mit ve mitoloji kavramları üzerine       </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108</cp:revision>
  <dcterms:created xsi:type="dcterms:W3CDTF">2014-11-21T09:52:05Z</dcterms:created>
  <dcterms:modified xsi:type="dcterms:W3CDTF">2020-03-02T18:55:13Z</dcterms:modified>
</cp:coreProperties>
</file>