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9" r:id="rId4"/>
    <p:sldId id="265" r:id="rId5"/>
    <p:sldId id="257" r:id="rId6"/>
    <p:sldId id="260" r:id="rId7"/>
    <p:sldId id="263" r:id="rId8"/>
    <p:sldId id="264" r:id="rId9"/>
    <p:sldId id="258" r:id="rId10"/>
    <p:sldId id="261" r:id="rId11"/>
    <p:sldId id="262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068" autoAdjust="0"/>
  </p:normalViewPr>
  <p:slideViewPr>
    <p:cSldViewPr snapToGrid="0">
      <p:cViewPr varScale="1">
        <p:scale>
          <a:sx n="65" d="100"/>
          <a:sy n="65" d="100"/>
        </p:scale>
        <p:origin x="-9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37DA1-A55E-4783-98D5-B6C26C6882E7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57F54-524C-4CB1-91CC-93F89134ED1D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37767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4" name="Shape 3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 b="1"/>
            </a:pPr>
            <a:r>
              <a:t>17	Cryopreservation of sperm</a:t>
            </a:r>
          </a:p>
          <a:p>
            <a:pPr>
              <a:defRPr sz="1200"/>
            </a:pPr>
            <a:r>
              <a:t>Sperm could be stored indefinitely, used widely and can be exported easily. </a:t>
            </a:r>
          </a:p>
          <a:p>
            <a:pPr>
              <a:defRPr sz="1200"/>
            </a:pPr>
            <a:r>
              <a:t>The frozen sperm facilitates</a:t>
            </a:r>
            <a:r>
              <a:rPr b="1"/>
              <a:t> international exchange</a:t>
            </a:r>
            <a:r>
              <a:t> of genetic material, allows AI in both the reproductive and non-reproductive seasons and extends the effective reproductive life of a valuable male beyond its own life.</a:t>
            </a:r>
          </a:p>
          <a:p>
            <a:pPr>
              <a:defRPr sz="1200"/>
            </a:pPr>
            <a:r>
              <a:t>Cryopreservation of goat semen is technically challenging due to the presence of seminal plasma (bulbourethral gland secretions a lipases), which interact with egg yolk to create substances that are toxic to sperm. Although, nowadays, frozen-thawed goat sperm are utilised successfully for AI, IVF, ICSI and embryo production, but the results presented in literature are quite variable.</a:t>
            </a:r>
          </a:p>
        </p:txBody>
      </p:sp>
    </p:spTree>
    <p:extLst>
      <p:ext uri="{BB962C8B-B14F-4D97-AF65-F5344CB8AC3E}">
        <p14:creationId xmlns:p14="http://schemas.microsoft.com/office/powerpoint/2010/main" xmlns="" val="3871359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4" name="Shape 3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 b="1"/>
            </a:pPr>
            <a:r>
              <a:t>17	Cryopreservation of sperm</a:t>
            </a:r>
          </a:p>
          <a:p>
            <a:pPr>
              <a:defRPr sz="1200"/>
            </a:pPr>
            <a:r>
              <a:t>Sperm could be stored indefinitely, used widely and can be exported easily. </a:t>
            </a:r>
          </a:p>
          <a:p>
            <a:pPr>
              <a:defRPr sz="1200"/>
            </a:pPr>
            <a:r>
              <a:t>The frozen sperm facilitates</a:t>
            </a:r>
            <a:r>
              <a:rPr b="1"/>
              <a:t> international exchange</a:t>
            </a:r>
            <a:r>
              <a:t> of genetic material, allows AI in both the reproductive and non-reproductive seasons and extends the effective reproductive life of a valuable male beyond its own life.</a:t>
            </a:r>
          </a:p>
          <a:p>
            <a:pPr>
              <a:defRPr sz="1200"/>
            </a:pPr>
            <a:r>
              <a:t>Cryopreservation of goat semen is technically challenging due to the presence of seminal plasma (bulbourethral gland secretions a lipases), which interact with egg yolk to create substances that are toxic to sperm. Although, nowadays, frozen-thawed goat sperm are utilised successfully for AI, IVF, ICSI and embryo production, but the results presented in literature are quite variable.</a:t>
            </a:r>
          </a:p>
        </p:txBody>
      </p:sp>
    </p:spTree>
    <p:extLst>
      <p:ext uri="{BB962C8B-B14F-4D97-AF65-F5344CB8AC3E}">
        <p14:creationId xmlns:p14="http://schemas.microsoft.com/office/powerpoint/2010/main" xmlns="" val="3871359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4" name="Shape 38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 b="1"/>
            </a:pPr>
            <a:r>
              <a:t>17	Cryopreservation of sperm</a:t>
            </a:r>
          </a:p>
          <a:p>
            <a:pPr>
              <a:defRPr sz="1200"/>
            </a:pPr>
            <a:r>
              <a:t>Sperm could be stored indefinitely, used widely and can be exported easily. </a:t>
            </a:r>
          </a:p>
          <a:p>
            <a:pPr>
              <a:defRPr sz="1200"/>
            </a:pPr>
            <a:r>
              <a:t>The frozen sperm facilitates</a:t>
            </a:r>
            <a:r>
              <a:rPr b="1"/>
              <a:t> international exchange</a:t>
            </a:r>
            <a:r>
              <a:t> of genetic material, allows AI in both the reproductive and non-reproductive seasons and extends the effective reproductive life of a valuable male beyond its own life.</a:t>
            </a:r>
          </a:p>
          <a:p>
            <a:pPr>
              <a:defRPr sz="1200"/>
            </a:pPr>
            <a:r>
              <a:t>Cryopreservation of goat semen is technically challenging due to the presence of seminal plasma (bulbourethral gland secretions a lipases), which interact with egg yolk to create substances that are toxic to sperm. Although, nowadays, frozen-thawed goat sperm are utilised successfully for AI, IVF, ICSI and embryo production, but the results presented in literature are quite variable.</a:t>
            </a:r>
          </a:p>
        </p:txBody>
      </p:sp>
    </p:spTree>
    <p:extLst>
      <p:ext uri="{BB962C8B-B14F-4D97-AF65-F5344CB8AC3E}">
        <p14:creationId xmlns:p14="http://schemas.microsoft.com/office/powerpoint/2010/main" xmlns="" val="3871359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65671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69038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59571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190625" y="1839515"/>
            <a:ext cx="9810750" cy="17859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90625" y="3661172"/>
            <a:ext cx="9810750" cy="11697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60729" algn="ctr">
              <a:spcBef>
                <a:spcPts val="0"/>
              </a:spcBef>
              <a:buSzTx/>
              <a:buNone/>
            </a:lvl2pPr>
            <a:lvl3pPr marL="0" indent="321457" algn="ctr">
              <a:spcBef>
                <a:spcPts val="0"/>
              </a:spcBef>
              <a:buSzTx/>
              <a:buNone/>
            </a:lvl3pPr>
            <a:lvl4pPr marL="0" indent="482186" algn="ctr">
              <a:spcBef>
                <a:spcPts val="0"/>
              </a:spcBef>
              <a:buSzTx/>
              <a:buNone/>
            </a:lvl4pPr>
            <a:lvl5pPr marL="0" indent="642915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7189211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-1273969" y="-803672"/>
            <a:ext cx="13751719" cy="707231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107281" y="4777383"/>
            <a:ext cx="9977438" cy="106263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07281" y="5893594"/>
            <a:ext cx="9977438" cy="66079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60729" algn="ctr">
              <a:spcBef>
                <a:spcPts val="0"/>
              </a:spcBef>
              <a:buSzTx/>
              <a:buNone/>
            </a:lvl2pPr>
            <a:lvl3pPr marL="0" indent="321457" algn="ctr">
              <a:spcBef>
                <a:spcPts val="0"/>
              </a:spcBef>
              <a:buSzTx/>
              <a:buNone/>
            </a:lvl3pPr>
            <a:lvl4pPr marL="0" indent="482186" algn="ctr">
              <a:spcBef>
                <a:spcPts val="0"/>
              </a:spcBef>
              <a:buSzTx/>
              <a:buNone/>
            </a:lvl4pPr>
            <a:lvl5pPr marL="0" indent="642915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9870946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190625" y="2536031"/>
            <a:ext cx="9810750" cy="17859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840313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1916907" y="-17859"/>
            <a:ext cx="11751470" cy="608111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571500" y="812602"/>
            <a:ext cx="5619750" cy="2509242"/>
          </a:xfrm>
          <a:prstGeom prst="rect">
            <a:avLst/>
          </a:prstGeom>
        </p:spPr>
        <p:txBody>
          <a:bodyPr anchor="b"/>
          <a:lstStyle>
            <a:lvl1pPr>
              <a:defRPr sz="4078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3348633"/>
            <a:ext cx="5619750" cy="25092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160729" algn="ctr">
              <a:spcBef>
                <a:spcPts val="0"/>
              </a:spcBef>
              <a:buSzTx/>
              <a:buNone/>
            </a:lvl2pPr>
            <a:lvl3pPr marL="0" indent="321457" algn="ctr">
              <a:spcBef>
                <a:spcPts val="0"/>
              </a:spcBef>
              <a:buSzTx/>
              <a:buNone/>
            </a:lvl3pPr>
            <a:lvl4pPr marL="0" indent="482186" algn="ctr">
              <a:spcBef>
                <a:spcPts val="0"/>
              </a:spcBef>
              <a:buSzTx/>
              <a:buNone/>
            </a:lvl4pPr>
            <a:lvl5pPr marL="0" indent="642915" algn="ctr">
              <a:spcBef>
                <a:spcPts val="0"/>
              </a:spcBef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4052090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5919551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5" y="1946672"/>
            <a:ext cx="9810750" cy="403621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8114130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3321844" y="1419560"/>
            <a:ext cx="9655969" cy="500062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190625" y="2071688"/>
            <a:ext cx="4941094" cy="4286250"/>
          </a:xfrm>
          <a:prstGeom prst="rect">
            <a:avLst/>
          </a:prstGeom>
        </p:spPr>
        <p:txBody>
          <a:bodyPr/>
          <a:lstStyle>
            <a:lvl1pPr marL="339316" indent="-339316">
              <a:spcBef>
                <a:spcPts val="2250"/>
              </a:spcBef>
              <a:buFont typeface="Gill Sans"/>
              <a:buBlip>
                <a:blip r:embed="rId2"/>
              </a:buBlip>
              <a:defRPr sz="2250"/>
            </a:lvl1pPr>
            <a:lvl2pPr marL="678632" indent="-339316">
              <a:spcBef>
                <a:spcPts val="2250"/>
              </a:spcBef>
              <a:buFont typeface="Gill Sans"/>
              <a:buBlip>
                <a:blip r:embed="rId2"/>
              </a:buBlip>
              <a:defRPr sz="2250"/>
            </a:lvl2pPr>
            <a:lvl3pPr marL="1017948" indent="-339316">
              <a:spcBef>
                <a:spcPts val="2250"/>
              </a:spcBef>
              <a:buFont typeface="Gill Sans"/>
              <a:buBlip>
                <a:blip r:embed="rId2"/>
              </a:buBlip>
              <a:defRPr sz="2250"/>
            </a:lvl3pPr>
            <a:lvl4pPr marL="1357264" indent="-339316">
              <a:spcBef>
                <a:spcPts val="2250"/>
              </a:spcBef>
              <a:buFont typeface="Gill Sans"/>
              <a:buBlip>
                <a:blip r:embed="rId2"/>
              </a:buBlip>
              <a:defRPr sz="2250"/>
            </a:lvl4pPr>
            <a:lvl5pPr marL="1696580" indent="-339316">
              <a:spcBef>
                <a:spcPts val="2250"/>
              </a:spcBef>
              <a:buFont typeface="Gill Sans"/>
              <a:buBlip>
                <a:blip r:embed="rId2"/>
              </a:buBlip>
              <a:defRPr sz="225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48537" y="6465094"/>
            <a:ext cx="301365" cy="297389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7089091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71252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19435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idx="13"/>
          </p:nvPr>
        </p:nvSpPr>
        <p:spPr>
          <a:xfrm>
            <a:off x="4409928" y="2382904"/>
            <a:ext cx="9036845" cy="450123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half" idx="14"/>
          </p:nvPr>
        </p:nvSpPr>
        <p:spPr>
          <a:xfrm rot="21600000">
            <a:off x="6826664" y="-935425"/>
            <a:ext cx="4667251" cy="445255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 rot="21600000">
            <a:off x="-3012281" y="535781"/>
            <a:ext cx="11513344" cy="597396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551008857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190625" y="4473773"/>
            <a:ext cx="9810750" cy="362215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87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190625" y="3172103"/>
            <a:ext cx="9810750" cy="51379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1687"/>
              </a:spcBef>
              <a:buSzTx/>
              <a:buNone/>
              <a:defRPr sz="2672"/>
            </a:lvl1pPr>
          </a:lstStyle>
          <a:p>
            <a:r>
              <a:t>“Type a quote here.”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2701557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-721663" y="-152389"/>
            <a:ext cx="14025563" cy="7233048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9708087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1378580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9385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29177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3182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998231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4101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5735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E20F6-7B4C-4FB4-964D-2C5CC392414C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4758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E20F6-7B4C-4FB4-964D-2C5CC392414C}" type="datetimeFigureOut">
              <a:rPr lang="tr-TR" smtClean="0"/>
              <a:pPr/>
              <a:t>25.12.2019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3DA80-89B9-4F7D-B9CD-4C14A1CFAF0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0551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190625" y="750094"/>
            <a:ext cx="9810750" cy="5357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190625" y="142875"/>
            <a:ext cx="9810750" cy="1785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44877" y="6465094"/>
            <a:ext cx="301366" cy="29738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66"/>
            </a:lvl1pPr>
          </a:lstStyle>
          <a:p>
            <a:pPr algn="ctr" defTabSz="321457" hangingPunct="0"/>
            <a:fld id="{86CB4B4D-7CA3-9044-876B-883B54F8677D}" type="slidenum">
              <a:rPr lang="tr-TR" kern="0" smtClean="0">
                <a:solidFill>
                  <a:srgbClr val="FFFFFF"/>
                </a:solidFill>
                <a:sym typeface="Chalkduster"/>
              </a:rPr>
              <a:pPr algn="ctr" defTabSz="321457" hangingPunct="0"/>
              <a:t>‹#›</a:t>
            </a:fld>
            <a:endParaRPr lang="tr-TR" kern="0">
              <a:solidFill>
                <a:srgbClr val="FFFFFF"/>
              </a:solidFill>
              <a:sym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01576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/>
  <p:txStyles>
    <p:titleStyle>
      <a:lvl1pPr marL="0" marR="0" indent="0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160729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321457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482186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642915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803643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964372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125101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285829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62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401822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803643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1205465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1607287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2009108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2410930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2812752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3214573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3616395" marR="0" indent="-401822" algn="l" defTabSz="321457" rtl="0" latinLnBrk="0">
        <a:lnSpc>
          <a:spcPct val="100000"/>
        </a:lnSpc>
        <a:spcBef>
          <a:spcPts val="2531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2531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160729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321457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482186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642915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803643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964372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1125101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1285829" algn="ctr" defTabSz="32145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6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perm and embryo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5800">
                <a:solidFill>
                  <a:srgbClr val="0096FF"/>
                </a:solidFill>
              </a:defRPr>
            </a:pPr>
            <a:r>
              <a:rPr lang="tr-TR" dirty="0" smtClean="0"/>
              <a:t>Sperm ve Embriyo </a:t>
            </a:r>
            <a:r>
              <a:rPr lang="tr-TR" dirty="0" err="1" smtClean="0"/>
              <a:t>Kriyoprezervasyonu</a:t>
            </a:r>
            <a:endParaRPr dirty="0"/>
          </a:p>
        </p:txBody>
      </p:sp>
      <p:pic>
        <p:nvPicPr>
          <p:cNvPr id="382" name="photo_transgenic_services_cryopreservation_of_sperm_using_jax_sperm_cryo_kit.jpg" descr="photo_transgenic_services_cryopreservation_of_sperm_using_jax_sperm_cryo_kit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362763" y="2161588"/>
            <a:ext cx="5258722" cy="399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479857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Image" descr="Image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520377" y="1422521"/>
            <a:ext cx="4106700" cy="4401504"/>
          </a:xfrm>
          <a:prstGeom prst="rect">
            <a:avLst/>
          </a:prstGeom>
        </p:spPr>
      </p:pic>
      <p:pic>
        <p:nvPicPr>
          <p:cNvPr id="396" name="Storage tanks.jpg" descr="Storage tanks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017981" y="1478791"/>
            <a:ext cx="3646524" cy="433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884663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" grpId="0" animBg="1" advAuto="0"/>
      <p:bldP spid="394" grpId="1" animBg="1" advAuto="0"/>
      <p:bldP spid="396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perm and embryo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5800">
                <a:solidFill>
                  <a:srgbClr val="0096FF"/>
                </a:solidFill>
              </a:defRPr>
            </a:pPr>
            <a:r>
              <a:rPr lang="tr-TR" dirty="0" smtClean="0"/>
              <a:t>Sperm ve Embriyo </a:t>
            </a:r>
            <a:r>
              <a:rPr lang="tr-TR" dirty="0" err="1" smtClean="0"/>
              <a:t>Kriyoprezervasyonu</a:t>
            </a:r>
            <a:endParaRPr dirty="0"/>
          </a:p>
        </p:txBody>
      </p:sp>
      <p:sp>
        <p:nvSpPr>
          <p:cNvPr id="381" name="Cryopreservation of gamet cells for future use."/>
          <p:cNvSpPr txBox="1">
            <a:spLocks noGrp="1"/>
          </p:cNvSpPr>
          <p:nvPr>
            <p:ph type="body" sz="quarter" idx="1"/>
          </p:nvPr>
        </p:nvSpPr>
        <p:spPr>
          <a:xfrm>
            <a:off x="965542" y="2817530"/>
            <a:ext cx="10703944" cy="1309541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</a:lstStyle>
          <a:p>
            <a:r>
              <a:rPr lang="tr-TR" dirty="0" smtClean="0"/>
              <a:t>Gamet hücrelerinin gelecekte kullanmak için </a:t>
            </a:r>
            <a:r>
              <a:rPr lang="tr-TR" dirty="0" err="1" smtClean="0"/>
              <a:t>kriyoprezervasyonu</a:t>
            </a:r>
            <a:r>
              <a:rPr lang="tr-TR" dirty="0" smtClean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03479857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perm and embryo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>
              <a:defRPr sz="5800">
                <a:solidFill>
                  <a:srgbClr val="0096FF"/>
                </a:solidFill>
              </a:defRPr>
            </a:pPr>
            <a:r>
              <a:rPr lang="tr-TR" dirty="0" smtClean="0"/>
              <a:t>Sperm ve Embriyo </a:t>
            </a:r>
            <a:r>
              <a:rPr lang="tr-TR" dirty="0" err="1" smtClean="0"/>
              <a:t>Kriyoprezervasyonu</a:t>
            </a:r>
            <a:endParaRPr dirty="0"/>
          </a:p>
        </p:txBody>
      </p:sp>
      <p:sp>
        <p:nvSpPr>
          <p:cNvPr id="381" name="Cryopreservation of gamet cells for future use."/>
          <p:cNvSpPr txBox="1">
            <a:spLocks noGrp="1"/>
          </p:cNvSpPr>
          <p:nvPr>
            <p:ph type="body" sz="quarter" idx="1"/>
          </p:nvPr>
        </p:nvSpPr>
        <p:spPr>
          <a:xfrm>
            <a:off x="759064" y="2580969"/>
            <a:ext cx="10703944" cy="263996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>
              <a:buBlip>
                <a:blip r:embed="rId3"/>
              </a:buBlip>
            </a:lvl1pPr>
          </a:lstStyle>
          <a:p>
            <a:r>
              <a:rPr lang="tr-TR" dirty="0" smtClean="0"/>
              <a:t>Keçi spermasının </a:t>
            </a:r>
            <a:r>
              <a:rPr lang="tr-TR" dirty="0" err="1" smtClean="0"/>
              <a:t>kriyoprezervasyonu</a:t>
            </a:r>
            <a:r>
              <a:rPr lang="tr-TR" dirty="0" smtClean="0"/>
              <a:t>, </a:t>
            </a:r>
            <a:r>
              <a:rPr lang="tr-TR" dirty="0" smtClean="0"/>
              <a:t>yumurta </a:t>
            </a:r>
            <a:r>
              <a:rPr lang="tr-TR" dirty="0" smtClean="0"/>
              <a:t>sarısı ile etkileşime giren </a:t>
            </a:r>
            <a:r>
              <a:rPr lang="tr-TR" dirty="0" err="1" smtClean="0"/>
              <a:t>seminal</a:t>
            </a:r>
            <a:r>
              <a:rPr lang="tr-TR" dirty="0" smtClean="0"/>
              <a:t> plazma (</a:t>
            </a:r>
            <a:r>
              <a:rPr lang="tr-TR" dirty="0" err="1" smtClean="0"/>
              <a:t>bulbourethral</a:t>
            </a:r>
            <a:r>
              <a:rPr lang="tr-TR" dirty="0" smtClean="0"/>
              <a:t> bez salgıları bir </a:t>
            </a:r>
            <a:r>
              <a:rPr lang="tr-TR" dirty="0" err="1" smtClean="0"/>
              <a:t>lipaz</a:t>
            </a:r>
            <a:r>
              <a:rPr lang="tr-TR" dirty="0" smtClean="0"/>
              <a:t>) varlığı nedeniyle teknik olarak zordur. </a:t>
            </a:r>
            <a:endParaRPr lang="tr-TR" dirty="0" smtClean="0"/>
          </a:p>
          <a:p>
            <a:r>
              <a:rPr lang="tr-TR" dirty="0" smtClean="0"/>
              <a:t>Günümüzde</a:t>
            </a:r>
            <a:r>
              <a:rPr lang="tr-TR" dirty="0" smtClean="0"/>
              <a:t>, donmuş çözdürülmüş keçi spermi AI, IVF, ICSI ve embriyo üretimi için başarıyla kullanılmasına rağmen, literatürde sunulan sonuçlar oldukça değişkendir</a:t>
            </a:r>
            <a:r>
              <a:rPr lang="tr-TR" dirty="0" smtClean="0"/>
              <a:t>.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xmlns="" val="103479857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ryopreservation of Sperm"/>
          <p:cNvSpPr txBox="1">
            <a:spLocks noGrp="1"/>
          </p:cNvSpPr>
          <p:nvPr>
            <p:ph type="title"/>
          </p:nvPr>
        </p:nvSpPr>
        <p:spPr>
          <a:xfrm>
            <a:off x="1550606" y="396094"/>
            <a:ext cx="8983762" cy="11824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6FF"/>
                </a:solidFill>
              </a:defRPr>
            </a:lvl1pPr>
          </a:lstStyle>
          <a:p>
            <a:r>
              <a:rPr lang="tr-TR" dirty="0" smtClean="0"/>
              <a:t>Sperm </a:t>
            </a:r>
            <a:r>
              <a:rPr lang="tr-TR" dirty="0" err="1" smtClean="0"/>
              <a:t>Kriyoprezervasyonu</a:t>
            </a:r>
            <a:endParaRPr dirty="0"/>
          </a:p>
        </p:txBody>
      </p:sp>
      <p:sp>
        <p:nvSpPr>
          <p:cNvPr id="387" name="Contains      basic steps"/>
          <p:cNvSpPr txBox="1">
            <a:spLocks noGrp="1"/>
          </p:cNvSpPr>
          <p:nvPr>
            <p:ph type="body" sz="quarter" idx="1"/>
          </p:nvPr>
        </p:nvSpPr>
        <p:spPr>
          <a:xfrm>
            <a:off x="1471942" y="1404775"/>
            <a:ext cx="2677158" cy="106749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</a:lvl1pPr>
          </a:lstStyle>
          <a:p>
            <a:r>
              <a:rPr lang="tr-TR" dirty="0" smtClean="0"/>
              <a:t>7 temel adımı içerir;</a:t>
            </a:r>
            <a:endParaRPr dirty="0"/>
          </a:p>
        </p:txBody>
      </p:sp>
      <p:sp>
        <p:nvSpPr>
          <p:cNvPr id="388" name="Collection…"/>
          <p:cNvSpPr txBox="1"/>
          <p:nvPr/>
        </p:nvSpPr>
        <p:spPr>
          <a:xfrm>
            <a:off x="1421666" y="2623612"/>
            <a:ext cx="5668451" cy="2495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468792" indent="-468792">
              <a:buSzPct val="43000"/>
              <a:buBlip>
                <a:blip r:embed="rId2"/>
              </a:buBlip>
              <a:defRPr sz="3200"/>
            </a:pPr>
            <a:r>
              <a:rPr lang="tr-TR" sz="2250" dirty="0"/>
              <a:t>Sperm alma</a:t>
            </a:r>
            <a:endParaRPr sz="2250" dirty="0"/>
          </a:p>
          <a:p>
            <a:pPr marL="468792" indent="-468792">
              <a:buSzPct val="43000"/>
              <a:buBlip>
                <a:blip r:embed="rId2"/>
              </a:buBlip>
              <a:defRPr sz="3200"/>
            </a:pPr>
            <a:r>
              <a:rPr lang="tr-TR" sz="2250" dirty="0"/>
              <a:t>Değerlendirme-muayene</a:t>
            </a:r>
            <a:endParaRPr sz="2250" dirty="0"/>
          </a:p>
          <a:p>
            <a:pPr marL="468792" indent="-468792">
              <a:buSzPct val="43000"/>
              <a:buBlip>
                <a:blip r:embed="rId2"/>
              </a:buBlip>
              <a:defRPr sz="3200"/>
            </a:pPr>
            <a:r>
              <a:rPr lang="tr-TR" sz="2250" dirty="0"/>
              <a:t>Sulandırma </a:t>
            </a:r>
          </a:p>
          <a:p>
            <a:pPr marL="468792" indent="-468792">
              <a:buSzPct val="43000"/>
              <a:buBlip>
                <a:blip r:embed="rId2"/>
              </a:buBlip>
              <a:defRPr sz="3200"/>
            </a:pPr>
            <a:r>
              <a:rPr lang="tr-TR" sz="2250" dirty="0"/>
              <a:t>Payetlere doldurma</a:t>
            </a:r>
            <a:endParaRPr sz="2250" dirty="0"/>
          </a:p>
          <a:p>
            <a:pPr marL="468792" indent="-468792">
              <a:buSzPct val="43000"/>
              <a:buBlip>
                <a:blip r:embed="rId2"/>
              </a:buBlip>
              <a:defRPr sz="3200"/>
            </a:pPr>
            <a:r>
              <a:rPr lang="tr-TR" sz="2250" dirty="0"/>
              <a:t>Soğutma ve dondurma</a:t>
            </a:r>
            <a:endParaRPr sz="2250" dirty="0"/>
          </a:p>
          <a:p>
            <a:pPr marL="468792" indent="-468792">
              <a:buSzPct val="43000"/>
              <a:buBlip>
                <a:blip r:embed="rId2"/>
              </a:buBlip>
              <a:defRPr sz="3200"/>
            </a:pPr>
            <a:r>
              <a:rPr lang="tr-TR" sz="2250" dirty="0"/>
              <a:t>Çözüm sonu değerlendirme</a:t>
            </a:r>
          </a:p>
          <a:p>
            <a:pPr marL="468792" indent="-468792">
              <a:buSzPct val="43000"/>
              <a:buBlip>
                <a:blip r:embed="rId2"/>
              </a:buBlip>
              <a:defRPr sz="3200"/>
            </a:pPr>
            <a:r>
              <a:rPr lang="tr-TR" sz="2250" dirty="0"/>
              <a:t>Saklama</a:t>
            </a:r>
            <a:endParaRPr sz="2250" dirty="0"/>
          </a:p>
        </p:txBody>
      </p:sp>
    </p:spTree>
    <p:extLst>
      <p:ext uri="{BB962C8B-B14F-4D97-AF65-F5344CB8AC3E}">
        <p14:creationId xmlns:p14="http://schemas.microsoft.com/office/powerpoint/2010/main" xmlns="" val="227453369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9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" grpId="0" animBg="1" advAuto="0"/>
      <p:bldP spid="388" grpId="0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ryopreservation of Sperm"/>
          <p:cNvSpPr txBox="1">
            <a:spLocks noGrp="1"/>
          </p:cNvSpPr>
          <p:nvPr>
            <p:ph type="title"/>
          </p:nvPr>
        </p:nvSpPr>
        <p:spPr>
          <a:xfrm>
            <a:off x="1564674" y="142876"/>
            <a:ext cx="8983762" cy="11824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6FF"/>
                </a:solidFill>
              </a:defRPr>
            </a:lvl1pPr>
          </a:lstStyle>
          <a:p>
            <a:r>
              <a:rPr lang="tr-TR" dirty="0" smtClean="0"/>
              <a:t>Sperm </a:t>
            </a:r>
            <a:r>
              <a:rPr lang="tr-TR" dirty="0" err="1" smtClean="0"/>
              <a:t>Kriyoprezervasyonu</a:t>
            </a:r>
            <a:endParaRPr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984" y="1588926"/>
            <a:ext cx="4655614" cy="433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4533693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ryopreservation of Sperm"/>
          <p:cNvSpPr txBox="1">
            <a:spLocks noGrp="1"/>
          </p:cNvSpPr>
          <p:nvPr>
            <p:ph type="title"/>
          </p:nvPr>
        </p:nvSpPr>
        <p:spPr>
          <a:xfrm>
            <a:off x="1564674" y="142876"/>
            <a:ext cx="8983762" cy="11824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6FF"/>
                </a:solidFill>
              </a:defRPr>
            </a:lvl1pPr>
          </a:lstStyle>
          <a:p>
            <a:r>
              <a:rPr lang="tr-TR" dirty="0" smtClean="0"/>
              <a:t>Sperm </a:t>
            </a:r>
            <a:r>
              <a:rPr lang="tr-TR" dirty="0" err="1" smtClean="0"/>
              <a:t>Kriyoprezervasyonu</a:t>
            </a:r>
            <a:endParaRPr dirty="0"/>
          </a:p>
        </p:txBody>
      </p:sp>
      <p:sp>
        <p:nvSpPr>
          <p:cNvPr id="391" name="colour…"/>
          <p:cNvSpPr txBox="1"/>
          <p:nvPr/>
        </p:nvSpPr>
        <p:spPr>
          <a:xfrm>
            <a:off x="3274253" y="2020227"/>
            <a:ext cx="4350436" cy="3026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539730" indent="-539730">
              <a:buSzPct val="100000"/>
              <a:buAutoNum type="arabicPeriod"/>
              <a:defRPr sz="3200"/>
            </a:pPr>
            <a:r>
              <a:rPr lang="tr-TR" sz="4800" dirty="0" smtClean="0"/>
              <a:t>Renk</a:t>
            </a:r>
            <a:endParaRPr sz="4800" dirty="0"/>
          </a:p>
          <a:p>
            <a:pPr marL="539730" indent="-539730">
              <a:buSzPct val="100000"/>
              <a:buAutoNum type="arabicPeriod"/>
              <a:defRPr sz="3200"/>
            </a:pPr>
            <a:r>
              <a:rPr lang="tr-TR" sz="4800" dirty="0" smtClean="0"/>
              <a:t>Koku</a:t>
            </a:r>
            <a:endParaRPr sz="4800" dirty="0"/>
          </a:p>
          <a:p>
            <a:pPr marL="539730" indent="-539730">
              <a:buSzPct val="100000"/>
              <a:buAutoNum type="arabicPeriod"/>
              <a:defRPr sz="3200"/>
            </a:pPr>
            <a:r>
              <a:rPr lang="tr-TR" sz="4800" dirty="0" smtClean="0"/>
              <a:t>V</a:t>
            </a:r>
            <a:r>
              <a:rPr sz="4800" smtClean="0"/>
              <a:t>is</a:t>
            </a:r>
            <a:r>
              <a:rPr lang="tr-TR" sz="4800" dirty="0" err="1"/>
              <a:t>kozite</a:t>
            </a:r>
            <a:endParaRPr sz="4800" dirty="0"/>
          </a:p>
          <a:p>
            <a:pPr marL="539730" indent="-539730">
              <a:buSzPct val="100000"/>
              <a:buAutoNum type="arabicPeriod"/>
              <a:defRPr sz="3200"/>
            </a:pPr>
            <a:r>
              <a:rPr lang="tr-TR" sz="4800" dirty="0" smtClean="0"/>
              <a:t>Hacim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xmlns="" val="227453369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" grpId="0" animBg="1" advAuto="0"/>
      <p:bldP spid="391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ryopreservation of Sperm"/>
          <p:cNvSpPr txBox="1">
            <a:spLocks noGrp="1"/>
          </p:cNvSpPr>
          <p:nvPr>
            <p:ph type="title"/>
          </p:nvPr>
        </p:nvSpPr>
        <p:spPr>
          <a:xfrm>
            <a:off x="1564674" y="564907"/>
            <a:ext cx="8983762" cy="11824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6FF"/>
                </a:solidFill>
              </a:defRPr>
            </a:lvl1pPr>
          </a:lstStyle>
          <a:p>
            <a:r>
              <a:rPr lang="tr-TR" dirty="0" smtClean="0"/>
              <a:t>Sperm </a:t>
            </a:r>
            <a:r>
              <a:rPr lang="tr-TR" dirty="0" err="1" smtClean="0"/>
              <a:t>Kriyoprezervasyonu</a:t>
            </a:r>
            <a:endParaRPr dirty="0"/>
          </a:p>
        </p:txBody>
      </p:sp>
      <p:sp>
        <p:nvSpPr>
          <p:cNvPr id="392" name="Motility…"/>
          <p:cNvSpPr txBox="1"/>
          <p:nvPr/>
        </p:nvSpPr>
        <p:spPr>
          <a:xfrm>
            <a:off x="3534706" y="2062430"/>
            <a:ext cx="4694894" cy="228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marL="708396" indent="-708396">
              <a:buSzPct val="100000"/>
              <a:buAutoNum type="arabicPeriod"/>
              <a:defRPr sz="3200"/>
            </a:pPr>
            <a:r>
              <a:rPr sz="3600" dirty="0" err="1"/>
              <a:t>Motili</a:t>
            </a:r>
            <a:r>
              <a:rPr lang="tr-TR" sz="3600" dirty="0"/>
              <a:t>te</a:t>
            </a:r>
            <a:endParaRPr sz="3600" dirty="0"/>
          </a:p>
          <a:p>
            <a:pPr marL="708396" indent="-708396">
              <a:buSzPct val="100000"/>
              <a:buAutoNum type="arabicPeriod"/>
              <a:defRPr sz="3200"/>
            </a:pPr>
            <a:r>
              <a:rPr lang="tr-TR" sz="3600" dirty="0"/>
              <a:t>Konsantrasyon </a:t>
            </a:r>
            <a:endParaRPr sz="3600" dirty="0"/>
          </a:p>
          <a:p>
            <a:pPr marL="708396" indent="-708396">
              <a:buSzPct val="100000"/>
              <a:buAutoNum type="arabicPeriod"/>
              <a:defRPr sz="3200"/>
            </a:pPr>
            <a:r>
              <a:rPr lang="tr-TR" sz="3600" dirty="0"/>
              <a:t>Canlılık oranı</a:t>
            </a:r>
            <a:endParaRPr sz="3600" dirty="0"/>
          </a:p>
          <a:p>
            <a:pPr marL="708396" indent="-708396">
              <a:buSzPct val="100000"/>
              <a:buAutoNum type="arabicPeriod"/>
              <a:defRPr sz="3200"/>
            </a:pPr>
            <a:r>
              <a:rPr lang="tr-TR" sz="3600" dirty="0"/>
              <a:t>Anormal 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xmlns="" val="2274533693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" grpId="0" animBg="1" advAuto="0"/>
      <p:bldP spid="392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artificial_vagina.jpg" descr="artificial_vagina.jpg"/>
          <p:cNvPicPr>
            <a:picLocks/>
          </p:cNvPicPr>
          <p:nvPr/>
        </p:nvPicPr>
        <p:blipFill>
          <a:blip r:embed="rId2"/>
          <a:srcRect r="28867"/>
          <a:stretch>
            <a:fillRect/>
          </a:stretch>
        </p:blipFill>
        <p:spPr>
          <a:xfrm>
            <a:off x="1591367" y="1787155"/>
            <a:ext cx="3923167" cy="3839922"/>
          </a:xfrm>
          <a:prstGeom prst="rect">
            <a:avLst/>
          </a:prstGeom>
          <a:ln w="88900">
            <a:miter lim="400000"/>
          </a:ln>
        </p:spPr>
      </p:pic>
      <p:pic>
        <p:nvPicPr>
          <p:cNvPr id="397" name="IMG_9384.JPG" descr="IMG_9384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30854" y="1725034"/>
            <a:ext cx="3926019" cy="402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884663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" grpId="0" animBg="1" advAuto="0"/>
      <p:bldP spid="389" grpId="1" animBg="1" advAuto="0"/>
      <p:bldP spid="397" grpId="0" animBg="1" advAuto="0"/>
      <p:bldP spid="397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Paillette_result.jpg" descr="Paillette_result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63177" y="1710966"/>
            <a:ext cx="3840598" cy="4141194"/>
          </a:xfrm>
          <a:prstGeom prst="rect">
            <a:avLst/>
          </a:prstGeom>
        </p:spPr>
      </p:pic>
      <p:pic>
        <p:nvPicPr>
          <p:cNvPr id="398" name="IMG_9401.JPG" descr="IMG_9401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295946" y="1675739"/>
            <a:ext cx="4021642" cy="412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8846632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 animBg="1" advAuto="0"/>
      <p:bldP spid="393" grpId="1" animBg="1" advAuto="0"/>
      <p:bldP spid="398" grpId="0" animBg="1" advAuto="0"/>
      <p:bldP spid="398" grpId="1" animBg="1" advAuto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alkboard">
  <a:themeElements>
    <a:clrScheme name="Chalkboard">
      <a:dk1>
        <a:srgbClr val="BC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109</Words>
  <Application>Microsoft Office PowerPoint</Application>
  <PresentationFormat>Özel</PresentationFormat>
  <Paragraphs>38</Paragraphs>
  <Slides>10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10</vt:i4>
      </vt:variant>
    </vt:vector>
  </HeadingPairs>
  <TitlesOfParts>
    <vt:vector size="12" baseType="lpstr">
      <vt:lpstr>Office Teması</vt:lpstr>
      <vt:lpstr>Chalkboard</vt:lpstr>
      <vt:lpstr>Sperm ve Embriyo Kriyoprezervasyonu</vt:lpstr>
      <vt:lpstr>Sperm ve Embriyo Kriyoprezervasyonu</vt:lpstr>
      <vt:lpstr>Sperm ve Embriyo Kriyoprezervasyonu</vt:lpstr>
      <vt:lpstr>Sperm Kriyoprezervasyonu</vt:lpstr>
      <vt:lpstr>Sperm Kriyoprezervasyonu</vt:lpstr>
      <vt:lpstr>Sperm Kriyoprezervasyonu</vt:lpstr>
      <vt:lpstr>Sperm Kriyoprezervasyonu</vt:lpstr>
      <vt:lpstr>Slayt 8</vt:lpstr>
      <vt:lpstr>Slayt 9</vt:lpstr>
      <vt:lpstr>Slayt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Koyun ve Keçilerde İleri Üreme Teknikleri</dc:title>
  <dc:creator>Toprak</dc:creator>
  <cp:lastModifiedBy>SONY</cp:lastModifiedBy>
  <cp:revision>10</cp:revision>
  <dcterms:created xsi:type="dcterms:W3CDTF">2019-12-20T10:40:14Z</dcterms:created>
  <dcterms:modified xsi:type="dcterms:W3CDTF">2019-12-24T22:07:06Z</dcterms:modified>
</cp:coreProperties>
</file>