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7" d="100"/>
          <a:sy n="57" d="100"/>
        </p:scale>
        <p:origin x="499" y="19"/>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25.09.2019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F0DD338-AB8B-46D4-8CC5-891E4833D216}"/>
              </a:ext>
            </a:extLst>
          </p:cNvPr>
          <p:cNvSpPr>
            <a:spLocks noGrp="1"/>
          </p:cNvSpPr>
          <p:nvPr>
            <p:ph type="ctrTitle"/>
          </p:nvPr>
        </p:nvSpPr>
        <p:spPr/>
        <p:txBody>
          <a:bodyPr>
            <a:normAutofit fontScale="90000"/>
          </a:bodyPr>
          <a:lstStyle/>
          <a:p>
            <a:r>
              <a:rPr lang="tr-TR" dirty="0"/>
              <a:t>KONU 14</a:t>
            </a:r>
            <a:br>
              <a:rPr lang="tr-TR" dirty="0"/>
            </a:br>
            <a:r>
              <a:rPr lang="tr-TR" dirty="0"/>
              <a:t>UYGARLIK VE İLETİŞİM</a:t>
            </a:r>
            <a:br>
              <a:rPr lang="tr-TR" dirty="0"/>
            </a:br>
            <a:r>
              <a:rPr lang="tr-TR" dirty="0"/>
              <a:t>KURAMLAR</a:t>
            </a:r>
          </a:p>
        </p:txBody>
      </p:sp>
    </p:spTree>
    <p:extLst>
      <p:ext uri="{BB962C8B-B14F-4D97-AF65-F5344CB8AC3E}">
        <p14:creationId xmlns:p14="http://schemas.microsoft.com/office/powerpoint/2010/main" val="25662461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9A325A9-1A26-47C8-BA93-C1EEC5A696AF}"/>
              </a:ext>
            </a:extLst>
          </p:cNvPr>
          <p:cNvSpPr>
            <a:spLocks noGrp="1"/>
          </p:cNvSpPr>
          <p:nvPr>
            <p:ph idx="1"/>
          </p:nvPr>
        </p:nvSpPr>
        <p:spPr>
          <a:xfrm>
            <a:off x="179512" y="188640"/>
            <a:ext cx="8507288" cy="5937523"/>
          </a:xfrm>
        </p:spPr>
        <p:txBody>
          <a:bodyPr/>
          <a:lstStyle/>
          <a:p>
            <a:pPr marL="0" indent="0">
              <a:buNone/>
            </a:pPr>
            <a:r>
              <a:rPr lang="tr-TR" b="1" dirty="0" err="1"/>
              <a:t>Innis’e</a:t>
            </a:r>
            <a:r>
              <a:rPr lang="tr-TR" b="1" dirty="0"/>
              <a:t> göre yapılması gereken uzam ve zaman yanlılıkları arasında bir denge tutturmaktır. İstikrarlı bir toplumun yolu buradan geçmektedir.</a:t>
            </a:r>
            <a:r>
              <a:rPr lang="tr-TR" dirty="0"/>
              <a:t> Yani bir başka deyişle toplumdaki bir tür yanlılığın diğerini ezmesinin önüne geçilmelidir. Farklı türde bilgiler ve medyalar bir arada bulunmalıdır. </a:t>
            </a:r>
            <a:r>
              <a:rPr lang="tr-TR" b="1" dirty="0"/>
              <a:t>Bu noktada örnek teşkil eden bir uygarlık Bizans</a:t>
            </a:r>
            <a:r>
              <a:rPr lang="tr-TR" dirty="0"/>
              <a:t>’tır. </a:t>
            </a:r>
          </a:p>
        </p:txBody>
      </p:sp>
    </p:spTree>
    <p:extLst>
      <p:ext uri="{BB962C8B-B14F-4D97-AF65-F5344CB8AC3E}">
        <p14:creationId xmlns:p14="http://schemas.microsoft.com/office/powerpoint/2010/main" val="38089275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9A325A9-1A26-47C8-BA93-C1EEC5A696AF}"/>
              </a:ext>
            </a:extLst>
          </p:cNvPr>
          <p:cNvSpPr>
            <a:spLocks noGrp="1"/>
          </p:cNvSpPr>
          <p:nvPr>
            <p:ph idx="1"/>
          </p:nvPr>
        </p:nvSpPr>
        <p:spPr>
          <a:xfrm>
            <a:off x="179512" y="188640"/>
            <a:ext cx="8507288" cy="5937523"/>
          </a:xfrm>
        </p:spPr>
        <p:txBody>
          <a:bodyPr/>
          <a:lstStyle/>
          <a:p>
            <a:pPr marL="0" indent="0">
              <a:buNone/>
            </a:pPr>
            <a:r>
              <a:rPr lang="tr-TR" b="1" dirty="0"/>
              <a:t>Bağlamın Önemi</a:t>
            </a:r>
            <a:endParaRPr lang="en-GB" dirty="0"/>
          </a:p>
          <a:p>
            <a:pPr marL="0" indent="0">
              <a:buNone/>
            </a:pPr>
            <a:r>
              <a:rPr lang="tr-TR" dirty="0"/>
              <a:t>Buraya kadar anlatılanlara bakarak, parşömen, kil ve taşı zaman yanlılığıyla, papirüs, matbaa, kâğıt ve alfabeyi uzam yanlılığıyla ilişkilendirebiliriz.  Ancak bir kesimin zaman veya uzam yanlığı, bir iletişim aracının uzamsal veya zamansal olması her daim aynı şekilde gerçekleşmez ve bağlama bağlıdır. </a:t>
            </a:r>
            <a:r>
              <a:rPr lang="tr-TR" b="1" dirty="0"/>
              <a:t>Bir iletişim aracı kendiliğinden uzamsal ya da zamansal değildir; aynı iletişim aracı bir uygarlıkta uzamsal, başka uygarlıkta zamansal olarak kullanılabilir.</a:t>
            </a:r>
            <a:r>
              <a:rPr lang="tr-TR" dirty="0"/>
              <a:t> </a:t>
            </a:r>
            <a:endParaRPr lang="en-GB" dirty="0"/>
          </a:p>
          <a:p>
            <a:pPr marL="0" indent="0">
              <a:buNone/>
            </a:pPr>
            <a:endParaRPr lang="tr-TR" dirty="0"/>
          </a:p>
        </p:txBody>
      </p:sp>
    </p:spTree>
    <p:extLst>
      <p:ext uri="{BB962C8B-B14F-4D97-AF65-F5344CB8AC3E}">
        <p14:creationId xmlns:p14="http://schemas.microsoft.com/office/powerpoint/2010/main" val="42443275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9A325A9-1A26-47C8-BA93-C1EEC5A696AF}"/>
              </a:ext>
            </a:extLst>
          </p:cNvPr>
          <p:cNvSpPr>
            <a:spLocks noGrp="1"/>
          </p:cNvSpPr>
          <p:nvPr>
            <p:ph idx="1"/>
          </p:nvPr>
        </p:nvSpPr>
        <p:spPr>
          <a:xfrm>
            <a:off x="179512" y="188640"/>
            <a:ext cx="8507288" cy="6480720"/>
          </a:xfrm>
        </p:spPr>
        <p:txBody>
          <a:bodyPr/>
          <a:lstStyle/>
          <a:p>
            <a:pPr marL="0" indent="0">
              <a:buNone/>
            </a:pPr>
            <a:r>
              <a:rPr lang="tr-TR" b="1" dirty="0"/>
              <a:t>Dolayısıyla bir medyaya bakarak onu hemen uzamsal ya da zamansal diye nitelendirmek yanlıştır. Yapılması gereken o medyayı kendi bağlamına yerleştirmek ve orada uzam yanlılığını mı, yoksa zaman yanlılığını mı desteklediğini sorgulamaktır.</a:t>
            </a:r>
            <a:endParaRPr lang="en-GB" dirty="0"/>
          </a:p>
          <a:p>
            <a:pPr marL="0" indent="0">
              <a:buNone/>
            </a:pPr>
            <a:r>
              <a:rPr lang="tr-TR" dirty="0"/>
              <a:t>Örnekler ve tartışma</a:t>
            </a:r>
          </a:p>
          <a:p>
            <a:pPr marL="0" indent="0">
              <a:buNone/>
            </a:pPr>
            <a:r>
              <a:rPr lang="tr-TR" dirty="0"/>
              <a:t>*Mısır uygarlığı</a:t>
            </a:r>
          </a:p>
          <a:p>
            <a:pPr marL="0" indent="0">
              <a:buNone/>
            </a:pPr>
            <a:r>
              <a:rPr lang="tr-TR" dirty="0"/>
              <a:t>*Babil uygarlığı</a:t>
            </a:r>
          </a:p>
          <a:p>
            <a:pPr marL="0" indent="0">
              <a:buNone/>
            </a:pPr>
            <a:r>
              <a:rPr lang="tr-TR" dirty="0"/>
              <a:t>*Yunan uygarlığı</a:t>
            </a:r>
          </a:p>
          <a:p>
            <a:pPr marL="0" indent="0">
              <a:buNone/>
            </a:pPr>
            <a:r>
              <a:rPr lang="tr-TR" dirty="0"/>
              <a:t>*Roma uygarlığı</a:t>
            </a:r>
          </a:p>
        </p:txBody>
      </p:sp>
    </p:spTree>
    <p:extLst>
      <p:ext uri="{BB962C8B-B14F-4D97-AF65-F5344CB8AC3E}">
        <p14:creationId xmlns:p14="http://schemas.microsoft.com/office/powerpoint/2010/main" val="12303660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9A325A9-1A26-47C8-BA93-C1EEC5A696AF}"/>
              </a:ext>
            </a:extLst>
          </p:cNvPr>
          <p:cNvSpPr>
            <a:spLocks noGrp="1"/>
          </p:cNvSpPr>
          <p:nvPr>
            <p:ph idx="1"/>
          </p:nvPr>
        </p:nvSpPr>
        <p:spPr>
          <a:xfrm>
            <a:off x="179512" y="188640"/>
            <a:ext cx="8507288" cy="5937523"/>
          </a:xfrm>
        </p:spPr>
        <p:txBody>
          <a:bodyPr/>
          <a:lstStyle/>
          <a:p>
            <a:pPr marL="0" indent="0">
              <a:buNone/>
            </a:pPr>
            <a:r>
              <a:rPr lang="tr-TR" b="1" dirty="0" err="1"/>
              <a:t>Norbert</a:t>
            </a:r>
            <a:r>
              <a:rPr lang="tr-TR" b="1" dirty="0"/>
              <a:t> </a:t>
            </a:r>
            <a:r>
              <a:rPr lang="tr-TR" b="1" dirty="0" err="1"/>
              <a:t>Elias</a:t>
            </a:r>
            <a:r>
              <a:rPr lang="tr-TR" b="1" dirty="0"/>
              <a:t> ve Uygarlık Süreci</a:t>
            </a:r>
            <a:endParaRPr lang="en-GB" dirty="0"/>
          </a:p>
          <a:p>
            <a:pPr marL="0" indent="0">
              <a:buNone/>
            </a:pPr>
            <a:r>
              <a:rPr lang="tr-TR" dirty="0"/>
              <a:t>Alman sosyolog </a:t>
            </a:r>
            <a:r>
              <a:rPr lang="tr-TR" dirty="0" err="1"/>
              <a:t>Norbert</a:t>
            </a:r>
            <a:r>
              <a:rPr lang="tr-TR" dirty="0"/>
              <a:t> </a:t>
            </a:r>
            <a:r>
              <a:rPr lang="tr-TR" dirty="0" err="1"/>
              <a:t>Elias</a:t>
            </a:r>
            <a:r>
              <a:rPr lang="tr-TR" dirty="0"/>
              <a:t> toplumbilimin asıl konusunun insan ile toplum ilişkisi olması gerektiği düşüncesinden hareket eder. 15. yüzyıldan 19. yüzyıl ortalarına dek Avrupa toplumlarında yaşanan uygarlaşma ve devletin oluşum süreçlerini inceler. Kişinin psikolojik oluşumu ile toplumdaki egemenlik yapılarının birbirini etkilediğini ortaya çıkarır.</a:t>
            </a:r>
            <a:endParaRPr lang="en-GB" dirty="0"/>
          </a:p>
          <a:p>
            <a:pPr marL="0" indent="0">
              <a:buNone/>
            </a:pPr>
            <a:endParaRPr lang="tr-TR" dirty="0"/>
          </a:p>
        </p:txBody>
      </p:sp>
    </p:spTree>
    <p:extLst>
      <p:ext uri="{BB962C8B-B14F-4D97-AF65-F5344CB8AC3E}">
        <p14:creationId xmlns:p14="http://schemas.microsoft.com/office/powerpoint/2010/main" val="38886466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9A325A9-1A26-47C8-BA93-C1EEC5A696AF}"/>
              </a:ext>
            </a:extLst>
          </p:cNvPr>
          <p:cNvSpPr>
            <a:spLocks noGrp="1"/>
          </p:cNvSpPr>
          <p:nvPr>
            <p:ph idx="1"/>
          </p:nvPr>
        </p:nvSpPr>
        <p:spPr>
          <a:xfrm>
            <a:off x="179512" y="188640"/>
            <a:ext cx="8507288" cy="5937523"/>
          </a:xfrm>
        </p:spPr>
        <p:txBody>
          <a:bodyPr/>
          <a:lstStyle/>
          <a:p>
            <a:pPr marL="0" indent="0">
              <a:buNone/>
            </a:pPr>
            <a:r>
              <a:rPr lang="tr-TR" dirty="0"/>
              <a:t>İncelediği dönemde kişilerin gittikçe kendilerine başkalarının gözüyle bakmaya başladıklarını ve bunun sonucunda kendileriyle aralarına koydukları mesafenin arttığını, davranışlarını, dürtülerini ve duygularını giderek kısıtladıklarını gözlemler. Utanma ve sıkılma eşiğinin yükselmesi, özdenetimi arttırmıştır. Önceden toplumsal olarak kişiye dayatılan duygu ve dürtüleri bastırma işi zamanla kişiler tarafından içselleştirilmiştir. Böylece dışsal yaptırımlardan ziyade içsel süreçler olarak (</a:t>
            </a:r>
            <a:r>
              <a:rPr lang="tr-TR" dirty="0" err="1"/>
              <a:t>süperego</a:t>
            </a:r>
            <a:r>
              <a:rPr lang="tr-TR" dirty="0"/>
              <a:t>, vicdan) işlemeye başlamıştır.</a:t>
            </a:r>
            <a:endParaRPr lang="en-GB" dirty="0"/>
          </a:p>
          <a:p>
            <a:pPr marL="0" indent="0">
              <a:buNone/>
            </a:pPr>
            <a:endParaRPr lang="tr-TR" dirty="0"/>
          </a:p>
        </p:txBody>
      </p:sp>
    </p:spTree>
    <p:extLst>
      <p:ext uri="{BB962C8B-B14F-4D97-AF65-F5344CB8AC3E}">
        <p14:creationId xmlns:p14="http://schemas.microsoft.com/office/powerpoint/2010/main" val="13123994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9A325A9-1A26-47C8-BA93-C1EEC5A696AF}"/>
              </a:ext>
            </a:extLst>
          </p:cNvPr>
          <p:cNvSpPr>
            <a:spLocks noGrp="1"/>
          </p:cNvSpPr>
          <p:nvPr>
            <p:ph idx="1"/>
          </p:nvPr>
        </p:nvSpPr>
        <p:spPr>
          <a:xfrm>
            <a:off x="179512" y="188640"/>
            <a:ext cx="8507288" cy="5937523"/>
          </a:xfrm>
        </p:spPr>
        <p:txBody>
          <a:bodyPr/>
          <a:lstStyle/>
          <a:p>
            <a:pPr marL="0" indent="0">
              <a:buNone/>
            </a:pPr>
            <a:r>
              <a:rPr lang="tr-TR" dirty="0"/>
              <a:t>Aynı dönemde toplumsal süreçlerde ise uzmanlaşmanın ve toplumsal işbölümünün arttığı görülmektedir. Devlet giderek merkezîleşmektedir. Kişisel duygular ve dürtülerin denetimi bir yandan içselleştirilirken bir yandan da devlete devredilmiştir. Sözgelimi kişisel bir davranış olan şiddet azalırken devletin tekeline geçip sistematik biçimde uygulanmaya başlanmaktadır.</a:t>
            </a:r>
            <a:endParaRPr lang="en-GB" dirty="0"/>
          </a:p>
          <a:p>
            <a:pPr marL="0" indent="0">
              <a:buNone/>
            </a:pPr>
            <a:endParaRPr lang="tr-TR" dirty="0"/>
          </a:p>
        </p:txBody>
      </p:sp>
    </p:spTree>
    <p:extLst>
      <p:ext uri="{BB962C8B-B14F-4D97-AF65-F5344CB8AC3E}">
        <p14:creationId xmlns:p14="http://schemas.microsoft.com/office/powerpoint/2010/main" val="17427958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9A325A9-1A26-47C8-BA93-C1EEC5A696AF}"/>
              </a:ext>
            </a:extLst>
          </p:cNvPr>
          <p:cNvSpPr>
            <a:spLocks noGrp="1"/>
          </p:cNvSpPr>
          <p:nvPr>
            <p:ph idx="1"/>
          </p:nvPr>
        </p:nvSpPr>
        <p:spPr>
          <a:xfrm>
            <a:off x="179512" y="188640"/>
            <a:ext cx="8507288" cy="5937523"/>
          </a:xfrm>
        </p:spPr>
        <p:txBody>
          <a:bodyPr/>
          <a:lstStyle/>
          <a:p>
            <a:pPr marL="0" indent="0">
              <a:buNone/>
            </a:pPr>
            <a:r>
              <a:rPr lang="tr-TR" dirty="0" err="1"/>
              <a:t>Elias’a</a:t>
            </a:r>
            <a:r>
              <a:rPr lang="tr-TR" dirty="0"/>
              <a:t> göre bu iki süreç birbirini gerektirmekte ve desteklemektedir.</a:t>
            </a:r>
            <a:endParaRPr lang="en-GB" dirty="0"/>
          </a:p>
          <a:p>
            <a:pPr marL="0" indent="0">
              <a:buNone/>
            </a:pPr>
            <a:r>
              <a:rPr lang="tr-TR" dirty="0"/>
              <a:t>Kitabının sonunda geleceğe yönelik ütopik bir çıkarsamada bulunur: Günümüz toplumunda insanların karşılıklı bağımlılığı artmıştır ve artmaya devam edecektir. Bu durumda insanlar arasındaki şiddet azalmaya ve nezaket artmaya başlayacaktır.</a:t>
            </a:r>
            <a:endParaRPr lang="en-GB" dirty="0"/>
          </a:p>
          <a:p>
            <a:pPr marL="0" indent="0">
              <a:buNone/>
            </a:pPr>
            <a:endParaRPr lang="tr-TR" dirty="0"/>
          </a:p>
        </p:txBody>
      </p:sp>
    </p:spTree>
    <p:extLst>
      <p:ext uri="{BB962C8B-B14F-4D97-AF65-F5344CB8AC3E}">
        <p14:creationId xmlns:p14="http://schemas.microsoft.com/office/powerpoint/2010/main" val="32892028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9A325A9-1A26-47C8-BA93-C1EEC5A696AF}"/>
              </a:ext>
            </a:extLst>
          </p:cNvPr>
          <p:cNvSpPr>
            <a:spLocks noGrp="1"/>
          </p:cNvSpPr>
          <p:nvPr>
            <p:ph idx="1"/>
          </p:nvPr>
        </p:nvSpPr>
        <p:spPr>
          <a:xfrm>
            <a:off x="179512" y="188640"/>
            <a:ext cx="8507288" cy="5937523"/>
          </a:xfrm>
        </p:spPr>
        <p:txBody>
          <a:bodyPr/>
          <a:lstStyle/>
          <a:p>
            <a:pPr marL="0" indent="0">
              <a:buNone/>
            </a:pPr>
            <a:r>
              <a:rPr lang="tr-TR" dirty="0" err="1"/>
              <a:t>Elias</a:t>
            </a:r>
            <a:r>
              <a:rPr lang="tr-TR" dirty="0"/>
              <a:t> uygarlığı kişiler arası şiddetten uzaklaşma süreci olarak görmüştü. Nazileri daha sonraki çalışmalarında açıklar. </a:t>
            </a:r>
            <a:r>
              <a:rPr lang="tr-TR" dirty="0" err="1"/>
              <a:t>Elias</a:t>
            </a:r>
            <a:r>
              <a:rPr lang="tr-TR" dirty="0"/>
              <a:t> devletin şiddet tekeli olarak ortaya çıkışıyla birlikte kendiliğinden, duygusal kökenli fiziksel şiddetin günlük hayatta azaldığını belirtir, ama aynı zamanda şiddet tekeline sahip kurumların planlı fiziksel şiddet uygulamalarının arttığı tespitinde bulunur.</a:t>
            </a:r>
            <a:endParaRPr lang="en-GB" dirty="0"/>
          </a:p>
          <a:p>
            <a:pPr marL="0" indent="0">
              <a:buNone/>
            </a:pPr>
            <a:endParaRPr lang="tr-TR" dirty="0"/>
          </a:p>
        </p:txBody>
      </p:sp>
    </p:spTree>
    <p:extLst>
      <p:ext uri="{BB962C8B-B14F-4D97-AF65-F5344CB8AC3E}">
        <p14:creationId xmlns:p14="http://schemas.microsoft.com/office/powerpoint/2010/main" val="12264779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9A325A9-1A26-47C8-BA93-C1EEC5A696AF}"/>
              </a:ext>
            </a:extLst>
          </p:cNvPr>
          <p:cNvSpPr>
            <a:spLocks noGrp="1"/>
          </p:cNvSpPr>
          <p:nvPr>
            <p:ph idx="1"/>
          </p:nvPr>
        </p:nvSpPr>
        <p:spPr>
          <a:xfrm>
            <a:off x="179512" y="188640"/>
            <a:ext cx="8507288" cy="5937523"/>
          </a:xfrm>
        </p:spPr>
        <p:txBody>
          <a:bodyPr/>
          <a:lstStyle/>
          <a:p>
            <a:pPr marL="0" indent="0">
              <a:buNone/>
            </a:pPr>
            <a:r>
              <a:rPr lang="tr-TR" dirty="0"/>
              <a:t>Uygarlaşmanın neye mal olduğunu betimlese bile onu son kertede insanların birbirleriyle barış içinde yaşamalarının tek olanağı olarak görür. İnsanların sahip olduğu bilginin artışı, insanın kendisiyle arasına mesafe koyma ve bu sayede toplumsal süreçleri çözümleme yeteneğinin artışına dayandırır bunu.</a:t>
            </a:r>
            <a:endParaRPr lang="en-GB" dirty="0"/>
          </a:p>
          <a:p>
            <a:pPr marL="0" indent="0">
              <a:buNone/>
            </a:pPr>
            <a:endParaRPr lang="tr-TR" dirty="0"/>
          </a:p>
        </p:txBody>
      </p:sp>
    </p:spTree>
    <p:extLst>
      <p:ext uri="{BB962C8B-B14F-4D97-AF65-F5344CB8AC3E}">
        <p14:creationId xmlns:p14="http://schemas.microsoft.com/office/powerpoint/2010/main" val="38868832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9A325A9-1A26-47C8-BA93-C1EEC5A696AF}"/>
              </a:ext>
            </a:extLst>
          </p:cNvPr>
          <p:cNvSpPr>
            <a:spLocks noGrp="1"/>
          </p:cNvSpPr>
          <p:nvPr>
            <p:ph idx="1"/>
          </p:nvPr>
        </p:nvSpPr>
        <p:spPr>
          <a:xfrm>
            <a:off x="179512" y="188640"/>
            <a:ext cx="8507288" cy="5937523"/>
          </a:xfrm>
        </p:spPr>
        <p:txBody>
          <a:bodyPr/>
          <a:lstStyle/>
          <a:p>
            <a:r>
              <a:rPr lang="tr-TR" b="1" dirty="0"/>
              <a:t>Eleştiriler:</a:t>
            </a:r>
            <a:endParaRPr lang="en-GB" dirty="0"/>
          </a:p>
          <a:p>
            <a:pPr marL="0" indent="0">
              <a:buNone/>
            </a:pPr>
            <a:r>
              <a:rPr lang="tr-TR" dirty="0"/>
              <a:t>Uygarlık sürecinin belirli bir yöne gittiği ve sonunda ortaya atılan ütopya ile bağlantılı olarak belirlenimcilik (determinizm), evrimcilik ve </a:t>
            </a:r>
            <a:r>
              <a:rPr lang="tr-TR" dirty="0" err="1"/>
              <a:t>tekçizgicilik</a:t>
            </a:r>
            <a:r>
              <a:rPr lang="tr-TR" dirty="0"/>
              <a:t>.</a:t>
            </a:r>
            <a:endParaRPr lang="en-GB" dirty="0"/>
          </a:p>
          <a:p>
            <a:pPr marL="0" indent="0">
              <a:buNone/>
            </a:pPr>
            <a:r>
              <a:rPr lang="tr-TR" dirty="0"/>
              <a:t>Sadece Avrupa’dan yola çıkarak tüm dünyaya yönelik bir kuram ortaya atma (</a:t>
            </a:r>
            <a:r>
              <a:rPr lang="tr-TR" dirty="0" err="1"/>
              <a:t>Avrupamerkezcilik</a:t>
            </a:r>
            <a:r>
              <a:rPr lang="tr-TR" dirty="0"/>
              <a:t>).</a:t>
            </a:r>
            <a:endParaRPr lang="en-GB" dirty="0"/>
          </a:p>
          <a:p>
            <a:pPr marL="0" indent="0">
              <a:buNone/>
            </a:pPr>
            <a:endParaRPr lang="tr-TR" dirty="0"/>
          </a:p>
        </p:txBody>
      </p:sp>
    </p:spTree>
    <p:extLst>
      <p:ext uri="{BB962C8B-B14F-4D97-AF65-F5344CB8AC3E}">
        <p14:creationId xmlns:p14="http://schemas.microsoft.com/office/powerpoint/2010/main" val="22456756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9A325A9-1A26-47C8-BA93-C1EEC5A696AF}"/>
              </a:ext>
            </a:extLst>
          </p:cNvPr>
          <p:cNvSpPr>
            <a:spLocks noGrp="1"/>
          </p:cNvSpPr>
          <p:nvPr>
            <p:ph idx="1"/>
          </p:nvPr>
        </p:nvSpPr>
        <p:spPr>
          <a:xfrm>
            <a:off x="179512" y="188640"/>
            <a:ext cx="8507288" cy="5937523"/>
          </a:xfrm>
        </p:spPr>
        <p:txBody>
          <a:bodyPr/>
          <a:lstStyle/>
          <a:p>
            <a:pPr marL="0" indent="0">
              <a:buNone/>
            </a:pPr>
            <a:r>
              <a:rPr lang="tr-TR" dirty="0"/>
              <a:t>Uygarlıklar sosyal bilimlerdeki çeşitli disiplinlerce farklı biçimde ele alınır. </a:t>
            </a:r>
            <a:r>
              <a:rPr lang="tr-TR" dirty="0" err="1"/>
              <a:t>Harold</a:t>
            </a:r>
            <a:r>
              <a:rPr lang="tr-TR" dirty="0"/>
              <a:t> A. </a:t>
            </a:r>
            <a:r>
              <a:rPr lang="tr-TR" dirty="0" err="1"/>
              <a:t>Innis</a:t>
            </a:r>
            <a:r>
              <a:rPr lang="tr-TR" dirty="0"/>
              <a:t>, uygarlık tarihini iletişim bakımından ele alır. </a:t>
            </a:r>
            <a:r>
              <a:rPr lang="tr-TR" dirty="0" err="1"/>
              <a:t>Innis</a:t>
            </a:r>
            <a:r>
              <a:rPr lang="tr-TR" dirty="0"/>
              <a:t>, tarih boyunca kurulan çeşitli uygarlıkları ve bunların </a:t>
            </a:r>
            <a:r>
              <a:rPr lang="tr-TR" dirty="0" err="1"/>
              <a:t>herbirinde</a:t>
            </a:r>
            <a:r>
              <a:rPr lang="tr-TR" dirty="0"/>
              <a:t> öne çıkan iletişim düzenini inceler. </a:t>
            </a:r>
            <a:r>
              <a:rPr lang="tr-TR" dirty="0" err="1"/>
              <a:t>Innis’in</a:t>
            </a:r>
            <a:r>
              <a:rPr lang="tr-TR" dirty="0"/>
              <a:t> iletişimle ilgili kitapları </a:t>
            </a:r>
            <a:r>
              <a:rPr lang="tr-TR" i="1" dirty="0"/>
              <a:t>İmparatorluk ve İletişim Araçları</a:t>
            </a:r>
            <a:r>
              <a:rPr lang="tr-TR" dirty="0"/>
              <a:t> (1950) ve </a:t>
            </a:r>
            <a:r>
              <a:rPr lang="tr-TR" i="1" dirty="0"/>
              <a:t>İletişimin Yanlılığı </a:t>
            </a:r>
            <a:r>
              <a:rPr lang="tr-TR" dirty="0"/>
              <a:t>(1951) adlarını taşır. </a:t>
            </a:r>
          </a:p>
        </p:txBody>
      </p:sp>
    </p:spTree>
    <p:extLst>
      <p:ext uri="{BB962C8B-B14F-4D97-AF65-F5344CB8AC3E}">
        <p14:creationId xmlns:p14="http://schemas.microsoft.com/office/powerpoint/2010/main" val="33941274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9A325A9-1A26-47C8-BA93-C1EEC5A696AF}"/>
              </a:ext>
            </a:extLst>
          </p:cNvPr>
          <p:cNvSpPr>
            <a:spLocks noGrp="1"/>
          </p:cNvSpPr>
          <p:nvPr>
            <p:ph idx="1"/>
          </p:nvPr>
        </p:nvSpPr>
        <p:spPr>
          <a:xfrm>
            <a:off x="179512" y="188640"/>
            <a:ext cx="8507288" cy="5937523"/>
          </a:xfrm>
        </p:spPr>
        <p:txBody>
          <a:bodyPr/>
          <a:lstStyle/>
          <a:p>
            <a:pPr marL="0" indent="0">
              <a:buNone/>
            </a:pPr>
            <a:r>
              <a:rPr lang="tr-TR" dirty="0"/>
              <a:t>Ancak </a:t>
            </a:r>
            <a:r>
              <a:rPr lang="tr-TR" dirty="0" err="1"/>
              <a:t>Elias</a:t>
            </a:r>
            <a:r>
              <a:rPr lang="tr-TR" dirty="0"/>
              <a:t> sömürgeci şiddeti, aile içi şiddet başta olmak üzere cinsiyetler arasındaki şiddeti ihmal etmiştir. Ayrıca cinsiyetler arasındaki ilişkinin üzerinde de yeteri </a:t>
            </a:r>
            <a:r>
              <a:rPr lang="tr-TR" dirty="0" err="1"/>
              <a:t>kardar</a:t>
            </a:r>
            <a:r>
              <a:rPr lang="tr-TR" dirty="0"/>
              <a:t> durmamakla ve uygarlığı ağırlıkla erkeklerin yazıp/yapıp ettikleri üzerinden tanımlamakla eleştirilir.</a:t>
            </a:r>
            <a:endParaRPr lang="en-GB" dirty="0"/>
          </a:p>
          <a:p>
            <a:pPr marL="0" indent="0">
              <a:buNone/>
            </a:pPr>
            <a:endParaRPr lang="tr-TR" dirty="0"/>
          </a:p>
        </p:txBody>
      </p:sp>
    </p:spTree>
    <p:extLst>
      <p:ext uri="{BB962C8B-B14F-4D97-AF65-F5344CB8AC3E}">
        <p14:creationId xmlns:p14="http://schemas.microsoft.com/office/powerpoint/2010/main" val="2546820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55FF735-9F88-4D38-A35D-D0699DECE41B}"/>
              </a:ext>
            </a:extLst>
          </p:cNvPr>
          <p:cNvSpPr>
            <a:spLocks noGrp="1"/>
          </p:cNvSpPr>
          <p:nvPr>
            <p:ph type="title"/>
          </p:nvPr>
        </p:nvSpPr>
        <p:spPr/>
        <p:txBody>
          <a:bodyPr/>
          <a:lstStyle/>
          <a:p>
            <a:r>
              <a:rPr lang="tr-TR"/>
              <a:t>KAYNAKÇA</a:t>
            </a:r>
            <a:endParaRPr lang="tr-TR" dirty="0"/>
          </a:p>
        </p:txBody>
      </p:sp>
      <p:sp>
        <p:nvSpPr>
          <p:cNvPr id="3" name="İçerik Yer Tutucusu 2">
            <a:extLst>
              <a:ext uri="{FF2B5EF4-FFF2-40B4-BE49-F238E27FC236}">
                <a16:creationId xmlns:a16="http://schemas.microsoft.com/office/drawing/2014/main" id="{F61B0B75-2BAE-4F6D-BDF8-D47A4C3F01BF}"/>
              </a:ext>
            </a:extLst>
          </p:cNvPr>
          <p:cNvSpPr>
            <a:spLocks noGrp="1"/>
          </p:cNvSpPr>
          <p:nvPr>
            <p:ph idx="1"/>
          </p:nvPr>
        </p:nvSpPr>
        <p:spPr>
          <a:xfrm>
            <a:off x="107504" y="1268760"/>
            <a:ext cx="8579296" cy="5589240"/>
          </a:xfrm>
        </p:spPr>
        <p:txBody>
          <a:bodyPr>
            <a:normAutofit fontScale="92500"/>
          </a:bodyPr>
          <a:lstStyle/>
          <a:p>
            <a:pPr marL="0" indent="0">
              <a:buNone/>
            </a:pPr>
            <a:r>
              <a:rPr lang="tr-TR" dirty="0" err="1"/>
              <a:t>McNeill</a:t>
            </a:r>
            <a:r>
              <a:rPr lang="tr-TR" dirty="0"/>
              <a:t>, William H. (2008) </a:t>
            </a:r>
            <a:r>
              <a:rPr lang="tr-TR" i="1" dirty="0"/>
              <a:t>Dünya Tarihi</a:t>
            </a:r>
            <a:r>
              <a:rPr lang="tr-TR" dirty="0"/>
              <a:t>, Çev. Alâeddin Şenel, 13.Baskı, İmge Kitabevi Yayınları, Ankara.</a:t>
            </a:r>
          </a:p>
          <a:p>
            <a:pPr marL="0" indent="0">
              <a:buNone/>
            </a:pPr>
            <a:r>
              <a:rPr lang="tr-TR" dirty="0" err="1"/>
              <a:t>Carr</a:t>
            </a:r>
            <a:r>
              <a:rPr lang="tr-TR" dirty="0"/>
              <a:t>, E.H. (1987) </a:t>
            </a:r>
            <a:r>
              <a:rPr lang="tr-TR" i="1" dirty="0"/>
              <a:t>Tarih Nedir</a:t>
            </a:r>
            <a:r>
              <a:rPr lang="tr-TR" dirty="0"/>
              <a:t>, İletişim Yayınları, İstanbul.</a:t>
            </a:r>
          </a:p>
          <a:p>
            <a:pPr marL="0" indent="0">
              <a:buNone/>
            </a:pPr>
            <a:r>
              <a:rPr lang="tr-TR" dirty="0"/>
              <a:t>Alâeddin Şenel,(2014),  Kemirgenlerden Sömürgenlere İnsanlık Tarihi, İmge Kitabevi Yayınları, Ankara, 3.Baskı.</a:t>
            </a:r>
          </a:p>
          <a:p>
            <a:pPr marL="0" indent="0">
              <a:buNone/>
            </a:pPr>
            <a:r>
              <a:rPr lang="tr-TR" dirty="0"/>
              <a:t>Gordon </a:t>
            </a:r>
            <a:r>
              <a:rPr lang="tr-TR" dirty="0" err="1"/>
              <a:t>Childe</a:t>
            </a:r>
            <a:r>
              <a:rPr lang="tr-TR" dirty="0"/>
              <a:t>, (2009), Tarihte Neler Oldu?, çev. Alâeddin Şenel, Mete Tunçay. Kırmızı Yayınları, İstanbul, 5.Baskı.</a:t>
            </a:r>
          </a:p>
          <a:p>
            <a:pPr marL="0" indent="0">
              <a:buNone/>
            </a:pPr>
            <a:r>
              <a:rPr lang="tr-TR" dirty="0"/>
              <a:t>Server </a:t>
            </a:r>
            <a:r>
              <a:rPr lang="tr-TR" dirty="0" err="1"/>
              <a:t>Tanilli</a:t>
            </a:r>
            <a:r>
              <a:rPr lang="tr-TR" dirty="0"/>
              <a:t>, (1984), Yüzyılların Gerçeği ve Mirası</a:t>
            </a:r>
            <a:r>
              <a:rPr lang="tr-TR" i="1" dirty="0"/>
              <a:t>, 1. Cilt: İlk Çağ</a:t>
            </a:r>
            <a:r>
              <a:rPr lang="tr-TR" dirty="0"/>
              <a:t>, Say Yayınları, İstanbul, 2. Basım.</a:t>
            </a:r>
          </a:p>
          <a:p>
            <a:pPr marL="0" indent="0">
              <a:buNone/>
            </a:pPr>
            <a:endParaRPr lang="tr-TR" dirty="0"/>
          </a:p>
        </p:txBody>
      </p:sp>
    </p:spTree>
    <p:extLst>
      <p:ext uri="{BB962C8B-B14F-4D97-AF65-F5344CB8AC3E}">
        <p14:creationId xmlns:p14="http://schemas.microsoft.com/office/powerpoint/2010/main" val="5146395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9A325A9-1A26-47C8-BA93-C1EEC5A696AF}"/>
              </a:ext>
            </a:extLst>
          </p:cNvPr>
          <p:cNvSpPr>
            <a:spLocks noGrp="1"/>
          </p:cNvSpPr>
          <p:nvPr>
            <p:ph idx="1"/>
          </p:nvPr>
        </p:nvSpPr>
        <p:spPr>
          <a:xfrm>
            <a:off x="179512" y="188640"/>
            <a:ext cx="8507288" cy="5937523"/>
          </a:xfrm>
        </p:spPr>
        <p:txBody>
          <a:bodyPr>
            <a:normAutofit fontScale="92500" lnSpcReduction="20000"/>
          </a:bodyPr>
          <a:lstStyle/>
          <a:p>
            <a:pPr marL="0" indent="0">
              <a:buNone/>
            </a:pPr>
            <a:r>
              <a:rPr lang="tr-TR" dirty="0"/>
              <a:t>Aslında iktisatçı olan </a:t>
            </a:r>
            <a:r>
              <a:rPr lang="tr-TR" dirty="0" err="1"/>
              <a:t>Innis’in</a:t>
            </a:r>
            <a:r>
              <a:rPr lang="tr-TR" dirty="0"/>
              <a:t> </a:t>
            </a:r>
            <a:r>
              <a:rPr lang="tr-TR" dirty="0" err="1"/>
              <a:t>iktisata</a:t>
            </a:r>
            <a:r>
              <a:rPr lang="tr-TR" dirty="0"/>
              <a:t> ilişkin çalışmaları gayet rahat okunabilirken iletişime dair çalışmaları çelişkilerle dolu ve karmaşıktır. Bu karmaşık üsluba ilişkin olarak iki açıklama getirilmektedir. </a:t>
            </a:r>
          </a:p>
          <a:p>
            <a:pPr marL="0" indent="0">
              <a:buNone/>
            </a:pPr>
            <a:r>
              <a:rPr lang="tr-TR" dirty="0"/>
              <a:t>Bir grup, kanser olan </a:t>
            </a:r>
            <a:r>
              <a:rPr lang="tr-TR" dirty="0" err="1"/>
              <a:t>Innis’in</a:t>
            </a:r>
            <a:r>
              <a:rPr lang="tr-TR" dirty="0"/>
              <a:t> eserlerini tamamlamak için çalakalem yazdığını ve açıklığa dikkat etmediğini vurgular. </a:t>
            </a:r>
          </a:p>
          <a:p>
            <a:pPr marL="0" indent="0">
              <a:buNone/>
            </a:pPr>
            <a:r>
              <a:rPr lang="tr-TR" dirty="0"/>
              <a:t>Bir başka grupsa, </a:t>
            </a:r>
            <a:r>
              <a:rPr lang="tr-TR" dirty="0" err="1"/>
              <a:t>Innis’in</a:t>
            </a:r>
            <a:r>
              <a:rPr lang="tr-TR" dirty="0"/>
              <a:t> Antik Yunan’daki tartışma geleneğinin hayranı olduğunu belirtir. Özellikle de </a:t>
            </a:r>
            <a:r>
              <a:rPr lang="tr-TR" dirty="0" err="1"/>
              <a:t>Innis’in</a:t>
            </a:r>
            <a:r>
              <a:rPr lang="tr-TR" dirty="0"/>
              <a:t> Platon’un sonuç çıkarmayan, aksine tartışma yaratan üslubuna hayran olduğunu vurgular. Dolayısıyla </a:t>
            </a:r>
            <a:r>
              <a:rPr lang="tr-TR" dirty="0" err="1"/>
              <a:t>Innis’in</a:t>
            </a:r>
            <a:r>
              <a:rPr lang="tr-TR" dirty="0"/>
              <a:t> bir kez okunduğunda anlaşılan, hemen sonuca varılan bir metin üretmek yerine sürekli tartışmaya açık olan ve sonuca varmayan bir metin yazmak istediği ifade edilir. </a:t>
            </a:r>
            <a:endParaRPr lang="en-GB" dirty="0"/>
          </a:p>
          <a:p>
            <a:pPr marL="0" indent="0">
              <a:buNone/>
            </a:pPr>
            <a:endParaRPr lang="tr-TR" dirty="0"/>
          </a:p>
        </p:txBody>
      </p:sp>
    </p:spTree>
    <p:extLst>
      <p:ext uri="{BB962C8B-B14F-4D97-AF65-F5344CB8AC3E}">
        <p14:creationId xmlns:p14="http://schemas.microsoft.com/office/powerpoint/2010/main" val="24040132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9A325A9-1A26-47C8-BA93-C1EEC5A696AF}"/>
              </a:ext>
            </a:extLst>
          </p:cNvPr>
          <p:cNvSpPr>
            <a:spLocks noGrp="1"/>
          </p:cNvSpPr>
          <p:nvPr>
            <p:ph idx="1"/>
          </p:nvPr>
        </p:nvSpPr>
        <p:spPr>
          <a:xfrm>
            <a:off x="179512" y="188640"/>
            <a:ext cx="8507288" cy="5937523"/>
          </a:xfrm>
        </p:spPr>
        <p:txBody>
          <a:bodyPr/>
          <a:lstStyle/>
          <a:p>
            <a:pPr marL="0" indent="0">
              <a:buNone/>
            </a:pPr>
            <a:r>
              <a:rPr lang="tr-TR" dirty="0" err="1"/>
              <a:t>Innis</a:t>
            </a:r>
            <a:r>
              <a:rPr lang="tr-TR" dirty="0"/>
              <a:t>, uygarlıkları uzam ve zaman yanlısı olarak iki kategoriye ayırarak inceler: </a:t>
            </a:r>
            <a:endParaRPr lang="en-GB" dirty="0"/>
          </a:p>
          <a:p>
            <a:pPr marL="0" indent="0">
              <a:buNone/>
            </a:pPr>
            <a:r>
              <a:rPr lang="tr-TR" b="1" dirty="0"/>
              <a:t>Uzam yanlısı uygarlıklar: </a:t>
            </a:r>
            <a:r>
              <a:rPr lang="tr-TR" dirty="0"/>
              <a:t>Geniş coğrafyalarda hâkimiyet kurarlar. Hafif ve kolay taşınabilen iletişim araçları bu uygarlıklarda başkentteki merkezi otorite ile ona  bağlı uzak yerlerin yöneticisi bürokratlar ve toprakları genişletmek amacıyla fethe giden komutanlar arasında hızlıca iletişim kurulmasını sağlar. Somut bir örnek verecek olursak, papirüs uzam yanlısı bir iletişim aracıdır. </a:t>
            </a:r>
          </a:p>
        </p:txBody>
      </p:sp>
    </p:spTree>
    <p:extLst>
      <p:ext uri="{BB962C8B-B14F-4D97-AF65-F5344CB8AC3E}">
        <p14:creationId xmlns:p14="http://schemas.microsoft.com/office/powerpoint/2010/main" val="7261594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9A325A9-1A26-47C8-BA93-C1EEC5A696AF}"/>
              </a:ext>
            </a:extLst>
          </p:cNvPr>
          <p:cNvSpPr>
            <a:spLocks noGrp="1"/>
          </p:cNvSpPr>
          <p:nvPr>
            <p:ph idx="1"/>
          </p:nvPr>
        </p:nvSpPr>
        <p:spPr>
          <a:xfrm>
            <a:off x="179512" y="188640"/>
            <a:ext cx="8507288" cy="5937523"/>
          </a:xfrm>
        </p:spPr>
        <p:txBody>
          <a:bodyPr>
            <a:normAutofit lnSpcReduction="10000"/>
          </a:bodyPr>
          <a:lstStyle/>
          <a:p>
            <a:pPr marL="0" indent="0">
              <a:buNone/>
            </a:pPr>
            <a:r>
              <a:rPr lang="tr-TR" b="1" dirty="0"/>
              <a:t>Zaman yanlısı uygarlıklar: </a:t>
            </a:r>
            <a:r>
              <a:rPr lang="tr-TR" dirty="0"/>
              <a:t>Daha küçük toprak parçalarında hüküm sürmelerine rağmen varlıklarını uzun süre boyunca korumaya odaklanırlar. Ağır, kolay taşınamayan ve zamana meydan okuyan kalıcı iletişim araçları ebedi hayatı ve sonsuz hanedanlığı vurguladıkları için bu uygarlıklar için daha uygundur. Sözgelimi Mısır’da iktidarı tanrıya dayanan firavunun ölümsüzlüğünü vurgulayan piramitler inşa edilmesi zaman yanlısı bir uygarlığın iletişim aracı sayılabilir. Bu noktada</a:t>
            </a:r>
            <a:r>
              <a:rPr lang="tr-TR" b="1" dirty="0"/>
              <a:t> </a:t>
            </a:r>
            <a:r>
              <a:rPr lang="tr-TR" b="1" dirty="0" err="1"/>
              <a:t>Innis</a:t>
            </a:r>
            <a:r>
              <a:rPr lang="tr-TR" b="1" dirty="0"/>
              <a:t> için mimarinin 6 bin yıl boyunca (matbaa bulunana kadar) insanlığın en büyük ‘</a:t>
            </a:r>
            <a:r>
              <a:rPr lang="tr-TR" b="1" dirty="0" err="1"/>
              <a:t>elyazısı</a:t>
            </a:r>
            <a:r>
              <a:rPr lang="tr-TR" b="1" dirty="0"/>
              <a:t>’ olduğunu belirtmek gerekir.</a:t>
            </a:r>
            <a:endParaRPr lang="en-GB" dirty="0"/>
          </a:p>
          <a:p>
            <a:pPr marL="0" indent="0">
              <a:buNone/>
            </a:pPr>
            <a:endParaRPr lang="tr-TR" dirty="0"/>
          </a:p>
        </p:txBody>
      </p:sp>
    </p:spTree>
    <p:extLst>
      <p:ext uri="{BB962C8B-B14F-4D97-AF65-F5344CB8AC3E}">
        <p14:creationId xmlns:p14="http://schemas.microsoft.com/office/powerpoint/2010/main" val="28903992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9A325A9-1A26-47C8-BA93-C1EEC5A696AF}"/>
              </a:ext>
            </a:extLst>
          </p:cNvPr>
          <p:cNvSpPr>
            <a:spLocks noGrp="1"/>
          </p:cNvSpPr>
          <p:nvPr>
            <p:ph idx="1"/>
          </p:nvPr>
        </p:nvSpPr>
        <p:spPr>
          <a:xfrm>
            <a:off x="179512" y="188640"/>
            <a:ext cx="8507288" cy="5937523"/>
          </a:xfrm>
        </p:spPr>
        <p:txBody>
          <a:bodyPr>
            <a:normAutofit fontScale="92500" lnSpcReduction="10000"/>
          </a:bodyPr>
          <a:lstStyle/>
          <a:p>
            <a:pPr marL="0" indent="0">
              <a:buNone/>
            </a:pPr>
            <a:r>
              <a:rPr lang="tr-TR" b="1" dirty="0"/>
              <a:t>Uzam yanlısı uygarlıklarda imparatorun şahsında somutlaşan </a:t>
            </a:r>
            <a:r>
              <a:rPr lang="tr-TR" b="1" dirty="0" err="1"/>
              <a:t>emperyal</a:t>
            </a:r>
            <a:r>
              <a:rPr lang="tr-TR" b="1" dirty="0"/>
              <a:t> iktidar daha dünyevi ve laik</a:t>
            </a:r>
            <a:r>
              <a:rPr lang="tr-TR" dirty="0"/>
              <a:t>ken, iktidarın kaynağının dünyevi olmadığı </a:t>
            </a:r>
            <a:r>
              <a:rPr lang="tr-TR" b="1" dirty="0"/>
              <a:t>dini nitelikli zaman yanlısı uygarlıklarda, iktidarın sonsuzluğunu ve geleneği vurgulayacak şekilde</a:t>
            </a:r>
            <a:r>
              <a:rPr lang="tr-TR" dirty="0"/>
              <a:t> taş ve kilden katedraller, camiler, piramitler, heykeller ve figürler yapılır, mesajlar zamana direnecek kaidelere ve lahitlere yazılır. Bu tür ağır ve kalıcı medyalar, yüzyıllara direnerek, mesajları uzun bir süre iletmeyi sürdürseler de, geniş coğrafyalara taşınamazlar. Bu yüzden </a:t>
            </a:r>
            <a:r>
              <a:rPr lang="tr-TR" b="1" dirty="0"/>
              <a:t>uzam yanlısı uygarlıklardaki merkezileşme</a:t>
            </a:r>
            <a:r>
              <a:rPr lang="tr-TR" dirty="0"/>
              <a:t>nin aksine z</a:t>
            </a:r>
            <a:r>
              <a:rPr lang="tr-TR" b="1" dirty="0"/>
              <a:t>aman yanlısı uygarlıklarda ademi-merkeziyet</a:t>
            </a:r>
            <a:r>
              <a:rPr lang="tr-TR" dirty="0"/>
              <a:t> öne çıkar. İktidarın kaynağı dünyevi olmadığından r</a:t>
            </a:r>
            <a:r>
              <a:rPr lang="tr-TR" b="1" dirty="0"/>
              <a:t>uhban sınıfı baskın konumda</a:t>
            </a:r>
            <a:r>
              <a:rPr lang="tr-TR" dirty="0"/>
              <a:t>dır.  </a:t>
            </a:r>
            <a:endParaRPr lang="en-GB" dirty="0"/>
          </a:p>
          <a:p>
            <a:pPr marL="0" indent="0">
              <a:buNone/>
            </a:pPr>
            <a:endParaRPr lang="tr-TR" dirty="0"/>
          </a:p>
        </p:txBody>
      </p:sp>
    </p:spTree>
    <p:extLst>
      <p:ext uri="{BB962C8B-B14F-4D97-AF65-F5344CB8AC3E}">
        <p14:creationId xmlns:p14="http://schemas.microsoft.com/office/powerpoint/2010/main" val="41157117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9A325A9-1A26-47C8-BA93-C1EEC5A696AF}"/>
              </a:ext>
            </a:extLst>
          </p:cNvPr>
          <p:cNvSpPr>
            <a:spLocks noGrp="1"/>
          </p:cNvSpPr>
          <p:nvPr>
            <p:ph idx="1"/>
          </p:nvPr>
        </p:nvSpPr>
        <p:spPr>
          <a:xfrm>
            <a:off x="179512" y="188640"/>
            <a:ext cx="8507288" cy="5937523"/>
          </a:xfrm>
        </p:spPr>
        <p:txBody>
          <a:bodyPr>
            <a:normAutofit lnSpcReduction="10000"/>
          </a:bodyPr>
          <a:lstStyle/>
          <a:p>
            <a:pPr marL="0" indent="0">
              <a:buNone/>
            </a:pPr>
            <a:r>
              <a:rPr lang="tr-TR" dirty="0"/>
              <a:t>Diğer taraftan kimin kullanımında olduklarına da bakarak iletişim araçlarını uzam ve zaman yanlılığıyla ilişkilendirebiliriz. Buna göre taş ve hiyerogliflerin zaman yanlılığı sadece zamana direnmelerinden değil, herkesin kolayca kullanımına açık olmayıp, uzun bir eğitim almış ruhban sınıfı üyelerince kullanılabilir olmalarından kaynaklanmaktadır. Oysa uzam yanlısı kâğıt ve alfabe çok daha fazla insanın kullanımına açıktır. Toplumsal bilgi/mesajlar böylece daha geniş kesimlerin erişimine açıldığından ruhban sınıfı ve dini mesajlar ağırlıklarını kaybeder, daha laik bir anlayış hâkim olur.</a:t>
            </a:r>
            <a:endParaRPr lang="en-GB" dirty="0"/>
          </a:p>
          <a:p>
            <a:pPr marL="0" indent="0">
              <a:buNone/>
            </a:pPr>
            <a:endParaRPr lang="tr-TR" dirty="0"/>
          </a:p>
        </p:txBody>
      </p:sp>
    </p:spTree>
    <p:extLst>
      <p:ext uri="{BB962C8B-B14F-4D97-AF65-F5344CB8AC3E}">
        <p14:creationId xmlns:p14="http://schemas.microsoft.com/office/powerpoint/2010/main" val="26718719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9A325A9-1A26-47C8-BA93-C1EEC5A696AF}"/>
              </a:ext>
            </a:extLst>
          </p:cNvPr>
          <p:cNvSpPr>
            <a:spLocks noGrp="1"/>
          </p:cNvSpPr>
          <p:nvPr>
            <p:ph idx="1"/>
          </p:nvPr>
        </p:nvSpPr>
        <p:spPr>
          <a:xfrm>
            <a:off x="179512" y="188640"/>
            <a:ext cx="8507288" cy="5937523"/>
          </a:xfrm>
        </p:spPr>
        <p:txBody>
          <a:bodyPr/>
          <a:lstStyle/>
          <a:p>
            <a:pPr marL="0" indent="0">
              <a:buNone/>
            </a:pPr>
            <a:r>
              <a:rPr lang="tr-TR" b="1" dirty="0"/>
              <a:t>Karşılıklı Belirlenim, Bilgi Tekeli ve Denge Arayışı</a:t>
            </a:r>
            <a:endParaRPr lang="en-GB" dirty="0"/>
          </a:p>
          <a:p>
            <a:pPr marL="0" indent="0">
              <a:buNone/>
            </a:pPr>
            <a:r>
              <a:rPr lang="tr-TR" dirty="0"/>
              <a:t>Uygarlığın yapısıyla iletişim araçları arasında karşılıklı bir belirlenim ilişkisi söz konusudur. Uygarlık uzam yanlılığı gösteriyorsa, onun ihtiyaçlarına en iyi yanıt verecek olan iletişim araçları, yani uzamsal iletişim araçları baskın konuma gelir. Baskın konuma gelen iletişim araçları da o uygarlıkta zaman yanlılığını ifade etmek için kullanılamaz; bu nedenle uzam yanlılığını destekler. Yani karşılıklı olarak birbirlerinin varlığını desteklerler.</a:t>
            </a:r>
          </a:p>
        </p:txBody>
      </p:sp>
    </p:spTree>
    <p:extLst>
      <p:ext uri="{BB962C8B-B14F-4D97-AF65-F5344CB8AC3E}">
        <p14:creationId xmlns:p14="http://schemas.microsoft.com/office/powerpoint/2010/main" val="40369408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9A325A9-1A26-47C8-BA93-C1EEC5A696AF}"/>
              </a:ext>
            </a:extLst>
          </p:cNvPr>
          <p:cNvSpPr>
            <a:spLocks noGrp="1"/>
          </p:cNvSpPr>
          <p:nvPr>
            <p:ph idx="1"/>
          </p:nvPr>
        </p:nvSpPr>
        <p:spPr>
          <a:xfrm>
            <a:off x="179512" y="188640"/>
            <a:ext cx="8507288" cy="5937523"/>
          </a:xfrm>
        </p:spPr>
        <p:txBody>
          <a:bodyPr>
            <a:normAutofit fontScale="85000" lnSpcReduction="10000"/>
          </a:bodyPr>
          <a:lstStyle/>
          <a:p>
            <a:pPr marL="0" indent="0">
              <a:buNone/>
            </a:pPr>
            <a:r>
              <a:rPr lang="tr-TR" b="1" dirty="0"/>
              <a:t>Dolayısıyla bir uygarlıkta tek bir başat iletişim aracı varsa, buna bakarak sadece belli bir türde bilginin (uzamsal ya da zamansal) geçerli olduğunu, belli bir toplumsal kesimin (imparatorun ya da ruhban sınıfının) hâkimiyetinin söz konusu olduğunu söyleyebiliriz</a:t>
            </a:r>
            <a:r>
              <a:rPr lang="tr-TR" dirty="0"/>
              <a:t>. </a:t>
            </a:r>
            <a:endParaRPr lang="en-GB" dirty="0"/>
          </a:p>
          <a:p>
            <a:pPr marL="0" indent="0">
              <a:buNone/>
            </a:pPr>
            <a:r>
              <a:rPr lang="tr-TR" dirty="0"/>
              <a:t>Bu durumda </a:t>
            </a:r>
            <a:r>
              <a:rPr lang="tr-TR" b="1" dirty="0"/>
              <a:t>diğer taraf kendisini ifade edecek imkânlardan yoksundur ki, </a:t>
            </a:r>
            <a:r>
              <a:rPr lang="tr-TR" b="1" dirty="0" err="1"/>
              <a:t>Innis</a:t>
            </a:r>
            <a:r>
              <a:rPr lang="tr-TR" b="1" dirty="0"/>
              <a:t> bunu “bilgi tekeli” kavramıyla ifade eder.</a:t>
            </a:r>
            <a:r>
              <a:rPr lang="tr-TR" dirty="0"/>
              <a:t> Bilgi tekeli söz konusu olduğunda </a:t>
            </a:r>
            <a:r>
              <a:rPr lang="tr-TR" b="1" dirty="0"/>
              <a:t>uygarlıkların esnekliklerini kaybettiğini, çatışma ve yıkımın kaçınılmaz olduğunu da ekler</a:t>
            </a:r>
            <a:r>
              <a:rPr lang="tr-TR" dirty="0"/>
              <a:t>. Zira kendilerini ifade etme imkanından yoksun olanlar </a:t>
            </a:r>
            <a:r>
              <a:rPr lang="tr-TR" b="1" dirty="0"/>
              <a:t>tekel/sistem dışında örgütleneceklerdir. Kendi bilgilerini üretecekler ve bu bilgiye uygun kendi medyalarını geliştireceklerdir. Yeterince güçlendikleri zamansa kendilerini kenara iten tekele saldıracaklardır.</a:t>
            </a:r>
            <a:r>
              <a:rPr lang="tr-TR" dirty="0"/>
              <a:t> </a:t>
            </a:r>
            <a:endParaRPr lang="en-GB" dirty="0"/>
          </a:p>
          <a:p>
            <a:pPr marL="0" indent="0">
              <a:buNone/>
            </a:pPr>
            <a:endParaRPr lang="tr-TR" dirty="0"/>
          </a:p>
        </p:txBody>
      </p:sp>
    </p:spTree>
    <p:extLst>
      <p:ext uri="{BB962C8B-B14F-4D97-AF65-F5344CB8AC3E}">
        <p14:creationId xmlns:p14="http://schemas.microsoft.com/office/powerpoint/2010/main" val="110258326"/>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1336</Words>
  <Application>Microsoft Office PowerPoint</Application>
  <PresentationFormat>Ekran Gösterisi (4:3)</PresentationFormat>
  <Paragraphs>41</Paragraphs>
  <Slides>21</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21</vt:i4>
      </vt:variant>
    </vt:vector>
  </HeadingPairs>
  <TitlesOfParts>
    <vt:vector size="24" baseType="lpstr">
      <vt:lpstr>Arial</vt:lpstr>
      <vt:lpstr>Calibri</vt:lpstr>
      <vt:lpstr>Ofis Teması</vt:lpstr>
      <vt:lpstr>KONU 14 UYGARLIK VE İLETİŞİM KURAMLAR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KAYNAKÇA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KONU 14 UYGARLIK VE İLETİŞİM KURAMLAR</dc:title>
  <dc:creator>Nilüfer Pınar KILIÇ</dc:creator>
  <cp:lastModifiedBy>Author</cp:lastModifiedBy>
  <cp:revision>6</cp:revision>
  <dcterms:created xsi:type="dcterms:W3CDTF">2019-09-16T12:59:02Z</dcterms:created>
  <dcterms:modified xsi:type="dcterms:W3CDTF">2019-09-25T20:43:21Z</dcterms:modified>
</cp:coreProperties>
</file>