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812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326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242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138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81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23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511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479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93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3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9569-9944-45E7-8485-4F4B39F08ED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46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D9569-9944-45E7-8485-4F4B39F08ED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37AF9-6661-4743-ADB6-547B6F795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8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Çocukluk Çağı Kanserleri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959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Çocukluk Çağı SSS Tümörleri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Yarıdan fazlası </a:t>
            </a:r>
            <a:r>
              <a:rPr lang="tr-TR" dirty="0" err="1" smtClean="0"/>
              <a:t>supratentoryal</a:t>
            </a:r>
            <a:r>
              <a:rPr lang="tr-TR" dirty="0" smtClean="0"/>
              <a:t> yerleşimlidir</a:t>
            </a:r>
          </a:p>
          <a:p>
            <a:r>
              <a:rPr lang="tr-TR" dirty="0" smtClean="0"/>
              <a:t>Sıklıkla Bulantı kusma dengesizlik nöbet </a:t>
            </a:r>
            <a:r>
              <a:rPr lang="tr-TR" dirty="0" err="1" smtClean="0"/>
              <a:t>başağrısı</a:t>
            </a:r>
            <a:r>
              <a:rPr lang="tr-TR" dirty="0" smtClean="0"/>
              <a:t> veya nörolojik fonksiyon kayıpları ile başvururlar</a:t>
            </a:r>
          </a:p>
          <a:p>
            <a:r>
              <a:rPr lang="tr-TR" dirty="0" smtClean="0"/>
              <a:t>Tanıda </a:t>
            </a:r>
            <a:r>
              <a:rPr lang="tr-TR" dirty="0" err="1" smtClean="0"/>
              <a:t>Kranial</a:t>
            </a:r>
            <a:r>
              <a:rPr lang="tr-TR" dirty="0" smtClean="0"/>
              <a:t> BT-MRG ve </a:t>
            </a:r>
            <a:r>
              <a:rPr lang="tr-TR" dirty="0" err="1" smtClean="0"/>
              <a:t>spinal</a:t>
            </a:r>
            <a:r>
              <a:rPr lang="tr-TR" dirty="0" smtClean="0"/>
              <a:t> metastaz riski olan hastalarda mutlaka tüm </a:t>
            </a:r>
            <a:r>
              <a:rPr lang="tr-TR" dirty="0" err="1" smtClean="0"/>
              <a:t>spinal</a:t>
            </a:r>
            <a:r>
              <a:rPr lang="tr-TR" dirty="0" smtClean="0"/>
              <a:t> MRG ile değerlendirilir.</a:t>
            </a:r>
          </a:p>
          <a:p>
            <a:r>
              <a:rPr lang="tr-TR" dirty="0" smtClean="0"/>
              <a:t>Çoğunlukla esas tedavisi total olarak çıkarılması ve </a:t>
            </a:r>
            <a:r>
              <a:rPr lang="tr-TR" dirty="0" err="1" smtClean="0"/>
              <a:t>histopatolojik</a:t>
            </a:r>
            <a:r>
              <a:rPr lang="tr-TR" dirty="0" smtClean="0"/>
              <a:t> olarak tanının da sağlanması ile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8047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Çocukluk Çağı SSS Tümörleri ve sıklığı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u="sng" dirty="0" err="1" smtClean="0"/>
              <a:t>Supratentoryal</a:t>
            </a:r>
            <a:r>
              <a:rPr lang="tr-TR" u="sng" dirty="0" smtClean="0"/>
              <a:t>: (%50-55)</a:t>
            </a:r>
          </a:p>
          <a:p>
            <a:r>
              <a:rPr lang="tr-TR" sz="1200" dirty="0" smtClean="0"/>
              <a:t>Düşük Dereceli </a:t>
            </a:r>
            <a:r>
              <a:rPr lang="tr-TR" sz="1200" dirty="0" err="1" smtClean="0"/>
              <a:t>Astrositom</a:t>
            </a:r>
            <a:endParaRPr lang="tr-TR" sz="1200" dirty="0" smtClean="0"/>
          </a:p>
          <a:p>
            <a:r>
              <a:rPr lang="tr-TR" sz="1200" dirty="0" smtClean="0"/>
              <a:t>Yüksek Dereceli </a:t>
            </a:r>
            <a:r>
              <a:rPr lang="tr-TR" sz="1200" dirty="0" err="1" smtClean="0"/>
              <a:t>Astrositom</a:t>
            </a:r>
            <a:r>
              <a:rPr lang="tr-TR" sz="1200" dirty="0" smtClean="0"/>
              <a:t> ve GBM</a:t>
            </a:r>
          </a:p>
          <a:p>
            <a:r>
              <a:rPr lang="tr-TR" sz="1200" dirty="0" err="1" smtClean="0"/>
              <a:t>Kraniofarenjiyom</a:t>
            </a:r>
            <a:endParaRPr lang="tr-TR" sz="1200" dirty="0" smtClean="0"/>
          </a:p>
          <a:p>
            <a:r>
              <a:rPr lang="tr-TR" sz="1200" dirty="0" err="1" smtClean="0"/>
              <a:t>Embriyonel</a:t>
            </a:r>
            <a:r>
              <a:rPr lang="tr-TR" sz="1200" dirty="0" smtClean="0"/>
              <a:t> </a:t>
            </a:r>
            <a:r>
              <a:rPr lang="tr-TR" sz="1200" dirty="0" err="1" smtClean="0"/>
              <a:t>Tmler</a:t>
            </a:r>
            <a:endParaRPr lang="tr-TR" sz="1200" dirty="0" smtClean="0"/>
          </a:p>
          <a:p>
            <a:r>
              <a:rPr lang="tr-TR" sz="1200" dirty="0" err="1" smtClean="0"/>
              <a:t>Pineal</a:t>
            </a:r>
            <a:r>
              <a:rPr lang="tr-TR" sz="1200" dirty="0" smtClean="0"/>
              <a:t> Bölge </a:t>
            </a:r>
            <a:r>
              <a:rPr lang="tr-TR" sz="1200" dirty="0" err="1" smtClean="0"/>
              <a:t>Tmleri</a:t>
            </a:r>
            <a:endParaRPr lang="tr-TR" sz="1200" dirty="0" smtClean="0"/>
          </a:p>
          <a:p>
            <a:r>
              <a:rPr lang="tr-TR" sz="1200" dirty="0" err="1" smtClean="0"/>
              <a:t>Epandimom</a:t>
            </a:r>
            <a:endParaRPr lang="tr-TR" sz="1200" dirty="0" smtClean="0"/>
          </a:p>
          <a:p>
            <a:r>
              <a:rPr lang="tr-TR" sz="1200" dirty="0" err="1" smtClean="0"/>
              <a:t>Oligodendrogliyom</a:t>
            </a:r>
            <a:endParaRPr lang="tr-TR" sz="1200" dirty="0" smtClean="0"/>
          </a:p>
          <a:p>
            <a:r>
              <a:rPr lang="tr-TR" sz="1200" dirty="0" smtClean="0"/>
              <a:t>Diğer</a:t>
            </a:r>
          </a:p>
          <a:p>
            <a:r>
              <a:rPr lang="tr-TR" u="sng" dirty="0" err="1" smtClean="0"/>
              <a:t>İnfratentoryal</a:t>
            </a:r>
            <a:r>
              <a:rPr lang="tr-TR" u="sng" dirty="0" smtClean="0"/>
              <a:t>: (%45-50)</a:t>
            </a:r>
          </a:p>
          <a:p>
            <a:r>
              <a:rPr lang="tr-TR" sz="1300" dirty="0" err="1" smtClean="0"/>
              <a:t>Medulloblastom</a:t>
            </a:r>
            <a:endParaRPr lang="tr-TR" sz="1300" dirty="0" smtClean="0"/>
          </a:p>
          <a:p>
            <a:r>
              <a:rPr lang="tr-TR" sz="1300" dirty="0" err="1" smtClean="0"/>
              <a:t>Astrositom</a:t>
            </a:r>
            <a:endParaRPr lang="tr-TR" sz="1300" dirty="0" smtClean="0"/>
          </a:p>
          <a:p>
            <a:r>
              <a:rPr lang="tr-TR" sz="1300" dirty="0" err="1" smtClean="0"/>
              <a:t>Beyinsapı</a:t>
            </a:r>
            <a:r>
              <a:rPr lang="tr-TR" sz="1300" dirty="0" smtClean="0"/>
              <a:t> </a:t>
            </a:r>
            <a:r>
              <a:rPr lang="tr-TR" sz="1300" dirty="0" err="1" smtClean="0"/>
              <a:t>gliomları</a:t>
            </a:r>
            <a:endParaRPr lang="tr-TR" sz="1300" dirty="0" smtClean="0"/>
          </a:p>
          <a:p>
            <a:r>
              <a:rPr lang="tr-TR" sz="1300" dirty="0" smtClean="0"/>
              <a:t>ATRT</a:t>
            </a:r>
          </a:p>
        </p:txBody>
      </p:sp>
    </p:spTree>
    <p:extLst>
      <p:ext uri="{BB962C8B-B14F-4D97-AF65-F5344CB8AC3E}">
        <p14:creationId xmlns:p14="http://schemas.microsoft.com/office/powerpoint/2010/main" val="3823184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Medulloblastom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sık karşılaşılan beyin </a:t>
            </a:r>
            <a:r>
              <a:rPr lang="tr-TR" dirty="0" err="1" smtClean="0"/>
              <a:t>tm</a:t>
            </a:r>
            <a:r>
              <a:rPr lang="tr-TR" dirty="0" smtClean="0"/>
              <a:t> </a:t>
            </a:r>
            <a:r>
              <a:rPr lang="tr-TR" dirty="0" err="1" smtClean="0"/>
              <a:t>üdür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BOS yayılım oranı yüksektir bu nedenle tanı anında BOS </a:t>
            </a:r>
            <a:r>
              <a:rPr lang="tr-TR" dirty="0" err="1" smtClean="0"/>
              <a:t>değerlendirlmesi</a:t>
            </a:r>
            <a:r>
              <a:rPr lang="tr-TR" dirty="0" smtClean="0"/>
              <a:t> ve Beyin MRG ek olarak tüm </a:t>
            </a:r>
            <a:r>
              <a:rPr lang="tr-TR" dirty="0" err="1" smtClean="0"/>
              <a:t>spinal</a:t>
            </a:r>
            <a:r>
              <a:rPr lang="tr-TR" dirty="0" smtClean="0"/>
              <a:t> </a:t>
            </a:r>
            <a:r>
              <a:rPr lang="tr-TR" dirty="0" err="1" smtClean="0"/>
              <a:t>mrg</a:t>
            </a:r>
            <a:r>
              <a:rPr lang="tr-TR" dirty="0" smtClean="0"/>
              <a:t> istenir.</a:t>
            </a:r>
          </a:p>
          <a:p>
            <a:r>
              <a:rPr lang="tr-TR" dirty="0" smtClean="0"/>
              <a:t>Esas tedavisi cerrahi olup tam çıkarılması </a:t>
            </a:r>
            <a:r>
              <a:rPr lang="tr-TR" dirty="0" err="1" smtClean="0"/>
              <a:t>prognoz</a:t>
            </a:r>
            <a:r>
              <a:rPr lang="tr-TR" dirty="0" smtClean="0"/>
              <a:t> açısından önemlidir.</a:t>
            </a:r>
          </a:p>
          <a:p>
            <a:r>
              <a:rPr lang="tr-TR" dirty="0" smtClean="0"/>
              <a:t>Risk grubuna göre dozları değişmekle birlikte Tüm </a:t>
            </a:r>
            <a:r>
              <a:rPr lang="tr-TR" dirty="0" err="1" smtClean="0"/>
              <a:t>kraniospinal</a:t>
            </a:r>
            <a:r>
              <a:rPr lang="tr-TR" dirty="0" smtClean="0"/>
              <a:t> 23,4-36 </a:t>
            </a:r>
            <a:r>
              <a:rPr lang="tr-TR" dirty="0" err="1" smtClean="0"/>
              <a:t>Gy</a:t>
            </a:r>
            <a:r>
              <a:rPr lang="tr-TR" dirty="0" smtClean="0"/>
              <a:t> RT  ve sonrasında </a:t>
            </a:r>
            <a:r>
              <a:rPr lang="tr-TR" dirty="0" err="1" smtClean="0"/>
              <a:t>posterior</a:t>
            </a:r>
            <a:r>
              <a:rPr lang="tr-TR" dirty="0" smtClean="0"/>
              <a:t> </a:t>
            </a:r>
            <a:r>
              <a:rPr lang="tr-TR" dirty="0" err="1" smtClean="0"/>
              <a:t>fossaya</a:t>
            </a:r>
            <a:r>
              <a:rPr lang="tr-TR" dirty="0" smtClean="0"/>
              <a:t> ek doz ile 54 </a:t>
            </a:r>
            <a:r>
              <a:rPr lang="tr-TR" dirty="0" err="1" smtClean="0"/>
              <a:t>gy</a:t>
            </a:r>
            <a:r>
              <a:rPr lang="tr-TR" dirty="0" smtClean="0"/>
              <a:t> RT VE kombine KT  uygulanır.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8219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Diğer SSS </a:t>
            </a:r>
            <a:r>
              <a:rPr lang="tr-TR" dirty="0" err="1" smtClean="0"/>
              <a:t>tmlerinden</a:t>
            </a:r>
            <a:r>
              <a:rPr lang="tr-TR" dirty="0" smtClean="0"/>
              <a:t> :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Ependimomda</a:t>
            </a:r>
            <a:r>
              <a:rPr lang="tr-TR" dirty="0" smtClean="0"/>
              <a:t>  cerrahi sonrası </a:t>
            </a:r>
            <a:r>
              <a:rPr lang="tr-TR" dirty="0" err="1" smtClean="0"/>
              <a:t>adjuvan</a:t>
            </a:r>
            <a:r>
              <a:rPr lang="tr-TR" dirty="0" smtClean="0"/>
              <a:t> olarak 54-59.4 </a:t>
            </a:r>
            <a:r>
              <a:rPr lang="tr-TR" dirty="0" err="1" smtClean="0"/>
              <a:t>Gy</a:t>
            </a:r>
            <a:r>
              <a:rPr lang="tr-TR" dirty="0" smtClean="0"/>
              <a:t>; 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Germinomda</a:t>
            </a:r>
            <a:r>
              <a:rPr lang="tr-TR" dirty="0" smtClean="0"/>
              <a:t>  </a:t>
            </a:r>
            <a:r>
              <a:rPr lang="tr-TR" dirty="0" err="1" smtClean="0"/>
              <a:t>Neoadjuvan</a:t>
            </a:r>
            <a:r>
              <a:rPr lang="tr-TR" dirty="0" smtClean="0"/>
              <a:t> KT+RT veya </a:t>
            </a:r>
            <a:r>
              <a:rPr lang="tr-TR" dirty="0" err="1" smtClean="0"/>
              <a:t>primer</a:t>
            </a:r>
            <a:r>
              <a:rPr lang="tr-TR" dirty="0" smtClean="0"/>
              <a:t> olarak RT (TÜM VENTRİKÜLER RT+ BOOST)) şeklinde 21-24 </a:t>
            </a:r>
            <a:r>
              <a:rPr lang="tr-TR" dirty="0" err="1" smtClean="0"/>
              <a:t>Gy</a:t>
            </a:r>
            <a:r>
              <a:rPr lang="tr-TR" dirty="0" smtClean="0"/>
              <a:t> sonrası 45 GY olarak uygulanır</a:t>
            </a:r>
          </a:p>
          <a:p>
            <a:r>
              <a:rPr lang="tr-TR" dirty="0" smtClean="0"/>
              <a:t>Beyin sapı </a:t>
            </a:r>
            <a:r>
              <a:rPr lang="tr-TR" dirty="0" err="1" smtClean="0"/>
              <a:t>gliomda</a:t>
            </a:r>
            <a:r>
              <a:rPr lang="tr-TR" dirty="0" smtClean="0"/>
              <a:t> </a:t>
            </a:r>
            <a:r>
              <a:rPr lang="tr-TR" dirty="0" err="1" smtClean="0"/>
              <a:t>primer</a:t>
            </a:r>
            <a:r>
              <a:rPr lang="tr-TR" dirty="0" smtClean="0"/>
              <a:t> olarak  54 </a:t>
            </a:r>
            <a:r>
              <a:rPr lang="tr-TR" dirty="0" err="1" smtClean="0"/>
              <a:t>Gy</a:t>
            </a:r>
            <a:r>
              <a:rPr lang="tr-TR" dirty="0" smtClean="0"/>
              <a:t> ( RADYOLOJİK TANI+)</a:t>
            </a:r>
          </a:p>
          <a:p>
            <a:r>
              <a:rPr lang="tr-TR" dirty="0" smtClean="0"/>
              <a:t>Düşük dereceli </a:t>
            </a:r>
            <a:r>
              <a:rPr lang="tr-TR" dirty="0" err="1" smtClean="0"/>
              <a:t>gliomda</a:t>
            </a:r>
            <a:r>
              <a:rPr lang="tr-TR" dirty="0" smtClean="0"/>
              <a:t>  cerrahi sonrası 50-54 </a:t>
            </a:r>
            <a:r>
              <a:rPr lang="tr-TR" dirty="0" err="1" smtClean="0"/>
              <a:t>Gy</a:t>
            </a:r>
            <a:r>
              <a:rPr lang="tr-TR" dirty="0" smtClean="0"/>
              <a:t>, yüksek dereceli </a:t>
            </a:r>
            <a:r>
              <a:rPr lang="tr-TR" dirty="0" err="1" smtClean="0"/>
              <a:t>gliomda</a:t>
            </a:r>
            <a:r>
              <a:rPr lang="tr-TR" dirty="0" smtClean="0"/>
              <a:t> 54-60 GY</a:t>
            </a:r>
          </a:p>
          <a:p>
            <a:r>
              <a:rPr lang="tr-TR" dirty="0" err="1" smtClean="0"/>
              <a:t>Kraniofarenjiomda</a:t>
            </a:r>
            <a:r>
              <a:rPr lang="tr-TR" dirty="0" smtClean="0"/>
              <a:t> cerrahi sonrası 54 </a:t>
            </a:r>
            <a:r>
              <a:rPr lang="tr-TR" dirty="0" err="1" smtClean="0"/>
              <a:t>Gy</a:t>
            </a:r>
            <a:r>
              <a:rPr lang="tr-TR" dirty="0" smtClean="0"/>
              <a:t> RT uygulanır.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316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Çocukluk çağında görülen kanserlerin yaşa göre sıklığı değişmektedir.</a:t>
            </a:r>
          </a:p>
          <a:p>
            <a:endParaRPr lang="tr-TR" dirty="0" smtClean="0"/>
          </a:p>
          <a:p>
            <a:r>
              <a:rPr lang="tr-TR" dirty="0" smtClean="0"/>
              <a:t>&lt;15 yaş: Lösemiler, SSS tümörleri, </a:t>
            </a:r>
            <a:r>
              <a:rPr lang="tr-TR" dirty="0" err="1" smtClean="0"/>
              <a:t>Nöroblastom</a:t>
            </a:r>
            <a:r>
              <a:rPr lang="tr-TR" dirty="0" smtClean="0"/>
              <a:t>, </a:t>
            </a:r>
            <a:r>
              <a:rPr lang="tr-TR" dirty="0" err="1" smtClean="0"/>
              <a:t>Wilm</a:t>
            </a:r>
            <a:r>
              <a:rPr lang="tr-TR" dirty="0" smtClean="0"/>
              <a:t> </a:t>
            </a:r>
            <a:r>
              <a:rPr lang="tr-TR" dirty="0" err="1" smtClean="0"/>
              <a:t>Tm</a:t>
            </a:r>
            <a:r>
              <a:rPr lang="tr-TR" dirty="0" smtClean="0"/>
              <a:t>, </a:t>
            </a:r>
            <a:r>
              <a:rPr lang="tr-TR" dirty="0" err="1" smtClean="0"/>
              <a:t>Rabdomyosarkom</a:t>
            </a:r>
            <a:r>
              <a:rPr lang="tr-TR" dirty="0" smtClean="0"/>
              <a:t>, </a:t>
            </a:r>
            <a:r>
              <a:rPr lang="tr-TR" dirty="0" err="1" smtClean="0"/>
              <a:t>Hodgkin</a:t>
            </a:r>
            <a:r>
              <a:rPr lang="tr-TR" dirty="0" smtClean="0"/>
              <a:t> </a:t>
            </a:r>
            <a:r>
              <a:rPr lang="tr-TR" dirty="0" err="1" smtClean="0"/>
              <a:t>Lenfoma</a:t>
            </a:r>
            <a:r>
              <a:rPr lang="tr-TR" dirty="0" smtClean="0"/>
              <a:t> </a:t>
            </a:r>
            <a:r>
              <a:rPr lang="tr-TR" dirty="0" err="1" smtClean="0"/>
              <a:t>dah</a:t>
            </a:r>
            <a:r>
              <a:rPr lang="tr-TR" dirty="0" smtClean="0"/>
              <a:t> sık görülürken</a:t>
            </a:r>
          </a:p>
          <a:p>
            <a:endParaRPr lang="tr-TR" dirty="0" smtClean="0"/>
          </a:p>
          <a:p>
            <a:r>
              <a:rPr lang="tr-TR" dirty="0" smtClean="0"/>
              <a:t>15-19 yaş: HL, SSS </a:t>
            </a:r>
            <a:r>
              <a:rPr lang="tr-TR" dirty="0" err="1" smtClean="0"/>
              <a:t>tmleri</a:t>
            </a:r>
            <a:r>
              <a:rPr lang="tr-TR" dirty="0" smtClean="0"/>
              <a:t>, </a:t>
            </a:r>
            <a:r>
              <a:rPr lang="tr-TR" dirty="0" err="1" smtClean="0"/>
              <a:t>Germ</a:t>
            </a:r>
            <a:r>
              <a:rPr lang="tr-TR" dirty="0" smtClean="0"/>
              <a:t> hücreli </a:t>
            </a:r>
            <a:r>
              <a:rPr lang="tr-TR" dirty="0" err="1" smtClean="0"/>
              <a:t>tmler</a:t>
            </a:r>
            <a:r>
              <a:rPr lang="tr-TR" dirty="0" smtClean="0"/>
              <a:t>, NHL, </a:t>
            </a:r>
            <a:r>
              <a:rPr lang="tr-TR" dirty="0" err="1" smtClean="0"/>
              <a:t>Tiroid</a:t>
            </a:r>
            <a:r>
              <a:rPr lang="tr-TR" dirty="0" smtClean="0"/>
              <a:t> kanseri, Lösemiler yer almaktadır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33359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Wilms</a:t>
            </a:r>
            <a:r>
              <a:rPr lang="tr-TR" dirty="0" smtClean="0"/>
              <a:t> TM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Sıklıkla 5 yaş civarında görülen böbrek kaynaklı </a:t>
            </a:r>
            <a:r>
              <a:rPr lang="tr-TR" dirty="0" err="1" smtClean="0"/>
              <a:t>embriyonel</a:t>
            </a:r>
            <a:r>
              <a:rPr lang="tr-TR" dirty="0" smtClean="0"/>
              <a:t> bir  tümörüdür.</a:t>
            </a:r>
          </a:p>
          <a:p>
            <a:r>
              <a:rPr lang="tr-TR" dirty="0" smtClean="0"/>
              <a:t>Bazı </a:t>
            </a:r>
            <a:r>
              <a:rPr lang="tr-TR" dirty="0" err="1" smtClean="0"/>
              <a:t>konjenital</a:t>
            </a:r>
            <a:r>
              <a:rPr lang="tr-TR" dirty="0" smtClean="0"/>
              <a:t> anomalilerle birlikte olabilir: WAGR Sendromu (</a:t>
            </a:r>
            <a:r>
              <a:rPr lang="tr-TR" dirty="0" err="1" smtClean="0"/>
              <a:t>wilms</a:t>
            </a:r>
            <a:r>
              <a:rPr lang="tr-TR" dirty="0" smtClean="0"/>
              <a:t> </a:t>
            </a:r>
            <a:r>
              <a:rPr lang="tr-TR" dirty="0" err="1" smtClean="0"/>
              <a:t>tm</a:t>
            </a:r>
            <a:r>
              <a:rPr lang="tr-TR" dirty="0" smtClean="0"/>
              <a:t>, </a:t>
            </a:r>
            <a:r>
              <a:rPr lang="tr-TR" dirty="0" err="1" smtClean="0"/>
              <a:t>aniridi</a:t>
            </a:r>
            <a:r>
              <a:rPr lang="tr-TR" dirty="0" smtClean="0"/>
              <a:t>, </a:t>
            </a:r>
            <a:r>
              <a:rPr lang="tr-TR" dirty="0" err="1" smtClean="0"/>
              <a:t>genitoüriner</a:t>
            </a:r>
            <a:r>
              <a:rPr lang="tr-TR" dirty="0" smtClean="0"/>
              <a:t> </a:t>
            </a:r>
            <a:r>
              <a:rPr lang="tr-TR" dirty="0" err="1" smtClean="0"/>
              <a:t>malformasyon,mental</a:t>
            </a:r>
            <a:r>
              <a:rPr lang="tr-TR" dirty="0" smtClean="0"/>
              <a:t> </a:t>
            </a:r>
            <a:r>
              <a:rPr lang="tr-TR" dirty="0" err="1" smtClean="0"/>
              <a:t>retardasyon</a:t>
            </a:r>
            <a:r>
              <a:rPr lang="tr-TR" dirty="0" smtClean="0"/>
              <a:t>) 11. kromozom kısa kolunda </a:t>
            </a:r>
            <a:r>
              <a:rPr lang="tr-TR" dirty="0" err="1" smtClean="0"/>
              <a:t>delesyon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Tek veya 2 böbrekte de olabilir</a:t>
            </a:r>
          </a:p>
          <a:p>
            <a:r>
              <a:rPr lang="tr-TR" dirty="0" smtClean="0"/>
              <a:t>Batında ele gelen ve semptom veren şişlik kitle ile genelde başvurulur.</a:t>
            </a:r>
          </a:p>
          <a:p>
            <a:r>
              <a:rPr lang="tr-TR" dirty="0" err="1" smtClean="0"/>
              <a:t>Evrelemesi</a:t>
            </a:r>
            <a:r>
              <a:rPr lang="tr-TR" dirty="0" smtClean="0"/>
              <a:t> cerrahi rezeksiyonla mümkünse total olarak çıkarıldıktan sonra yapılır. </a:t>
            </a:r>
            <a:r>
              <a:rPr lang="tr-TR" dirty="0" err="1" smtClean="0"/>
              <a:t>Histopatolojik</a:t>
            </a:r>
            <a:r>
              <a:rPr lang="tr-TR" dirty="0" smtClean="0"/>
              <a:t> özellikleri önemlidir.</a:t>
            </a:r>
          </a:p>
          <a:p>
            <a:r>
              <a:rPr lang="tr-TR" dirty="0" smtClean="0"/>
              <a:t>Operasyon esnasında </a:t>
            </a:r>
            <a:r>
              <a:rPr lang="tr-TR" dirty="0" err="1" smtClean="0"/>
              <a:t>tm</a:t>
            </a:r>
            <a:r>
              <a:rPr lang="tr-TR" dirty="0" smtClean="0"/>
              <a:t> kapsülünün çıkarılması veya lenf </a:t>
            </a:r>
            <a:r>
              <a:rPr lang="tr-TR" dirty="0" err="1" smtClean="0"/>
              <a:t>nod</a:t>
            </a:r>
            <a:r>
              <a:rPr lang="tr-TR" dirty="0" smtClean="0"/>
              <a:t> metastaz varlığı önemlidir.</a:t>
            </a:r>
          </a:p>
          <a:p>
            <a:r>
              <a:rPr lang="tr-TR" dirty="0" smtClean="0"/>
              <a:t>Operasyon sonrası evreye göre KT ve RT uygulanır.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029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Wilms</a:t>
            </a:r>
            <a:r>
              <a:rPr lang="tr-TR" dirty="0" smtClean="0"/>
              <a:t> TM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Tanıda Evre I-II ve </a:t>
            </a:r>
            <a:r>
              <a:rPr lang="tr-TR" dirty="0" err="1" smtClean="0"/>
              <a:t>favorabl</a:t>
            </a:r>
            <a:r>
              <a:rPr lang="tr-TR" dirty="0" smtClean="0"/>
              <a:t> (olumlu) histolojik özelliklere sahipse RT uygulanmaz. Ancak evre III ve üzeri ve kötü histolojik özelliklerde RT uygulanır.</a:t>
            </a:r>
          </a:p>
          <a:p>
            <a:r>
              <a:rPr lang="tr-TR" dirty="0" smtClean="0"/>
              <a:t>RT </a:t>
            </a:r>
            <a:r>
              <a:rPr lang="tr-TR" dirty="0" err="1" smtClean="0"/>
              <a:t>Flank</a:t>
            </a:r>
            <a:r>
              <a:rPr lang="tr-TR" dirty="0" smtClean="0"/>
              <a:t> RT si olarak 10,8 </a:t>
            </a:r>
            <a:r>
              <a:rPr lang="tr-TR" dirty="0" err="1" smtClean="0"/>
              <a:t>Gy</a:t>
            </a:r>
            <a:r>
              <a:rPr lang="tr-TR" dirty="0" smtClean="0"/>
              <a:t> ( evresine ve özelliklerine göre + 9Gy </a:t>
            </a:r>
            <a:r>
              <a:rPr lang="tr-TR" dirty="0" err="1" smtClean="0"/>
              <a:t>boost</a:t>
            </a:r>
            <a:r>
              <a:rPr lang="tr-TR" dirty="0" smtClean="0"/>
              <a:t>) şeklinde veya </a:t>
            </a:r>
            <a:r>
              <a:rPr lang="tr-TR" dirty="0" err="1" smtClean="0"/>
              <a:t>tm</a:t>
            </a:r>
            <a:r>
              <a:rPr lang="tr-TR" dirty="0" smtClean="0"/>
              <a:t> </a:t>
            </a:r>
            <a:r>
              <a:rPr lang="tr-TR" dirty="0" err="1" smtClean="0"/>
              <a:t>rüptürü</a:t>
            </a:r>
            <a:r>
              <a:rPr lang="tr-TR" dirty="0" smtClean="0"/>
              <a:t> veya batına yayılma varsa tüm batın RT şeklinde uygulanır.</a:t>
            </a:r>
          </a:p>
          <a:p>
            <a:r>
              <a:rPr lang="tr-TR" dirty="0" err="1" smtClean="0"/>
              <a:t>Primer</a:t>
            </a:r>
            <a:r>
              <a:rPr lang="tr-TR" dirty="0" smtClean="0"/>
              <a:t> hastalık bölgesi dışında akciğer , beyin , </a:t>
            </a:r>
            <a:r>
              <a:rPr lang="tr-TR" dirty="0" err="1" smtClean="0"/>
              <a:t>kc</a:t>
            </a:r>
            <a:r>
              <a:rPr lang="tr-TR" dirty="0" smtClean="0"/>
              <a:t> , kemik metastazı durumlarında da bu bölgelere yönelik RT uygulanabilir. Akciğer metastazı durumunda total akciğer ışınlaması yapılmaktadır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8974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Nöroblastom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Lösemi ve SSS </a:t>
            </a:r>
            <a:r>
              <a:rPr lang="tr-TR" dirty="0" err="1" smtClean="0"/>
              <a:t>tmlerinden</a:t>
            </a:r>
            <a:r>
              <a:rPr lang="tr-TR" dirty="0" smtClean="0"/>
              <a:t> sonra 3. sıklıkta görülür.</a:t>
            </a:r>
          </a:p>
          <a:p>
            <a:r>
              <a:rPr lang="tr-TR" dirty="0" smtClean="0"/>
              <a:t>Genellikle 2 yaş civarında görülür</a:t>
            </a:r>
          </a:p>
          <a:p>
            <a:r>
              <a:rPr lang="tr-TR" dirty="0" smtClean="0"/>
              <a:t>Sempatik sinir </a:t>
            </a:r>
            <a:r>
              <a:rPr lang="tr-TR" dirty="0" err="1" smtClean="0"/>
              <a:t>ganglionlarının</a:t>
            </a:r>
            <a:r>
              <a:rPr lang="tr-TR" dirty="0" smtClean="0"/>
              <a:t> olduğu her yerden kaynaklanabilir.</a:t>
            </a:r>
          </a:p>
          <a:p>
            <a:r>
              <a:rPr lang="tr-TR" dirty="0" smtClean="0"/>
              <a:t>En sık </a:t>
            </a:r>
            <a:r>
              <a:rPr lang="tr-TR" dirty="0" err="1" smtClean="0"/>
              <a:t>surrenal</a:t>
            </a:r>
            <a:r>
              <a:rPr lang="tr-TR" dirty="0" smtClean="0"/>
              <a:t> bez ve batındaki </a:t>
            </a:r>
            <a:r>
              <a:rPr lang="tr-TR" dirty="0" err="1" smtClean="0"/>
              <a:t>paraspinal</a:t>
            </a:r>
            <a:r>
              <a:rPr lang="tr-TR" dirty="0" smtClean="0"/>
              <a:t> gangliyonlardan köken alır</a:t>
            </a:r>
          </a:p>
          <a:p>
            <a:r>
              <a:rPr lang="tr-TR" dirty="0" err="1" smtClean="0"/>
              <a:t>Hematojen</a:t>
            </a:r>
            <a:r>
              <a:rPr lang="tr-TR" dirty="0" smtClean="0"/>
              <a:t> veya lenfatik metastaz yapabilir.</a:t>
            </a:r>
          </a:p>
          <a:p>
            <a:r>
              <a:rPr lang="tr-TR" dirty="0" smtClean="0"/>
              <a:t>Kemik </a:t>
            </a:r>
            <a:r>
              <a:rPr lang="tr-TR" dirty="0" err="1" smtClean="0"/>
              <a:t>kemik</a:t>
            </a:r>
            <a:r>
              <a:rPr lang="tr-TR" dirty="0" smtClean="0"/>
              <a:t> iliği lenf </a:t>
            </a:r>
            <a:r>
              <a:rPr lang="tr-TR" dirty="0" err="1" smtClean="0"/>
              <a:t>nodları</a:t>
            </a:r>
            <a:r>
              <a:rPr lang="tr-TR" dirty="0" smtClean="0"/>
              <a:t> </a:t>
            </a:r>
            <a:r>
              <a:rPr lang="tr-TR" dirty="0" err="1" smtClean="0"/>
              <a:t>kc</a:t>
            </a:r>
            <a:r>
              <a:rPr lang="tr-TR" dirty="0" smtClean="0"/>
              <a:t> cilt sıklıkla metastaz yaptığı </a:t>
            </a:r>
            <a:r>
              <a:rPr lang="tr-TR" dirty="0" err="1" smtClean="0"/>
              <a:t>bölglerdir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Serumda NSE yüksekliği ve idrarda </a:t>
            </a:r>
            <a:r>
              <a:rPr lang="tr-TR" dirty="0" err="1" smtClean="0"/>
              <a:t>katekolaminlerin</a:t>
            </a:r>
            <a:r>
              <a:rPr lang="tr-TR" dirty="0" smtClean="0"/>
              <a:t> artışı ile karakterizedir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8470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Nöroblastom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Evrelemede</a:t>
            </a:r>
            <a:r>
              <a:rPr lang="tr-TR" dirty="0" smtClean="0"/>
              <a:t> MİBG sintigrafisi, batın </a:t>
            </a:r>
            <a:r>
              <a:rPr lang="tr-TR" dirty="0" err="1" smtClean="0"/>
              <a:t>toraks</a:t>
            </a:r>
            <a:r>
              <a:rPr lang="tr-TR" dirty="0" smtClean="0"/>
              <a:t> BT ve tutulum varsa Boyun BT, uygulanır. Kemik iliği </a:t>
            </a:r>
            <a:r>
              <a:rPr lang="tr-TR" dirty="0" err="1" smtClean="0"/>
              <a:t>bx</a:t>
            </a:r>
            <a:r>
              <a:rPr lang="tr-TR" dirty="0" smtClean="0"/>
              <a:t> sıklıkla gerekir.</a:t>
            </a:r>
          </a:p>
          <a:p>
            <a:r>
              <a:rPr lang="tr-TR" dirty="0" err="1" smtClean="0"/>
              <a:t>Histopatolojik</a:t>
            </a:r>
            <a:r>
              <a:rPr lang="tr-TR" dirty="0" smtClean="0"/>
              <a:t> alt </a:t>
            </a:r>
            <a:r>
              <a:rPr lang="tr-TR" dirty="0" err="1" smtClean="0"/>
              <a:t>tipler:Ganglionörom</a:t>
            </a:r>
            <a:r>
              <a:rPr lang="tr-TR" dirty="0" smtClean="0"/>
              <a:t>, </a:t>
            </a:r>
            <a:r>
              <a:rPr lang="tr-TR" dirty="0" err="1" smtClean="0"/>
              <a:t>ganglionöroblastom</a:t>
            </a:r>
            <a:r>
              <a:rPr lang="tr-TR" dirty="0" smtClean="0"/>
              <a:t>, ve </a:t>
            </a:r>
            <a:r>
              <a:rPr lang="tr-TR" dirty="0" err="1" smtClean="0"/>
              <a:t>nöroblastom</a:t>
            </a:r>
            <a:r>
              <a:rPr lang="tr-TR" dirty="0" smtClean="0"/>
              <a:t> olarak 3 tipe ayrılır.</a:t>
            </a:r>
          </a:p>
          <a:p>
            <a:r>
              <a:rPr lang="tr-TR" dirty="0" err="1" smtClean="0"/>
              <a:t>Nöroblastom</a:t>
            </a:r>
            <a:r>
              <a:rPr lang="tr-TR" dirty="0" smtClean="0"/>
              <a:t> </a:t>
            </a:r>
            <a:r>
              <a:rPr lang="tr-TR" dirty="0" err="1" smtClean="0"/>
              <a:t>uluslarası</a:t>
            </a:r>
            <a:r>
              <a:rPr lang="tr-TR" dirty="0" smtClean="0"/>
              <a:t> </a:t>
            </a:r>
            <a:r>
              <a:rPr lang="tr-TR" dirty="0" err="1" smtClean="0"/>
              <a:t>evrelendirme</a:t>
            </a:r>
            <a:r>
              <a:rPr lang="tr-TR" dirty="0" smtClean="0"/>
              <a:t> sistemine göre rezeksiyon durumu lenf </a:t>
            </a:r>
            <a:r>
              <a:rPr lang="tr-TR" dirty="0" err="1" smtClean="0"/>
              <a:t>nod</a:t>
            </a:r>
            <a:r>
              <a:rPr lang="tr-TR" dirty="0" smtClean="0"/>
              <a:t> metastazı varlığı ve uzak met varlığına göre </a:t>
            </a:r>
            <a:r>
              <a:rPr lang="tr-TR" dirty="0" err="1" smtClean="0"/>
              <a:t>evrelendirilir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Tedavi: Kitlenin tam rezeksiyonudur ancak mümkün değilse  evresine göre de </a:t>
            </a:r>
            <a:r>
              <a:rPr lang="tr-TR" dirty="0" err="1" smtClean="0"/>
              <a:t>preop</a:t>
            </a:r>
            <a:r>
              <a:rPr lang="tr-TR" dirty="0" smtClean="0"/>
              <a:t> KT  ve RT de </a:t>
            </a:r>
            <a:r>
              <a:rPr lang="tr-TR" dirty="0" err="1" smtClean="0"/>
              <a:t>uygulanabilinir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RT genellikle &gt;12 yaş üzerinde 21-25 </a:t>
            </a:r>
            <a:r>
              <a:rPr lang="tr-TR" dirty="0" err="1" smtClean="0"/>
              <a:t>Gy</a:t>
            </a:r>
            <a:r>
              <a:rPr lang="tr-TR" dirty="0" smtClean="0"/>
              <a:t> şeklinde uygulanır.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1122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Rabdomyosarkom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Yumuşak doku kaynaklı </a:t>
            </a:r>
            <a:r>
              <a:rPr lang="tr-TR" dirty="0" err="1" smtClean="0"/>
              <a:t>undifferansiye</a:t>
            </a:r>
            <a:r>
              <a:rPr lang="tr-TR" dirty="0" smtClean="0"/>
              <a:t> bir tümördür vücutta </a:t>
            </a:r>
            <a:r>
              <a:rPr lang="tr-TR" dirty="0" err="1" smtClean="0"/>
              <a:t>herhangibir</a:t>
            </a:r>
            <a:r>
              <a:rPr lang="tr-TR" dirty="0" smtClean="0"/>
              <a:t> bölgeden kaynaklanabilir.</a:t>
            </a:r>
          </a:p>
          <a:p>
            <a:r>
              <a:rPr lang="tr-TR" dirty="0" err="1" smtClean="0"/>
              <a:t>Tm</a:t>
            </a:r>
            <a:r>
              <a:rPr lang="tr-TR" dirty="0" smtClean="0"/>
              <a:t> yerleşim yerine göre </a:t>
            </a:r>
            <a:r>
              <a:rPr lang="tr-TR" dirty="0" err="1" smtClean="0"/>
              <a:t>favorabl</a:t>
            </a:r>
            <a:r>
              <a:rPr lang="tr-TR" dirty="0" smtClean="0"/>
              <a:t> ve </a:t>
            </a:r>
            <a:r>
              <a:rPr lang="tr-TR" dirty="0" err="1" smtClean="0"/>
              <a:t>unfavorabl</a:t>
            </a:r>
            <a:r>
              <a:rPr lang="tr-TR" dirty="0" smtClean="0"/>
              <a:t> olarak 2 ye ayrılır. ÖR: </a:t>
            </a:r>
            <a:r>
              <a:rPr lang="tr-TR" dirty="0" err="1" smtClean="0"/>
              <a:t>Paratestiküler</a:t>
            </a:r>
            <a:r>
              <a:rPr lang="tr-TR" dirty="0" smtClean="0"/>
              <a:t>, </a:t>
            </a:r>
            <a:r>
              <a:rPr lang="tr-TR" dirty="0" err="1" smtClean="0"/>
              <a:t>orbita</a:t>
            </a:r>
            <a:r>
              <a:rPr lang="tr-TR" dirty="0" smtClean="0"/>
              <a:t>, </a:t>
            </a:r>
            <a:r>
              <a:rPr lang="tr-TR" dirty="0" err="1" smtClean="0"/>
              <a:t>parameningeal</a:t>
            </a:r>
            <a:r>
              <a:rPr lang="tr-TR" dirty="0" smtClean="0"/>
              <a:t> dışı </a:t>
            </a:r>
            <a:r>
              <a:rPr lang="tr-TR" dirty="0" err="1" smtClean="0"/>
              <a:t>başboyun</a:t>
            </a:r>
            <a:r>
              <a:rPr lang="tr-TR" dirty="0" smtClean="0"/>
              <a:t> yerleşimli RMS iyi </a:t>
            </a:r>
            <a:r>
              <a:rPr lang="tr-TR" dirty="0" err="1" smtClean="0"/>
              <a:t>prognozludur</a:t>
            </a:r>
            <a:endParaRPr lang="tr-TR" dirty="0" smtClean="0"/>
          </a:p>
          <a:p>
            <a:r>
              <a:rPr lang="tr-TR" dirty="0" smtClean="0"/>
              <a:t>Dokudan alınan </a:t>
            </a:r>
            <a:r>
              <a:rPr lang="tr-TR" dirty="0" err="1" smtClean="0"/>
              <a:t>bx</a:t>
            </a:r>
            <a:r>
              <a:rPr lang="tr-TR" dirty="0" smtClean="0"/>
              <a:t> ile tanı konur. </a:t>
            </a:r>
            <a:r>
              <a:rPr lang="tr-TR" dirty="0" err="1" smtClean="0"/>
              <a:t>Evreleme</a:t>
            </a:r>
            <a:r>
              <a:rPr lang="tr-TR" dirty="0" smtClean="0"/>
              <a:t> için  BT , MRG ve Kemik sintigrafisi kullanılır.</a:t>
            </a:r>
          </a:p>
          <a:p>
            <a:r>
              <a:rPr lang="tr-TR" dirty="0" err="1" smtClean="0"/>
              <a:t>Histopatolojik</a:t>
            </a:r>
            <a:r>
              <a:rPr lang="tr-TR" dirty="0" smtClean="0"/>
              <a:t> alt tiplerde: </a:t>
            </a:r>
            <a:r>
              <a:rPr lang="tr-TR" dirty="0" err="1" smtClean="0"/>
              <a:t>embriyonel</a:t>
            </a:r>
            <a:r>
              <a:rPr lang="tr-TR" dirty="0" smtClean="0"/>
              <a:t> ( iyi </a:t>
            </a:r>
            <a:r>
              <a:rPr lang="tr-TR" dirty="0" err="1" smtClean="0"/>
              <a:t>prognoz</a:t>
            </a:r>
            <a:r>
              <a:rPr lang="tr-TR" dirty="0" smtClean="0"/>
              <a:t>), </a:t>
            </a:r>
            <a:r>
              <a:rPr lang="tr-TR" dirty="0" err="1" smtClean="0"/>
              <a:t>alveolar</a:t>
            </a:r>
            <a:r>
              <a:rPr lang="tr-TR" dirty="0" smtClean="0"/>
              <a:t> (kötü </a:t>
            </a:r>
            <a:r>
              <a:rPr lang="tr-TR" dirty="0" err="1" smtClean="0"/>
              <a:t>prognoz</a:t>
            </a:r>
            <a:r>
              <a:rPr lang="tr-TR" dirty="0" smtClean="0"/>
              <a:t>), </a:t>
            </a:r>
            <a:r>
              <a:rPr lang="tr-TR" dirty="0" err="1" smtClean="0"/>
              <a:t>pleomorfik</a:t>
            </a:r>
            <a:r>
              <a:rPr lang="tr-TR" dirty="0" smtClean="0"/>
              <a:t> (kötü </a:t>
            </a:r>
            <a:r>
              <a:rPr lang="tr-TR" dirty="0" err="1" smtClean="0"/>
              <a:t>prognoz</a:t>
            </a:r>
            <a:r>
              <a:rPr lang="tr-TR" dirty="0" smtClean="0"/>
              <a:t>), </a:t>
            </a:r>
            <a:r>
              <a:rPr lang="tr-TR" dirty="0" err="1" smtClean="0"/>
              <a:t>mikst</a:t>
            </a:r>
            <a:r>
              <a:rPr lang="tr-TR" dirty="0" smtClean="0"/>
              <a:t> tip (kötü </a:t>
            </a:r>
            <a:r>
              <a:rPr lang="tr-TR" dirty="0" err="1" smtClean="0"/>
              <a:t>prognoz</a:t>
            </a:r>
            <a:r>
              <a:rPr lang="tr-TR" dirty="0" smtClean="0"/>
              <a:t>)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4660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Rabdomyosarkom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Evreleme</a:t>
            </a:r>
            <a:r>
              <a:rPr lang="tr-TR" dirty="0" smtClean="0"/>
              <a:t> </a:t>
            </a:r>
            <a:r>
              <a:rPr lang="tr-TR" dirty="0" err="1" smtClean="0"/>
              <a:t>tm</a:t>
            </a:r>
            <a:r>
              <a:rPr lang="tr-TR" dirty="0" smtClean="0"/>
              <a:t> ün tam çıkarılmasına göre değişir. </a:t>
            </a:r>
            <a:r>
              <a:rPr lang="tr-TR" dirty="0" err="1" smtClean="0"/>
              <a:t>İntergroup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</a:t>
            </a:r>
            <a:r>
              <a:rPr lang="tr-TR" dirty="0" err="1" smtClean="0"/>
              <a:t>çalışmlarına</a:t>
            </a:r>
            <a:r>
              <a:rPr lang="tr-TR" dirty="0" smtClean="0"/>
              <a:t> göre risk gruplarına  ayrılır ve tedavide yönlendirici olur.</a:t>
            </a:r>
          </a:p>
          <a:p>
            <a:endParaRPr lang="tr-TR" dirty="0"/>
          </a:p>
          <a:p>
            <a:r>
              <a:rPr lang="tr-TR" dirty="0" smtClean="0"/>
              <a:t>Düşük Risk: lokalize grup I </a:t>
            </a:r>
            <a:r>
              <a:rPr lang="tr-TR" dirty="0" err="1" smtClean="0"/>
              <a:t>embriyonel</a:t>
            </a:r>
            <a:r>
              <a:rPr lang="tr-TR" dirty="0" smtClean="0"/>
              <a:t> </a:t>
            </a:r>
            <a:r>
              <a:rPr lang="tr-TR" dirty="0" err="1" smtClean="0"/>
              <a:t>histoloji,favorabl</a:t>
            </a:r>
            <a:r>
              <a:rPr lang="tr-TR" dirty="0" smtClean="0"/>
              <a:t> yerleşim bölgesinde grup I-II</a:t>
            </a:r>
          </a:p>
          <a:p>
            <a:r>
              <a:rPr lang="tr-TR" dirty="0" smtClean="0"/>
              <a:t>Orta Risk: Grup III hastalık yerleşimi </a:t>
            </a:r>
            <a:r>
              <a:rPr lang="tr-TR" dirty="0" err="1" smtClean="0"/>
              <a:t>unfavorabl</a:t>
            </a:r>
            <a:r>
              <a:rPr lang="tr-TR" dirty="0" smtClean="0"/>
              <a:t>, veya </a:t>
            </a:r>
            <a:r>
              <a:rPr lang="tr-TR" dirty="0" err="1" smtClean="0"/>
              <a:t>herhangibir</a:t>
            </a:r>
            <a:r>
              <a:rPr lang="tr-TR" dirty="0" smtClean="0"/>
              <a:t> bölgede </a:t>
            </a:r>
            <a:r>
              <a:rPr lang="tr-TR" dirty="0" err="1" smtClean="0"/>
              <a:t>non</a:t>
            </a:r>
            <a:r>
              <a:rPr lang="tr-TR" dirty="0" smtClean="0"/>
              <a:t> </a:t>
            </a:r>
            <a:r>
              <a:rPr lang="tr-TR" dirty="0" err="1" smtClean="0"/>
              <a:t>metastatik</a:t>
            </a:r>
            <a:r>
              <a:rPr lang="tr-TR" dirty="0" smtClean="0"/>
              <a:t> </a:t>
            </a:r>
            <a:r>
              <a:rPr lang="tr-TR" dirty="0" err="1" smtClean="0"/>
              <a:t>alveolar</a:t>
            </a:r>
            <a:r>
              <a:rPr lang="tr-TR" dirty="0" smtClean="0"/>
              <a:t> RMS</a:t>
            </a:r>
          </a:p>
          <a:p>
            <a:r>
              <a:rPr lang="tr-TR" dirty="0" smtClean="0"/>
              <a:t>Yüksek Risk: </a:t>
            </a:r>
            <a:r>
              <a:rPr lang="tr-TR" dirty="0" err="1" smtClean="0"/>
              <a:t>Metastatik</a:t>
            </a:r>
            <a:r>
              <a:rPr lang="tr-TR" dirty="0" smtClean="0"/>
              <a:t> RMS</a:t>
            </a:r>
          </a:p>
        </p:txBody>
      </p:sp>
    </p:spTree>
    <p:extLst>
      <p:ext uri="{BB962C8B-B14F-4D97-AF65-F5344CB8AC3E}">
        <p14:creationId xmlns:p14="http://schemas.microsoft.com/office/powerpoint/2010/main" val="293563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Rabdomyosarkom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Risk grubuna göre düşük riskte RT önerilmeyebilir .</a:t>
            </a:r>
          </a:p>
          <a:p>
            <a:r>
              <a:rPr lang="tr-TR" dirty="0" smtClean="0"/>
              <a:t>RT zamanlaması genellikle KT </a:t>
            </a:r>
            <a:r>
              <a:rPr lang="tr-TR" dirty="0" err="1" smtClean="0"/>
              <a:t>nin</a:t>
            </a:r>
            <a:r>
              <a:rPr lang="tr-TR" dirty="0" smtClean="0"/>
              <a:t> 9-12. haftası şeklindedir ancak </a:t>
            </a:r>
            <a:r>
              <a:rPr lang="tr-TR" dirty="0" err="1" smtClean="0"/>
              <a:t>parameningeal</a:t>
            </a:r>
            <a:r>
              <a:rPr lang="tr-TR" dirty="0" smtClean="0"/>
              <a:t> ve SSS e uzanan bir RMS ise 0. haftada RT uygulanır.</a:t>
            </a:r>
          </a:p>
          <a:p>
            <a:r>
              <a:rPr lang="tr-TR" dirty="0" smtClean="0"/>
              <a:t>RT Grup I  </a:t>
            </a:r>
            <a:r>
              <a:rPr lang="tr-TR" dirty="0" err="1" smtClean="0"/>
              <a:t>alveolar</a:t>
            </a:r>
            <a:r>
              <a:rPr lang="tr-TR" dirty="0" smtClean="0"/>
              <a:t>/</a:t>
            </a:r>
            <a:r>
              <a:rPr lang="tr-TR" dirty="0" err="1" smtClean="0"/>
              <a:t>indifferansiye</a:t>
            </a:r>
            <a:r>
              <a:rPr lang="tr-TR" dirty="0" smtClean="0"/>
              <a:t> histolojide ve Grup II de 41,4 </a:t>
            </a:r>
            <a:r>
              <a:rPr lang="tr-TR" dirty="0" err="1" smtClean="0"/>
              <a:t>Gy</a:t>
            </a:r>
            <a:r>
              <a:rPr lang="tr-TR" dirty="0" smtClean="0"/>
              <a:t>, </a:t>
            </a:r>
            <a:r>
              <a:rPr lang="tr-TR" dirty="0" err="1" smtClean="0"/>
              <a:t>gros</a:t>
            </a:r>
            <a:r>
              <a:rPr lang="tr-TR" dirty="0" smtClean="0"/>
              <a:t> </a:t>
            </a:r>
            <a:r>
              <a:rPr lang="tr-TR" dirty="0" err="1" smtClean="0"/>
              <a:t>rezidü</a:t>
            </a:r>
            <a:r>
              <a:rPr lang="tr-TR" dirty="0" smtClean="0"/>
              <a:t> olan Grup III te ise 50,4 </a:t>
            </a:r>
            <a:r>
              <a:rPr lang="tr-TR" dirty="0" err="1" smtClean="0"/>
              <a:t>Gy</a:t>
            </a:r>
            <a:r>
              <a:rPr lang="tr-TR" dirty="0"/>
              <a:t> </a:t>
            </a:r>
            <a:r>
              <a:rPr lang="tr-TR" dirty="0" err="1" smtClean="0"/>
              <a:t>dir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9589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782</Words>
  <Application>Microsoft Office PowerPoint</Application>
  <PresentationFormat>Geniş ekran</PresentationFormat>
  <Paragraphs>79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Çocukluk Çağı Kanserleri</vt:lpstr>
      <vt:lpstr>Giriş</vt:lpstr>
      <vt:lpstr>Wilms TM</vt:lpstr>
      <vt:lpstr>Wilms TM</vt:lpstr>
      <vt:lpstr>Nöroblastom</vt:lpstr>
      <vt:lpstr>Nöroblastom</vt:lpstr>
      <vt:lpstr>Rabdomyosarkom</vt:lpstr>
      <vt:lpstr>Rabdomyosarkom</vt:lpstr>
      <vt:lpstr>Rabdomyosarkom</vt:lpstr>
      <vt:lpstr>Çocukluk Çağı SSS Tümörleri</vt:lpstr>
      <vt:lpstr>Çocukluk Çağı SSS Tümörleri ve sıklığı</vt:lpstr>
      <vt:lpstr>Medulloblastom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Çocukluk Çağı Kanserleri</dc:title>
  <dc:creator>user</dc:creator>
  <cp:lastModifiedBy>user</cp:lastModifiedBy>
  <cp:revision>15</cp:revision>
  <dcterms:created xsi:type="dcterms:W3CDTF">2020-05-14T09:04:22Z</dcterms:created>
  <dcterms:modified xsi:type="dcterms:W3CDTF">2020-05-14T10:04:21Z</dcterms:modified>
</cp:coreProperties>
</file>