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6" d="100"/>
          <a:sy n="76" d="100"/>
        </p:scale>
        <p:origin x="7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96027F-7875-4030-9381-8BD8C4F21935}"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1/15/2020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6C2E3-9852-4C35-8B43-F1DB0FA6815B}"/>
              </a:ext>
            </a:extLst>
          </p:cNvPr>
          <p:cNvSpPr>
            <a:spLocks noGrp="1"/>
          </p:cNvSpPr>
          <p:nvPr>
            <p:ph type="ctrTitle"/>
          </p:nvPr>
        </p:nvSpPr>
        <p:spPr/>
        <p:txBody>
          <a:bodyPr/>
          <a:lstStyle/>
          <a:p>
            <a:r>
              <a:rPr lang="en-US" sz="4000" b="1" dirty="0">
                <a:solidFill>
                  <a:srgbClr val="FF0000"/>
                </a:solidFill>
              </a:rPr>
              <a:t>Contemporary </a:t>
            </a:r>
            <a:r>
              <a:rPr lang="en-US" sz="4000" b="1">
                <a:solidFill>
                  <a:srgbClr val="FF0000"/>
                </a:solidFill>
              </a:rPr>
              <a:t>Business Issues </a:t>
            </a:r>
            <a:r>
              <a:rPr lang="en-US" sz="4000" b="1" dirty="0">
                <a:solidFill>
                  <a:srgbClr val="FF0000"/>
                </a:solidFill>
              </a:rPr>
              <a:t>II</a:t>
            </a:r>
            <a:endParaRPr lang="tr-TR" sz="4000" dirty="0"/>
          </a:p>
        </p:txBody>
      </p:sp>
      <p:sp>
        <p:nvSpPr>
          <p:cNvPr id="3" name="Subtitle 2">
            <a:extLst>
              <a:ext uri="{FF2B5EF4-FFF2-40B4-BE49-F238E27FC236}">
                <a16:creationId xmlns:a16="http://schemas.microsoft.com/office/drawing/2014/main" id="{C8C15D23-7309-4830-9A50-82C30632387E}"/>
              </a:ext>
            </a:extLst>
          </p:cNvPr>
          <p:cNvSpPr>
            <a:spLocks noGrp="1"/>
          </p:cNvSpPr>
          <p:nvPr>
            <p:ph type="subTitle" idx="1"/>
          </p:nvPr>
        </p:nvSpPr>
        <p:spPr/>
        <p:txBody>
          <a:bodyPr>
            <a:normAutofit/>
          </a:bodyPr>
          <a:lstStyle/>
          <a:p>
            <a:r>
              <a:rPr lang="en-US" dirty="0"/>
              <a:t>Week 10</a:t>
            </a:r>
          </a:p>
          <a:p>
            <a:r>
              <a:rPr lang="en-US" dirty="0"/>
              <a:t>Eastman Kodak’s Quest for a Digital Future</a:t>
            </a:r>
          </a:p>
          <a:p>
            <a:endParaRPr lang="tr-TR" dirty="0"/>
          </a:p>
        </p:txBody>
      </p:sp>
    </p:spTree>
    <p:extLst>
      <p:ext uri="{BB962C8B-B14F-4D97-AF65-F5344CB8AC3E}">
        <p14:creationId xmlns:p14="http://schemas.microsoft.com/office/powerpoint/2010/main" val="2983610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D8842-CC2C-4F14-9B4D-C64015DBFE8D}"/>
              </a:ext>
            </a:extLst>
          </p:cNvPr>
          <p:cNvSpPr>
            <a:spLocks noGrp="1"/>
          </p:cNvSpPr>
          <p:nvPr>
            <p:ph type="title"/>
          </p:nvPr>
        </p:nvSpPr>
        <p:spPr/>
        <p:txBody>
          <a:bodyPr/>
          <a:lstStyle/>
          <a:p>
            <a:pPr algn="ctr"/>
            <a:r>
              <a:rPr lang="en-US" sz="2800" dirty="0">
                <a:solidFill>
                  <a:srgbClr val="FF0000"/>
                </a:solidFill>
              </a:rPr>
              <a:t>EASTMAN KODAK’S QUEST FOR A DIGITAL FUTURE</a:t>
            </a:r>
            <a:br>
              <a:rPr lang="en-US" sz="2800" dirty="0">
                <a:solidFill>
                  <a:srgbClr val="FF0000"/>
                </a:solidFill>
              </a:rPr>
            </a:br>
            <a:r>
              <a:rPr lang="en-US" sz="2800" dirty="0">
                <a:solidFill>
                  <a:srgbClr val="FF0000"/>
                </a:solidFill>
              </a:rPr>
              <a:t>Kodak’s </a:t>
            </a:r>
            <a:r>
              <a:rPr lang="en-US" sz="2800">
                <a:solidFill>
                  <a:srgbClr val="FF0000"/>
                </a:solidFill>
              </a:rPr>
              <a:t>Digital Strategy</a:t>
            </a:r>
            <a:endParaRPr lang="tr-TR" sz="2800" dirty="0"/>
          </a:p>
        </p:txBody>
      </p:sp>
      <p:sp>
        <p:nvSpPr>
          <p:cNvPr id="3" name="Content Placeholder 2">
            <a:extLst>
              <a:ext uri="{FF2B5EF4-FFF2-40B4-BE49-F238E27FC236}">
                <a16:creationId xmlns:a16="http://schemas.microsoft.com/office/drawing/2014/main" id="{844ED3E6-0EF9-45EA-9568-B13A0AFE9B28}"/>
              </a:ext>
            </a:extLst>
          </p:cNvPr>
          <p:cNvSpPr>
            <a:spLocks noGrp="1"/>
          </p:cNvSpPr>
          <p:nvPr>
            <p:ph idx="1"/>
          </p:nvPr>
        </p:nvSpPr>
        <p:spPr/>
        <p:txBody>
          <a:bodyPr/>
          <a:lstStyle/>
          <a:p>
            <a:r>
              <a:rPr lang="en-US" dirty="0"/>
              <a:t>During 1993–2011, Kodak’s strategy embodied four major themes:</a:t>
            </a:r>
          </a:p>
          <a:p>
            <a:r>
              <a:rPr lang="en-US" dirty="0"/>
              <a:t>● an incremental approach to managing the transition to digital imaging;</a:t>
            </a:r>
          </a:p>
          <a:p>
            <a:r>
              <a:rPr lang="en-US" dirty="0"/>
              <a:t>● different strategies for the consumer market and for the professional and </a:t>
            </a:r>
          </a:p>
          <a:p>
            <a:r>
              <a:rPr lang="en-US" dirty="0"/>
              <a:t>commercial markets;</a:t>
            </a:r>
          </a:p>
          <a:p>
            <a:r>
              <a:rPr lang="en-US" dirty="0"/>
              <a:t>● external sourcing of knowledge through hiring, alliances, and acquisitions;</a:t>
            </a:r>
          </a:p>
          <a:p>
            <a:r>
              <a:rPr lang="en-US" dirty="0"/>
              <a:t>● an emphasis on printed images;</a:t>
            </a:r>
          </a:p>
          <a:p>
            <a:r>
              <a:rPr lang="en-US" dirty="0"/>
              <a:t>● harvesting the traditional photography business.</a:t>
            </a:r>
          </a:p>
          <a:p>
            <a:endParaRPr lang="en-US" dirty="0"/>
          </a:p>
          <a:p>
            <a:endParaRPr lang="tr-TR" dirty="0"/>
          </a:p>
        </p:txBody>
      </p:sp>
    </p:spTree>
    <p:extLst>
      <p:ext uri="{BB962C8B-B14F-4D97-AF65-F5344CB8AC3E}">
        <p14:creationId xmlns:p14="http://schemas.microsoft.com/office/powerpoint/2010/main" val="1408749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C8DD9-88E9-4F89-8C0C-04169D59C731}"/>
              </a:ext>
            </a:extLst>
          </p:cNvPr>
          <p:cNvSpPr>
            <a:spLocks noGrp="1"/>
          </p:cNvSpPr>
          <p:nvPr>
            <p:ph type="title"/>
          </p:nvPr>
        </p:nvSpPr>
        <p:spPr/>
        <p:txBody>
          <a:bodyPr/>
          <a:lstStyle/>
          <a:p>
            <a:pPr algn="ctr"/>
            <a:r>
              <a:rPr lang="en-US" sz="2800" dirty="0">
                <a:solidFill>
                  <a:srgbClr val="FF0000"/>
                </a:solidFill>
              </a:rPr>
              <a:t>EASTMAN KODAK’S QUEST FOR A DIGITAL FUTURE</a:t>
            </a:r>
            <a:endParaRPr lang="tr-TR" sz="2800" dirty="0">
              <a:solidFill>
                <a:srgbClr val="FF0000"/>
              </a:solidFill>
            </a:endParaRPr>
          </a:p>
        </p:txBody>
      </p:sp>
      <p:sp>
        <p:nvSpPr>
          <p:cNvPr id="3" name="Content Placeholder 2">
            <a:extLst>
              <a:ext uri="{FF2B5EF4-FFF2-40B4-BE49-F238E27FC236}">
                <a16:creationId xmlns:a16="http://schemas.microsoft.com/office/drawing/2014/main" id="{73DEF9B8-402F-4EBA-86BC-8CEC7365FB34}"/>
              </a:ext>
            </a:extLst>
          </p:cNvPr>
          <p:cNvSpPr>
            <a:spLocks noGrp="1"/>
          </p:cNvSpPr>
          <p:nvPr>
            <p:ph idx="1"/>
          </p:nvPr>
        </p:nvSpPr>
        <p:spPr/>
        <p:txBody>
          <a:bodyPr>
            <a:normAutofit lnSpcReduction="10000"/>
          </a:bodyPr>
          <a:lstStyle/>
          <a:p>
            <a:r>
              <a:rPr lang="en-US" dirty="0"/>
              <a:t>When Eastman Kodak Company declared bankruptcy on January 19, 2012, CEO Antonio Perez was emphatic that this was not the end of the road for Kodak:</a:t>
            </a:r>
          </a:p>
          <a:p>
            <a:pPr marL="0" indent="0">
              <a:buNone/>
            </a:pPr>
            <a:r>
              <a:rPr lang="en-US" sz="1800" i="1" dirty="0"/>
              <a:t>		Kodak is taking a signiﬁcant step toward enabling our enterprise to 			complete its transformation. . . . We look forward to working with our 			stakeholders to emerge a lean, world-class, digital imaging and 				materials science company.</a:t>
            </a:r>
          </a:p>
          <a:p>
            <a:pPr marL="0" indent="0">
              <a:buNone/>
            </a:pPr>
            <a:endParaRPr lang="en-US" sz="1800" i="1" dirty="0"/>
          </a:p>
          <a:p>
            <a:pPr marL="0" indent="0">
              <a:buNone/>
            </a:pPr>
            <a:r>
              <a:rPr lang="en-US" dirty="0"/>
              <a:t>Yet, despite Perez’s brave words, most observers saw little likelihood that Kodak would emerge as a signiﬁcant player in the imaging sector. The reality was that after billions of dollars of investment in new technologies and new products, Kodak had failed to build a viable digital imaging business.</a:t>
            </a:r>
          </a:p>
          <a:p>
            <a:pPr marL="0" indent="0">
              <a:buNone/>
            </a:pPr>
            <a:endParaRPr lang="en-US" sz="1800" i="1" dirty="0"/>
          </a:p>
          <a:p>
            <a:endParaRPr lang="tr-TR" dirty="0"/>
          </a:p>
        </p:txBody>
      </p:sp>
    </p:spTree>
    <p:extLst>
      <p:ext uri="{BB962C8B-B14F-4D97-AF65-F5344CB8AC3E}">
        <p14:creationId xmlns:p14="http://schemas.microsoft.com/office/powerpoint/2010/main" val="3199004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D505D-0FA1-40DF-90BE-5578DE24F0F9}"/>
              </a:ext>
            </a:extLst>
          </p:cNvPr>
          <p:cNvSpPr>
            <a:spLocks noGrp="1"/>
          </p:cNvSpPr>
          <p:nvPr>
            <p:ph type="title"/>
          </p:nvPr>
        </p:nvSpPr>
        <p:spPr/>
        <p:txBody>
          <a:bodyPr/>
          <a:lstStyle/>
          <a:p>
            <a:pPr algn="ctr"/>
            <a:r>
              <a:rPr lang="en-US" sz="2400" dirty="0">
                <a:solidFill>
                  <a:srgbClr val="FF0000"/>
                </a:solidFill>
              </a:rPr>
              <a:t>EASTMAN KODAK’S QUEST FOR A DIGITAL FUTURE</a:t>
            </a:r>
            <a:endParaRPr lang="tr-TR" sz="2400" dirty="0"/>
          </a:p>
        </p:txBody>
      </p:sp>
      <p:sp>
        <p:nvSpPr>
          <p:cNvPr id="3" name="Content Placeholder 2">
            <a:extLst>
              <a:ext uri="{FF2B5EF4-FFF2-40B4-BE49-F238E27FC236}">
                <a16:creationId xmlns:a16="http://schemas.microsoft.com/office/drawing/2014/main" id="{CC21463F-3B1F-49ED-988C-0D7EC188BE75}"/>
              </a:ext>
            </a:extLst>
          </p:cNvPr>
          <p:cNvSpPr>
            <a:spLocks noGrp="1"/>
          </p:cNvSpPr>
          <p:nvPr>
            <p:ph idx="1"/>
          </p:nvPr>
        </p:nvSpPr>
        <p:spPr/>
        <p:txBody>
          <a:bodyPr/>
          <a:lstStyle/>
          <a:p>
            <a:r>
              <a:rPr lang="en-US" dirty="0"/>
              <a:t>Kodak’s strategy of transitioning from traditional photography into digital imaging had been in place for over two decades. </a:t>
            </a:r>
          </a:p>
          <a:p>
            <a:endParaRPr lang="en-US" dirty="0"/>
          </a:p>
          <a:p>
            <a:r>
              <a:rPr lang="en-US" dirty="0"/>
              <a:t>In 1990, Kodak had launched its Photo CD system for storing photographic images; in 1991, it had introduced its ﬁrst digital camera and, in 1994, its new CEO, George Fisher, had declared:</a:t>
            </a:r>
          </a:p>
          <a:p>
            <a:endParaRPr lang="en-US" dirty="0"/>
          </a:p>
          <a:p>
            <a:r>
              <a:rPr lang="en-US" i="1" dirty="0"/>
              <a:t> “We are not in the photographic business ... we are in the picture business.”</a:t>
            </a:r>
          </a:p>
          <a:p>
            <a:endParaRPr lang="tr-TR" dirty="0"/>
          </a:p>
        </p:txBody>
      </p:sp>
    </p:spTree>
    <p:extLst>
      <p:ext uri="{BB962C8B-B14F-4D97-AF65-F5344CB8AC3E}">
        <p14:creationId xmlns:p14="http://schemas.microsoft.com/office/powerpoint/2010/main" val="38731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512C7-013F-4D9B-825C-656C55607F54}"/>
              </a:ext>
            </a:extLst>
          </p:cNvPr>
          <p:cNvSpPr>
            <a:spLocks noGrp="1"/>
          </p:cNvSpPr>
          <p:nvPr>
            <p:ph type="title"/>
          </p:nvPr>
        </p:nvSpPr>
        <p:spPr/>
        <p:txBody>
          <a:bodyPr/>
          <a:lstStyle/>
          <a:p>
            <a:pPr algn="ctr"/>
            <a:r>
              <a:rPr lang="en-US" sz="2800" dirty="0">
                <a:solidFill>
                  <a:srgbClr val="FF0000"/>
                </a:solidFill>
              </a:rPr>
              <a:t>EASTMAN KODAK’S QUEST FOR A DIGITAL FUTURE</a:t>
            </a:r>
            <a:endParaRPr lang="tr-TR" sz="2800" dirty="0"/>
          </a:p>
        </p:txBody>
      </p:sp>
      <p:sp>
        <p:nvSpPr>
          <p:cNvPr id="3" name="Content Placeholder 2">
            <a:extLst>
              <a:ext uri="{FF2B5EF4-FFF2-40B4-BE49-F238E27FC236}">
                <a16:creationId xmlns:a16="http://schemas.microsoft.com/office/drawing/2014/main" id="{CCCCA87A-BE48-407F-A222-C0009BC3CC9E}"/>
              </a:ext>
            </a:extLst>
          </p:cNvPr>
          <p:cNvSpPr>
            <a:spLocks noGrp="1"/>
          </p:cNvSpPr>
          <p:nvPr>
            <p:ph idx="1"/>
          </p:nvPr>
        </p:nvSpPr>
        <p:spPr/>
        <p:txBody>
          <a:bodyPr/>
          <a:lstStyle/>
          <a:p>
            <a:r>
              <a:rPr lang="en-US" dirty="0"/>
              <a:t>With senior executives recruited from Motorola, Apple, General Electric, Silicon Graphics, and Hewlett-Packard, Kodak’s digital imaging efforts had established some notable successes. </a:t>
            </a:r>
          </a:p>
          <a:p>
            <a:pPr marL="0" indent="0">
              <a:buNone/>
            </a:pPr>
            <a:endParaRPr lang="en-US" dirty="0"/>
          </a:p>
          <a:p>
            <a:pPr marL="0" indent="0">
              <a:buNone/>
            </a:pPr>
            <a:endParaRPr lang="en-US" dirty="0"/>
          </a:p>
          <a:p>
            <a:pPr marL="0" indent="0">
              <a:buNone/>
            </a:pPr>
            <a:r>
              <a:rPr lang="en-US" dirty="0"/>
              <a:t>	In digital cameras, Kodak was US market leader for most of </a:t>
            </a:r>
          </a:p>
          <a:p>
            <a:pPr marL="0" indent="0">
              <a:buNone/>
            </a:pPr>
            <a:r>
              <a:rPr lang="en-US" dirty="0"/>
              <a:t>2004–2010; globally, it ranked third after Canon and Sony. It was a technological leader in megapixel image sensors. It was global leader in retail printing kiosks and digital minilabs</a:t>
            </a:r>
          </a:p>
          <a:p>
            <a:endParaRPr lang="tr-TR" dirty="0"/>
          </a:p>
        </p:txBody>
      </p:sp>
    </p:spTree>
    <p:extLst>
      <p:ext uri="{BB962C8B-B14F-4D97-AF65-F5344CB8AC3E}">
        <p14:creationId xmlns:p14="http://schemas.microsoft.com/office/powerpoint/2010/main" val="4112097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8DB59-3FCA-408D-860A-32FDB22F643C}"/>
              </a:ext>
            </a:extLst>
          </p:cNvPr>
          <p:cNvSpPr>
            <a:spLocks noGrp="1"/>
          </p:cNvSpPr>
          <p:nvPr>
            <p:ph type="title"/>
          </p:nvPr>
        </p:nvSpPr>
        <p:spPr/>
        <p:txBody>
          <a:bodyPr/>
          <a:lstStyle/>
          <a:p>
            <a:pPr algn="ctr"/>
            <a:r>
              <a:rPr lang="en-US" sz="2800" dirty="0">
                <a:solidFill>
                  <a:srgbClr val="FF0000"/>
                </a:solidFill>
              </a:rPr>
              <a:t>EASTMAN KODAK’S QUEST FOR A DIGITAL FUTURE</a:t>
            </a:r>
            <a:endParaRPr lang="tr-TR" sz="2800" dirty="0"/>
          </a:p>
        </p:txBody>
      </p:sp>
      <p:sp>
        <p:nvSpPr>
          <p:cNvPr id="3" name="Content Placeholder 2">
            <a:extLst>
              <a:ext uri="{FF2B5EF4-FFF2-40B4-BE49-F238E27FC236}">
                <a16:creationId xmlns:a16="http://schemas.microsoft.com/office/drawing/2014/main" id="{356307B6-43D6-4855-996F-49CEA8AB2A6A}"/>
              </a:ext>
            </a:extLst>
          </p:cNvPr>
          <p:cNvSpPr>
            <a:spLocks noGrp="1"/>
          </p:cNvSpPr>
          <p:nvPr>
            <p:ph idx="1"/>
          </p:nvPr>
        </p:nvSpPr>
        <p:spPr/>
        <p:txBody>
          <a:bodyPr/>
          <a:lstStyle/>
          <a:p>
            <a:r>
              <a:rPr lang="en-US" sz="2800" dirty="0">
                <a:solidFill>
                  <a:srgbClr val="FFFF00"/>
                </a:solidFill>
              </a:rPr>
              <a:t>Financial performance was a different story. </a:t>
            </a:r>
          </a:p>
          <a:p>
            <a:endParaRPr lang="en-US" dirty="0"/>
          </a:p>
          <a:p>
            <a:r>
              <a:rPr lang="en-US" dirty="0"/>
              <a:t>In 1991, Eastman Kodak was America’s 18th-biggest company by revenues; by 2011, it had fallen to 334th: over the same period its employment had shrunk from 133,200 to 17,100.   </a:t>
            </a:r>
          </a:p>
          <a:p>
            <a:endParaRPr lang="en-US" dirty="0"/>
          </a:p>
          <a:p>
            <a:endParaRPr lang="en-US" dirty="0"/>
          </a:p>
          <a:p>
            <a:r>
              <a:rPr lang="en-US" dirty="0"/>
              <a:t>During 2000–2011 its operating losses totaled $5.2 billion.</a:t>
            </a:r>
          </a:p>
          <a:p>
            <a:endParaRPr lang="tr-TR" dirty="0"/>
          </a:p>
        </p:txBody>
      </p:sp>
    </p:spTree>
    <p:extLst>
      <p:ext uri="{BB962C8B-B14F-4D97-AF65-F5344CB8AC3E}">
        <p14:creationId xmlns:p14="http://schemas.microsoft.com/office/powerpoint/2010/main" val="3356776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1E754-E2BA-402E-A387-3B495AF5D48F}"/>
              </a:ext>
            </a:extLst>
          </p:cNvPr>
          <p:cNvSpPr>
            <a:spLocks noGrp="1"/>
          </p:cNvSpPr>
          <p:nvPr>
            <p:ph type="title"/>
          </p:nvPr>
        </p:nvSpPr>
        <p:spPr/>
        <p:txBody>
          <a:bodyPr/>
          <a:lstStyle/>
          <a:p>
            <a:pPr algn="ctr"/>
            <a:r>
              <a:rPr lang="en-US" sz="2800" dirty="0">
                <a:solidFill>
                  <a:srgbClr val="FF0000"/>
                </a:solidFill>
              </a:rPr>
              <a:t>EASTMAN KODAK’S QUEST FOR A DIGITAL FUTURE</a:t>
            </a:r>
            <a:endParaRPr lang="tr-TR" sz="2800" dirty="0"/>
          </a:p>
        </p:txBody>
      </p:sp>
      <p:sp>
        <p:nvSpPr>
          <p:cNvPr id="3" name="Content Placeholder 2">
            <a:extLst>
              <a:ext uri="{FF2B5EF4-FFF2-40B4-BE49-F238E27FC236}">
                <a16:creationId xmlns:a16="http://schemas.microsoft.com/office/drawing/2014/main" id="{E4241107-87BD-4187-9CA7-79E1CCA1AD4F}"/>
              </a:ext>
            </a:extLst>
          </p:cNvPr>
          <p:cNvSpPr>
            <a:spLocks noGrp="1"/>
          </p:cNvSpPr>
          <p:nvPr>
            <p:ph idx="1"/>
          </p:nvPr>
        </p:nvSpPr>
        <p:spPr/>
        <p:txBody>
          <a:bodyPr>
            <a:normAutofit fontScale="92500"/>
          </a:bodyPr>
          <a:lstStyle/>
          <a:p>
            <a:r>
              <a:rPr lang="en-US" sz="5100" dirty="0">
                <a:solidFill>
                  <a:srgbClr val="0070C0"/>
                </a:solidFill>
              </a:rPr>
              <a:t>Early Moves into Electronics</a:t>
            </a:r>
          </a:p>
          <a:p>
            <a:r>
              <a:rPr lang="en-US" dirty="0"/>
              <a:t>Kodak’s top management was well aware of technological developments in imaging during the 1980s. Kodak’s R &amp; D resulted in a number of products that embodied new imaging technologies:</a:t>
            </a:r>
          </a:p>
          <a:p>
            <a:endParaRPr lang="en-US" dirty="0"/>
          </a:p>
          <a:p>
            <a:r>
              <a:rPr lang="en-US" dirty="0"/>
              <a:t>● The world’s ﬁrst megapixel electronic image sensor (1986), followed by a number of new products for scanning and electronic image capture.</a:t>
            </a:r>
          </a:p>
          <a:p>
            <a:endParaRPr lang="en-US" dirty="0"/>
          </a:p>
          <a:p>
            <a:r>
              <a:rPr lang="en-US" dirty="0"/>
              <a:t>● Computer-assisted image storage and retrieval systems for storing, retrieving, and editing graphical and microﬁlm images.</a:t>
            </a:r>
          </a:p>
          <a:p>
            <a:endParaRPr lang="tr-TR" dirty="0"/>
          </a:p>
        </p:txBody>
      </p:sp>
    </p:spTree>
    <p:extLst>
      <p:ext uri="{BB962C8B-B14F-4D97-AF65-F5344CB8AC3E}">
        <p14:creationId xmlns:p14="http://schemas.microsoft.com/office/powerpoint/2010/main" val="1275831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2BE8C-56D3-473F-896F-B13A74A2A3D2}"/>
              </a:ext>
            </a:extLst>
          </p:cNvPr>
          <p:cNvSpPr>
            <a:spLocks noGrp="1"/>
          </p:cNvSpPr>
          <p:nvPr>
            <p:ph type="title"/>
          </p:nvPr>
        </p:nvSpPr>
        <p:spPr/>
        <p:txBody>
          <a:bodyPr/>
          <a:lstStyle/>
          <a:p>
            <a:r>
              <a:rPr lang="en-US" sz="2800" dirty="0">
                <a:solidFill>
                  <a:srgbClr val="FF0000"/>
                </a:solidFill>
              </a:rPr>
              <a:t>EASTMAN KODAK’S QUEST FOR A DIGITAL FUTURE</a:t>
            </a:r>
            <a:endParaRPr lang="tr-TR" sz="2800" dirty="0"/>
          </a:p>
        </p:txBody>
      </p:sp>
      <p:sp>
        <p:nvSpPr>
          <p:cNvPr id="3" name="Content Placeholder 2">
            <a:extLst>
              <a:ext uri="{FF2B5EF4-FFF2-40B4-BE49-F238E27FC236}">
                <a16:creationId xmlns:a16="http://schemas.microsoft.com/office/drawing/2014/main" id="{E5BE2792-B3C8-451D-9A65-F44B92478C43}"/>
              </a:ext>
            </a:extLst>
          </p:cNvPr>
          <p:cNvSpPr>
            <a:spLocks noGrp="1"/>
          </p:cNvSpPr>
          <p:nvPr>
            <p:ph idx="1"/>
          </p:nvPr>
        </p:nvSpPr>
        <p:spPr/>
        <p:txBody>
          <a:bodyPr>
            <a:normAutofit fontScale="62500" lnSpcReduction="20000"/>
          </a:bodyPr>
          <a:lstStyle/>
          <a:p>
            <a:endParaRPr lang="en-US" dirty="0"/>
          </a:p>
          <a:p>
            <a:r>
              <a:rPr lang="en-US" sz="4200" dirty="0">
                <a:solidFill>
                  <a:srgbClr val="0070C0"/>
                </a:solidFill>
              </a:rPr>
              <a:t>Early Moves into Electronics</a:t>
            </a:r>
          </a:p>
          <a:p>
            <a:endParaRPr lang="en-US" dirty="0"/>
          </a:p>
          <a:p>
            <a:r>
              <a:rPr lang="en-US" dirty="0"/>
              <a:t>● Data storage products included ﬂoppy disks (Verbatim was acquired in 1985) </a:t>
            </a:r>
          </a:p>
          <a:p>
            <a:r>
              <a:rPr lang="en-US" dirty="0"/>
              <a:t>and 14-inch optical disks (1986).</a:t>
            </a:r>
          </a:p>
          <a:p>
            <a:endParaRPr lang="en-US" dirty="0"/>
          </a:p>
          <a:p>
            <a:r>
              <a:rPr lang="en-US" dirty="0"/>
              <a:t>● Plain-paper ofﬁce copiers (Kodak acquired IBM’s copier business in 1988).</a:t>
            </a:r>
          </a:p>
          <a:p>
            <a:endParaRPr lang="en-US" dirty="0"/>
          </a:p>
          <a:p>
            <a:r>
              <a:rPr lang="en-US" dirty="0"/>
              <a:t>● The Photo CD system (1990) allowed digitized photographic images to be </a:t>
            </a:r>
          </a:p>
          <a:p>
            <a:r>
              <a:rPr lang="en-US" dirty="0"/>
              <a:t>stored on a compact disk, which could then be viewed and manipulated on </a:t>
            </a:r>
          </a:p>
          <a:p>
            <a:r>
              <a:rPr lang="en-US" dirty="0"/>
              <a:t>a personal computer.</a:t>
            </a:r>
          </a:p>
          <a:p>
            <a:endParaRPr lang="en-US" dirty="0"/>
          </a:p>
          <a:p>
            <a:r>
              <a:rPr lang="en-US" dirty="0"/>
              <a:t>● Kodak’s ﬁrst digital camera, the 1.3 megapixel DCS-100, priced at $13,000 </a:t>
            </a:r>
          </a:p>
          <a:p>
            <a:r>
              <a:rPr lang="en-US" dirty="0"/>
              <a:t>launched in 1991.</a:t>
            </a:r>
          </a:p>
          <a:p>
            <a:endParaRPr lang="tr-TR" dirty="0"/>
          </a:p>
        </p:txBody>
      </p:sp>
    </p:spTree>
    <p:extLst>
      <p:ext uri="{BB962C8B-B14F-4D97-AF65-F5344CB8AC3E}">
        <p14:creationId xmlns:p14="http://schemas.microsoft.com/office/powerpoint/2010/main" val="2477016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BBE7F-F9C7-4AD9-9E74-D70C9A7C8A94}"/>
              </a:ext>
            </a:extLst>
          </p:cNvPr>
          <p:cNvSpPr>
            <a:spLocks noGrp="1"/>
          </p:cNvSpPr>
          <p:nvPr>
            <p:ph type="title"/>
          </p:nvPr>
        </p:nvSpPr>
        <p:spPr/>
        <p:txBody>
          <a:bodyPr/>
          <a:lstStyle/>
          <a:p>
            <a:pPr algn="ctr"/>
            <a:r>
              <a:rPr lang="en-US" sz="2800" dirty="0">
                <a:solidFill>
                  <a:srgbClr val="FF0000"/>
                </a:solidFill>
              </a:rPr>
              <a:t>EASTMAN KODAK’S QUEST FOR A DIGITAL FUTURE</a:t>
            </a:r>
            <a:endParaRPr lang="tr-TR" sz="2800" dirty="0"/>
          </a:p>
        </p:txBody>
      </p:sp>
      <p:sp>
        <p:nvSpPr>
          <p:cNvPr id="3" name="Content Placeholder 2">
            <a:extLst>
              <a:ext uri="{FF2B5EF4-FFF2-40B4-BE49-F238E27FC236}">
                <a16:creationId xmlns:a16="http://schemas.microsoft.com/office/drawing/2014/main" id="{7EE381EA-5F48-4386-9EC1-9363A7AFB297}"/>
              </a:ext>
            </a:extLst>
          </p:cNvPr>
          <p:cNvSpPr>
            <a:spLocks noGrp="1"/>
          </p:cNvSpPr>
          <p:nvPr>
            <p:ph idx="1"/>
          </p:nvPr>
        </p:nvSpPr>
        <p:spPr/>
        <p:txBody>
          <a:bodyPr>
            <a:normAutofit/>
          </a:bodyPr>
          <a:lstStyle/>
          <a:p>
            <a:r>
              <a:rPr lang="en-US" sz="3200" dirty="0">
                <a:solidFill>
                  <a:srgbClr val="0070C0"/>
                </a:solidFill>
              </a:rPr>
              <a:t>Committing to a Digital Future</a:t>
            </a:r>
          </a:p>
          <a:p>
            <a:endParaRPr lang="en-US" dirty="0"/>
          </a:p>
          <a:p>
            <a:r>
              <a:rPr lang="en-US" dirty="0"/>
              <a:t>Kodak’s commitment to a digital imaging strategy was sealed with the appointment of George Fisher as CEO. Fisher had a doctorate in applied mathematics, ten years of R&amp;D experience at Bell Labs, and had led strategic transformation at Motorola. </a:t>
            </a:r>
          </a:p>
          <a:p>
            <a:r>
              <a:rPr lang="en-US" dirty="0"/>
              <a:t>To focus Kodak’s efforts on the digital challenge, Fisher’s ﬁrst moves were to divest Eastman Chemical Company and most of Kodak’s healthcare businesses (other than medical imaging) and to create a single digital imaging division headed by newly hired Carl </a:t>
            </a:r>
            <a:r>
              <a:rPr lang="en-US" dirty="0" err="1"/>
              <a:t>Gustin</a:t>
            </a:r>
            <a:r>
              <a:rPr lang="en-US" dirty="0"/>
              <a:t> (previously with Apple and Digital Equipment).</a:t>
            </a:r>
          </a:p>
          <a:p>
            <a:endParaRPr lang="en-US" dirty="0"/>
          </a:p>
          <a:p>
            <a:endParaRPr lang="tr-TR" dirty="0"/>
          </a:p>
        </p:txBody>
      </p:sp>
    </p:spTree>
    <p:extLst>
      <p:ext uri="{BB962C8B-B14F-4D97-AF65-F5344CB8AC3E}">
        <p14:creationId xmlns:p14="http://schemas.microsoft.com/office/powerpoint/2010/main" val="2823073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91C1C-8730-4317-AE85-46CA1851F912}"/>
              </a:ext>
            </a:extLst>
          </p:cNvPr>
          <p:cNvSpPr>
            <a:spLocks noGrp="1"/>
          </p:cNvSpPr>
          <p:nvPr>
            <p:ph type="title"/>
          </p:nvPr>
        </p:nvSpPr>
        <p:spPr/>
        <p:txBody>
          <a:bodyPr/>
          <a:lstStyle/>
          <a:p>
            <a:pPr algn="ctr"/>
            <a:r>
              <a:rPr lang="en-US" sz="2800" dirty="0">
                <a:solidFill>
                  <a:srgbClr val="FF0000"/>
                </a:solidFill>
              </a:rPr>
              <a:t>EASTMAN KODAK’S QUEST FOR A DIGITAL FUTURE</a:t>
            </a:r>
            <a:br>
              <a:rPr lang="en-US" sz="2800" dirty="0">
                <a:solidFill>
                  <a:srgbClr val="FF0000"/>
                </a:solidFill>
              </a:rPr>
            </a:br>
            <a:r>
              <a:rPr lang="en-US" sz="2800" dirty="0">
                <a:solidFill>
                  <a:srgbClr val="FF0000"/>
                </a:solidFill>
              </a:rPr>
              <a:t>Kodak’s Digital Strategy</a:t>
            </a:r>
            <a:endParaRPr lang="tr-TR" sz="2800" dirty="0"/>
          </a:p>
        </p:txBody>
      </p:sp>
      <p:sp>
        <p:nvSpPr>
          <p:cNvPr id="3" name="Content Placeholder 2">
            <a:extLst>
              <a:ext uri="{FF2B5EF4-FFF2-40B4-BE49-F238E27FC236}">
                <a16:creationId xmlns:a16="http://schemas.microsoft.com/office/drawing/2014/main" id="{9C4CD63E-97A9-4917-9DB4-3631C3D539E6}"/>
              </a:ext>
            </a:extLst>
          </p:cNvPr>
          <p:cNvSpPr>
            <a:spLocks noGrp="1"/>
          </p:cNvSpPr>
          <p:nvPr>
            <p:ph idx="1"/>
          </p:nvPr>
        </p:nvSpPr>
        <p:spPr/>
        <p:txBody>
          <a:bodyPr>
            <a:normAutofit/>
          </a:bodyPr>
          <a:lstStyle/>
          <a:p>
            <a:r>
              <a:rPr lang="en-US" dirty="0"/>
              <a:t>Under three successive CEOs</a:t>
            </a:r>
          </a:p>
          <a:p>
            <a:r>
              <a:rPr lang="en-US" dirty="0"/>
              <a:t>George Fisher (1993–1999), </a:t>
            </a:r>
          </a:p>
          <a:p>
            <a:r>
              <a:rPr lang="en-US" dirty="0"/>
              <a:t>Dan Carp (2000–2005), and </a:t>
            </a:r>
          </a:p>
          <a:p>
            <a:r>
              <a:rPr lang="en-US" dirty="0"/>
              <a:t>Antonio Perez (2005–2012)</a:t>
            </a:r>
          </a:p>
          <a:p>
            <a:r>
              <a:rPr lang="en-US" dirty="0"/>
              <a:t>Kodak developed a digital strategy intended to transform Kodak from a traditional photographic company to a leader in the emerging ﬁeld of digital imaging. The scale and scope of this transformation was clearly recognized by all three CEOs. In 2005, Antonio Perez summarized the “fundamental challenges” that Kodak was engaged in. During 1993–2011, Kodak’s strategy embodied four major themes:</a:t>
            </a:r>
          </a:p>
          <a:p>
            <a:endParaRPr lang="tr-TR" dirty="0"/>
          </a:p>
        </p:txBody>
      </p:sp>
    </p:spTree>
    <p:extLst>
      <p:ext uri="{BB962C8B-B14F-4D97-AF65-F5344CB8AC3E}">
        <p14:creationId xmlns:p14="http://schemas.microsoft.com/office/powerpoint/2010/main" val="2666313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docProps/app.xml><?xml version="1.0" encoding="utf-8"?>
<Properties xmlns="http://schemas.openxmlformats.org/officeDocument/2006/extended-properties" xmlns:vt="http://schemas.openxmlformats.org/officeDocument/2006/docPropsVTypes">
  <Template>Ion</Template>
  <TotalTime>19</TotalTime>
  <Words>844</Words>
  <Application>Microsoft Office PowerPoint</Application>
  <PresentationFormat>Widescreen</PresentationFormat>
  <Paragraphs>68</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Wingdings 3</vt:lpstr>
      <vt:lpstr>Ion</vt:lpstr>
      <vt:lpstr>Contemporary Business Issues II</vt:lpstr>
      <vt:lpstr>EASTMAN KODAK’S QUEST FOR A DIGITAL FUTURE</vt:lpstr>
      <vt:lpstr>EASTMAN KODAK’S QUEST FOR A DIGITAL FUTURE</vt:lpstr>
      <vt:lpstr>EASTMAN KODAK’S QUEST FOR A DIGITAL FUTURE</vt:lpstr>
      <vt:lpstr>EASTMAN KODAK’S QUEST FOR A DIGITAL FUTURE</vt:lpstr>
      <vt:lpstr>EASTMAN KODAK’S QUEST FOR A DIGITAL FUTURE</vt:lpstr>
      <vt:lpstr>EASTMAN KODAK’S QUEST FOR A DIGITAL FUTURE</vt:lpstr>
      <vt:lpstr>EASTMAN KODAK’S QUEST FOR A DIGITAL FUTURE</vt:lpstr>
      <vt:lpstr>EASTMAN KODAK’S QUEST FOR A DIGITAL FUTURE Kodak’s Digital Strategy</vt:lpstr>
      <vt:lpstr>EASTMAN KODAK’S QUEST FOR A DIGITAL FUTURE Kodak’s Digital Strategy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Contemporary Management II</dc:title>
  <dc:creator>Author 2</dc:creator>
  <cp:lastModifiedBy>Author 2</cp:lastModifiedBy>
  <cp:revision>5</cp:revision>
  <dcterms:created xsi:type="dcterms:W3CDTF">2020-01-14T12:31:27Z</dcterms:created>
  <dcterms:modified xsi:type="dcterms:W3CDTF">2020-01-15T19:25:33Z</dcterms:modified>
</cp:coreProperties>
</file>