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5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3" r:id="rId2"/>
    <p:sldMasterId id="2147483679" r:id="rId3"/>
    <p:sldMasterId id="2147483691" r:id="rId4"/>
    <p:sldMasterId id="2147483703" r:id="rId5"/>
    <p:sldMasterId id="2147483715" r:id="rId6"/>
    <p:sldMasterId id="2147483727" r:id="rId7"/>
    <p:sldMasterId id="2147483743" r:id="rId8"/>
    <p:sldMasterId id="2147483759" r:id="rId9"/>
    <p:sldMasterId id="2147483775" r:id="rId10"/>
    <p:sldMasterId id="2147483787" r:id="rId11"/>
    <p:sldMasterId id="2147483803" r:id="rId12"/>
    <p:sldMasterId id="2147483815" r:id="rId13"/>
    <p:sldMasterId id="2147483827" r:id="rId14"/>
    <p:sldMasterId id="2147483843" r:id="rId15"/>
    <p:sldMasterId id="2147483855" r:id="rId16"/>
  </p:sldMasterIdLst>
  <p:notesMasterIdLst>
    <p:notesMasterId r:id="rId83"/>
  </p:notesMasterIdLst>
  <p:sldIdLst>
    <p:sldId id="328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40" r:id="rId27"/>
    <p:sldId id="341" r:id="rId28"/>
    <p:sldId id="342" r:id="rId29"/>
    <p:sldId id="343" r:id="rId30"/>
    <p:sldId id="345" r:id="rId31"/>
    <p:sldId id="346" r:id="rId32"/>
    <p:sldId id="347" r:id="rId33"/>
    <p:sldId id="392" r:id="rId34"/>
    <p:sldId id="393" r:id="rId35"/>
    <p:sldId id="350" r:id="rId36"/>
    <p:sldId id="353" r:id="rId37"/>
    <p:sldId id="354" r:id="rId38"/>
    <p:sldId id="394" r:id="rId39"/>
    <p:sldId id="396" r:id="rId40"/>
    <p:sldId id="357" r:id="rId41"/>
    <p:sldId id="395" r:id="rId42"/>
    <p:sldId id="359" r:id="rId43"/>
    <p:sldId id="397" r:id="rId44"/>
    <p:sldId id="360" r:id="rId45"/>
    <p:sldId id="361" r:id="rId46"/>
    <p:sldId id="398" r:id="rId47"/>
    <p:sldId id="399" r:id="rId48"/>
    <p:sldId id="400" r:id="rId49"/>
    <p:sldId id="363" r:id="rId50"/>
    <p:sldId id="364" r:id="rId51"/>
    <p:sldId id="365" r:id="rId52"/>
    <p:sldId id="366" r:id="rId53"/>
    <p:sldId id="401" r:id="rId54"/>
    <p:sldId id="402" r:id="rId55"/>
    <p:sldId id="368" r:id="rId56"/>
    <p:sldId id="369" r:id="rId57"/>
    <p:sldId id="370" r:id="rId58"/>
    <p:sldId id="371" r:id="rId59"/>
    <p:sldId id="372" r:id="rId60"/>
    <p:sldId id="373" r:id="rId61"/>
    <p:sldId id="374" r:id="rId62"/>
    <p:sldId id="375" r:id="rId63"/>
    <p:sldId id="376" r:id="rId64"/>
    <p:sldId id="403" r:id="rId65"/>
    <p:sldId id="404" r:id="rId66"/>
    <p:sldId id="377" r:id="rId67"/>
    <p:sldId id="378" r:id="rId68"/>
    <p:sldId id="380" r:id="rId69"/>
    <p:sldId id="381" r:id="rId70"/>
    <p:sldId id="405" r:id="rId71"/>
    <p:sldId id="383" r:id="rId72"/>
    <p:sldId id="384" r:id="rId73"/>
    <p:sldId id="385" r:id="rId74"/>
    <p:sldId id="386" r:id="rId75"/>
    <p:sldId id="406" r:id="rId76"/>
    <p:sldId id="407" r:id="rId77"/>
    <p:sldId id="388" r:id="rId78"/>
    <p:sldId id="389" r:id="rId79"/>
    <p:sldId id="390" r:id="rId80"/>
    <p:sldId id="391" r:id="rId81"/>
    <p:sldId id="344" r:id="rId82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7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C8F9FD-3A7B-4B06-B975-6FAE859A98EC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47C7085-B953-4F66-9849-E81E8E6717F6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90521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B5AA11-CB03-4E90-8933-D4C9C279D3B7}" type="slidenum">
              <a:rPr lang="en-US" altLang="en-US" b="1">
                <a:latin typeface="Skia"/>
              </a:rPr>
              <a:pPr>
                <a:spcBef>
                  <a:spcPct val="0"/>
                </a:spcBef>
              </a:pPr>
              <a:t>12</a:t>
            </a:fld>
            <a:endParaRPr lang="en-US" altLang="en-US" b="1">
              <a:latin typeface="Skia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055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87B41-4349-4836-A21E-3D61A61F2EF5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8DDA3-A199-43CB-9477-A6F1AA34FAE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81000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97310-7314-4BAC-93AA-C8D8747B752C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62EA2-51F0-4946-9737-D9211FF3DEB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3059090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43781A-FD21-4F8F-95C6-C1E24EB6860A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282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0B9C8-ED4F-461E-8F80-8CA05049E06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555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FC206-6068-45BA-8056-B7C40FCB4366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250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D485E-C1D2-4730-BC66-50254F03F837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526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0DD82-1773-4F6D-9D0D-9836B0E2889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561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6FF12-47CA-4307-8BD8-993286CBB214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625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8FC5E-58BA-4C61-96A9-F21A151B69F5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555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7F915-AB0F-474F-A36F-84640901193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084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223EB-2691-4F6F-B0BC-02D0A8027E5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712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19B81-93D8-4722-9C39-7A8E0AEF29BB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065C7-F5AE-4791-A83D-024207F2E8F0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C079A-620D-48B7-AA24-D7768606880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8954768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45A7C-F3B8-4FAB-AD53-A32C81FE3B4F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398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A4007-8CA8-4914-8224-FC48D3AC75A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935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D37552-03A0-42B0-B179-F6F03CDE9C03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681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A2453E-8F0C-41EF-84C8-43649B005EAE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498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BA93E9-21CF-40A3-B890-0AF989FF442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203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43781A-FD21-4F8F-95C6-C1E24EB6860A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52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48A4-0F23-4D60-87FE-8443AB599C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97C2-57A2-487D-8B27-66C74B9E145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757651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D256-ED2D-458A-AF3C-615C70FD8C3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719C4-AA93-4886-8581-D8BBE746918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4231551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E112-D9A5-40B0-9403-2DE5FA590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EC6FC-E330-4C3D-8B57-66210093BAB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9768243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9F25-F22F-4E9B-B284-F6DCA3084C8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2E54-D302-4B13-BF0F-4F4653C9086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02948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0B9C8-ED4F-461E-8F80-8CA05049E06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910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17AC-0CC9-4BDC-80D8-47B171B70C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1FF1-29AF-4616-AA7F-310554508155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1479629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4F82-2D87-4E37-8425-E331E1A813D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D1-415B-47BB-906C-DBFDBE3E2AB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5998447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EDC0-ED2A-46A8-B555-22ADC39CCB5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3CB6-B038-4359-B173-A7179A549FE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4418269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8A77-AE87-4438-91D3-D3955760B1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115A-43AD-4837-87AC-5F95D156940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143772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B87CA-1E41-4B83-9DDE-E40C3FB7829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DB18-1693-4D40-9274-7923061AF67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3066851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F4A7-585D-423E-8573-8FE73CF216E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7EF3-D8E9-468F-A999-7ECBECC25F7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544722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40C8-8317-4FF6-AA38-E6636A6AC43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AC980-FEAE-42CC-A45C-2D90665DFDA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7001811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0B9C8-ED4F-461E-8F80-8CA05049E06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456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FC206-6068-45BA-8056-B7C40FCB4366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4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D485E-C1D2-4730-BC66-50254F03F837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0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FC206-6068-45BA-8056-B7C40FCB4366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352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0DD82-1773-4F6D-9D0D-9836B0E2889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886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6FF12-47CA-4307-8BD8-993286CBB214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652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8FC5E-58BA-4C61-96A9-F21A151B69F5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32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7F915-AB0F-474F-A36F-84640901193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464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223EB-2691-4F6F-B0BC-02D0A8027E5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353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19B81-93D8-4722-9C39-7A8E0AEF29BB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698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45A7C-F3B8-4FAB-AD53-A32C81FE3B4F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558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A4007-8CA8-4914-8224-FC48D3AC75A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379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D37552-03A0-42B0-B179-F6F03CDE9C03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043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A2453E-8F0C-41EF-84C8-43649B005EAE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11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D485E-C1D2-4730-BC66-50254F03F837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40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BA93E9-21CF-40A3-B890-0AF989FF442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059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43781A-FD21-4F8F-95C6-C1E24EB6860A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429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48A4-0F23-4D60-87FE-8443AB599C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97C2-57A2-487D-8B27-66C74B9E145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075669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D256-ED2D-458A-AF3C-615C70FD8C3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719C4-AA93-4886-8581-D8BBE746918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319286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E112-D9A5-40B0-9403-2DE5FA590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EC6FC-E330-4C3D-8B57-66210093BAB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2949903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9F25-F22F-4E9B-B284-F6DCA3084C8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2E54-D302-4B13-BF0F-4F4653C9086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1463998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17AC-0CC9-4BDC-80D8-47B171B70C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1FF1-29AF-4616-AA7F-310554508155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7221931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4F82-2D87-4E37-8425-E331E1A813D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D1-415B-47BB-906C-DBFDBE3E2AB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749092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EDC0-ED2A-46A8-B555-22ADC39CCB5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3CB6-B038-4359-B173-A7179A549FE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3370576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8A77-AE87-4438-91D3-D3955760B1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115A-43AD-4837-87AC-5F95D156940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742357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0DD82-1773-4F6D-9D0D-9836B0E2889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670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B87CA-1E41-4B83-9DDE-E40C3FB7829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DB18-1693-4D40-9274-7923061AF67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998899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F4A7-585D-423E-8573-8FE73CF216E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7EF3-D8E9-468F-A999-7ECBECC25F7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1122791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40C8-8317-4FF6-AA38-E6636A6AC43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AC980-FEAE-42CC-A45C-2D90665DFDA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8402316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48A4-0F23-4D60-87FE-8443AB599C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97C2-57A2-487D-8B27-66C74B9E145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7329353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D256-ED2D-458A-AF3C-615C70FD8C3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719C4-AA93-4886-8581-D8BBE746918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2446510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E112-D9A5-40B0-9403-2DE5FA590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EC6FC-E330-4C3D-8B57-66210093BAB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1292193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9F25-F22F-4E9B-B284-F6DCA3084C8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2E54-D302-4B13-BF0F-4F4653C9086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246496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17AC-0CC9-4BDC-80D8-47B171B70C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1FF1-29AF-4616-AA7F-310554508155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7746504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4F82-2D87-4E37-8425-E331E1A813D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D1-415B-47BB-906C-DBFDBE3E2AB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1717256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EDC0-ED2A-46A8-B555-22ADC39CCB5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3CB6-B038-4359-B173-A7179A549FE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477827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6FF12-47CA-4307-8BD8-993286CBB214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291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8A77-AE87-4438-91D3-D3955760B1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115A-43AD-4837-87AC-5F95D156940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3796245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B87CA-1E41-4B83-9DDE-E40C3FB7829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DB18-1693-4D40-9274-7923061AF67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3760924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F4A7-585D-423E-8573-8FE73CF216E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7EF3-D8E9-468F-A999-7ECBECC25F7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831264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40C8-8317-4FF6-AA38-E6636A6AC43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AC980-FEAE-42CC-A45C-2D90665DFDA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3246966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0B9C8-ED4F-461E-8F80-8CA05049E06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094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FC206-6068-45BA-8056-B7C40FCB4366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165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D485E-C1D2-4730-BC66-50254F03F837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716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0DD82-1773-4F6D-9D0D-9836B0E2889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658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6FF12-47CA-4307-8BD8-993286CBB214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67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8FC5E-58BA-4C61-96A9-F21A151B69F5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77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8FC5E-58BA-4C61-96A9-F21A151B69F5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641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7F915-AB0F-474F-A36F-84640901193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481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223EB-2691-4F6F-B0BC-02D0A8027E5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232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19B81-93D8-4722-9C39-7A8E0AEF29BB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606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45A7C-F3B8-4FAB-AD53-A32C81FE3B4F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825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A4007-8CA8-4914-8224-FC48D3AC75A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018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D37552-03A0-42B0-B179-F6F03CDE9C03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938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A2453E-8F0C-41EF-84C8-43649B005EAE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9463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BA93E9-21CF-40A3-B890-0AF989FF442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768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43781A-FD21-4F8F-95C6-C1E24EB6860A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430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48A4-0F23-4D60-87FE-8443AB599C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97C2-57A2-487D-8B27-66C74B9E145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04046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7F915-AB0F-474F-A36F-84640901193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88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D256-ED2D-458A-AF3C-615C70FD8C3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719C4-AA93-4886-8581-D8BBE746918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2725974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E112-D9A5-40B0-9403-2DE5FA590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EC6FC-E330-4C3D-8B57-66210093BAB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256165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9F25-F22F-4E9B-B284-F6DCA3084C8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2E54-D302-4B13-BF0F-4F4653C9086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55798493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17AC-0CC9-4BDC-80D8-47B171B70C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1FF1-29AF-4616-AA7F-310554508155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12833914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4F82-2D87-4E37-8425-E331E1A813D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D1-415B-47BB-906C-DBFDBE3E2AB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63527439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EDC0-ED2A-46A8-B555-22ADC39CCB5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3CB6-B038-4359-B173-A7179A549FE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42000505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8A77-AE87-4438-91D3-D3955760B1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115A-43AD-4837-87AC-5F95D156940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8774629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B87CA-1E41-4B83-9DDE-E40C3FB7829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DB18-1693-4D40-9274-7923061AF67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2742173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F4A7-585D-423E-8573-8FE73CF216E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7EF3-D8E9-468F-A999-7ECBECC25F7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74869494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40C8-8317-4FF6-AA38-E6636A6AC43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AC980-FEAE-42CC-A45C-2D90665DFDA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713310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223EB-2691-4F6F-B0BC-02D0A8027E5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151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48A4-0F23-4D60-87FE-8443AB599C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97C2-57A2-487D-8B27-66C74B9E145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70583794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D256-ED2D-458A-AF3C-615C70FD8C3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719C4-AA93-4886-8581-D8BBE746918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4827020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E112-D9A5-40B0-9403-2DE5FA590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EC6FC-E330-4C3D-8B57-66210093BAB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90702606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9F25-F22F-4E9B-B284-F6DCA3084C8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2E54-D302-4B13-BF0F-4F4653C9086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33605108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17AC-0CC9-4BDC-80D8-47B171B70C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1FF1-29AF-4616-AA7F-310554508155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965123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4F82-2D87-4E37-8425-E331E1A813D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D1-415B-47BB-906C-DBFDBE3E2AB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1987700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EDC0-ED2A-46A8-B555-22ADC39CCB5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3CB6-B038-4359-B173-A7179A549FE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4736260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8A77-AE87-4438-91D3-D3955760B1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115A-43AD-4837-87AC-5F95D156940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982858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B87CA-1E41-4B83-9DDE-E40C3FB7829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DB18-1693-4D40-9274-7923061AF67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99827464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F4A7-585D-423E-8573-8FE73CF216E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7EF3-D8E9-468F-A999-7ECBECC25F7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637959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4214-7344-46DD-85CC-151EC17E6715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88FC1-3669-4364-A09A-ACD45E23B25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459863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19B81-93D8-4722-9C39-7A8E0AEF29BB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8925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40C8-8317-4FF6-AA38-E6636A6AC43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AC980-FEAE-42CC-A45C-2D90665DFDA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484155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45A7C-F3B8-4FAB-AD53-A32C81FE3B4F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60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A4007-8CA8-4914-8224-FC48D3AC75A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28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D37552-03A0-42B0-B179-F6F03CDE9C03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90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A2453E-8F0C-41EF-84C8-43649B005EAE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03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BA93E9-21CF-40A3-B890-0AF989FF442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26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43781A-FD21-4F8F-95C6-C1E24EB6860A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9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48A4-0F23-4D60-87FE-8443AB599C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97C2-57A2-487D-8B27-66C74B9E145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4485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D256-ED2D-458A-AF3C-615C70FD8C3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719C4-AA93-4886-8581-D8BBE746918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789924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E112-D9A5-40B0-9403-2DE5FA590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EC6FC-E330-4C3D-8B57-66210093BAB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1882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DEC38-A636-4FEB-8A1D-6017862E74D3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3F444-410D-4F51-ADEF-AAD10B1D5F1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045833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9F25-F22F-4E9B-B284-F6DCA3084C8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2E54-D302-4B13-BF0F-4F4653C9086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85976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17AC-0CC9-4BDC-80D8-47B171B70C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1FF1-29AF-4616-AA7F-310554508155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21819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4F82-2D87-4E37-8425-E331E1A813D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D1-415B-47BB-906C-DBFDBE3E2AB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434063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EDC0-ED2A-46A8-B555-22ADC39CCB5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3CB6-B038-4359-B173-A7179A549FE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144590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8A77-AE87-4438-91D3-D3955760B1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115A-43AD-4837-87AC-5F95D156940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126043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B87CA-1E41-4B83-9DDE-E40C3FB7829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DB18-1693-4D40-9274-7923061AF67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67536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F4A7-585D-423E-8573-8FE73CF216E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7EF3-D8E9-468F-A999-7ECBECC25F7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03974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40C8-8317-4FF6-AA38-E6636A6AC43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AC980-FEAE-42CC-A45C-2D90665DFDA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17065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48A4-0F23-4D60-87FE-8443AB599C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97C2-57A2-487D-8B27-66C74B9E145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822874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D256-ED2D-458A-AF3C-615C70FD8C3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719C4-AA93-4886-8581-D8BBE746918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644368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5AFCF-B3AA-4A4B-A20E-1A811F1DF44C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84EB-FCC1-404C-AAC8-40104D86FB2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66048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E112-D9A5-40B0-9403-2DE5FA590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EC6FC-E330-4C3D-8B57-66210093BAB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521480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9F25-F22F-4E9B-B284-F6DCA3084C8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2E54-D302-4B13-BF0F-4F4653C9086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673262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17AC-0CC9-4BDC-80D8-47B171B70C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1FF1-29AF-4616-AA7F-310554508155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24870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4F82-2D87-4E37-8425-E331E1A813D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D1-415B-47BB-906C-DBFDBE3E2AB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655973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EDC0-ED2A-46A8-B555-22ADC39CCB5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3CB6-B038-4359-B173-A7179A549FE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701366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8A77-AE87-4438-91D3-D3955760B1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115A-43AD-4837-87AC-5F95D156940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757326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B87CA-1E41-4B83-9DDE-E40C3FB7829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DB18-1693-4D40-9274-7923061AF67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870377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F4A7-585D-423E-8573-8FE73CF216E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7EF3-D8E9-468F-A999-7ECBECC25F7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852811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40C8-8317-4FF6-AA38-E6636A6AC43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AC980-FEAE-42CC-A45C-2D90665DFDA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451622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75A01-7BBD-4916-BA7A-82F60AE94F4C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DA3D2-19F5-4297-ABE5-8594C01625D9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5698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20E1D-6D0E-4702-956B-675B516717CF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2399A-FDA8-43DA-979F-C1A21D64DE1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1378302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EEA12-5839-48D6-865E-4C1DFABCF21D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3F0D2-E0B7-4B60-877D-C1FF0123F27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780954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8510C-7FF9-4059-B669-4728245011A1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2BFF5-CCF6-4A5C-81A7-EC8002D5D8E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63633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F109F-961E-4179-A8CC-4DA12E9BE6C8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17567-D8AD-4DDA-970E-6BD7A7EE8FA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1285697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C3A80-597C-4B12-A05E-1866CAC7B284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5C6E9-5632-4679-9632-6C8257D31BF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2500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7EAC8-6D73-483C-AEDF-489107C95A19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59CB8-8900-40DB-B5B3-AB56AF8C3071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5810523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FAFAE-8063-46AB-9F19-E32A9B05E831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19F70-C61F-415F-931D-50079CBA3246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533449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3CFE-3EB3-43E4-BE8B-8887EE41142D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5EE63-01B2-4204-8B47-D23ABF76C955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907048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C1C2D-9B34-41DE-A6FC-54B066F67CB6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27F47-2C34-4A5F-84A2-2A649F9492C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2697261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7D7A1-C6F8-460F-B087-782269B4B599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EC6CD-AC8B-4125-872B-233D54ECB2B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820027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0836-A6BD-4D0B-BE27-3377B81D2E88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CC89A-A786-4203-9632-FC138563BA8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09311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1AEFA-1AA4-4D94-A919-2A0E07A180D2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9D1B8-9F91-48DE-8B41-60F3BD5864E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92966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48A4-0F23-4D60-87FE-8443AB599C1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97C2-57A2-487D-8B27-66C74B9E145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765457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D256-ED2D-458A-AF3C-615C70FD8C3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719C4-AA93-4886-8581-D8BBE746918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672982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E112-D9A5-40B0-9403-2DE5FA590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EC6FC-E330-4C3D-8B57-66210093BAB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2206427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9F25-F22F-4E9B-B284-F6DCA3084C8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2E54-D302-4B13-BF0F-4F4653C9086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1632925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17AC-0CC9-4BDC-80D8-47B171B70C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1FF1-29AF-4616-AA7F-310554508155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3206351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24F82-2D87-4E37-8425-E331E1A813D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D1-415B-47BB-906C-DBFDBE3E2AB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328833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EDC0-ED2A-46A8-B555-22ADC39CCB5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3CB6-B038-4359-B173-A7179A549FE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1156224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8A77-AE87-4438-91D3-D3955760B1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115A-43AD-4837-87AC-5F95D156940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2166667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B87CA-1E41-4B83-9DDE-E40C3FB7829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DB18-1693-4D40-9274-7923061AF67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2419388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F4A7-585D-423E-8573-8FE73CF216E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7EF3-D8E9-468F-A999-7ECBECC25F7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1403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56AF2-1BD6-430D-AE57-B79727A52E41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C7AC2-75AF-43A7-B2AF-7227839E4F1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62245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40C8-8317-4FF6-AA38-E6636A6AC43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AC980-FEAE-42CC-A45C-2D90665DFDA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50042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0B9C8-ED4F-461E-8F80-8CA05049E06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778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FC206-6068-45BA-8056-B7C40FCB4366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284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D485E-C1D2-4730-BC66-50254F03F837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830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0DD82-1773-4F6D-9D0D-9836B0E2889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434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6FF12-47CA-4307-8BD8-993286CBB214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106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8FC5E-58BA-4C61-96A9-F21A151B69F5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871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7F915-AB0F-474F-A36F-84640901193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296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223EB-2691-4F6F-B0BC-02D0A8027E5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557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19B81-93D8-4722-9C39-7A8E0AEF29BB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6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2CB3E-38FD-4ACF-BAAD-9936C2204D5A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E09-EE6A-418D-B7D9-0EAED50072A1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4741676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45A7C-F3B8-4FAB-AD53-A32C81FE3B4F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398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A4007-8CA8-4914-8224-FC48D3AC75A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086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D37552-03A0-42B0-B179-F6F03CDE9C03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16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A2453E-8F0C-41EF-84C8-43649B005EAE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275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BA93E9-21CF-40A3-B890-0AF989FF442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43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43781A-FD21-4F8F-95C6-C1E24EB6860A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129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0B9C8-ED4F-461E-8F80-8CA05049E06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809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FC206-6068-45BA-8056-B7C40FCB4366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070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D485E-C1D2-4730-BC66-50254F03F837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190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0DD82-1773-4F6D-9D0D-9836B0E2889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8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1216E-2E98-4A72-B101-A23D1ECFFC8B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3CD7E-0254-4B70-8291-F36E29D6D16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589024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6FF12-47CA-4307-8BD8-993286CBB214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187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8FC5E-58BA-4C61-96A9-F21A151B69F5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622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7F915-AB0F-474F-A36F-846409011931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402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223EB-2691-4F6F-B0BC-02D0A8027E5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746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19B81-93D8-4722-9C39-7A8E0AEF29BB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364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45A7C-F3B8-4FAB-AD53-A32C81FE3B4F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657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A4007-8CA8-4914-8224-FC48D3AC75A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551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D37552-03A0-42B0-B179-F6F03CDE9C03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685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A2453E-8F0C-41EF-84C8-43649B005EAE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921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BA93E9-21CF-40A3-B890-0AF989FF4429}" type="slidenum">
              <a:rPr lang="tr-TR" altLang="tr-TR">
                <a:solidFill>
                  <a:srgbClr val="000000"/>
                </a:solidFill>
              </a:rPr>
              <a:pPr/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1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9FA40B-1D75-4E4E-9C8E-0AD2E6A9AD80}" type="datetimeFigureOut">
              <a:rPr lang="tr-TR"/>
              <a:pPr>
                <a:defRPr/>
              </a:pPr>
              <a:t>16.11.2015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304E91F-7EB4-4671-86E3-C21A1BFEE12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254C0C-0BCE-42EB-93F3-90889B90189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2629DA-F684-44A1-ACFD-187D10CB4161}" type="slidenum">
              <a:rPr lang="en-US" altLang="tr-TR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altLang="tr-T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9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fld id="{326F44E4-98A4-4921-A3ED-071E1B5AF030}" type="slidenum">
              <a:rPr lang="tr-TR" altLang="tr-TR" smtClean="0">
                <a:solidFill>
                  <a:srgbClr val="000000"/>
                </a:solidFill>
                <a:cs typeface="+mn-cs"/>
              </a:rPr>
              <a:pPr eaLnBrk="1" hangingPunct="1"/>
              <a:t>‹#›</a:t>
            </a:fld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3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254C0C-0BCE-42EB-93F3-90889B90189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2629DA-F684-44A1-ACFD-187D10CB4161}" type="slidenum">
              <a:rPr lang="en-US" altLang="tr-TR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altLang="tr-T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95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254C0C-0BCE-42EB-93F3-90889B90189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2629DA-F684-44A1-ACFD-187D10CB4161}" type="slidenum">
              <a:rPr lang="en-US" altLang="tr-TR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altLang="tr-T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44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fld id="{326F44E4-98A4-4921-A3ED-071E1B5AF030}" type="slidenum">
              <a:rPr lang="tr-TR" altLang="tr-TR" smtClean="0">
                <a:solidFill>
                  <a:srgbClr val="000000"/>
                </a:solidFill>
                <a:cs typeface="+mn-cs"/>
              </a:rPr>
              <a:pPr eaLnBrk="1" hangingPunct="1"/>
              <a:t>‹#›</a:t>
            </a:fld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254C0C-0BCE-42EB-93F3-90889B90189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2629DA-F684-44A1-ACFD-187D10CB4161}" type="slidenum">
              <a:rPr lang="en-US" altLang="tr-TR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altLang="tr-T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32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254C0C-0BCE-42EB-93F3-90889B90189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2629DA-F684-44A1-ACFD-187D10CB4161}" type="slidenum">
              <a:rPr lang="en-US" altLang="tr-TR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altLang="tr-T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1888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fld id="{326F44E4-98A4-4921-A3ED-071E1B5AF030}" type="slidenum">
              <a:rPr lang="tr-TR" altLang="tr-TR" smtClean="0">
                <a:solidFill>
                  <a:srgbClr val="000000"/>
                </a:solidFill>
                <a:cs typeface="+mn-cs"/>
              </a:rPr>
              <a:pPr eaLnBrk="1" hangingPunct="1"/>
              <a:t>‹#›</a:t>
            </a:fld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3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254C0C-0BCE-42EB-93F3-90889B90189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2629DA-F684-44A1-ACFD-187D10CB4161}" type="slidenum">
              <a:rPr lang="en-US" altLang="tr-TR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altLang="tr-T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49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254C0C-0BCE-42EB-93F3-90889B90189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2629DA-F684-44A1-ACFD-187D10CB4161}" type="slidenum">
              <a:rPr lang="en-US" altLang="tr-TR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altLang="tr-T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101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C654B4-1A9F-44BC-9E4B-161B4DE2A1ED}" type="datetimeFigureOut">
              <a:rPr lang="tr-T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16.11.2015</a:t>
            </a:fld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E8F183F-7BC4-40F4-B57E-15B486A6AA4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6571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254C0C-0BCE-42EB-93F3-90889B90189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11/16/2015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2629DA-F684-44A1-ACFD-187D10CB4161}" type="slidenum">
              <a:rPr lang="en-US" altLang="tr-TR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altLang="tr-T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96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fld id="{326F44E4-98A4-4921-A3ED-071E1B5AF030}" type="slidenum">
              <a:rPr lang="tr-TR" altLang="tr-TR" smtClean="0">
                <a:solidFill>
                  <a:srgbClr val="000000"/>
                </a:solidFill>
                <a:cs typeface="+mn-cs"/>
              </a:rPr>
              <a:pPr eaLnBrk="1" hangingPunct="1"/>
              <a:t>‹#›</a:t>
            </a:fld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02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fld id="{326F44E4-98A4-4921-A3ED-071E1B5AF030}" type="slidenum">
              <a:rPr lang="tr-TR" altLang="tr-TR" smtClean="0">
                <a:solidFill>
                  <a:srgbClr val="000000"/>
                </a:solidFill>
                <a:cs typeface="+mn-cs"/>
              </a:rPr>
              <a:pPr eaLnBrk="1" hangingPunct="1"/>
              <a:t>‹#›</a:t>
            </a:fld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5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fld id="{326F44E4-98A4-4921-A3ED-071E1B5AF030}" type="slidenum">
              <a:rPr lang="tr-TR" altLang="tr-TR" smtClean="0">
                <a:solidFill>
                  <a:srgbClr val="000000"/>
                </a:solidFill>
                <a:cs typeface="+mn-cs"/>
              </a:rPr>
              <a:pPr eaLnBrk="1" hangingPunct="1"/>
              <a:t>‹#›</a:t>
            </a:fld>
            <a:endParaRPr lang="tr-TR" altLang="tr-TR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62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19700" y="5876925"/>
            <a:ext cx="3635375" cy="981075"/>
          </a:xfrm>
        </p:spPr>
        <p:txBody>
          <a:bodyPr anchor="ctr"/>
          <a:lstStyle/>
          <a:p>
            <a:r>
              <a:rPr lang="tr-TR" altLang="tr-TR" sz="4000">
                <a:solidFill>
                  <a:srgbClr val="FFFF99"/>
                </a:solidFill>
                <a:latin typeface="Georgia" panose="02040502050405020303" pitchFamily="18" charset="0"/>
              </a:rPr>
              <a:t>Güneş Sistemi</a:t>
            </a:r>
          </a:p>
        </p:txBody>
      </p:sp>
    </p:spTree>
    <p:extLst>
      <p:ext uri="{BB962C8B-B14F-4D97-AF65-F5344CB8AC3E}">
        <p14:creationId xmlns:p14="http://schemas.microsoft.com/office/powerpoint/2010/main" val="217789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181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218116" name="Picture 4" descr="03_uzaklık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7543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109663" y="333375"/>
            <a:ext cx="69246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1066800" y="307975"/>
            <a:ext cx="77644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tr-TR" sz="3200" dirty="0">
                <a:latin typeface="+mj-lt"/>
                <a:cs typeface="+mn-cs"/>
              </a:rPr>
              <a:t>Gezegenler – Dönme ve </a:t>
            </a:r>
            <a:r>
              <a:rPr lang="en-US" sz="3200" dirty="0">
                <a:latin typeface="+mj-lt"/>
                <a:cs typeface="+mn-cs"/>
              </a:rPr>
              <a:t>D</a:t>
            </a:r>
            <a:r>
              <a:rPr lang="tr-TR" sz="3200" dirty="0">
                <a:latin typeface="+mj-lt"/>
                <a:cs typeface="+mn-cs"/>
              </a:rPr>
              <a:t>olanma </a:t>
            </a:r>
            <a:r>
              <a:rPr lang="en-US" sz="3200" dirty="0">
                <a:latin typeface="+mj-lt"/>
                <a:cs typeface="+mn-cs"/>
              </a:rPr>
              <a:t>Ö</a:t>
            </a:r>
            <a:r>
              <a:rPr lang="tr-TR" sz="3200" dirty="0">
                <a:latin typeface="+mj-lt"/>
                <a:cs typeface="+mn-cs"/>
              </a:rPr>
              <a:t>zellikleri</a:t>
            </a:r>
            <a:endParaRPr lang="en-US" sz="3200" dirty="0">
              <a:latin typeface="+mj-lt"/>
              <a:cs typeface="+mn-cs"/>
            </a:endParaRPr>
          </a:p>
        </p:txBody>
      </p:sp>
      <p:sp>
        <p:nvSpPr>
          <p:cNvPr id="10245" name="Text Box 46"/>
          <p:cNvSpPr txBox="1">
            <a:spLocks noChangeArrowheads="1"/>
          </p:cNvSpPr>
          <p:nvPr/>
        </p:nvSpPr>
        <p:spPr bwMode="auto">
          <a:xfrm>
            <a:off x="611188" y="981075"/>
            <a:ext cx="7777162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525" indent="-95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93788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730375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66963" indent="-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003550" indent="-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6075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91795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37515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83235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tr-TR" altLang="tr-TR" sz="1800" dirty="0">
                <a:latin typeface="Times New Roman" panose="02020603050405020304" pitchFamily="18" charset="0"/>
              </a:rPr>
              <a:t> </a:t>
            </a:r>
            <a:r>
              <a:rPr lang="tr-TR" altLang="tr-TR" sz="1800" dirty="0"/>
              <a:t>Ekliptik düzlemine üstten baktığımızda, saat ibrelerinin dönme yönünün aksi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dirty="0"/>
              <a:t>   pozitif yön olarak dikkate alınır.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400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tr-TR" altLang="tr-TR" sz="1800" dirty="0"/>
              <a:t> Buna göre tüm gezegenler Güneş etrafında pozitif yönde dolanırlar.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tr-TR" altLang="tr-TR" sz="400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tr-TR" altLang="tr-TR" sz="1800" dirty="0"/>
              <a:t> Venüs ve Uranüs hariç tüm gezegenler eksenleri etrafında pozitif yönde dönerler.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tr-TR" altLang="tr-TR" sz="400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tr-TR" altLang="tr-TR" sz="1800" dirty="0"/>
              <a:t> Venüs ve Uranüs’ün ters yöndeki dönmeleri, sistemin oluşumu sırasında büyük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dirty="0"/>
              <a:t>   boyutlu ön-gezegenlerle çarpışmalarına bağlanmaktadır.</a:t>
            </a:r>
          </a:p>
        </p:txBody>
      </p:sp>
      <p:pic>
        <p:nvPicPr>
          <p:cNvPr id="10246" name="Picture 49" descr="planet_orbits-i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16288"/>
            <a:ext cx="3406775" cy="3389312"/>
          </a:xfrm>
          <a:prstGeom prst="rect">
            <a:avLst/>
          </a:prstGeom>
          <a:solidFill>
            <a:schemeClr val="bg1"/>
          </a:solidFill>
          <a:ln w="158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47" name="Picture 51" descr="planet_orbits-o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3322638"/>
            <a:ext cx="3368675" cy="3382962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0917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terrestrial rotation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400"/>
            <a:ext cx="43592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1"/>
          <p:cNvSpPr>
            <a:spLocks noChangeArrowheads="1"/>
          </p:cNvSpPr>
          <p:nvPr/>
        </p:nvSpPr>
        <p:spPr bwMode="auto">
          <a:xfrm>
            <a:off x="1676400" y="2667000"/>
            <a:ext cx="5638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>
                <a:solidFill>
                  <a:srgbClr val="FF0000"/>
                </a:solidFill>
              </a:rPr>
              <a:t>   </a:t>
            </a:r>
            <a:r>
              <a:rPr lang="en-US" altLang="en-US" sz="1800">
                <a:solidFill>
                  <a:srgbClr val="FF0000"/>
                </a:solidFill>
              </a:rPr>
              <a:t>M</a:t>
            </a:r>
            <a:r>
              <a:rPr lang="tr-TR" altLang="en-US" sz="1800">
                <a:solidFill>
                  <a:srgbClr val="FF0000"/>
                </a:solidFill>
              </a:rPr>
              <a:t>erkür</a:t>
            </a:r>
            <a:r>
              <a:rPr lang="en-US" altLang="en-US" sz="1800">
                <a:solidFill>
                  <a:srgbClr val="FF0000"/>
                </a:solidFill>
              </a:rPr>
              <a:t> 0°      V</a:t>
            </a:r>
            <a:r>
              <a:rPr lang="tr-TR" altLang="en-US" sz="1800">
                <a:solidFill>
                  <a:srgbClr val="FF0000"/>
                </a:solidFill>
              </a:rPr>
              <a:t>enü</a:t>
            </a:r>
            <a:r>
              <a:rPr lang="en-US" altLang="en-US" sz="1800">
                <a:solidFill>
                  <a:srgbClr val="FF0000"/>
                </a:solidFill>
              </a:rPr>
              <a:t>s  177°  </a:t>
            </a:r>
            <a:r>
              <a:rPr lang="tr-TR" altLang="en-US" sz="1800">
                <a:solidFill>
                  <a:srgbClr val="FF0000"/>
                </a:solidFill>
              </a:rPr>
              <a:t>Dünya</a:t>
            </a:r>
            <a:r>
              <a:rPr lang="en-US" altLang="en-US" sz="1800">
                <a:solidFill>
                  <a:srgbClr val="FF0000"/>
                </a:solidFill>
              </a:rPr>
              <a:t> 23°     </a:t>
            </a:r>
            <a:r>
              <a:rPr lang="tr-TR" altLang="en-US" sz="1800">
                <a:solidFill>
                  <a:srgbClr val="FF0000"/>
                </a:solidFill>
              </a:rPr>
              <a:t>Mars 25</a:t>
            </a:r>
            <a:r>
              <a:rPr lang="en-US" altLang="en-US" sz="1800">
                <a:solidFill>
                  <a:srgbClr val="FF0000"/>
                </a:solidFill>
              </a:rPr>
              <a:t>°     </a:t>
            </a:r>
            <a:r>
              <a:rPr lang="en-US" altLang="en-US" sz="1800">
                <a:solidFill>
                  <a:schemeClr val="bg1"/>
                </a:solidFill>
              </a:rPr>
              <a:t>Mars 25°</a:t>
            </a:r>
          </a:p>
        </p:txBody>
      </p:sp>
      <p:sp>
        <p:nvSpPr>
          <p:cNvPr id="11268" name="Rectangle 12"/>
          <p:cNvSpPr>
            <a:spLocks noChangeArrowheads="1"/>
          </p:cNvSpPr>
          <p:nvPr/>
        </p:nvSpPr>
        <p:spPr bwMode="auto">
          <a:xfrm>
            <a:off x="838200" y="5638800"/>
            <a:ext cx="8229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Jupiter 3°                   </a:t>
            </a:r>
            <a:r>
              <a:rPr lang="tr-TR" altLang="en-US" sz="1800">
                <a:solidFill>
                  <a:srgbClr val="FF0000"/>
                </a:solidFill>
              </a:rPr>
              <a:t> </a:t>
            </a:r>
            <a:r>
              <a:rPr lang="en-US" altLang="en-US" sz="1800">
                <a:solidFill>
                  <a:srgbClr val="FF0000"/>
                </a:solidFill>
              </a:rPr>
              <a:t>Saturn 27°                      Uranus 98°              Neptune </a:t>
            </a:r>
            <a:r>
              <a:rPr lang="tr-TR" altLang="en-US" sz="1800">
                <a:solidFill>
                  <a:srgbClr val="FF0000"/>
                </a:solidFill>
              </a:rPr>
              <a:t>28</a:t>
            </a:r>
            <a:r>
              <a:rPr lang="en-US" altLang="en-US" sz="1800">
                <a:solidFill>
                  <a:srgbClr val="FF0000"/>
                </a:solidFill>
              </a:rPr>
              <a:t>° </a:t>
            </a:r>
            <a:r>
              <a:rPr lang="en-US" altLang="en-US" sz="180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1269" name="Picture 13" descr="Gas giant rotation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505200"/>
            <a:ext cx="757237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27150" y="222250"/>
            <a:ext cx="6337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525" indent="-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9378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3037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6696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0355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607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179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751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323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latin typeface="+mn-lt"/>
                <a:cs typeface="+mn-cs"/>
              </a:rPr>
              <a:t>Gezegenlerin dönme eksenlerinin, ekliptik düzlemine dik doğrultu ile yaptığı açılar birbirinden farklıdır.</a:t>
            </a:r>
          </a:p>
        </p:txBody>
      </p:sp>
    </p:spTree>
    <p:extLst>
      <p:ext uri="{BB962C8B-B14F-4D97-AF65-F5344CB8AC3E}">
        <p14:creationId xmlns:p14="http://schemas.microsoft.com/office/powerpoint/2010/main" val="1094890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2400" y="1219200"/>
            <a:ext cx="4572000" cy="4191000"/>
            <a:chOff x="152400" y="1143000"/>
            <a:chExt cx="4943475" cy="4524375"/>
          </a:xfrm>
        </p:grpSpPr>
        <p:sp>
          <p:nvSpPr>
            <p:cNvPr id="4" name="Rectangle 3"/>
            <p:cNvSpPr/>
            <p:nvPr/>
          </p:nvSpPr>
          <p:spPr>
            <a:xfrm>
              <a:off x="686227" y="1143000"/>
              <a:ext cx="1752530" cy="838038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152400" y="1981038"/>
              <a:ext cx="533827" cy="2133654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438757" y="1981038"/>
              <a:ext cx="2657118" cy="2133654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4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114800"/>
              <a:ext cx="4943475" cy="155257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8463" y="3194050"/>
            <a:ext cx="3268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Karasal Gezegenler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İç gezegenler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15000" y="2532063"/>
            <a:ext cx="327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Gaz (jüpiter benzeri) Gezegenler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Dış Gezegenler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111125"/>
            <a:ext cx="6553200" cy="3082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319" name="TextBox 6"/>
          <p:cNvSpPr txBox="1">
            <a:spLocks noChangeArrowheads="1"/>
          </p:cNvSpPr>
          <p:nvPr/>
        </p:nvSpPr>
        <p:spPr bwMode="auto">
          <a:xfrm>
            <a:off x="5334000" y="3840163"/>
            <a:ext cx="342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white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962525" y="4208463"/>
          <a:ext cx="4029075" cy="249555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3184"/>
                <a:gridCol w="1975891"/>
              </a:tblGrid>
              <a:tr h="371029"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Karasal Gez.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Gaz Gez.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</a:tr>
              <a:tr h="371029"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Az</a:t>
                      </a:r>
                      <a:r>
                        <a:rPr lang="tr-TR" sz="1800" baseline="0" dirty="0" smtClean="0"/>
                        <a:t> yada hiç uydu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Çok uydulu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</a:tr>
              <a:tr h="371029"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Kütleleri</a:t>
                      </a:r>
                      <a:r>
                        <a:rPr lang="tr-TR" sz="1800" baseline="0" dirty="0" smtClean="0"/>
                        <a:t> az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Kütleleri</a:t>
                      </a:r>
                      <a:r>
                        <a:rPr lang="tr-TR" sz="1800" baseline="0" dirty="0" smtClean="0"/>
                        <a:t> çok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</a:tr>
              <a:tr h="640405"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Yoğunlukları yüksek</a:t>
                      </a:r>
                    </a:p>
                    <a:p>
                      <a:pPr algn="ctr"/>
                      <a:r>
                        <a:rPr lang="tr-TR" sz="1800" dirty="0" smtClean="0"/>
                        <a:t>4-5 gr/cm3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Yoğunlukları düşük</a:t>
                      </a:r>
                    </a:p>
                    <a:p>
                      <a:pPr algn="ctr"/>
                      <a:r>
                        <a:rPr lang="tr-TR" sz="1800" dirty="0" smtClean="0"/>
                        <a:t>0.7-2</a:t>
                      </a:r>
                      <a:r>
                        <a:rPr lang="tr-TR" sz="1800" baseline="0" dirty="0" smtClean="0"/>
                        <a:t> gr/cm3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</a:tr>
              <a:tr h="371029"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Halka yok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Halka var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</a:tr>
              <a:tr h="371029"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Metalik çekirdek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Kayalık çekirdek</a:t>
                      </a:r>
                      <a:endParaRPr lang="en-US" sz="1800" dirty="0"/>
                    </a:p>
                  </a:txBody>
                  <a:tcPr marL="91456" marR="91456" marT="45744" marB="4574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6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 smtClean="0">
                <a:solidFill>
                  <a:schemeClr val="bg1"/>
                </a:solidFill>
              </a:rPr>
              <a:t>Gezegenlerimiz</a:t>
            </a:r>
          </a:p>
        </p:txBody>
      </p:sp>
      <p:sp>
        <p:nvSpPr>
          <p:cNvPr id="2211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221188" name="Picture 5" descr="jupiter-e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0" y="1361059"/>
            <a:ext cx="847140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9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63763"/>
            <a:ext cx="76962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4079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00200"/>
            <a:ext cx="4079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95400" y="1066800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Astreoid Kuşağı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15200" y="1066800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Kuiper Kuşağı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06563" y="5645150"/>
            <a:ext cx="224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Ceres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934200" y="5638800"/>
            <a:ext cx="2247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Plüto, Eris, Makemake, Haumea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1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terpl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400300"/>
            <a:ext cx="90551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Text Box 4"/>
          <p:cNvSpPr txBox="1">
            <a:spLocks noChangeArrowheads="1"/>
          </p:cNvSpPr>
          <p:nvPr/>
        </p:nvSpPr>
        <p:spPr bwMode="auto">
          <a:xfrm>
            <a:off x="900113" y="692150"/>
            <a:ext cx="7559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3600" smtClean="0">
                <a:solidFill>
                  <a:srgbClr val="000000"/>
                </a:solidFill>
                <a:latin typeface="Arial" panose="020B0604020202020204" pitchFamily="34" charset="0"/>
              </a:rPr>
              <a:t>Yer Benzeri (Karasal) Gezegenler</a:t>
            </a:r>
          </a:p>
        </p:txBody>
      </p:sp>
    </p:spTree>
    <p:extLst>
      <p:ext uri="{BB962C8B-B14F-4D97-AF65-F5344CB8AC3E}">
        <p14:creationId xmlns:p14="http://schemas.microsoft.com/office/powerpoint/2010/main" val="24582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152400" y="0"/>
            <a:ext cx="8991600" cy="1054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tr-TR" sz="2500" b="1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Gezegen</a:t>
            </a:r>
            <a:r>
              <a:rPr lang="en-US" altLang="tr-TR" sz="25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tr-TR" sz="2500" b="1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Kesitleri</a:t>
            </a:r>
            <a:r>
              <a:rPr lang="en-US" altLang="tr-TR" sz="25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en-US" altLang="tr-TR" sz="25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tr-TR" sz="25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en-US" altLang="tr-TR" sz="25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Yer</a:t>
            </a:r>
            <a:r>
              <a:rPr lang="en-US" altLang="tr-TR" sz="25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tr-TR" sz="25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benzeri</a:t>
            </a:r>
            <a:r>
              <a:rPr lang="en-US" altLang="tr-TR" sz="25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  <a:endParaRPr lang="en-US" altLang="tr-TR" sz="25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381000" y="4953000"/>
            <a:ext cx="23622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tr-TR" sz="1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tr-TR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İç </a:t>
            </a:r>
            <a:r>
              <a:rPr lang="tr-TR" altLang="tr-TR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(katı) </a:t>
            </a:r>
            <a:r>
              <a:rPr lang="en-US" altLang="tr-TR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Çekirdek </a:t>
            </a:r>
            <a:endParaRPr lang="en-US" altLang="tr-TR" sz="24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tr-TR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Dış</a:t>
            </a:r>
            <a:r>
              <a:rPr lang="tr-TR" altLang="tr-TR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(sıvı) </a:t>
            </a:r>
            <a:r>
              <a:rPr lang="en-US" altLang="tr-TR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Çekirdek </a:t>
            </a:r>
            <a:endParaRPr lang="en-US" altLang="tr-TR" sz="24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tr-TR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Manto </a:t>
            </a:r>
            <a:endParaRPr lang="en-US" altLang="tr-TR" sz="24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tr-TR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Kabuk</a:t>
            </a:r>
            <a:endParaRPr lang="en-US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3237" name="Oval 5"/>
          <p:cNvSpPr>
            <a:spLocks noChangeArrowheads="1"/>
          </p:cNvSpPr>
          <p:nvPr/>
        </p:nvSpPr>
        <p:spPr bwMode="auto">
          <a:xfrm>
            <a:off x="381000" y="5105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3238" name="Oval 6"/>
          <p:cNvSpPr>
            <a:spLocks noChangeArrowheads="1"/>
          </p:cNvSpPr>
          <p:nvPr/>
        </p:nvSpPr>
        <p:spPr bwMode="auto">
          <a:xfrm>
            <a:off x="381000" y="5486400"/>
            <a:ext cx="152400" cy="1524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3239" name="Oval 7"/>
          <p:cNvSpPr>
            <a:spLocks noChangeArrowheads="1"/>
          </p:cNvSpPr>
          <p:nvPr/>
        </p:nvSpPr>
        <p:spPr bwMode="auto">
          <a:xfrm>
            <a:off x="381000" y="5867400"/>
            <a:ext cx="152400" cy="152400"/>
          </a:xfrm>
          <a:prstGeom prst="ellipse">
            <a:avLst/>
          </a:pr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3240" name="Oval 8"/>
          <p:cNvSpPr>
            <a:spLocks noChangeArrowheads="1"/>
          </p:cNvSpPr>
          <p:nvPr/>
        </p:nvSpPr>
        <p:spPr bwMode="auto">
          <a:xfrm>
            <a:off x="381000" y="62484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3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tr-TR" altLang="en-US" smtClean="0"/>
              <a:t>Merkür</a:t>
            </a:r>
            <a:endParaRPr lang="en-US" altLang="en-US" smtClean="0"/>
          </a:p>
        </p:txBody>
      </p:sp>
      <p:pic>
        <p:nvPicPr>
          <p:cNvPr id="16387" name="Picture 2" descr="http://messenger.jhuapl.edu/news_room/images/telecon5/murchie05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8213"/>
            <a:ext cx="586740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28194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5867400" y="3260725"/>
            <a:ext cx="3352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dirty="0"/>
              <a:t>En küçük gezegen,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 dirty="0"/>
              <a:t>0.4AB, 0.05M</a:t>
            </a:r>
            <a:r>
              <a:rPr lang="en-US" altLang="en-US" sz="1800" baseline="-25000" dirty="0">
                <a:sym typeface="Symbol" panose="05050102010706020507" pitchFamily="18" charset="2"/>
              </a:rPr>
              <a:t></a:t>
            </a:r>
            <a:r>
              <a:rPr lang="en-US" altLang="en-US" sz="1800" dirty="0">
                <a:sym typeface="Symbol" panose="05050102010706020507" pitchFamily="18" charset="2"/>
              </a:rPr>
              <a:t>,0.4R</a:t>
            </a:r>
            <a:r>
              <a:rPr lang="en-US" altLang="en-US" sz="1800" baseline="-25000" dirty="0">
                <a:sym typeface="Symbol" panose="05050102010706020507" pitchFamily="18" charset="2"/>
              </a:rPr>
              <a:t></a:t>
            </a:r>
            <a:endParaRPr lang="tr-TR" altLang="en-US" sz="1800" baseline="-25000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dirty="0"/>
              <a:t>Güneşe uzaklığı 56 milyon km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dirty="0"/>
              <a:t>Gece (-180 C) gündüz (430 C) sıcaklık farklı çok yüksek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dirty="0"/>
              <a:t>1 Merkür günü= 59 gün,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dirty="0"/>
              <a:t>1 Merkür yılı=88 gün,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dirty="0"/>
              <a:t>Uydusu yok,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dirty="0"/>
              <a:t>Yüzeyinde kraterler var Ay da olduğu gibi,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dirty="0"/>
              <a:t>Güneş Dünyada olduğundan 3 kez daha büyük gözükür,</a:t>
            </a:r>
            <a:endParaRPr lang="en-US" alt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81000"/>
            <a:ext cx="282098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r-TR" dirty="0"/>
              <a:t>Merkür Ziyaretleri;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tr-TR" dirty="0"/>
              <a:t>Mariner 10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tr-TR" dirty="0"/>
              <a:t>Messenger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95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d1jqu7g1y74ds1.cloudfront.net/wp-content/uploads/2008/05/eistlaregio-580x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270125"/>
            <a:ext cx="5524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http://d1jqu7g1y74ds1.cloudfront.net/wp-content/uploads/2008/05/venus_magellan-580x5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4671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tr-TR" altLang="en-US" smtClean="0"/>
              <a:t>Venüs</a:t>
            </a:r>
            <a:endParaRPr lang="en-US" altLang="en-US" smtClean="0"/>
          </a:p>
        </p:txBody>
      </p:sp>
      <p:sp>
        <p:nvSpPr>
          <p:cNvPr id="17413" name="TextBox 3"/>
          <p:cNvSpPr txBox="1">
            <a:spLocks noChangeArrowheads="1"/>
          </p:cNvSpPr>
          <p:nvPr/>
        </p:nvSpPr>
        <p:spPr bwMode="auto">
          <a:xfrm>
            <a:off x="5668963" y="3467100"/>
            <a:ext cx="343693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/>
              <a:t>0.7AB, 0.8M</a:t>
            </a:r>
            <a:r>
              <a:rPr lang="en-US" altLang="en-US" sz="1800" baseline="-25000">
                <a:sym typeface="Symbol" panose="05050102010706020507" pitchFamily="18" charset="2"/>
              </a:rPr>
              <a:t></a:t>
            </a:r>
            <a:r>
              <a:rPr lang="tr-TR" altLang="en-US" sz="1800"/>
              <a:t>,</a:t>
            </a:r>
            <a:r>
              <a:rPr lang="en-US" altLang="en-US" sz="1800"/>
              <a:t> 1R</a:t>
            </a:r>
            <a:r>
              <a:rPr lang="en-US" altLang="en-US" sz="1800" baseline="-25000">
                <a:sym typeface="Symbol" panose="05050102010706020507" pitchFamily="18" charset="2"/>
              </a:rPr>
              <a:t></a:t>
            </a:r>
            <a:endParaRPr lang="tr-TR" altLang="en-US" sz="1800" baseline="-250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/>
              <a:t>Güneşe uzaklığı 108 milyon km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/>
              <a:t>Merkürden daha sıcak, 470 C,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/>
              <a:t>1 Venüs günü= 243 gün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/>
              <a:t>1 Venüs yılı=225 gün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/>
              <a:t>Kalın ve toksik atmosferi, karbondioksit ve azottan, sülfürik asid damlacıklı bulutlar,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/>
              <a:t>Güneş batıdan doğup, doğudan batıyor,</a:t>
            </a:r>
            <a:endParaRPr lang="en-US" altLang="en-US" sz="1800"/>
          </a:p>
        </p:txBody>
      </p:sp>
      <p:sp>
        <p:nvSpPr>
          <p:cNvPr id="5" name="TextBox 4"/>
          <p:cNvSpPr txBox="1"/>
          <p:nvPr/>
        </p:nvSpPr>
        <p:spPr>
          <a:xfrm>
            <a:off x="144463" y="1219200"/>
            <a:ext cx="47244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r-TR" dirty="0"/>
              <a:t>Venüs Ziyaretleri;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tr-TR" dirty="0"/>
              <a:t>40 tan fazla uzay aracı,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tr-TR" dirty="0"/>
              <a:t>Magellan yüzeyinin %98 ini haritaladı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mtClean="0"/>
              <a:t>Güneş Sistemi</a:t>
            </a:r>
          </a:p>
        </p:txBody>
      </p:sp>
      <p:sp>
        <p:nvSpPr>
          <p:cNvPr id="215043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4402137" cy="41767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tr-TR" altLang="tr-TR" sz="2000" b="1" u="sng" dirty="0" smtClean="0"/>
              <a:t>Tanım:</a:t>
            </a:r>
            <a:r>
              <a:rPr lang="tr-TR" altLang="tr-TR" sz="20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 smtClean="0"/>
              <a:t>Güneş, 8 gezegen ve bunların uyduları (Güneş’ten uzaklık sırasına göre: Merkür, Venüs, Dünya, Mars, Jüpiter, Satürn, Uranüs ve Neptün)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 smtClean="0"/>
              <a:t>Cüce gezegenler ve bunların uyduları (Ceres, Pluto ve Eris gibi)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 smtClean="0"/>
              <a:t>Güneş sisteminin küçük nesneleri (Asteroidler – küçük gezegenler, Neptün ötesi küçük cisimler – Kuiper Kuşağı ve Oort Bulutu, kuyruklu yıldızlar ve meteorlar)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000" dirty="0" smtClean="0"/>
              <a:t>Gezegenler arası gaz ve toz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tr-TR" altLang="tr-TR" sz="2000" dirty="0" smtClean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tr-TR" altLang="tr-TR" sz="2000" dirty="0" smtClean="0"/>
              <a:t>Güneş sisteminin sınırı </a:t>
            </a:r>
            <a:r>
              <a:rPr lang="tr-TR" altLang="tr-TR" sz="2000" dirty="0" smtClean="0">
                <a:sym typeface="Wingdings" panose="05000000000000000000" pitchFamily="2" charset="2"/>
              </a:rPr>
              <a:t></a:t>
            </a:r>
            <a:endParaRPr lang="tr-TR" altLang="tr-TR" sz="2000" dirty="0" smtClean="0"/>
          </a:p>
        </p:txBody>
      </p:sp>
      <p:pic>
        <p:nvPicPr>
          <p:cNvPr id="215044" name="Picture 5" descr="07alm_solarsystem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240631"/>
            <a:ext cx="41148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5" name="Picture 7" descr="outer-o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76" y="3624291"/>
            <a:ext cx="3221038" cy="301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468313" y="5805488"/>
            <a:ext cx="46085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tr-TR" altLang="tr-TR" sz="1800" dirty="0"/>
              <a:t>Güneş</a:t>
            </a:r>
            <a:r>
              <a:rPr lang="tr-TR" altLang="tr-TR" sz="2000" dirty="0">
                <a:sym typeface="Wingdings" panose="05000000000000000000" pitchFamily="2" charset="2"/>
              </a:rPr>
              <a:t>’in çekim etkisinin son bulduğu yer</a:t>
            </a:r>
            <a:endParaRPr lang="tr-TR" altLang="tr-TR" sz="20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tr-TR" altLang="tr-TR" sz="2000" dirty="0"/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7019925" y="4508500"/>
            <a:ext cx="1081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>
                <a:solidFill>
                  <a:schemeClr val="bg1"/>
                </a:solidFill>
                <a:latin typeface="Arial" panose="020B0604020202020204" pitchFamily="34" charset="0"/>
              </a:rPr>
              <a:t>Oort Bulutu</a:t>
            </a:r>
          </a:p>
        </p:txBody>
      </p:sp>
      <p:sp>
        <p:nvSpPr>
          <p:cNvPr id="215048" name="Text Box 10"/>
          <p:cNvSpPr txBox="1">
            <a:spLocks noChangeArrowheads="1"/>
          </p:cNvSpPr>
          <p:nvPr/>
        </p:nvSpPr>
        <p:spPr bwMode="auto">
          <a:xfrm>
            <a:off x="5435600" y="5661025"/>
            <a:ext cx="1441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>
                <a:solidFill>
                  <a:schemeClr val="bg1"/>
                </a:solidFill>
                <a:latin typeface="Arial" panose="020B0604020202020204" pitchFamily="34" charset="0"/>
              </a:rPr>
              <a:t>Kuiper Kuşağı</a:t>
            </a:r>
          </a:p>
        </p:txBody>
      </p:sp>
    </p:spTree>
    <p:extLst>
      <p:ext uri="{BB962C8B-B14F-4D97-AF65-F5344CB8AC3E}">
        <p14:creationId xmlns:p14="http://schemas.microsoft.com/office/powerpoint/2010/main" val="20233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WordArt 2"/>
          <p:cNvSpPr>
            <a:spLocks noChangeArrowheads="1" noChangeShapeType="1" noTextEdit="1"/>
          </p:cNvSpPr>
          <p:nvPr/>
        </p:nvSpPr>
        <p:spPr bwMode="auto">
          <a:xfrm>
            <a:off x="571500" y="414338"/>
            <a:ext cx="2228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>
                    <a:alpha val="5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VENÜS</a:t>
            </a:r>
          </a:p>
        </p:txBody>
      </p:sp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3162300" y="642938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tr-TR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(Güzellik Tanrıçası)</a:t>
            </a:r>
            <a:endParaRPr lang="en-US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395536" y="1196752"/>
            <a:ext cx="8305800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Gökyüzünün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parlak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üçüncü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cismidir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Akşam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yıldızı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“Sabah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yıldızı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çoban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yıldızı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olarak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isimlendirilir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tr-TR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Çok</a:t>
            </a:r>
            <a:r>
              <a:rPr lang="en-US" alt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parlak</a:t>
            </a:r>
            <a:r>
              <a:rPr lang="en-US" alt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görünmesinin</a:t>
            </a:r>
            <a:r>
              <a:rPr lang="en-US" alt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nedeni</a:t>
            </a:r>
            <a:r>
              <a:rPr lang="en-US" alt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albedosunun</a:t>
            </a:r>
            <a:r>
              <a:rPr lang="en-US" alt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%80 </a:t>
            </a:r>
            <a:r>
              <a:rPr lang="en-US" altLang="tr-TR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civarında</a:t>
            </a:r>
            <a:r>
              <a:rPr lang="en-US" alt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olmasıdır</a:t>
            </a:r>
            <a:r>
              <a:rPr lang="en-US" alt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tr-TR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Kütle</a:t>
            </a:r>
            <a:r>
              <a:rPr lang="en-US" alt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boyut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bakımından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Dünya’ya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çok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benzer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Kendi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etrafında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çok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yavaş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ters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döner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Çok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yoğun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atmosfere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sahiptir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nedenle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Merkür’den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sıcaktır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460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(ii)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çok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parlak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görülür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Atmosferi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kükürt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karbondioksit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içerir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Yüzeyi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dağlar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 bin m, Maxwell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Dağı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büyük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vadiler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çarpma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kraterleri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aktif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yanardağlara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sahiptir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Ancak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yüzeyinin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%80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ninden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fazlası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düzlüktür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Kendi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çevresinde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dönmesi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(243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Güneş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etrafında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dolanmasından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(224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uzundur!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Doğal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uydusu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tr-TR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yoktur</a:t>
            </a:r>
            <a:r>
              <a:rPr lang="en-US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tr-TR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73125"/>
            <a:ext cx="7929562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AutoShape 3"/>
          <p:cNvSpPr>
            <a:spLocks noChangeArrowheads="1"/>
          </p:cNvSpPr>
          <p:nvPr/>
        </p:nvSpPr>
        <p:spPr bwMode="auto">
          <a:xfrm>
            <a:off x="539750" y="125413"/>
            <a:ext cx="8208963" cy="1143000"/>
          </a:xfrm>
          <a:prstGeom prst="roundRect">
            <a:avLst>
              <a:gd name="adj" fmla="val 69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647700" y="100013"/>
            <a:ext cx="2519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Korkunç “sera etkisi”</a:t>
            </a:r>
            <a:r>
              <a:rPr lang="en-GB" altLang="tr-TR" sz="200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684213" y="563563"/>
            <a:ext cx="77358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Yeryüzündeki C</a:t>
            </a:r>
            <a:r>
              <a:rPr lang="en-GB" altLang="tr-TR" sz="1700" baseline="-190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2</a:t>
            </a:r>
            <a:r>
              <a:rPr lang="en-GB" altLang="tr-TR" sz="16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O</a:t>
            </a:r>
            <a:r>
              <a:rPr lang="tr-TR" altLang="tr-TR" sz="16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etkisine </a:t>
            </a:r>
            <a:r>
              <a:rPr lang="tr-TR" altLang="tr-TR" sz="16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benziyor. Yüksek sıcaklık büyük </a:t>
            </a:r>
            <a:r>
              <a:rPr lang="tr-TR" altLang="tr-TR" sz="16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olasılıkla </a:t>
            </a:r>
            <a:r>
              <a:rPr lang="en-GB" altLang="tr-TR" sz="16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H</a:t>
            </a:r>
            <a:r>
              <a:rPr lang="en-GB" altLang="tr-TR" sz="1700" baseline="-190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2</a:t>
            </a:r>
            <a:r>
              <a:rPr lang="en-GB" altLang="tr-TR" sz="16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O</a:t>
            </a:r>
            <a:r>
              <a:rPr lang="tr-TR" altLang="tr-TR" sz="16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r>
              <a:rPr lang="tr-TR" altLang="tr-TR" sz="1600" dirty="0" err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nun</a:t>
            </a:r>
            <a:r>
              <a:rPr lang="tr-TR" altLang="tr-TR" sz="16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buharlaşmasına neden oldu.</a:t>
            </a:r>
            <a:r>
              <a:rPr lang="en-GB" altLang="tr-TR" sz="1600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WordArt 2"/>
          <p:cNvSpPr>
            <a:spLocks noChangeArrowheads="1" noChangeShapeType="1" noTextEdit="1"/>
          </p:cNvSpPr>
          <p:nvPr/>
        </p:nvSpPr>
        <p:spPr bwMode="auto">
          <a:xfrm>
            <a:off x="683568" y="116632"/>
            <a:ext cx="2228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>
                    <a:alpha val="50195"/>
                  </a:srgbClr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DÜNYA</a:t>
            </a:r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4932040" y="332656"/>
            <a:ext cx="407670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Güneş’e olan uzaklığı, suyun sıvı halde bulunmasına olanak tanımaktadır (ayrıca atmosfer basıncı ve yüzey çekim ivmesi de uygundur).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Atmosferinin %78 i azot, %21 i oksijendir.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Demirce </a:t>
            </a: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zengin merkezi çekirdeği saran dış çekirdek erimiş yarı sıvı madenlerden oluşur.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sıvının hareketi nedeniyle elektrik akımı ve manyetik alan oluşur.</a:t>
            </a:r>
            <a:endParaRPr lang="tr-TR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2" descr="C:\WINDOWS\Desktop\gunes_sistemi\dunya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323036" cy="494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84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nearth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90872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Manyetik alanlar şiddetli  Güneş rüzgarlarından Dünya’yı korur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9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moon_20040829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0272" y="1628800"/>
            <a:ext cx="4412529" cy="44125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Georgia" panose="02040502050405020303" pitchFamily="18" charset="0"/>
              </a:rPr>
              <a:t>AY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79388" y="1495425"/>
            <a:ext cx="4464620" cy="35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2500" dirty="0">
                <a:latin typeface="Georgia" panose="02040502050405020303" pitchFamily="18" charset="0"/>
              </a:rPr>
              <a:t>Dünya’ya uzaklığı:</a:t>
            </a:r>
          </a:p>
          <a:p>
            <a:pPr>
              <a:buFontTx/>
              <a:buNone/>
            </a:pPr>
            <a:r>
              <a:rPr lang="tr-TR" altLang="tr-TR" sz="2500" dirty="0">
                <a:latin typeface="Georgia" panose="02040502050405020303" pitchFamily="18" charset="0"/>
              </a:rPr>
              <a:t>		 </a:t>
            </a:r>
            <a:r>
              <a:rPr lang="tr-TR" altLang="tr-TR" sz="2500" dirty="0" smtClean="0">
                <a:latin typeface="Georgia" panose="02040502050405020303" pitchFamily="18" charset="0"/>
              </a:rPr>
              <a:t>384400km </a:t>
            </a:r>
            <a:r>
              <a:rPr lang="tr-TR" altLang="tr-TR" sz="2500" dirty="0">
                <a:latin typeface="Georgia" panose="02040502050405020303" pitchFamily="18" charset="0"/>
              </a:rPr>
              <a:t>= 0,003AB</a:t>
            </a:r>
          </a:p>
          <a:p>
            <a:endParaRPr lang="tr-TR" altLang="tr-TR" sz="2500" dirty="0">
              <a:latin typeface="Georgia" panose="02040502050405020303" pitchFamily="18" charset="0"/>
            </a:endParaRPr>
          </a:p>
          <a:p>
            <a:r>
              <a:rPr lang="tr-TR" altLang="tr-TR" sz="2500" dirty="0">
                <a:latin typeface="Georgia" panose="02040502050405020303" pitchFamily="18" charset="0"/>
              </a:rPr>
              <a:t>Yarı çapı: </a:t>
            </a:r>
            <a:r>
              <a:rPr lang="tr-TR" altLang="tr-TR" sz="2500" dirty="0" smtClean="0">
                <a:latin typeface="Georgia" panose="02040502050405020303" pitchFamily="18" charset="0"/>
              </a:rPr>
              <a:t>3476km</a:t>
            </a:r>
            <a:endParaRPr lang="tr-TR" altLang="tr-TR" sz="2500" dirty="0">
              <a:latin typeface="Georgia" panose="02040502050405020303" pitchFamily="18" charset="0"/>
            </a:endParaRPr>
          </a:p>
          <a:p>
            <a:endParaRPr lang="tr-TR" altLang="tr-TR" sz="2500" dirty="0">
              <a:latin typeface="Georgia" panose="02040502050405020303" pitchFamily="18" charset="0"/>
            </a:endParaRPr>
          </a:p>
          <a:p>
            <a:r>
              <a:rPr lang="tr-TR" altLang="tr-TR" sz="2500" dirty="0">
                <a:latin typeface="Georgia" panose="02040502050405020303" pitchFamily="18" charset="0"/>
              </a:rPr>
              <a:t>Sıcaklığı: -17</a:t>
            </a:r>
            <a:r>
              <a:rPr lang="tr-TR" altLang="tr-TR" sz="2500" baseline="30000" dirty="0">
                <a:latin typeface="Georgia" panose="02040502050405020303" pitchFamily="18" charset="0"/>
              </a:rPr>
              <a:t>o</a:t>
            </a:r>
            <a:r>
              <a:rPr lang="tr-TR" altLang="tr-TR" sz="2500" dirty="0">
                <a:latin typeface="Georgia" panose="02040502050405020303" pitchFamily="18" charset="0"/>
              </a:rPr>
              <a:t>C</a:t>
            </a:r>
          </a:p>
          <a:p>
            <a:endParaRPr lang="tr-TR" altLang="tr-TR" sz="2500" dirty="0">
              <a:latin typeface="Georgia" panose="02040502050405020303" pitchFamily="18" charset="0"/>
            </a:endParaRPr>
          </a:p>
          <a:p>
            <a:r>
              <a:rPr lang="tr-TR" altLang="tr-TR" sz="2500" dirty="0">
                <a:latin typeface="Georgia" panose="02040502050405020303" pitchFamily="18" charset="0"/>
              </a:rPr>
              <a:t>Atmosferi yok</a:t>
            </a:r>
          </a:p>
          <a:p>
            <a:endParaRPr lang="tr-TR" altLang="tr-TR" sz="2500" dirty="0">
              <a:latin typeface="Georgia" panose="02040502050405020303" pitchFamily="18" charset="0"/>
            </a:endParaRPr>
          </a:p>
          <a:p>
            <a:r>
              <a:rPr lang="tr-TR" altLang="tr-TR" sz="2500" dirty="0">
                <a:latin typeface="Georgia" panose="02040502050405020303" pitchFamily="18" charset="0"/>
              </a:rPr>
              <a:t>Yüzeyi kraterli</a:t>
            </a:r>
          </a:p>
        </p:txBody>
      </p:sp>
    </p:spTree>
    <p:extLst>
      <p:ext uri="{BB962C8B-B14F-4D97-AF65-F5344CB8AC3E}">
        <p14:creationId xmlns:p14="http://schemas.microsoft.com/office/powerpoint/2010/main" val="74070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WordArt 2"/>
          <p:cNvSpPr>
            <a:spLocks noChangeArrowheads="1" noChangeShapeType="1" noTextEdit="1"/>
          </p:cNvSpPr>
          <p:nvPr/>
        </p:nvSpPr>
        <p:spPr bwMode="auto">
          <a:xfrm>
            <a:off x="723900" y="712788"/>
            <a:ext cx="2228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>
                    <a:alpha val="50195"/>
                  </a:srgbClr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MARS</a:t>
            </a:r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3314700" y="941388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(Savaş Tanrısı)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395536" y="1556792"/>
            <a:ext cx="40767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Yer’in yarısı boyutundadır. Toprağı demir yönünden zengindir. Yüzeyinde derin ve uzun kanyonlar ve kraterlerin yanında çok büyük yanardağlar bulunmaktadır. 27 bin m yüksekliğindeki “Olympus Mars”, güneş sisteminin en yüksek dağıdır.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Kutuplarda görülen beyaz başlıklar, donmuş karbondioksit gazıdır, az miktarda su buzu da vardır. Ortalama yüzey sıcaklığı 218 ° K dir.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Ekvatoru yörünge düzlemine göre 23° 59’ eğiktir. Ayrıca dönme süresi 23 saat 37 dakikadır. Mars yılı 687 gündür.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İki tane uydusu vardır (Phobos ve Deimos).</a:t>
            </a:r>
            <a:endParaRPr lang="tr-TR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 descr="C:\WINDOWS\Desktop\gunes_sistemi\m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67" y="1628800"/>
            <a:ext cx="4012229" cy="30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4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http://www.outerspaceuniverse.org/media/planet-m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43075"/>
            <a:ext cx="283051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smtClean="0"/>
              <a:t>Mars</a:t>
            </a:r>
            <a:endParaRPr lang="en-US" altLang="en-US" smtClean="0"/>
          </a:p>
        </p:txBody>
      </p:sp>
      <p:pic>
        <p:nvPicPr>
          <p:cNvPr id="18436" name="Picture 2" descr="http://upload.wikimedia.org/wikipedia/commons/thumb/d/dc/PIA16239_High-Resolution_Self-Portrait_by_Curiosity_Rover_Arm_Camera.jpg/640px-PIA16239_High-Resolution_Self-Portrait_by_Curiosity_Rover_Arm_Cam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19200"/>
            <a:ext cx="3970337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http://upload.wikimedia.org/wikipedia/commons/thumb/5/5c/Phobos_colour_2008.jpg/180px-Phobos_colour_2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"/>
            <a:ext cx="17145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http://upload.wikimedia.org/wikipedia/commons/thumb/8/8d/Deimos-MRO.jpg/180px-Deimos-M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17907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http://upload.wikimedia.org/wikipedia/commons/d/db/Orbits_of_Phobos_and_Deimo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1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3"/>
          <p:cNvSpPr txBox="1">
            <a:spLocks noChangeArrowheads="1"/>
          </p:cNvSpPr>
          <p:nvPr/>
        </p:nvSpPr>
        <p:spPr bwMode="auto">
          <a:xfrm>
            <a:off x="5105400" y="8731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Phobos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6705600" y="16764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Deimos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228600" y="76200"/>
            <a:ext cx="358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smtClean="0">
                <a:solidFill>
                  <a:prstClr val="white"/>
                </a:solidFill>
              </a:rPr>
              <a:t>Mars Ziyaretleri;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tr-TR" sz="1800" smtClean="0">
                <a:solidFill>
                  <a:prstClr val="white"/>
                </a:solidFill>
              </a:rPr>
              <a:t>40 dan fazla uzay aracı,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tr-TR" sz="1800" smtClean="0">
                <a:solidFill>
                  <a:prstClr val="white"/>
                </a:solidFill>
              </a:rPr>
              <a:t>Curiosity hala çalışmalarına devam ediyor </a:t>
            </a:r>
          </a:p>
        </p:txBody>
      </p:sp>
      <p:sp>
        <p:nvSpPr>
          <p:cNvPr id="18443" name="TextBox 4"/>
          <p:cNvSpPr txBox="1">
            <a:spLocks noChangeArrowheads="1"/>
          </p:cNvSpPr>
          <p:nvPr/>
        </p:nvSpPr>
        <p:spPr bwMode="auto">
          <a:xfrm>
            <a:off x="4800600" y="4191000"/>
            <a:ext cx="3810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 smtClean="0">
                <a:solidFill>
                  <a:prstClr val="white"/>
                </a:solidFill>
              </a:rPr>
              <a:t>1.5AB, 0.1M</a:t>
            </a:r>
            <a:r>
              <a:rPr lang="en-US" altLang="en-US" sz="1800" baseline="-25000" smtClean="0">
                <a:solidFill>
                  <a:prstClr val="white"/>
                </a:solidFill>
                <a:sym typeface="Symbol" panose="05050102010706020507" pitchFamily="18" charset="2"/>
              </a:rPr>
              <a:t></a:t>
            </a:r>
            <a:r>
              <a:rPr lang="tr-TR" altLang="en-US" sz="1800" smtClean="0">
                <a:solidFill>
                  <a:prstClr val="white"/>
                </a:solidFill>
              </a:rPr>
              <a:t>,</a:t>
            </a:r>
            <a:r>
              <a:rPr lang="en-US" altLang="en-US" sz="1800" smtClean="0">
                <a:solidFill>
                  <a:prstClr val="white"/>
                </a:solidFill>
              </a:rPr>
              <a:t>0.5R</a:t>
            </a:r>
            <a:r>
              <a:rPr lang="en-US" altLang="en-US" sz="1800" baseline="-25000" smtClean="0">
                <a:solidFill>
                  <a:prstClr val="white"/>
                </a:solidFill>
                <a:sym typeface="Symbol" panose="05050102010706020507" pitchFamily="18" charset="2"/>
              </a:rPr>
              <a:t></a:t>
            </a:r>
            <a:endParaRPr lang="tr-TR" altLang="en-US" sz="1800" baseline="-25000" smtClean="0">
              <a:solidFill>
                <a:prstClr val="white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smtClean="0">
                <a:solidFill>
                  <a:prstClr val="white"/>
                </a:solidFill>
              </a:rPr>
              <a:t>Güneş’e uzaklığı 228 milyon km,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smtClean="0">
                <a:solidFill>
                  <a:prstClr val="white"/>
                </a:solidFill>
              </a:rPr>
              <a:t>Oksitletmiş mars toprağındaki demir minerallerinden dolayı kızıl gezen olarak bilinir,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smtClean="0">
                <a:solidFill>
                  <a:prstClr val="white"/>
                </a:solidFill>
              </a:rPr>
              <a:t>Dev volkanlar, büyük bir kanyon, kutup başlıkları, ...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smtClean="0">
                <a:solidFill>
                  <a:prstClr val="white"/>
                </a:solidFill>
              </a:rPr>
              <a:t>Çok eskiden suyun sıvı halde olduğuna dair deliller,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F06-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266700"/>
            <a:ext cx="60229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4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vo1_mg07s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8575"/>
            <a:ext cx="4289425" cy="4289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valles-marine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 rot="1422208">
            <a:off x="755650" y="4005263"/>
            <a:ext cx="2959100" cy="1484312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title"/>
          </p:nvPr>
        </p:nvSpPr>
        <p:spPr>
          <a:xfrm>
            <a:off x="107504" y="398859"/>
            <a:ext cx="8229600" cy="1143000"/>
          </a:xfrm>
          <a:noFill/>
          <a:ln/>
        </p:spPr>
        <p:txBody>
          <a:bodyPr/>
          <a:lstStyle/>
          <a:p>
            <a:pPr algn="l"/>
            <a:r>
              <a:rPr lang="tr-TR" altLang="tr-TR" dirty="0" err="1">
                <a:solidFill>
                  <a:srgbClr val="FF9966"/>
                </a:solidFill>
                <a:latin typeface="Georgia" panose="02040502050405020303" pitchFamily="18" charset="0"/>
              </a:rPr>
              <a:t>Marineris</a:t>
            </a:r>
            <a:r>
              <a:rPr lang="tr-TR" altLang="tr-TR" dirty="0">
                <a:solidFill>
                  <a:srgbClr val="FF9966"/>
                </a:solidFill>
                <a:latin typeface="Georgia" panose="02040502050405020303" pitchFamily="18" charset="0"/>
              </a:rPr>
              <a:t> Vadisi </a:t>
            </a:r>
            <a:endParaRPr lang="tr-TR" altLang="tr-TR" dirty="0">
              <a:solidFill>
                <a:srgbClr val="FF9966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152400"/>
            <a:ext cx="51482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7" name="AutoShape 3"/>
          <p:cNvSpPr>
            <a:spLocks noChangeArrowheads="1"/>
          </p:cNvSpPr>
          <p:nvPr/>
        </p:nvSpPr>
        <p:spPr bwMode="auto">
          <a:xfrm>
            <a:off x="419100" y="392113"/>
            <a:ext cx="2814638" cy="2388815"/>
          </a:xfrm>
          <a:prstGeom prst="roundRect">
            <a:avLst>
              <a:gd name="adj" fmla="val 93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571500" y="468313"/>
            <a:ext cx="266223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Olympus </a:t>
            </a:r>
            <a:r>
              <a:rPr lang="tr-TR" altLang="tr-TR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Dağı</a:t>
            </a:r>
            <a:r>
              <a:rPr lang="en-GB" altLang="tr-TR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647700" y="1001713"/>
            <a:ext cx="2286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40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Güneş Sisteminin en büyük yanar-dağı</a:t>
            </a:r>
            <a:r>
              <a:rPr lang="en-GB" altLang="tr-TR" sz="240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1271588" y="2157413"/>
            <a:ext cx="196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Yüksekliği </a:t>
            </a:r>
            <a:r>
              <a:rPr lang="en-GB" altLang="tr-TR" sz="2000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25 km!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65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465513"/>
            <a:ext cx="57102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2" name="AutoShape 8"/>
          <p:cNvSpPr>
            <a:spLocks noChangeArrowheads="1"/>
          </p:cNvSpPr>
          <p:nvPr/>
        </p:nvSpPr>
        <p:spPr bwMode="auto">
          <a:xfrm>
            <a:off x="5892800" y="3867150"/>
            <a:ext cx="3213100" cy="2228850"/>
          </a:xfrm>
          <a:prstGeom prst="roundRect">
            <a:avLst>
              <a:gd name="adj" fmla="val 69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3" name="Text Box 9"/>
          <p:cNvSpPr txBox="1">
            <a:spLocks noChangeArrowheads="1"/>
          </p:cNvSpPr>
          <p:nvPr/>
        </p:nvSpPr>
        <p:spPr bwMode="auto">
          <a:xfrm>
            <a:off x="5942013" y="3867150"/>
            <a:ext cx="30003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dirty="0" err="1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Marineris</a:t>
            </a:r>
            <a:r>
              <a:rPr lang="tr-TR" altLang="tr-TR" dirty="0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 Vadisi</a:t>
            </a:r>
            <a:r>
              <a:rPr lang="en-GB" altLang="tr-TR" dirty="0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4" name="Text Box 10"/>
          <p:cNvSpPr txBox="1">
            <a:spLocks noChangeArrowheads="1"/>
          </p:cNvSpPr>
          <p:nvPr/>
        </p:nvSpPr>
        <p:spPr bwMode="auto">
          <a:xfrm>
            <a:off x="6057900" y="4297363"/>
            <a:ext cx="25479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40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Güneş Sisteminin en büyük vadisi</a:t>
            </a:r>
            <a:r>
              <a:rPr lang="en-GB" altLang="tr-TR" sz="240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555" name="Text Box 11"/>
          <p:cNvSpPr txBox="1">
            <a:spLocks noChangeArrowheads="1"/>
          </p:cNvSpPr>
          <p:nvPr/>
        </p:nvSpPr>
        <p:spPr bwMode="auto">
          <a:xfrm>
            <a:off x="6057900" y="5029200"/>
            <a:ext cx="27635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dirty="0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Uzunluğu </a:t>
            </a:r>
            <a:r>
              <a:rPr lang="en-GB" altLang="tr-TR" sz="2000" dirty="0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4000 km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dirty="0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Sağ üstte </a:t>
            </a:r>
            <a:r>
              <a:rPr lang="tr-TR" altLang="tr-TR" sz="2000" dirty="0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Büyük</a:t>
            </a:r>
            <a:r>
              <a:rPr lang="en-GB" altLang="tr-TR" sz="2000" dirty="0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 </a:t>
            </a:r>
            <a:r>
              <a:rPr lang="tr-TR" altLang="tr-TR" sz="2000" dirty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k</a:t>
            </a:r>
            <a:r>
              <a:rPr lang="en-GB" altLang="tr-TR" sz="2000" dirty="0" err="1" smtClean="0">
                <a:solidFill>
                  <a:srgbClr val="993366"/>
                </a:solidFill>
                <a:latin typeface="Chancery L"/>
                <a:cs typeface="Times New Roman" panose="02020603050405020304" pitchFamily="18" charset="0"/>
              </a:rPr>
              <a:t>anyon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9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>
                <a:latin typeface="Georgia" panose="02040502050405020303" pitchFamily="18" charset="0"/>
              </a:rPr>
              <a:t>Güneş Sistemi Üyeleri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dirty="0">
                <a:latin typeface="Georgia" panose="02040502050405020303" pitchFamily="18" charset="0"/>
              </a:rPr>
              <a:t>Güneş</a:t>
            </a:r>
          </a:p>
          <a:p>
            <a:r>
              <a:rPr lang="tr-TR" altLang="tr-TR" dirty="0">
                <a:latin typeface="Georgia" panose="02040502050405020303" pitchFamily="18" charset="0"/>
              </a:rPr>
              <a:t>Gezegenler</a:t>
            </a:r>
          </a:p>
          <a:p>
            <a:r>
              <a:rPr lang="tr-TR" altLang="tr-TR" dirty="0">
                <a:latin typeface="Georgia" panose="02040502050405020303" pitchFamily="18" charset="0"/>
              </a:rPr>
              <a:t>Asterodiler (Küçük Gezegenler)</a:t>
            </a:r>
          </a:p>
          <a:p>
            <a:r>
              <a:rPr lang="tr-TR" altLang="tr-TR" dirty="0">
                <a:latin typeface="Georgia" panose="02040502050405020303" pitchFamily="18" charset="0"/>
              </a:rPr>
              <a:t>Kuyruklu Yıldızlar</a:t>
            </a:r>
          </a:p>
          <a:p>
            <a:r>
              <a:rPr lang="tr-TR" altLang="tr-TR" dirty="0">
                <a:latin typeface="Georgia" panose="02040502050405020303" pitchFamily="18" charset="0"/>
              </a:rPr>
              <a:t>Meteoroidler</a:t>
            </a:r>
          </a:p>
          <a:p>
            <a:r>
              <a:rPr lang="tr-TR" altLang="tr-TR" dirty="0">
                <a:latin typeface="Georgia" panose="02040502050405020303" pitchFamily="18" charset="0"/>
              </a:rPr>
              <a:t>Gezegenler arası gaz ve toz</a:t>
            </a:r>
          </a:p>
        </p:txBody>
      </p:sp>
    </p:spTree>
    <p:extLst>
      <p:ext uri="{BB962C8B-B14F-4D97-AF65-F5344CB8AC3E}">
        <p14:creationId xmlns:p14="http://schemas.microsoft.com/office/powerpoint/2010/main" val="37300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AutoShape 2"/>
          <p:cNvSpPr>
            <a:spLocks noChangeArrowheads="1"/>
          </p:cNvSpPr>
          <p:nvPr/>
        </p:nvSpPr>
        <p:spPr bwMode="auto">
          <a:xfrm>
            <a:off x="827088" y="0"/>
            <a:ext cx="7705725" cy="517525"/>
          </a:xfrm>
          <a:prstGeom prst="roundRect">
            <a:avLst>
              <a:gd name="adj" fmla="val 306"/>
            </a:avLst>
          </a:prstGeom>
          <a:solidFill>
            <a:srgbClr val="E6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1187450" y="111125"/>
            <a:ext cx="6862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40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Heryerde Sıvı suyun varlığını kanıtlayan aşınmalar</a:t>
            </a:r>
            <a:r>
              <a:rPr lang="en-GB" altLang="tr-TR" sz="240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!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7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2601913"/>
            <a:ext cx="46799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20713"/>
            <a:ext cx="3986213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534988" y="6564313"/>
            <a:ext cx="2890837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en-GB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tr-TR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Çıkış</a:t>
            </a:r>
            <a:r>
              <a:rPr lang="en-GB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tr-TR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kanalı</a:t>
            </a:r>
            <a:r>
              <a:rPr lang="en-GB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 bölgesi</a:t>
            </a:r>
            <a:r>
              <a:rPr lang="en-GB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7575" name="Text Box 7"/>
          <p:cNvSpPr txBox="1">
            <a:spLocks noChangeArrowheads="1"/>
          </p:cNvSpPr>
          <p:nvPr/>
        </p:nvSpPr>
        <p:spPr bwMode="auto">
          <a:xfrm>
            <a:off x="5280025" y="5954713"/>
            <a:ext cx="3294063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en-GB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tr-TR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Sızıntı</a:t>
            </a:r>
            <a:r>
              <a:rPr lang="en-GB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tr-TR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kanalı</a:t>
            </a:r>
            <a:r>
              <a:rPr lang="en-GB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nehir deltası görüntüsünde</a:t>
            </a:r>
            <a:r>
              <a:rPr lang="en-GB" altLang="tr-TR" sz="140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7576" name="AutoShape 8"/>
          <p:cNvSpPr>
            <a:spLocks noChangeArrowheads="1"/>
          </p:cNvSpPr>
          <p:nvPr/>
        </p:nvSpPr>
        <p:spPr bwMode="auto">
          <a:xfrm>
            <a:off x="4324350" y="811213"/>
            <a:ext cx="4613275" cy="1485900"/>
          </a:xfrm>
          <a:prstGeom prst="roundRect">
            <a:avLst>
              <a:gd name="adj" fmla="val 74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7577" name="Text Box 9"/>
          <p:cNvSpPr txBox="1">
            <a:spLocks noChangeArrowheads="1"/>
          </p:cNvSpPr>
          <p:nvPr/>
        </p:nvSpPr>
        <p:spPr bwMode="auto">
          <a:xfrm>
            <a:off x="4616450" y="1154113"/>
            <a:ext cx="41687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Yerdekine benzer fakat susuz pek çok görüntü</a:t>
            </a:r>
            <a:r>
              <a:rPr lang="en-GB" altLang="tr-TR" sz="2400" smtClean="0">
                <a:solidFill>
                  <a:srgbClr val="000000"/>
                </a:solidFill>
                <a:latin typeface="Chancery L"/>
                <a:ea typeface="OpenSymbo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356100" y="442913"/>
            <a:ext cx="4495800" cy="609600"/>
          </a:xfrm>
          <a:noFill/>
          <a:ln/>
        </p:spPr>
        <p:txBody>
          <a:bodyPr/>
          <a:lstStyle/>
          <a:p>
            <a:r>
              <a:rPr lang="en-US" altLang="tr-TR">
                <a:solidFill>
                  <a:srgbClr val="FF9900"/>
                </a:solidFill>
                <a:latin typeface="Georgia" panose="02040502050405020303" pitchFamily="18" charset="0"/>
              </a:rPr>
              <a:t>Mars</a:t>
            </a:r>
            <a:r>
              <a:rPr lang="tr-TR" altLang="tr-TR">
                <a:solidFill>
                  <a:srgbClr val="FF9900"/>
                </a:solidFill>
                <a:latin typeface="Georgia" panose="02040502050405020303" pitchFamily="18" charset="0"/>
              </a:rPr>
              <a:t>’ın Çöl Yüzeyi</a:t>
            </a:r>
            <a:endParaRPr lang="en-US" altLang="tr-TR">
              <a:solidFill>
                <a:srgbClr val="FF9900"/>
              </a:solidFill>
              <a:latin typeface="Georgia" panose="02040502050405020303" pitchFamily="18" charset="0"/>
            </a:endParaRPr>
          </a:p>
        </p:txBody>
      </p:sp>
      <p:pic>
        <p:nvPicPr>
          <p:cNvPr id="33797" name="Picture 5" descr="marstwinpea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7188"/>
            <a:ext cx="9144000" cy="39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artiandes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836322" y="1484784"/>
            <a:ext cx="5160962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tr-TR" altLang="tr-TR" sz="2500" dirty="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Pembemsi bir gökyüzünün yanısıra Mars yüzeyi tıpkı Dünya’daki çöller gibi görünmektedir. </a:t>
            </a:r>
          </a:p>
        </p:txBody>
      </p:sp>
    </p:spTree>
    <p:extLst>
      <p:ext uri="{BB962C8B-B14F-4D97-AF65-F5344CB8AC3E}">
        <p14:creationId xmlns:p14="http://schemas.microsoft.com/office/powerpoint/2010/main" val="18856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>
                <a:solidFill>
                  <a:srgbClr val="FF9900"/>
                </a:solidFill>
              </a:rPr>
              <a:t>Gülen Surat</a:t>
            </a:r>
          </a:p>
        </p:txBody>
      </p:sp>
      <p:pic>
        <p:nvPicPr>
          <p:cNvPr id="55300" name="Picture 4" descr="Happy Fac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28775"/>
            <a:ext cx="4281487" cy="467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3" name="Picture 7" descr="Happy Fac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1728788"/>
            <a:ext cx="2743200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9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20_marsuydul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916113"/>
            <a:ext cx="8353425" cy="4737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tr-TR" altLang="tr-TR">
                <a:solidFill>
                  <a:srgbClr val="FF9900"/>
                </a:solidFill>
                <a:latin typeface="Georgia" panose="02040502050405020303" pitchFamily="18" charset="0"/>
              </a:rPr>
              <a:t>Mars Uyduları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898525" y="5976938"/>
            <a:ext cx="4249738" cy="692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r-TR" smtClean="0">
              <a:solidFill>
                <a:srgbClr val="000000"/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812088" y="5949950"/>
            <a:ext cx="1012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Phobos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1042988" y="6056313"/>
            <a:ext cx="104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Deimos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6227763" y="1308100"/>
            <a:ext cx="324008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Mars’a uzaklığı: 9.380km</a:t>
            </a:r>
          </a:p>
          <a:p>
            <a:pPr eaLnBrk="1" hangingPunct="1"/>
            <a:r>
              <a:rPr lang="tr-TR" altLang="tr-TR" sz="2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Yarı çapı: 24km</a:t>
            </a:r>
          </a:p>
          <a:p>
            <a:pPr eaLnBrk="1" hangingPunct="1"/>
            <a:r>
              <a:rPr lang="tr-TR" altLang="tr-TR" sz="2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Sıcaklığı: 45</a:t>
            </a:r>
            <a:r>
              <a:rPr lang="tr-TR" altLang="tr-TR" sz="2000" baseline="30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o</a:t>
            </a:r>
            <a:r>
              <a:rPr lang="tr-TR" altLang="tr-TR" sz="2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C</a:t>
            </a:r>
          </a:p>
          <a:p>
            <a:pPr eaLnBrk="1" hangingPunct="1">
              <a:spcBef>
                <a:spcPct val="50000"/>
              </a:spcBef>
            </a:pPr>
            <a:endParaRPr lang="tr-TR" altLang="tr-TR" sz="2000" smtClean="0">
              <a:solidFill>
                <a:srgbClr val="FF9900"/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179388" y="1452563"/>
            <a:ext cx="324008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Mars’a uzaklığı: 23.460km</a:t>
            </a:r>
          </a:p>
          <a:p>
            <a:pPr eaLnBrk="1" hangingPunct="1"/>
            <a:r>
              <a:rPr lang="tr-TR" altLang="tr-TR" sz="2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Yarı çapı: 13km</a:t>
            </a:r>
          </a:p>
          <a:p>
            <a:pPr eaLnBrk="1" hangingPunct="1"/>
            <a:r>
              <a:rPr lang="tr-TR" altLang="tr-TR" sz="2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Sıcaklığı: 23</a:t>
            </a:r>
            <a:r>
              <a:rPr lang="tr-TR" altLang="tr-TR" sz="2000" baseline="30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o</a:t>
            </a:r>
            <a:r>
              <a:rPr lang="tr-TR" altLang="tr-TR" sz="2000" smtClean="0">
                <a:solidFill>
                  <a:srgbClr val="FF9900"/>
                </a:solidFill>
                <a:latin typeface="Georgia" panose="02040502050405020303" pitchFamily="18" charset="0"/>
                <a:cs typeface="+mn-cs"/>
              </a:rPr>
              <a:t>C</a:t>
            </a:r>
          </a:p>
          <a:p>
            <a:pPr eaLnBrk="1" hangingPunct="1">
              <a:spcBef>
                <a:spcPct val="50000"/>
              </a:spcBef>
            </a:pPr>
            <a:endParaRPr lang="tr-TR" altLang="tr-TR" sz="2000" smtClean="0">
              <a:solidFill>
                <a:srgbClr val="FF9900"/>
              </a:solidFill>
              <a:latin typeface="Georgia" panose="020405020504050203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dev_g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9100"/>
            <a:ext cx="86868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Dev Gezegenler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37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4288"/>
            <a:ext cx="9139238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79375" y="0"/>
            <a:ext cx="8991600" cy="1054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r-TR" altLang="tr-TR" sz="25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Gezegen Kesitleri</a:t>
            </a:r>
            <a:r>
              <a:rPr lang="tr-TR" altLang="tr-TR" sz="25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tr-TR" altLang="tr-TR" sz="25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tr-TR" altLang="tr-TR" sz="25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(Dev Gezgenler)</a:t>
            </a:r>
            <a:endParaRPr lang="tr-TR" altLang="tr-TR" sz="25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79413" y="5334000"/>
            <a:ext cx="297180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Katı (demir, kaya) çekirdek </a:t>
            </a:r>
            <a:endParaRPr lang="tr-TR" altLang="tr-TR" sz="24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tr-TR" altLang="tr-TR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Az yoğun (su) çekirdek </a:t>
            </a:r>
            <a:endParaRPr lang="tr-TR" altLang="tr-TR" sz="24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tr-TR" altLang="tr-TR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Metalik hidrojen </a:t>
            </a:r>
            <a:endParaRPr lang="tr-TR" altLang="tr-TR" sz="24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tr-TR" altLang="tr-TR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Hidrojen – Helyum zarfı</a:t>
            </a:r>
            <a:r>
              <a:rPr lang="tr-TR" altLang="tr-TR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5" name="Oval 5"/>
          <p:cNvSpPr>
            <a:spLocks noChangeArrowheads="1"/>
          </p:cNvSpPr>
          <p:nvPr/>
        </p:nvSpPr>
        <p:spPr bwMode="auto">
          <a:xfrm>
            <a:off x="412750" y="543877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6" name="Oval 6"/>
          <p:cNvSpPr>
            <a:spLocks noChangeArrowheads="1"/>
          </p:cNvSpPr>
          <p:nvPr/>
        </p:nvSpPr>
        <p:spPr bwMode="auto">
          <a:xfrm>
            <a:off x="412750" y="57912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7" name="Oval 7"/>
          <p:cNvSpPr>
            <a:spLocks noChangeArrowheads="1"/>
          </p:cNvSpPr>
          <p:nvPr/>
        </p:nvSpPr>
        <p:spPr bwMode="auto">
          <a:xfrm>
            <a:off x="407988" y="6172200"/>
            <a:ext cx="152400" cy="152400"/>
          </a:xfrm>
          <a:prstGeom prst="ellipse">
            <a:avLst/>
          </a:prstGeom>
          <a:solidFill>
            <a:srgbClr val="99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8" name="Oval 8"/>
          <p:cNvSpPr>
            <a:spLocks noChangeArrowheads="1"/>
          </p:cNvSpPr>
          <p:nvPr/>
        </p:nvSpPr>
        <p:spPr bwMode="auto">
          <a:xfrm>
            <a:off x="407988" y="6553200"/>
            <a:ext cx="152400" cy="1524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WordArt 2"/>
          <p:cNvSpPr>
            <a:spLocks noChangeArrowheads="1" noChangeShapeType="1" noTextEdit="1"/>
          </p:cNvSpPr>
          <p:nvPr/>
        </p:nvSpPr>
        <p:spPr bwMode="auto">
          <a:xfrm>
            <a:off x="683568" y="548680"/>
            <a:ext cx="2228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>
                    <a:alpha val="50195"/>
                  </a:srgbClr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JÜPİTER</a:t>
            </a:r>
          </a:p>
        </p:txBody>
      </p:sp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3347864" y="64393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(Tanrıların Kralı)</a:t>
            </a:r>
            <a:endParaRPr lang="tr-TR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510966" y="1450308"/>
            <a:ext cx="76200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Gökyüzünün dördüncü parlak cismidir. %86 hidrojen ve %13 helyumdan oluşan yoğun bir atmosfere sahiptir. Kristal amonyum ve metandan oluşan bulutlar bulunmaktadır.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Yarıçapları 2-5300 km arasında olan 63 tane uydusu vardır. </a:t>
            </a:r>
            <a:endParaRPr lang="tr-TR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 descr="C:\WINDOWS\Desktop\gunes_sistemi\jupi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65" y="3796358"/>
            <a:ext cx="3863413" cy="289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026" y="3278356"/>
            <a:ext cx="8213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sz="2400" dirty="0"/>
              <a:t>Gök yüzünde Ay ve Venüs’ten sonra en parlak gök cismidir.</a:t>
            </a:r>
            <a:endParaRPr lang="en-US" altLang="tr-TR" sz="2400" dirty="0"/>
          </a:p>
        </p:txBody>
      </p:sp>
    </p:spTree>
    <p:extLst>
      <p:ext uri="{BB962C8B-B14F-4D97-AF65-F5344CB8AC3E}">
        <p14:creationId xmlns:p14="http://schemas.microsoft.com/office/powerpoint/2010/main" val="36089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F07-02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0"/>
            <a:ext cx="659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4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tr-TR" altLang="en-US" smtClean="0"/>
              <a:t>Jüpiter</a:t>
            </a:r>
            <a:endParaRPr lang="en-US" altLang="en-US" smtClean="0"/>
          </a:p>
        </p:txBody>
      </p:sp>
      <p:pic>
        <p:nvPicPr>
          <p:cNvPr id="22531" name="Picture 2" descr="http://www.nasa.gov/centers/goddard/images/content/388629main_jupiter_skyfl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810000"/>
            <a:ext cx="8763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http://www.nasa.gov/centers/goddard/images/content/387520main_92_80_1-334x3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838200"/>
            <a:ext cx="31813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3124200" y="1349375"/>
            <a:ext cx="57610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800" smtClean="0">
                <a:solidFill>
                  <a:prstClr val="white"/>
                </a:solidFill>
              </a:rPr>
              <a:t>5.2 AB, </a:t>
            </a:r>
            <a:r>
              <a:rPr lang="tr-TR" altLang="en-US" sz="1800" smtClean="0">
                <a:solidFill>
                  <a:prstClr val="white"/>
                </a:solidFill>
              </a:rPr>
              <a:t>3</a:t>
            </a:r>
            <a:r>
              <a:rPr lang="en-US" altLang="en-US" sz="1800" smtClean="0">
                <a:solidFill>
                  <a:prstClr val="white"/>
                </a:solidFill>
              </a:rPr>
              <a:t>18M</a:t>
            </a:r>
            <a:r>
              <a:rPr lang="en-US" altLang="en-US" sz="1800" baseline="-25000" smtClean="0">
                <a:solidFill>
                  <a:prstClr val="white"/>
                </a:solidFill>
                <a:sym typeface="Symbol" panose="05050102010706020507" pitchFamily="18" charset="2"/>
              </a:rPr>
              <a:t></a:t>
            </a:r>
            <a:r>
              <a:rPr lang="tr-TR" altLang="en-US" sz="1800" smtClean="0">
                <a:solidFill>
                  <a:prstClr val="white"/>
                </a:solidFill>
              </a:rPr>
              <a:t> ,</a:t>
            </a:r>
            <a:r>
              <a:rPr lang="en-US" altLang="en-US" sz="1800" smtClean="0">
                <a:solidFill>
                  <a:prstClr val="white"/>
                </a:solidFill>
              </a:rPr>
              <a:t>11R</a:t>
            </a:r>
            <a:r>
              <a:rPr lang="en-US" altLang="en-US" sz="1800" baseline="-25000" smtClean="0">
                <a:solidFill>
                  <a:prstClr val="white"/>
                </a:solidFill>
                <a:sym typeface="Symbol" panose="05050102010706020507" pitchFamily="18" charset="2"/>
              </a:rPr>
              <a:t></a:t>
            </a:r>
            <a:endParaRPr lang="tr-TR" altLang="en-US" sz="1800" smtClean="0">
              <a:solidFill>
                <a:prstClr val="white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smtClean="0">
                <a:solidFill>
                  <a:prstClr val="white"/>
                </a:solidFill>
              </a:rPr>
              <a:t>Güneş e uzaklığı 778 milyon km,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smtClean="0">
                <a:solidFill>
                  <a:prstClr val="white"/>
                </a:solidFill>
              </a:rPr>
              <a:t>1 Jüpiter günü=10 saat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smtClean="0">
                <a:solidFill>
                  <a:prstClr val="white"/>
                </a:solidFill>
              </a:rPr>
              <a:t>1 Jüpiter yılı=12 yıl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smtClean="0">
                <a:solidFill>
                  <a:prstClr val="white"/>
                </a:solidFill>
              </a:rPr>
              <a:t>Jüpiterin, Dünya büyüklüğünde  katı bir çekirdeğe sahip olduğu tahmin ediliyor,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smtClean="0">
                <a:solidFill>
                  <a:prstClr val="white"/>
                </a:solidFill>
              </a:rPr>
              <a:t>Atmosferi çoğunlukla hidrojen ve helyumdan,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en-US" sz="1800" smtClean="0">
                <a:solidFill>
                  <a:prstClr val="white"/>
                </a:solidFill>
              </a:rPr>
              <a:t>60 tan fazla uydusu ve ince bir halkası var,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614838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r-TR" dirty="0">
                <a:solidFill>
                  <a:prstClr val="white"/>
                </a:solidFill>
                <a:latin typeface="Calibri" panose="020F0502020204030204" pitchFamily="34" charset="0"/>
              </a:rPr>
              <a:t>Jüpiter’e ziyaretler,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tr-TR" dirty="0">
                <a:solidFill>
                  <a:prstClr val="white"/>
                </a:solidFill>
                <a:latin typeface="Calibri" panose="020F0502020204030204" pitchFamily="34" charset="0"/>
              </a:rPr>
              <a:t>Bir çok uydu Jüpiter’i ve uydularını ziyaret etti,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tr-TR" dirty="0">
                <a:solidFill>
                  <a:prstClr val="white"/>
                </a:solidFill>
                <a:latin typeface="Calibri" panose="020F0502020204030204" pitchFamily="34" charset="0"/>
              </a:rPr>
              <a:t>2011 de fırlatılan JUNO uydusu 2016 da jüpitere varacak</a:t>
            </a:r>
          </a:p>
        </p:txBody>
      </p:sp>
    </p:spTree>
    <p:extLst>
      <p:ext uri="{BB962C8B-B14F-4D97-AF65-F5344CB8AC3E}">
        <p14:creationId xmlns:p14="http://schemas.microsoft.com/office/powerpoint/2010/main" val="10051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762000" y="211138"/>
            <a:ext cx="4964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Büyük Kırmızı Leke:</a:t>
            </a:r>
            <a:endParaRPr lang="en-US" altLang="tr-TR" sz="4400" dirty="0" smtClean="0">
              <a:solidFill>
                <a:schemeClr val="bg1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46087" name="Picture 7" descr="redspot_movie"/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772816"/>
            <a:ext cx="5668195" cy="4608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9752" y="10498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altLang="tr-TR" dirty="0">
                <a:solidFill>
                  <a:schemeClr val="bg1"/>
                </a:solidFill>
                <a:latin typeface="Times New Roman" panose="02020603050405020304" pitchFamily="18" charset="0"/>
              </a:rPr>
              <a:t>Büyük Kırmızı Leke, Dünya boyutlarında, en az 300 yıldır devam etmekte olan bir kasırga…</a:t>
            </a:r>
            <a:endParaRPr lang="en-US" altLang="tr-TR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5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4267200" cy="5791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tr-TR" altLang="en-US" sz="2800" dirty="0" smtClean="0"/>
              <a:t>Dünya’mıza en yakın doğal gök cismi gece bizi aydınlatan “Ay”dır.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tr-TR" altLang="en-US" sz="2800" dirty="0" smtClean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tr-TR" altLang="en-US" sz="2800" dirty="0" smtClean="0">
                <a:solidFill>
                  <a:schemeClr val="accent6"/>
                </a:solidFill>
              </a:rPr>
              <a:t>Yer-Ay uzaklığı yaklaşık </a:t>
            </a:r>
            <a:r>
              <a:rPr lang="tr-TR" altLang="en-US" sz="2800" dirty="0" smtClean="0">
                <a:solidFill>
                  <a:schemeClr val="accent6"/>
                </a:solidFill>
              </a:rPr>
              <a:t>384400 </a:t>
            </a:r>
            <a:r>
              <a:rPr lang="tr-TR" altLang="en-US" sz="2800" dirty="0" smtClean="0">
                <a:solidFill>
                  <a:schemeClr val="accent6"/>
                </a:solidFill>
              </a:rPr>
              <a:t>km’dir!!!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tr-TR" altLang="en-US" sz="2800" dirty="0" smtClean="0">
              <a:solidFill>
                <a:srgbClr val="66FF33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tr-TR" altLang="en-US" sz="2400" dirty="0" smtClean="0">
                <a:latin typeface="Comic Sans MS" panose="030F0702030302020204" pitchFamily="66" charset="0"/>
              </a:rPr>
              <a:t>384400 </a:t>
            </a:r>
            <a:r>
              <a:rPr lang="tr-TR" altLang="en-US" sz="2400" dirty="0" smtClean="0">
                <a:latin typeface="Comic Sans MS" panose="030F0702030302020204" pitchFamily="66" charset="0"/>
              </a:rPr>
              <a:t>km oldukça uzak görünüyor. Peki sadece bu sayıya bakarak ne kadar uzak olduğunu hayal edebilir misiniz?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33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F07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38"/>
            <a:ext cx="7467600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7" name="Oval 3"/>
          <p:cNvSpPr>
            <a:spLocks noChangeArrowheads="1"/>
          </p:cNvSpPr>
          <p:nvPr/>
        </p:nvSpPr>
        <p:spPr bwMode="auto">
          <a:xfrm>
            <a:off x="3810000" y="858838"/>
            <a:ext cx="4205288" cy="4002087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838200" y="630238"/>
            <a:ext cx="3429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Büyük rüzgarlar sonucu hortumun oluşturduğu “Büyük Kırmızı Leke”. </a:t>
            </a: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 km uzunluğunda, 14 bin km genişliğinde </a:t>
            </a:r>
            <a:endParaRPr lang="tr-TR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5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F07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4191000" y="4024313"/>
            <a:ext cx="4724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b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Jüpiter’in diferansiyel dönmesi bol renkli yaygın atmosfer görüntüleri oluşturur.</a:t>
            </a:r>
            <a:r>
              <a:rPr lang="tr-TR" altLang="tr-TR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AutoShape 2"/>
          <p:cNvSpPr>
            <a:spLocks noChangeArrowheads="1"/>
          </p:cNvSpPr>
          <p:nvPr/>
        </p:nvSpPr>
        <p:spPr bwMode="auto">
          <a:xfrm>
            <a:off x="152400" y="354013"/>
            <a:ext cx="3394075" cy="614362"/>
          </a:xfrm>
          <a:prstGeom prst="roundRect">
            <a:avLst>
              <a:gd name="adj" fmla="val 255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87" name="Text Box 3"/>
          <p:cNvSpPr txBox="1">
            <a:spLocks noChangeArrowheads="1"/>
          </p:cNvSpPr>
          <p:nvPr/>
        </p:nvSpPr>
        <p:spPr bwMode="auto">
          <a:xfrm>
            <a:off x="215900" y="401638"/>
            <a:ext cx="336073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J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piter‘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in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Uyduları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88" name="AutoShape 4"/>
          <p:cNvSpPr>
            <a:spLocks noChangeArrowheads="1"/>
          </p:cNvSpPr>
          <p:nvPr/>
        </p:nvSpPr>
        <p:spPr bwMode="auto">
          <a:xfrm>
            <a:off x="4038599" y="282575"/>
            <a:ext cx="4519613" cy="1019175"/>
          </a:xfrm>
          <a:prstGeom prst="roundRect">
            <a:avLst>
              <a:gd name="adj" fmla="val 144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4456113" y="631825"/>
            <a:ext cx="4102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4 </a:t>
            </a:r>
            <a:r>
              <a:rPr lang="tr-TR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Büyük Uydu; </a:t>
            </a:r>
            <a:r>
              <a:rPr lang="en-GB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Galile</a:t>
            </a:r>
            <a:r>
              <a:rPr lang="tr-TR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uyduları</a:t>
            </a:r>
            <a:r>
              <a:rPr lang="en-GB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467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775"/>
            <a:ext cx="914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1" name="AutoShape 7"/>
          <p:cNvSpPr>
            <a:spLocks noChangeArrowheads="1"/>
          </p:cNvSpPr>
          <p:nvPr/>
        </p:nvSpPr>
        <p:spPr bwMode="auto">
          <a:xfrm>
            <a:off x="103188" y="5235575"/>
            <a:ext cx="1873250" cy="1323975"/>
          </a:xfrm>
          <a:prstGeom prst="roundRect">
            <a:avLst>
              <a:gd name="adj" fmla="val 116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2" name="AutoShape 8"/>
          <p:cNvSpPr>
            <a:spLocks noChangeArrowheads="1"/>
          </p:cNvSpPr>
          <p:nvPr/>
        </p:nvSpPr>
        <p:spPr bwMode="auto">
          <a:xfrm>
            <a:off x="2065337" y="5235575"/>
            <a:ext cx="2301875" cy="1325563"/>
          </a:xfrm>
          <a:prstGeom prst="roundRect">
            <a:avLst>
              <a:gd name="adj" fmla="val 116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3" name="AutoShape 9"/>
          <p:cNvSpPr>
            <a:spLocks noChangeArrowheads="1"/>
          </p:cNvSpPr>
          <p:nvPr/>
        </p:nvSpPr>
        <p:spPr bwMode="auto">
          <a:xfrm>
            <a:off x="4505324" y="5235575"/>
            <a:ext cx="2297113" cy="1339850"/>
          </a:xfrm>
          <a:prstGeom prst="roundRect">
            <a:avLst>
              <a:gd name="adj" fmla="val 116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4" name="AutoShape 10"/>
          <p:cNvSpPr>
            <a:spLocks noChangeArrowheads="1"/>
          </p:cNvSpPr>
          <p:nvPr/>
        </p:nvSpPr>
        <p:spPr bwMode="auto">
          <a:xfrm>
            <a:off x="7077075" y="5235575"/>
            <a:ext cx="1762125" cy="1325563"/>
          </a:xfrm>
          <a:prstGeom prst="roundRect">
            <a:avLst>
              <a:gd name="adj" fmla="val 116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5" name="Text Box 11"/>
          <p:cNvSpPr txBox="1">
            <a:spLocks noChangeArrowheads="1"/>
          </p:cNvSpPr>
          <p:nvPr/>
        </p:nvSpPr>
        <p:spPr bwMode="auto">
          <a:xfrm>
            <a:off x="120650" y="5235575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Volkanik</a:t>
            </a:r>
            <a:r>
              <a:rPr lang="en-GB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6" name="Text Box 12"/>
          <p:cNvSpPr txBox="1">
            <a:spLocks noChangeArrowheads="1"/>
          </p:cNvSpPr>
          <p:nvPr/>
        </p:nvSpPr>
        <p:spPr bwMode="auto">
          <a:xfrm>
            <a:off x="228600" y="5589588"/>
            <a:ext cx="1752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Jüpiter tarafından çekimsel ısıtma ve Europa ile rezonans</a:t>
            </a:r>
            <a:r>
              <a:rPr lang="en-GB" altLang="tr-TR" sz="1600" i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.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7" name="Text Box 13"/>
          <p:cNvSpPr txBox="1">
            <a:spLocks noChangeArrowheads="1"/>
          </p:cNvSpPr>
          <p:nvPr/>
        </p:nvSpPr>
        <p:spPr bwMode="auto">
          <a:xfrm>
            <a:off x="2098675" y="5284788"/>
            <a:ext cx="2268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100 km </a:t>
            </a:r>
            <a:r>
              <a:rPr lang="tr-TR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su tabakası</a:t>
            </a:r>
            <a:r>
              <a:rPr lang="en-GB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8" name="Text Box 14"/>
          <p:cNvSpPr txBox="1">
            <a:spLocks noChangeArrowheads="1"/>
          </p:cNvSpPr>
          <p:nvPr/>
        </p:nvSpPr>
        <p:spPr bwMode="auto">
          <a:xfrm>
            <a:off x="2316163" y="5637213"/>
            <a:ext cx="14573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Buzun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km</a:t>
            </a: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lerce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altında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“</a:t>
            </a: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yaşam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”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barınakları(!)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799" name="Text Box 15"/>
          <p:cNvSpPr txBox="1">
            <a:spLocks noChangeArrowheads="1"/>
          </p:cNvSpPr>
          <p:nvPr/>
        </p:nvSpPr>
        <p:spPr bwMode="auto">
          <a:xfrm>
            <a:off x="4585492" y="5284788"/>
            <a:ext cx="21367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Güneş Sisteminin en büyük uydusu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800" name="Text Box 16"/>
          <p:cNvSpPr txBox="1">
            <a:spLocks noChangeArrowheads="1"/>
          </p:cNvSpPr>
          <p:nvPr/>
        </p:nvSpPr>
        <p:spPr bwMode="auto">
          <a:xfrm>
            <a:off x="4671065" y="5834063"/>
            <a:ext cx="18510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Kendi magnetik alanı ve büyük ölçekli </a:t>
            </a:r>
            <a:r>
              <a:rPr lang="en-GB" altLang="tr-TR" sz="1600" i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“plat</a:t>
            </a:r>
            <a:r>
              <a:rPr lang="tr-TR" altLang="tr-TR" sz="1600" i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olar</a:t>
            </a:r>
            <a:r>
              <a:rPr lang="en-GB" altLang="tr-TR" sz="1600" i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”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801" name="Text Box 17"/>
          <p:cNvSpPr txBox="1">
            <a:spLocks noChangeArrowheads="1"/>
          </p:cNvSpPr>
          <p:nvPr/>
        </p:nvSpPr>
        <p:spPr bwMode="auto">
          <a:xfrm>
            <a:off x="7142163" y="5300663"/>
            <a:ext cx="16970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Kraterle dolu yüzey</a:t>
            </a:r>
            <a:r>
              <a:rPr lang="en-GB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0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F07-11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3213"/>
            <a:ext cx="7010400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0" y="277813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4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Io’nun yüzeyi volkanik aktiviteler  nedeniyle delik deşik görünür.</a:t>
            </a:r>
            <a:r>
              <a:rPr lang="tr-TR" altLang="tr-TR" sz="4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altLang="tr-TR" sz="2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F07-12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0"/>
            <a:ext cx="6792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Rectangle 3"/>
          <p:cNvSpPr>
            <a:spLocks noChangeArrowheads="1"/>
          </p:cNvSpPr>
          <p:nvPr/>
        </p:nvSpPr>
        <p:spPr bwMode="auto">
          <a:xfrm>
            <a:off x="0" y="990600"/>
            <a:ext cx="2286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Europa yüzeyini kaplayan 5 km kalınlığındaki buzun altında geniş bir okyanus bulunabilir. 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4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F07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91440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4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Ganymede Merkür’den büyüktür 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F07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333625"/>
            <a:ext cx="48006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342900" y="773113"/>
            <a:ext cx="3594100" cy="425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4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Callisto yoğun çarpışmalar sonucu oluşmuş kraterlere sahiptir. 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6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WordArt 2"/>
          <p:cNvSpPr>
            <a:spLocks noChangeArrowheads="1" noChangeShapeType="1" noTextEdit="1"/>
          </p:cNvSpPr>
          <p:nvPr/>
        </p:nvSpPr>
        <p:spPr bwMode="auto">
          <a:xfrm>
            <a:off x="467544" y="404664"/>
            <a:ext cx="2228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>
                    <a:alpha val="50195"/>
                  </a:srgbClr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SATÜRN</a:t>
            </a:r>
          </a:p>
        </p:txBody>
      </p:sp>
      <p:sp>
        <p:nvSpPr>
          <p:cNvPr id="251907" name="Text Box 3"/>
          <p:cNvSpPr txBox="1">
            <a:spLocks noChangeArrowheads="1"/>
          </p:cNvSpPr>
          <p:nvPr/>
        </p:nvSpPr>
        <p:spPr bwMode="auto">
          <a:xfrm>
            <a:off x="3203848" y="595164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(Çiftcilerin Tanrısı)</a:t>
            </a:r>
            <a:endParaRPr lang="tr-TR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467544" y="1268760"/>
            <a:ext cx="79248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Güneş sisteminin, yoğunluğu en düşük gezegenidir. Kendi çapının 5 katı büyüklüğünde halkası vardır.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Boyutları 10-2600 km arasında değişen 30 kadar uydusu bulunmaktadır. Uydularının yüzeyi krater, dağlar ve vadilerle kaplanmıştır. En büyük uydusu Titan, Güneş sisteminde atmosfere sahip tek uydudur. </a:t>
            </a:r>
            <a:endParaRPr lang="tr-TR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" descr="C:\WINDOWS\Desktop\gunes_sistemi\saturn_rings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82144"/>
            <a:ext cx="3275856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96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WINDOWS\Desktop\gunes_sistemi\saturn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49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35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5997575" y="838200"/>
            <a:ext cx="3146425" cy="6019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tr-TR" altLang="en-US" sz="1800" dirty="0" smtClean="0"/>
              <a:t>Güneş’e uzaklığı 1.4 milyar km</a:t>
            </a:r>
            <a:r>
              <a:rPr lang="en-US" altLang="en-US" sz="1800" dirty="0" smtClean="0"/>
              <a:t>, 9.5 AB, 95 M</a:t>
            </a:r>
            <a:r>
              <a:rPr lang="en-US" altLang="en-US" sz="1800" baseline="-25000" dirty="0" smtClean="0">
                <a:sym typeface="Symbol"/>
              </a:rPr>
              <a:t> </a:t>
            </a:r>
            <a:r>
              <a:rPr lang="en-US" altLang="en-US" sz="1800" dirty="0" smtClean="0">
                <a:sym typeface="Symbol"/>
              </a:rPr>
              <a:t>  ,9R</a:t>
            </a:r>
            <a:r>
              <a:rPr lang="en-US" altLang="en-US" sz="1800" baseline="-25000" dirty="0" smtClean="0">
                <a:sym typeface="Symbol"/>
              </a:rPr>
              <a:t></a:t>
            </a:r>
            <a:endParaRPr lang="tr-TR" altLang="en-US" sz="1800" baseline="-25000" dirty="0" smtClean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tr-TR" altLang="en-US" sz="1800" dirty="0" smtClean="0"/>
              <a:t>1 Satürn günü=10.7 saat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tr-TR" altLang="en-US" sz="1800" dirty="0"/>
              <a:t> </a:t>
            </a:r>
            <a:r>
              <a:rPr lang="tr-TR" altLang="en-US" sz="1800" dirty="0" smtClean="0"/>
              <a:t>     1 Satürn yılı=29 yıl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tr-TR" altLang="en-US" sz="1800" dirty="0" smtClean="0"/>
              <a:t>60 tan fazla uydusu var, Titan bunlardan biri,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tr-TR" altLang="en-US" sz="1800" dirty="0" smtClean="0"/>
              <a:t>Satürn’ün halkası 7 halka, bir kaç boşluk ve bölmelerden oluşuyor,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tr-TR" altLang="en-US" sz="1800" dirty="0" smtClean="0"/>
              <a:t>En hafif gezegen,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tr-TR" altLang="en-US" sz="1800" dirty="0" smtClean="0"/>
              <a:t>Uydusu Titan, komplek kimyasıyla geniş bir atmosfere ve hidrokarbon göllerine sahip tek uydu.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tr-TR" altLang="en-US" sz="1800" dirty="0" smtClean="0"/>
              <a:t>Titan ın üst atmosferinde yaşamın orjininde büyük rol oynayan moleküller olan polycyclic aromatic hidrokarbonlar </a:t>
            </a:r>
            <a:r>
              <a:rPr lang="tr-TR" sz="1800" dirty="0" smtClean="0"/>
              <a:t>belirlendiği rapor edildi (6/6/2013).</a:t>
            </a:r>
            <a:r>
              <a:rPr lang="tr-TR" altLang="en-US" sz="1800" dirty="0" smtClean="0"/>
              <a:t> </a:t>
            </a:r>
          </a:p>
          <a:p>
            <a:pPr>
              <a:defRPr/>
            </a:pPr>
            <a:endParaRPr lang="en-US" altLang="en-US" dirty="0" smtClean="0"/>
          </a:p>
        </p:txBody>
      </p:sp>
      <p:pic>
        <p:nvPicPr>
          <p:cNvPr id="24579" name="Picture 5" descr="The Day the Earth Smiled: Sneak Preview (click to enlarg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97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tr-TR" altLang="en-US" smtClean="0"/>
              <a:t>                                             Satürn</a:t>
            </a:r>
            <a:endParaRPr lang="en-US" altLang="en-US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38600" y="3035300"/>
            <a:ext cx="1562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Dünya ve Ay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4097338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29100" y="3429000"/>
            <a:ext cx="266700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703513" y="3429000"/>
            <a:ext cx="1525587" cy="668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294063" y="3711575"/>
            <a:ext cx="1201737" cy="976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TextBox 14"/>
          <p:cNvSpPr txBox="1">
            <a:spLocks noChangeArrowheads="1"/>
          </p:cNvSpPr>
          <p:nvPr/>
        </p:nvSpPr>
        <p:spPr bwMode="auto">
          <a:xfrm>
            <a:off x="533400" y="5943600"/>
            <a:ext cx="4286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smtClean="0">
                <a:solidFill>
                  <a:prstClr val="white"/>
                </a:solidFill>
              </a:rPr>
              <a:t>Cassini tarafından 19 Temmuz 2013 te alınan görüntü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  <p:sp>
        <p:nvSpPr>
          <p:cNvPr id="24587" name="TextBox 15"/>
          <p:cNvSpPr txBox="1">
            <a:spLocks noChangeArrowheads="1"/>
          </p:cNvSpPr>
          <p:nvPr/>
        </p:nvSpPr>
        <p:spPr bwMode="auto">
          <a:xfrm>
            <a:off x="200025" y="5041900"/>
            <a:ext cx="495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smtClean="0">
                <a:solidFill>
                  <a:prstClr val="white"/>
                </a:solidFill>
              </a:rPr>
              <a:t>Satürn e Ziyaretler,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tr-TR" sz="1800" smtClean="0">
                <a:solidFill>
                  <a:prstClr val="white"/>
                </a:solidFill>
              </a:rPr>
              <a:t>5 uydu gönderildi,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tr-TR" altLang="tr-TR" sz="1800" smtClean="0">
                <a:solidFill>
                  <a:prstClr val="white"/>
                </a:solidFill>
              </a:rPr>
              <a:t>Cassini (2004) hala çalışmalarına devam ediyor,</a:t>
            </a:r>
            <a:endParaRPr lang="en-US" altLang="tr-TR" sz="18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3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60851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3733800"/>
            <a:ext cx="7924800" cy="23622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r-TR" altLang="en-US" dirty="0" smtClean="0"/>
              <a:t>Türkiye’nin bir ucundan diğer ucuna (</a:t>
            </a:r>
            <a:r>
              <a:rPr lang="tr-TR" altLang="en-US" dirty="0" err="1" smtClean="0"/>
              <a:t>örn</a:t>
            </a:r>
            <a:r>
              <a:rPr lang="tr-TR" altLang="en-US" dirty="0" smtClean="0"/>
              <a:t>. İzmir’den Kars’a) </a:t>
            </a:r>
            <a:r>
              <a:rPr lang="tr-TR" altLang="en-US" b="1" u="sng" dirty="0" smtClean="0"/>
              <a:t>100 defa </a:t>
            </a:r>
            <a:r>
              <a:rPr lang="tr-TR" altLang="en-US" dirty="0" smtClean="0"/>
              <a:t>gidip gelirsek Yer – Ay mesafesi kadar bir yolu yaklaşık olarak almış oluruz (1700 x 2 x 100 = </a:t>
            </a:r>
            <a:r>
              <a:rPr lang="tr-TR" altLang="en-US" dirty="0" smtClean="0"/>
              <a:t>340000</a:t>
            </a:r>
            <a:r>
              <a:rPr lang="tr-TR" altLang="en-US" dirty="0" smtClean="0"/>
              <a:t>).</a:t>
            </a:r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>
            <a:off x="2819400" y="1676400"/>
            <a:ext cx="3581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3962400" y="1676400"/>
            <a:ext cx="1258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1700 km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5867400" y="2438400"/>
            <a:ext cx="609600" cy="214313"/>
          </a:xfrm>
          <a:prstGeom prst="rect">
            <a:avLst/>
          </a:prstGeom>
          <a:solidFill>
            <a:srgbClr val="FFDA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en-US" sz="800">
                <a:latin typeface="Arial Black" panose="020B0A04020102020204" pitchFamily="34" charset="0"/>
              </a:rPr>
              <a:t>Türkiye</a:t>
            </a:r>
          </a:p>
        </p:txBody>
      </p:sp>
    </p:spTree>
    <p:extLst>
      <p:ext uri="{BB962C8B-B14F-4D97-AF65-F5344CB8AC3E}">
        <p14:creationId xmlns:p14="http://schemas.microsoft.com/office/powerpoint/2010/main" val="38665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304800" y="4724400"/>
            <a:ext cx="8534400" cy="1752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Satürn’ün halkası KATI değil,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Sayısız küçük buz ve kaya parçalarından meydana geliyor,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Bu parçacıkların her biri minik bir ay gibi gezegenin etrafında dolanıyorlar,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Gezegenin ekvator (çapı 120 536 km) u üzerinden 6630 km den 120 700 km ye uzanıyor, 20 m kalınlığında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en-US" sz="2000" smtClean="0"/>
          </a:p>
        </p:txBody>
      </p:sp>
      <p:pic>
        <p:nvPicPr>
          <p:cNvPr id="25603" name="Picture 2" descr="http://www.dailybest.it/wp-content/uploads/2012/02/05-anelli-di-satur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2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F07-2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6112"/>
            <a:ext cx="527715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Rectangle 3"/>
          <p:cNvSpPr>
            <a:spLocks noChangeArrowheads="1"/>
          </p:cNvSpPr>
          <p:nvPr/>
        </p:nvSpPr>
        <p:spPr bwMode="auto">
          <a:xfrm>
            <a:off x="685800" y="301625"/>
            <a:ext cx="6400800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Halka buz veya buz kaplı kayalardan oluşmaktadır.</a:t>
            </a:r>
            <a:r>
              <a:rPr lang="tr-TR" altLang="tr-TR" sz="4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6136" y="1896112"/>
            <a:ext cx="2862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tr-TR" altLang="tr-TR" dirty="0"/>
              <a:t>Halka tek bir renk değil.</a:t>
            </a:r>
          </a:p>
          <a:p>
            <a:pPr>
              <a:buFontTx/>
              <a:buChar char="•"/>
            </a:pPr>
            <a:endParaRPr lang="tr-TR" altLang="tr-TR" dirty="0"/>
          </a:p>
          <a:p>
            <a:pPr>
              <a:buFontTx/>
              <a:buChar char="•"/>
            </a:pPr>
            <a:r>
              <a:rPr lang="tr-TR" altLang="tr-TR" dirty="0"/>
              <a:t> Renk farklılığı kimyasal bileşimden kaynaklanıyor</a:t>
            </a:r>
          </a:p>
        </p:txBody>
      </p:sp>
    </p:spTree>
    <p:extLst>
      <p:ext uri="{BB962C8B-B14F-4D97-AF65-F5344CB8AC3E}">
        <p14:creationId xmlns:p14="http://schemas.microsoft.com/office/powerpoint/2010/main" val="41546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ringl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31775"/>
            <a:ext cx="7696200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5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ring_vi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19125"/>
            <a:ext cx="83566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2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saturn-season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41300"/>
            <a:ext cx="84201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dion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9013" y="90488"/>
            <a:ext cx="1806575" cy="218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31" name="Picture 7" descr="encladu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035175"/>
            <a:ext cx="2005013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34" name="Picture 10" descr="iapetu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9463" y="4581525"/>
            <a:ext cx="2370137" cy="2449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37" name="Picture 13" descr="mima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3" y="44450"/>
            <a:ext cx="2076450" cy="2000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40" name="Picture 16" descr="Rh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205038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1" name="Picture 17" descr="tethy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62450"/>
            <a:ext cx="21526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42" name="Text Box 18"/>
          <p:cNvSpPr txBox="1">
            <a:spLocks noChangeArrowheads="1"/>
          </p:cNvSpPr>
          <p:nvPr/>
        </p:nvSpPr>
        <p:spPr bwMode="auto">
          <a:xfrm>
            <a:off x="1908175" y="615950"/>
            <a:ext cx="955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CCFF"/>
                </a:solidFill>
                <a:latin typeface="Georgia" panose="02040502050405020303" pitchFamily="18" charset="0"/>
                <a:cs typeface="+mn-cs"/>
              </a:rPr>
              <a:t>Mimas</a:t>
            </a:r>
          </a:p>
        </p:txBody>
      </p:sp>
      <p:sp>
        <p:nvSpPr>
          <p:cNvPr id="103443" name="Text Box 19"/>
          <p:cNvSpPr txBox="1">
            <a:spLocks noChangeArrowheads="1"/>
          </p:cNvSpPr>
          <p:nvPr/>
        </p:nvSpPr>
        <p:spPr bwMode="auto">
          <a:xfrm>
            <a:off x="1973263" y="2919413"/>
            <a:ext cx="1220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CCFF"/>
                </a:solidFill>
                <a:latin typeface="Georgia" panose="02040502050405020303" pitchFamily="18" charset="0"/>
                <a:cs typeface="+mn-cs"/>
              </a:rPr>
              <a:t>Encladus</a:t>
            </a:r>
          </a:p>
        </p:txBody>
      </p:sp>
      <p:sp>
        <p:nvSpPr>
          <p:cNvPr id="103444" name="Text Box 20"/>
          <p:cNvSpPr txBox="1">
            <a:spLocks noChangeArrowheads="1"/>
          </p:cNvSpPr>
          <p:nvPr/>
        </p:nvSpPr>
        <p:spPr bwMode="auto">
          <a:xfrm>
            <a:off x="2124075" y="5008563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CCFF"/>
                </a:solidFill>
                <a:latin typeface="Georgia" panose="02040502050405020303" pitchFamily="18" charset="0"/>
                <a:cs typeface="+mn-cs"/>
              </a:rPr>
              <a:t>Tethys</a:t>
            </a:r>
          </a:p>
        </p:txBody>
      </p:sp>
      <p:sp>
        <p:nvSpPr>
          <p:cNvPr id="103445" name="Text Box 21"/>
          <p:cNvSpPr txBox="1">
            <a:spLocks noChangeArrowheads="1"/>
          </p:cNvSpPr>
          <p:nvPr/>
        </p:nvSpPr>
        <p:spPr bwMode="auto">
          <a:xfrm>
            <a:off x="7951788" y="596900"/>
            <a:ext cx="858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CCFF"/>
                </a:solidFill>
                <a:latin typeface="Georgia" panose="02040502050405020303" pitchFamily="18" charset="0"/>
                <a:cs typeface="+mn-cs"/>
              </a:rPr>
              <a:t>Dione</a:t>
            </a:r>
          </a:p>
        </p:txBody>
      </p:sp>
      <p:sp>
        <p:nvSpPr>
          <p:cNvPr id="103446" name="Text Box 22"/>
          <p:cNvSpPr txBox="1">
            <a:spLocks noChangeArrowheads="1"/>
          </p:cNvSpPr>
          <p:nvPr/>
        </p:nvSpPr>
        <p:spPr bwMode="auto">
          <a:xfrm>
            <a:off x="8002588" y="2757488"/>
            <a:ext cx="760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CCFF"/>
                </a:solidFill>
                <a:latin typeface="Georgia" panose="02040502050405020303" pitchFamily="18" charset="0"/>
                <a:cs typeface="+mn-cs"/>
              </a:rPr>
              <a:t>Rhea</a:t>
            </a:r>
          </a:p>
        </p:txBody>
      </p:sp>
      <p:sp>
        <p:nvSpPr>
          <p:cNvPr id="103447" name="Text Box 23"/>
          <p:cNvSpPr txBox="1">
            <a:spLocks noChangeArrowheads="1"/>
          </p:cNvSpPr>
          <p:nvPr/>
        </p:nvSpPr>
        <p:spPr bwMode="auto">
          <a:xfrm>
            <a:off x="8015288" y="4989513"/>
            <a:ext cx="1020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CCFF"/>
                </a:solidFill>
                <a:latin typeface="Georgia" panose="02040502050405020303" pitchFamily="18" charset="0"/>
                <a:cs typeface="+mn-cs"/>
              </a:rPr>
              <a:t>Iapetus</a:t>
            </a:r>
          </a:p>
        </p:txBody>
      </p:sp>
      <p:pic>
        <p:nvPicPr>
          <p:cNvPr id="103448" name="Picture 24" descr="titan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989138"/>
            <a:ext cx="1930400" cy="18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49" name="Text Box 25"/>
          <p:cNvSpPr txBox="1">
            <a:spLocks noChangeArrowheads="1"/>
          </p:cNvSpPr>
          <p:nvPr/>
        </p:nvSpPr>
        <p:spPr bwMode="auto">
          <a:xfrm>
            <a:off x="4068763" y="3789363"/>
            <a:ext cx="782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r-TR" altLang="tr-TR" sz="2000" smtClean="0">
                <a:solidFill>
                  <a:srgbClr val="FFCCFF"/>
                </a:solidFill>
                <a:latin typeface="Georgia" panose="02040502050405020303" pitchFamily="18" charset="0"/>
                <a:cs typeface="+mn-cs"/>
              </a:rPr>
              <a:t>Titan</a:t>
            </a:r>
          </a:p>
        </p:txBody>
      </p:sp>
      <p:sp>
        <p:nvSpPr>
          <p:cNvPr id="103450" name="Oval 26"/>
          <p:cNvSpPr>
            <a:spLocks noChangeArrowheads="1"/>
          </p:cNvSpPr>
          <p:nvPr/>
        </p:nvSpPr>
        <p:spPr bwMode="auto">
          <a:xfrm>
            <a:off x="3059113" y="2276475"/>
            <a:ext cx="3024187" cy="14398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</a:pPr>
            <a:r>
              <a:rPr lang="tr-TR" altLang="tr-TR" sz="2000" smtClean="0">
                <a:solidFill>
                  <a:srgbClr val="FFCCFF"/>
                </a:solidFill>
                <a:latin typeface="Georgia" panose="02040502050405020303" pitchFamily="18" charset="0"/>
                <a:cs typeface="+mn-cs"/>
              </a:rPr>
              <a:t>Güneş Sistemi’nde </a:t>
            </a:r>
          </a:p>
          <a:p>
            <a:pPr algn="ctr" eaLnBrk="1" hangingPunct="1">
              <a:spcBef>
                <a:spcPct val="20000"/>
              </a:spcBef>
            </a:pPr>
            <a:r>
              <a:rPr lang="tr-TR" altLang="tr-TR" sz="2000" smtClean="0">
                <a:solidFill>
                  <a:srgbClr val="FFCCFF"/>
                </a:solidFill>
                <a:latin typeface="Georgia" panose="02040502050405020303" pitchFamily="18" charset="0"/>
                <a:cs typeface="+mn-cs"/>
              </a:rPr>
              <a:t>belirgin atmosfere </a:t>
            </a:r>
          </a:p>
          <a:p>
            <a:pPr algn="ctr" eaLnBrk="1" hangingPunct="1">
              <a:spcBef>
                <a:spcPct val="20000"/>
              </a:spcBef>
            </a:pPr>
            <a:r>
              <a:rPr lang="tr-TR" altLang="tr-TR" sz="2000" smtClean="0">
                <a:solidFill>
                  <a:srgbClr val="FFCCFF"/>
                </a:solidFill>
                <a:latin typeface="Georgia" panose="02040502050405020303" pitchFamily="18" charset="0"/>
                <a:cs typeface="+mn-cs"/>
              </a:rPr>
              <a:t>sahip tek uydu</a:t>
            </a:r>
          </a:p>
          <a:p>
            <a:pPr algn="ctr" eaLnBrk="1" hangingPunct="1"/>
            <a:endParaRPr lang="tr-TR" altLang="tr-TR" sz="2000" smtClean="0">
              <a:solidFill>
                <a:srgbClr val="000000"/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103452" name="Rectangle 28"/>
          <p:cNvSpPr>
            <a:spLocks noChangeArrowheads="1"/>
          </p:cNvSpPr>
          <p:nvPr/>
        </p:nvSpPr>
        <p:spPr bwMode="auto">
          <a:xfrm>
            <a:off x="457200" y="1600200"/>
            <a:ext cx="40386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 smtClean="0">
              <a:solidFill>
                <a:srgbClr val="FFCC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9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4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F07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38238"/>
            <a:ext cx="60198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685800" y="2238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4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büyük uydusu : Titan 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F07-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0" y="685800"/>
            <a:ext cx="3581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Titan’da azot, metan ve diğer hidrokarbonlarca zengin ince bir atmosfer vardır.</a:t>
            </a:r>
            <a:r>
              <a:rPr lang="tr-TR" altLang="tr-TR" sz="4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AutoShape 2"/>
          <p:cNvSpPr>
            <a:spLocks noChangeArrowheads="1"/>
          </p:cNvSpPr>
          <p:nvPr/>
        </p:nvSpPr>
        <p:spPr bwMode="auto">
          <a:xfrm>
            <a:off x="80963" y="608013"/>
            <a:ext cx="3262312" cy="711200"/>
          </a:xfrm>
          <a:prstGeom prst="roundRect">
            <a:avLst>
              <a:gd name="adj" fmla="val 222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241300" y="704850"/>
            <a:ext cx="30670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J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piter 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ve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 Sat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rn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2148" name="AutoShape 4"/>
          <p:cNvSpPr>
            <a:spLocks noChangeArrowheads="1"/>
          </p:cNvSpPr>
          <p:nvPr/>
        </p:nvSpPr>
        <p:spPr bwMode="auto">
          <a:xfrm>
            <a:off x="3851920" y="623851"/>
            <a:ext cx="4046538" cy="617538"/>
          </a:xfrm>
          <a:prstGeom prst="roundRect">
            <a:avLst>
              <a:gd name="adj" fmla="val 25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4010025" y="814388"/>
            <a:ext cx="26939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Halka yapıları farklı</a:t>
            </a:r>
            <a:r>
              <a:rPr lang="en-GB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!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2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4" y="3275013"/>
            <a:ext cx="431958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380" y="3275013"/>
            <a:ext cx="4640262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2" name="AutoShape 8"/>
          <p:cNvSpPr>
            <a:spLocks noChangeArrowheads="1"/>
          </p:cNvSpPr>
          <p:nvPr/>
        </p:nvSpPr>
        <p:spPr bwMode="auto">
          <a:xfrm>
            <a:off x="62890" y="1631856"/>
            <a:ext cx="3971925" cy="1609725"/>
          </a:xfrm>
          <a:prstGeom prst="roundRect">
            <a:avLst>
              <a:gd name="adj" fmla="val 69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297047" y="1709680"/>
            <a:ext cx="38385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J</a:t>
            </a:r>
            <a:r>
              <a:rPr lang="tr-TR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sz="2400" i="1" dirty="0" err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piter</a:t>
            </a:r>
            <a:r>
              <a:rPr lang="en-GB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: </a:t>
            </a:r>
            <a:r>
              <a:rPr lang="tr-TR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düşük yoğunluk</a:t>
            </a:r>
            <a:r>
              <a:rPr lang="en-GB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, </a:t>
            </a:r>
            <a:r>
              <a:rPr lang="tr-TR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küçük</a:t>
            </a:r>
            <a:r>
              <a:rPr lang="en-GB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r>
              <a:rPr lang="tr-TR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kütle</a:t>
            </a:r>
            <a:r>
              <a:rPr lang="en-GB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, </a:t>
            </a:r>
            <a:r>
              <a:rPr lang="tr-TR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yaygın</a:t>
            </a:r>
            <a:r>
              <a:rPr lang="en-GB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345619" y="2511331"/>
            <a:ext cx="33353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Satürn den 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10</a:t>
            </a:r>
            <a:r>
              <a:rPr lang="en-GB" altLang="tr-TR" sz="1900" i="1" baseline="40000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6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daha az kütle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Göreli olarak kalın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, 1 km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2155" name="AutoShape 11"/>
          <p:cNvSpPr>
            <a:spLocks noChangeArrowheads="1"/>
          </p:cNvSpPr>
          <p:nvPr/>
        </p:nvSpPr>
        <p:spPr bwMode="auto">
          <a:xfrm>
            <a:off x="4264024" y="1631856"/>
            <a:ext cx="4752975" cy="1489075"/>
          </a:xfrm>
          <a:prstGeom prst="roundRect">
            <a:avLst>
              <a:gd name="adj" fmla="val 69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2156" name="Text Box 12"/>
          <p:cNvSpPr txBox="1">
            <a:spLocks noChangeArrowheads="1"/>
          </p:cNvSpPr>
          <p:nvPr/>
        </p:nvSpPr>
        <p:spPr bwMode="auto">
          <a:xfrm>
            <a:off x="4471988" y="1674813"/>
            <a:ext cx="4746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Sat</a:t>
            </a:r>
            <a:r>
              <a:rPr lang="tr-TR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rn: </a:t>
            </a:r>
            <a:r>
              <a:rPr lang="tr-TR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Sistemdeki en kütleli halka</a:t>
            </a:r>
            <a:r>
              <a:rPr lang="en-GB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2157" name="Text Box 13"/>
          <p:cNvSpPr txBox="1">
            <a:spLocks noChangeArrowheads="1"/>
          </p:cNvSpPr>
          <p:nvPr/>
        </p:nvSpPr>
        <p:spPr bwMode="auto">
          <a:xfrm>
            <a:off x="4625975" y="2208213"/>
            <a:ext cx="4029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ea typeface="Chancery L"/>
                <a:cs typeface="Times New Roman" panose="02020603050405020304" pitchFamily="18" charset="0"/>
              </a:rPr>
              <a:t>~200 km </a:t>
            </a:r>
            <a:r>
              <a:rPr lang="tr-TR" altLang="tr-TR" sz="2000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hancery L"/>
                <a:cs typeface="Times New Roman" panose="02020603050405020304" pitchFamily="18" charset="0"/>
              </a:rPr>
              <a:t>boyutundaki uydunun kütlesi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ea typeface="Chancery L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hancery L"/>
                <a:cs typeface="Times New Roman" panose="02020603050405020304" pitchFamily="18" charset="0"/>
              </a:rPr>
              <a:t>Aşırı ince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ea typeface="Chancery L"/>
                <a:cs typeface="Times New Roman" panose="02020603050405020304" pitchFamily="18" charset="0"/>
              </a:rPr>
              <a:t> ~ 10 m!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  <a:ea typeface="Chancery 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WordArt 2"/>
          <p:cNvSpPr>
            <a:spLocks noChangeArrowheads="1" noChangeShapeType="1" noTextEdit="1"/>
          </p:cNvSpPr>
          <p:nvPr/>
        </p:nvSpPr>
        <p:spPr bwMode="auto">
          <a:xfrm>
            <a:off x="971600" y="548680"/>
            <a:ext cx="5638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>
                    <a:alpha val="50195"/>
                  </a:srgbClr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URANÜS ve NEPTÜN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683568" y="1265734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(Satürn’ün babası)</a:t>
            </a:r>
            <a:endParaRPr lang="tr-TR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283968" y="1265734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(Satürn’ün oğlu)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683568" y="1792288"/>
            <a:ext cx="80010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Uranüs 1781 de, Neptün ise 1846 yılında matematiksel olarak bulunmuşlardır. İkisinde de halka yapı mevcuttur.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Uranüs’de 21+6, Neptün’de ise 13 tane uydu bulunmaktadır. </a:t>
            </a:r>
            <a:endParaRPr lang="tr-TR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3" descr="C:\WINDOWS\Desktop\gunes_sistemi\uran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62300"/>
            <a:ext cx="3335621" cy="34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WINDOWS\Desktop\gunes_sistemi\neptu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10" y="3162300"/>
            <a:ext cx="3772233" cy="34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25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685800"/>
            <a:ext cx="3989388" cy="5562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tr-TR" altLang="en-US" dirty="0" smtClean="0"/>
              <a:t>Yer’in çevresi yaklaşık </a:t>
            </a:r>
            <a:r>
              <a:rPr lang="tr-TR" altLang="en-US" dirty="0" smtClean="0"/>
              <a:t>40000 </a:t>
            </a:r>
            <a:r>
              <a:rPr lang="tr-TR" altLang="en-US" dirty="0" smtClean="0"/>
              <a:t>km’dir.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alt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dirty="0" smtClean="0"/>
              <a:t>Yer’in çevresinde </a:t>
            </a:r>
            <a:r>
              <a:rPr lang="tr-TR" altLang="en-US" b="1" u="sng" dirty="0" smtClean="0"/>
              <a:t>10 tur</a:t>
            </a:r>
            <a:r>
              <a:rPr lang="tr-TR" altLang="en-US" dirty="0" smtClean="0"/>
              <a:t> atsaydık (bunun için okyanusları da aşmak gerekir!!!) Yer-Ay uzaklığı kadar yol katedebilirdik. (</a:t>
            </a:r>
            <a:r>
              <a:rPr lang="tr-TR" altLang="en-US" dirty="0" smtClean="0"/>
              <a:t>400000 </a:t>
            </a:r>
            <a:r>
              <a:rPr lang="tr-TR" altLang="en-US" dirty="0" smtClean="0"/>
              <a:t>km)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19200"/>
            <a:ext cx="43783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5943600" y="5867400"/>
            <a:ext cx="1487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40.000 km</a:t>
            </a:r>
          </a:p>
        </p:txBody>
      </p:sp>
      <p:sp>
        <p:nvSpPr>
          <p:cNvPr id="7173" name="Arc 7"/>
          <p:cNvSpPr>
            <a:spLocks/>
          </p:cNvSpPr>
          <p:nvPr/>
        </p:nvSpPr>
        <p:spPr bwMode="auto">
          <a:xfrm>
            <a:off x="4572000" y="3213100"/>
            <a:ext cx="4176713" cy="863600"/>
          </a:xfrm>
          <a:custGeom>
            <a:avLst/>
            <a:gdLst>
              <a:gd name="T0" fmla="*/ 403817858 w 43200"/>
              <a:gd name="T1" fmla="*/ 775285 h 22041"/>
              <a:gd name="T2" fmla="*/ 46698 w 43200"/>
              <a:gd name="T3" fmla="*/ 0 h 22041"/>
              <a:gd name="T4" fmla="*/ 201908978 w 43200"/>
              <a:gd name="T5" fmla="*/ 677018 h 220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2041" fill="none" extrusionOk="0">
                <a:moveTo>
                  <a:pt x="43199" y="504"/>
                </a:moveTo>
                <a:cubicBezTo>
                  <a:pt x="43164" y="12409"/>
                  <a:pt x="33504" y="22040"/>
                  <a:pt x="21600" y="22040"/>
                </a:cubicBezTo>
                <a:cubicBezTo>
                  <a:pt x="9670" y="22041"/>
                  <a:pt x="0" y="12370"/>
                  <a:pt x="0" y="441"/>
                </a:cubicBezTo>
                <a:cubicBezTo>
                  <a:pt x="0" y="293"/>
                  <a:pt x="1" y="146"/>
                  <a:pt x="4" y="-1"/>
                </a:cubicBezTo>
              </a:path>
              <a:path w="43200" h="22041" stroke="0" extrusionOk="0">
                <a:moveTo>
                  <a:pt x="43199" y="504"/>
                </a:moveTo>
                <a:cubicBezTo>
                  <a:pt x="43164" y="12409"/>
                  <a:pt x="33504" y="22040"/>
                  <a:pt x="21600" y="22040"/>
                </a:cubicBezTo>
                <a:cubicBezTo>
                  <a:pt x="9670" y="22041"/>
                  <a:pt x="0" y="12370"/>
                  <a:pt x="0" y="441"/>
                </a:cubicBezTo>
                <a:cubicBezTo>
                  <a:pt x="0" y="293"/>
                  <a:pt x="1" y="146"/>
                  <a:pt x="4" y="-1"/>
                </a:cubicBezTo>
                <a:lnTo>
                  <a:pt x="21600" y="441"/>
                </a:lnTo>
                <a:lnTo>
                  <a:pt x="43199" y="504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90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smtClean="0"/>
              <a:t>Uranüs</a:t>
            </a:r>
            <a:endParaRPr lang="en-US" altLang="en-US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5181600" y="1143000"/>
            <a:ext cx="3763963" cy="5486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Jüpiter ve Satürn den küçük Dünyadan oldukça büyük,</a:t>
            </a:r>
            <a:endParaRPr lang="en-US" altLang="en-US" sz="200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2000" smtClean="0"/>
              <a:t>19AB, 14 M</a:t>
            </a:r>
            <a:r>
              <a:rPr lang="en-US" altLang="en-US" sz="2000" baseline="-25000" smtClean="0">
                <a:sym typeface="Symbol" panose="05050102010706020507" pitchFamily="18" charset="2"/>
              </a:rPr>
              <a:t> </a:t>
            </a:r>
            <a:r>
              <a:rPr lang="en-US" altLang="en-US" sz="2000" smtClean="0">
                <a:sym typeface="Symbol" panose="05050102010706020507" pitchFamily="18" charset="2"/>
              </a:rPr>
              <a:t>,4 R</a:t>
            </a:r>
            <a:r>
              <a:rPr lang="en-US" altLang="en-US" sz="2000" baseline="-25000" smtClean="0">
                <a:sym typeface="Symbol" panose="05050102010706020507" pitchFamily="18" charset="2"/>
              </a:rPr>
              <a:t></a:t>
            </a:r>
            <a:endParaRPr lang="tr-TR" altLang="en-US" sz="2000" baseline="-25000" smtClean="0"/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Güneş’e uzaklığı 2.9 milyar km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1 Uranüs günü=17 saat</a:t>
            </a:r>
          </a:p>
          <a:p>
            <a:pPr>
              <a:buFont typeface="Arial" panose="020B0604020202020204" pitchFamily="34" charset="0"/>
              <a:buNone/>
            </a:pPr>
            <a:r>
              <a:rPr lang="tr-TR" altLang="en-US" sz="2000" smtClean="0"/>
              <a:t>      1 Uranüs yılı=84 yıl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Buz devi,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Atmosferinde Jüpiter ve Satürne nazaran çok miktarda metan var,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20 den fazla uydusu var,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İç halka dar ve karanlık, dış halka parlak,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Yatay olarak dönen tek gezegen,</a:t>
            </a:r>
          </a:p>
          <a:p>
            <a:endParaRPr lang="en-US" altLang="en-US" smtClean="0"/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1524000" y="5472113"/>
            <a:ext cx="281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white"/>
                </a:solidFill>
              </a:rPr>
              <a:t>Keck </a:t>
            </a:r>
            <a:r>
              <a:rPr lang="tr-TR" altLang="en-US" sz="1800" smtClean="0">
                <a:solidFill>
                  <a:prstClr val="white"/>
                </a:solidFill>
              </a:rPr>
              <a:t>teleskobundan</a:t>
            </a:r>
            <a:endParaRPr lang="en-US" altLang="en-US" sz="1800" smtClean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2438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r-TR" dirty="0">
                <a:solidFill>
                  <a:prstClr val="white"/>
                </a:solidFill>
                <a:latin typeface="Calibri" panose="020F0502020204030204" pitchFamily="34" charset="0"/>
              </a:rPr>
              <a:t>Uranüs’e Ziyaretler;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tr-TR" dirty="0">
                <a:solidFill>
                  <a:prstClr val="white"/>
                </a:solidFill>
                <a:latin typeface="Calibri" panose="020F0502020204030204" pitchFamily="34" charset="0"/>
              </a:rPr>
              <a:t>Yalnızca Voyager 2 ,</a:t>
            </a:r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90650"/>
            <a:ext cx="48101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40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smtClean="0"/>
              <a:t>Neptün</a:t>
            </a:r>
            <a:endParaRPr lang="en-US" alt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105400" y="2133600"/>
            <a:ext cx="3733800" cy="4343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Güneş’e uzaklığı 4.5 milyar km,</a:t>
            </a:r>
            <a:endParaRPr lang="en-US" altLang="en-US" sz="200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2000" smtClean="0"/>
              <a:t>30AB, 17 M</a:t>
            </a:r>
            <a:r>
              <a:rPr lang="en-US" altLang="en-US" sz="2000" baseline="-25000" smtClean="0">
                <a:sym typeface="Symbol" panose="05050102010706020507" pitchFamily="18" charset="2"/>
              </a:rPr>
              <a:t> </a:t>
            </a:r>
            <a:r>
              <a:rPr lang="en-US" altLang="en-US" sz="2000" smtClean="0">
                <a:sym typeface="Symbol" panose="05050102010706020507" pitchFamily="18" charset="2"/>
              </a:rPr>
              <a:t>, 4 R</a:t>
            </a:r>
            <a:r>
              <a:rPr lang="en-US" altLang="en-US" sz="2000" baseline="-25000" smtClean="0">
                <a:sym typeface="Symbol" panose="05050102010706020507" pitchFamily="18" charset="2"/>
              </a:rPr>
              <a:t></a:t>
            </a:r>
            <a:endParaRPr lang="tr-TR" altLang="en-US" sz="2000" smtClean="0"/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1 Neptün günü=16 saat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1 Neptün yılı=165 yıl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Buz devi uranüs e çok benzer,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Gaz gezegenler arasında yoğunluğu en yüksek olanı,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6 halkası var, karanlık, ama kompozisyonu bilinmiyor,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14 uydusu var, triton bunlardan biri,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en-US" sz="2000" smtClean="0"/>
              <a:t>Saatte 2000 km ye ulaşan rüzgarlar,</a:t>
            </a:r>
            <a:endParaRPr lang="en-US" altLang="en-US" sz="2000" smtClean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371600"/>
            <a:ext cx="49339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304800"/>
            <a:ext cx="2438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r-TR" dirty="0">
                <a:solidFill>
                  <a:prstClr val="white"/>
                </a:solidFill>
                <a:latin typeface="Calibri" panose="020F0502020204030204" pitchFamily="34" charset="0"/>
              </a:rPr>
              <a:t>Neptün’e Ziyaretler;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tr-TR" dirty="0">
                <a:solidFill>
                  <a:prstClr val="white"/>
                </a:solidFill>
                <a:latin typeface="Calibri" panose="020F0502020204030204" pitchFamily="34" charset="0"/>
              </a:rPr>
              <a:t>Yalnızca Voyager 2 ,</a:t>
            </a:r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AutoShape 2"/>
          <p:cNvSpPr>
            <a:spLocks noChangeArrowheads="1"/>
          </p:cNvSpPr>
          <p:nvPr/>
        </p:nvSpPr>
        <p:spPr bwMode="auto">
          <a:xfrm>
            <a:off x="69850" y="220663"/>
            <a:ext cx="3503613" cy="711200"/>
          </a:xfrm>
          <a:prstGeom prst="roundRect">
            <a:avLst>
              <a:gd name="adj" fmla="val 222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5219" name="Text Box 3"/>
          <p:cNvSpPr txBox="1">
            <a:spLocks noChangeArrowheads="1"/>
          </p:cNvSpPr>
          <p:nvPr/>
        </p:nvSpPr>
        <p:spPr bwMode="auto">
          <a:xfrm>
            <a:off x="198438" y="301625"/>
            <a:ext cx="32702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Uran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s 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ve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 Nept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n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5220" name="AutoShape 4"/>
          <p:cNvSpPr>
            <a:spLocks noChangeArrowheads="1"/>
          </p:cNvSpPr>
          <p:nvPr/>
        </p:nvSpPr>
        <p:spPr bwMode="auto">
          <a:xfrm>
            <a:off x="6283325" y="141288"/>
            <a:ext cx="2659063" cy="1992312"/>
          </a:xfrm>
          <a:prstGeom prst="roundRect">
            <a:avLst>
              <a:gd name="adj" fmla="val 134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6410325" y="192088"/>
            <a:ext cx="196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Gerçek İkizler</a:t>
            </a:r>
            <a:r>
              <a:rPr lang="en-GB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!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5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228725"/>
            <a:ext cx="4319587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281113"/>
            <a:ext cx="15621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4845050"/>
            <a:ext cx="32004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5" name="AutoShape 9"/>
          <p:cNvSpPr>
            <a:spLocks noChangeArrowheads="1"/>
          </p:cNvSpPr>
          <p:nvPr/>
        </p:nvSpPr>
        <p:spPr bwMode="auto">
          <a:xfrm>
            <a:off x="-1" y="5079206"/>
            <a:ext cx="5902325" cy="1404938"/>
          </a:xfrm>
          <a:prstGeom prst="roundRect">
            <a:avLst>
              <a:gd name="adj" fmla="val 111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34925" y="5178425"/>
            <a:ext cx="46406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400" i="1" dirty="0" err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Uran</a:t>
            </a:r>
            <a:r>
              <a:rPr lang="tr-TR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s </a:t>
            </a:r>
            <a:r>
              <a:rPr lang="tr-TR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yüzeyinde pek özellik yok </a:t>
            </a:r>
            <a:endParaRPr lang="tr-TR" altLang="tr-TR" sz="2400" i="1" dirty="0" smtClean="0">
              <a:solidFill>
                <a:srgbClr val="000000"/>
              </a:solidFill>
              <a:latin typeface="Chancery L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(</a:t>
            </a:r>
            <a:r>
              <a:rPr lang="en-GB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Voyager</a:t>
            </a:r>
            <a:r>
              <a:rPr lang="tr-TR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)</a:t>
            </a:r>
            <a:r>
              <a:rPr lang="en-GB" altLang="tr-TR" sz="2400" i="1" dirty="0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5228" name="AutoShape 12"/>
          <p:cNvSpPr>
            <a:spLocks noChangeArrowheads="1"/>
          </p:cNvSpPr>
          <p:nvPr/>
        </p:nvSpPr>
        <p:spPr bwMode="auto">
          <a:xfrm>
            <a:off x="6351587" y="2594769"/>
            <a:ext cx="2751138" cy="1792287"/>
          </a:xfrm>
          <a:prstGeom prst="roundRect">
            <a:avLst>
              <a:gd name="adj" fmla="val 88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5229" name="Text Box 13"/>
          <p:cNvSpPr txBox="1">
            <a:spLocks noChangeArrowheads="1"/>
          </p:cNvSpPr>
          <p:nvPr/>
        </p:nvSpPr>
        <p:spPr bwMode="auto">
          <a:xfrm>
            <a:off x="6456363" y="2797175"/>
            <a:ext cx="27305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Neptün de kuşak ve lekeler</a:t>
            </a:r>
            <a:r>
              <a:rPr lang="en-GB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519863" y="3490913"/>
            <a:ext cx="24971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J</a:t>
            </a:r>
            <a:r>
              <a:rPr lang="tr-TR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piter</a:t>
            </a:r>
            <a:r>
              <a:rPr lang="tr-TR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dekine benzer</a:t>
            </a:r>
            <a:r>
              <a:rPr lang="en-GB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tr-TR" altLang="tr-TR" sz="24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Büyük Karanlık Leke</a:t>
            </a:r>
            <a:r>
              <a:rPr lang="en-GB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6427788" y="531813"/>
            <a:ext cx="23637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Yarıya kadar çekirdek</a:t>
            </a:r>
            <a:r>
              <a:rPr lang="en-GB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, </a:t>
            </a:r>
            <a:r>
              <a:rPr lang="tr-TR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gerisi </a:t>
            </a:r>
            <a:r>
              <a:rPr lang="en-GB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H</a:t>
            </a:r>
            <a:r>
              <a:rPr lang="en-GB" altLang="tr-TR" sz="1900" b="1" i="1" baseline="-1900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2</a:t>
            </a:r>
            <a:r>
              <a:rPr lang="en-GB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/He </a:t>
            </a:r>
            <a:r>
              <a:rPr lang="tr-TR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zarfı</a:t>
            </a:r>
            <a:r>
              <a:rPr lang="en-GB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tr-TR" altLang="tr-TR" sz="2400" b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Dönme yaklaşık</a:t>
            </a:r>
            <a:r>
              <a:rPr lang="en-GB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17</a:t>
            </a:r>
            <a:r>
              <a:rPr lang="tr-TR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saat</a:t>
            </a:r>
            <a:r>
              <a:rPr lang="en-GB" altLang="tr-TR" sz="2000" b="1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b="1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5233" name="Line 17"/>
          <p:cNvSpPr>
            <a:spLocks noChangeShapeType="1"/>
          </p:cNvSpPr>
          <p:nvPr/>
        </p:nvSpPr>
        <p:spPr bwMode="auto">
          <a:xfrm flipH="1" flipV="1">
            <a:off x="1681163" y="3192463"/>
            <a:ext cx="746125" cy="390525"/>
          </a:xfrm>
          <a:prstGeom prst="line">
            <a:avLst/>
          </a:prstGeom>
          <a:noFill/>
          <a:ln w="35941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smtClean="0">
              <a:solidFill>
                <a:srgbClr val="000000"/>
              </a:solidFill>
            </a:endParaRPr>
          </a:p>
        </p:txBody>
      </p:sp>
      <p:sp>
        <p:nvSpPr>
          <p:cNvPr id="265234" name="Line 18"/>
          <p:cNvSpPr>
            <a:spLocks noChangeShapeType="1"/>
          </p:cNvSpPr>
          <p:nvPr/>
        </p:nvSpPr>
        <p:spPr bwMode="auto">
          <a:xfrm>
            <a:off x="5688013" y="4291013"/>
            <a:ext cx="758825" cy="693737"/>
          </a:xfrm>
          <a:prstGeom prst="line">
            <a:avLst/>
          </a:prstGeom>
          <a:noFill/>
          <a:ln w="35941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AutoShape 2"/>
          <p:cNvSpPr>
            <a:spLocks noChangeArrowheads="1"/>
          </p:cNvSpPr>
          <p:nvPr/>
        </p:nvSpPr>
        <p:spPr bwMode="auto">
          <a:xfrm>
            <a:off x="-60326" y="-33338"/>
            <a:ext cx="5662613" cy="711201"/>
          </a:xfrm>
          <a:prstGeom prst="roundRect">
            <a:avLst>
              <a:gd name="adj" fmla="val 218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53975" y="47625"/>
            <a:ext cx="55483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i="1" dirty="0" err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Uran</a:t>
            </a:r>
            <a:r>
              <a:rPr lang="tr-TR" altLang="tr-TR" i="1" dirty="0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i="1" dirty="0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s </a:t>
            </a:r>
            <a:r>
              <a:rPr lang="tr-TR" altLang="tr-TR" i="1" dirty="0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ve</a:t>
            </a:r>
            <a:r>
              <a:rPr lang="en-GB" altLang="tr-TR" i="1" dirty="0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r>
              <a:rPr lang="en-GB" altLang="tr-TR" i="1" dirty="0" err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Nept</a:t>
            </a:r>
            <a:r>
              <a:rPr lang="tr-TR" altLang="tr-TR" i="1" dirty="0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i="1" dirty="0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n</a:t>
            </a:r>
            <a:r>
              <a:rPr lang="tr-TR" altLang="tr-TR" i="1" dirty="0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’ün</a:t>
            </a:r>
            <a:r>
              <a:rPr lang="en-GB" altLang="tr-TR" i="1" dirty="0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r>
              <a:rPr lang="tr-TR" altLang="tr-TR" i="1" dirty="0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Uyduları</a:t>
            </a:r>
            <a:r>
              <a:rPr lang="en-GB" altLang="tr-TR" i="1" dirty="0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6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2446338"/>
            <a:ext cx="431958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3167063"/>
            <a:ext cx="4319587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5376863"/>
            <a:ext cx="14398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7" name="AutoShape 7"/>
          <p:cNvSpPr>
            <a:spLocks noChangeArrowheads="1"/>
          </p:cNvSpPr>
          <p:nvPr/>
        </p:nvSpPr>
        <p:spPr bwMode="auto">
          <a:xfrm>
            <a:off x="1588" y="1009650"/>
            <a:ext cx="4132262" cy="1268413"/>
          </a:xfrm>
          <a:prstGeom prst="roundRect">
            <a:avLst>
              <a:gd name="adj" fmla="val 130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93663" y="1101725"/>
            <a:ext cx="39433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000" i="1" dirty="0" err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Uran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s 5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orta büyüklükte, Neptün ise 1 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uyduya 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sahiptir.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49" name="Text Box 9"/>
          <p:cNvSpPr txBox="1">
            <a:spLocks noChangeArrowheads="1"/>
          </p:cNvSpPr>
          <p:nvPr/>
        </p:nvSpPr>
        <p:spPr bwMode="auto">
          <a:xfrm>
            <a:off x="307975" y="1746250"/>
            <a:ext cx="37290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Satürn’ün uydularına benzerler ama yansıtmaları daha azdır.</a:t>
            </a:r>
            <a:r>
              <a:rPr lang="en-GB" altLang="tr-TR" sz="1600" i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50" name="AutoShape 10"/>
          <p:cNvSpPr>
            <a:spLocks noChangeArrowheads="1"/>
          </p:cNvSpPr>
          <p:nvPr/>
        </p:nvSpPr>
        <p:spPr bwMode="auto">
          <a:xfrm>
            <a:off x="1418432" y="5437267"/>
            <a:ext cx="3200400" cy="1319096"/>
          </a:xfrm>
          <a:prstGeom prst="roundRect">
            <a:avLst>
              <a:gd name="adj" fmla="val 111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51" name="Text Box 11"/>
          <p:cNvSpPr txBox="1">
            <a:spLocks noChangeArrowheads="1"/>
          </p:cNvSpPr>
          <p:nvPr/>
        </p:nvSpPr>
        <p:spPr bwMode="auto">
          <a:xfrm>
            <a:off x="1590556" y="5408099"/>
            <a:ext cx="2889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Miranda, 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tamamen tahrip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edilmiş en iç uydu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52" name="Text Box 12"/>
          <p:cNvSpPr txBox="1">
            <a:spLocks noChangeArrowheads="1"/>
          </p:cNvSpPr>
          <p:nvPr/>
        </p:nvSpPr>
        <p:spPr bwMode="auto">
          <a:xfrm>
            <a:off x="1562100" y="6026324"/>
            <a:ext cx="2971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Kütle çekimi yörüngede birikmiş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parçaları tutarak yeniden oluşumu </a:t>
            </a: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sağladı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53" name="AutoShape 13"/>
          <p:cNvSpPr>
            <a:spLocks noChangeArrowheads="1"/>
          </p:cNvSpPr>
          <p:nvPr/>
        </p:nvSpPr>
        <p:spPr bwMode="auto">
          <a:xfrm>
            <a:off x="4236757" y="758826"/>
            <a:ext cx="4907243" cy="2201863"/>
          </a:xfrm>
          <a:prstGeom prst="roundRect">
            <a:avLst>
              <a:gd name="adj" fmla="val 74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54" name="Text Box 14"/>
          <p:cNvSpPr txBox="1">
            <a:spLocks noChangeArrowheads="1"/>
          </p:cNvSpPr>
          <p:nvPr/>
        </p:nvSpPr>
        <p:spPr bwMode="auto">
          <a:xfrm>
            <a:off x="4307008" y="823617"/>
            <a:ext cx="485389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000" i="1" dirty="0" err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Nept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n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’ün 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büyük uydusu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: Triton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Alışılmamış yörünge; geri hareket 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ve eğim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!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55" name="Text Box 15"/>
          <p:cNvSpPr txBox="1">
            <a:spLocks noChangeArrowheads="1"/>
          </p:cNvSpPr>
          <p:nvPr/>
        </p:nvSpPr>
        <p:spPr bwMode="auto">
          <a:xfrm>
            <a:off x="4314975" y="1503961"/>
            <a:ext cx="50366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Diğer büyük aylar</a:t>
            </a:r>
            <a:r>
              <a:rPr lang="en-GB" altLang="tr-TR" sz="16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: </a:t>
            </a:r>
            <a:r>
              <a:rPr lang="tr-TR" altLang="tr-TR" sz="16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doğru </a:t>
            </a:r>
            <a:r>
              <a:rPr lang="tr-TR" altLang="tr-TR" sz="16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hareket</a:t>
            </a:r>
            <a:r>
              <a:rPr lang="en-GB" altLang="tr-TR" sz="16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, </a:t>
            </a:r>
            <a:r>
              <a:rPr lang="tr-TR" altLang="tr-TR" sz="16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sıfır eğim</a:t>
            </a:r>
            <a:r>
              <a:rPr lang="en-GB" altLang="tr-TR" sz="16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, </a:t>
            </a:r>
            <a:r>
              <a:rPr lang="tr-TR" altLang="tr-TR" sz="16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~çember</a:t>
            </a:r>
            <a:r>
              <a:rPr lang="en-GB" altLang="tr-TR" sz="16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Olasılıkla </a:t>
            </a:r>
            <a:r>
              <a:rPr lang="tr-TR" altLang="tr-TR" sz="1600" i="1" dirty="0" err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Kuiper</a:t>
            </a: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Kuşağından yakalanmış cisim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56" name="Text Box 16"/>
          <p:cNvSpPr txBox="1">
            <a:spLocks noChangeArrowheads="1"/>
          </p:cNvSpPr>
          <p:nvPr/>
        </p:nvSpPr>
        <p:spPr bwMode="auto">
          <a:xfrm>
            <a:off x="4476756" y="2021218"/>
            <a:ext cx="2776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Triton 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çok ince atmosfer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57" name="Text Box 17"/>
          <p:cNvSpPr txBox="1">
            <a:spLocks noChangeArrowheads="1"/>
          </p:cNvSpPr>
          <p:nvPr/>
        </p:nvSpPr>
        <p:spPr bwMode="auto">
          <a:xfrm>
            <a:off x="4720498" y="2334643"/>
            <a:ext cx="27670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10</a:t>
            </a:r>
            <a:r>
              <a:rPr lang="en-GB" altLang="tr-TR" sz="1700" i="1" baseline="330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-6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Bar</a:t>
            </a: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Katı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N</a:t>
            </a:r>
            <a:r>
              <a:rPr lang="en-GB" altLang="tr-TR" sz="1700" i="1" baseline="-33000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2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in erimesi ile oluşmuş !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AutoShape 2"/>
          <p:cNvSpPr>
            <a:spLocks noChangeArrowheads="1"/>
          </p:cNvSpPr>
          <p:nvPr/>
        </p:nvSpPr>
        <p:spPr bwMode="auto">
          <a:xfrm>
            <a:off x="25400" y="246063"/>
            <a:ext cx="5410200" cy="695325"/>
          </a:xfrm>
          <a:prstGeom prst="roundRect">
            <a:avLst>
              <a:gd name="adj" fmla="val 227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153988" y="311150"/>
            <a:ext cx="50974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Uran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s 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ve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 Nept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n </a:t>
            </a:r>
            <a:r>
              <a:rPr lang="tr-TR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Halkaları</a:t>
            </a:r>
            <a:r>
              <a:rPr lang="en-GB" altLang="tr-TR" i="1" smtClean="0">
                <a:solidFill>
                  <a:srgbClr val="DC2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268" name="AutoShape 4"/>
          <p:cNvSpPr>
            <a:spLocks noChangeArrowheads="1"/>
          </p:cNvSpPr>
          <p:nvPr/>
        </p:nvSpPr>
        <p:spPr bwMode="auto">
          <a:xfrm>
            <a:off x="5003800" y="981075"/>
            <a:ext cx="3930650" cy="1614488"/>
          </a:xfrm>
          <a:prstGeom prst="roundRect">
            <a:avLst>
              <a:gd name="adj" fmla="val 97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5364163" y="1196975"/>
            <a:ext cx="2898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Benzer halka sistemi</a:t>
            </a:r>
            <a:r>
              <a:rPr lang="en-GB" altLang="tr-TR" sz="2400" i="1" smtClean="0">
                <a:solidFill>
                  <a:srgbClr val="000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3244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Az, ince halka, çoğunluk boş</a:t>
            </a:r>
            <a:r>
              <a:rPr lang="en-GB" altLang="tr-TR" sz="2000" i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5148263" y="2060575"/>
            <a:ext cx="3613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Tamamen boş değil çok düşük yoğunluk</a:t>
            </a:r>
            <a:r>
              <a:rPr lang="en-GB" altLang="tr-TR" sz="1600" i="1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7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22350"/>
            <a:ext cx="28797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2492375"/>
            <a:ext cx="287972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719638"/>
            <a:ext cx="2879725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7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227388"/>
            <a:ext cx="24876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6" name="AutoShape 12"/>
          <p:cNvSpPr>
            <a:spLocks noChangeArrowheads="1"/>
          </p:cNvSpPr>
          <p:nvPr/>
        </p:nvSpPr>
        <p:spPr bwMode="auto">
          <a:xfrm>
            <a:off x="2689225" y="3094038"/>
            <a:ext cx="2613025" cy="2063750"/>
          </a:xfrm>
          <a:prstGeom prst="roundRect">
            <a:avLst>
              <a:gd name="adj" fmla="val 125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2791772" y="3391646"/>
            <a:ext cx="23479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000" i="1" dirty="0" err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Uran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s‘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ün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halkaları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halkası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30 km 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genişliğinde</a:t>
            </a:r>
            <a:r>
              <a:rPr lang="en-GB" altLang="tr-TR" sz="2000" i="1" dirty="0" smtClean="0">
                <a:solidFill>
                  <a:srgbClr val="008000"/>
                </a:solidFill>
                <a:latin typeface="Standard Symbols L"/>
                <a:cs typeface="Times New Roman" panose="02020603050405020304" pitchFamily="18" charset="0"/>
              </a:rPr>
              <a:t>”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278" name="AutoShape 14"/>
          <p:cNvSpPr>
            <a:spLocks noChangeArrowheads="1"/>
          </p:cNvSpPr>
          <p:nvPr/>
        </p:nvSpPr>
        <p:spPr bwMode="auto">
          <a:xfrm>
            <a:off x="3707904" y="5156200"/>
            <a:ext cx="2437309" cy="1357313"/>
          </a:xfrm>
          <a:prstGeom prst="roundRect">
            <a:avLst>
              <a:gd name="adj" fmla="val 190"/>
            </a:avLst>
          </a:prstGeom>
          <a:solidFill>
            <a:srgbClr val="E6E6E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3779912" y="5430838"/>
            <a:ext cx="231450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en-GB" altLang="tr-TR" sz="2000" i="1" dirty="0" err="1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Nept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ü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n “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yay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” </a:t>
            </a:r>
            <a:r>
              <a:rPr lang="tr-TR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halkalara sahip</a:t>
            </a:r>
            <a:r>
              <a:rPr lang="en-GB" altLang="tr-TR" sz="2000" i="1" dirty="0" smtClean="0">
                <a:solidFill>
                  <a:srgbClr val="0080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tr-TR" altLang="tr-TR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tr-TR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Bunun nedeni bilinmiyor !</a:t>
            </a:r>
            <a:r>
              <a:rPr lang="en-GB" altLang="tr-TR" sz="1600" i="1" dirty="0" smtClean="0">
                <a:solidFill>
                  <a:srgbClr val="663300"/>
                </a:solidFill>
                <a:latin typeface="Chancery L"/>
                <a:cs typeface="Times New Roman" panose="02020603050405020304" pitchFamily="18" charset="0"/>
              </a:rPr>
              <a:t> </a:t>
            </a:r>
            <a:endParaRPr lang="en-GB" altLang="tr-TR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3343275" y="1420813"/>
            <a:ext cx="1412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GB" altLang="tr-TR" sz="2000" i="1" smtClean="0">
                <a:solidFill>
                  <a:srgbClr val="000000"/>
                </a:solidFill>
                <a:latin typeface="Standard Symbols L"/>
                <a:cs typeface="Times New Roman" panose="02020603050405020304" pitchFamily="18" charset="0"/>
              </a:rPr>
              <a:t>e</a:t>
            </a:r>
            <a:endParaRPr lang="en-GB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281" name="Line 17"/>
          <p:cNvSpPr>
            <a:spLocks noChangeShapeType="1"/>
          </p:cNvSpPr>
          <p:nvPr/>
        </p:nvSpPr>
        <p:spPr bwMode="auto">
          <a:xfrm flipH="1" flipV="1">
            <a:off x="2765425" y="1398588"/>
            <a:ext cx="547688" cy="247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WordArt 2"/>
          <p:cNvSpPr>
            <a:spLocks noChangeArrowheads="1" noChangeShapeType="1" noTextEdit="1"/>
          </p:cNvSpPr>
          <p:nvPr/>
        </p:nvSpPr>
        <p:spPr bwMode="auto">
          <a:xfrm>
            <a:off x="611188" y="692150"/>
            <a:ext cx="2228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>
                    <a:alpha val="50195"/>
                  </a:srgbClr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PLUTO</a:t>
            </a:r>
          </a:p>
        </p:txBody>
      </p:sp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3170238" y="941388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(Yeraltı Dünyası Tanrısı)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8292" name="Picture 4" descr="8siz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788988"/>
            <a:ext cx="5624512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274638" y="2084388"/>
            <a:ext cx="4572000" cy="3560762"/>
          </a:xfrm>
          <a:prstGeom prst="rect">
            <a:avLst/>
          </a:prstGeom>
          <a:solidFill>
            <a:srgbClr val="CC99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1930 yılında Neptündeki tedirginlik sonucu hesap ile bulunmuştur. Uydusu Charon ile bir çift gezegen gibi görülmektedir. Yörüngesi bir gezegenden çok, kuyrukluyıldıza benzemektedir.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tr-TR" altLang="tr-TR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Güneş etrafında 248 yılda dolanırken kendi etrafında 6 gün içinde dönmektedir. </a:t>
            </a:r>
            <a:endParaRPr lang="tr-TR" altLang="tr-TR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6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23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2400"/>
            <a:ext cx="4197350" cy="6400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tr-TR" altLang="en-US" sz="20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en-US" sz="2000" dirty="0" smtClean="0"/>
              <a:t>Güneş’in Yer’e olan uzaklığı yaklaşık 150 milyon km dir.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tr-TR" altLang="en-US" sz="20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en-US" sz="2000" dirty="0" smtClean="0">
                <a:solidFill>
                  <a:schemeClr val="accent6"/>
                </a:solidFill>
              </a:rPr>
              <a:t>Güneş e ulaşmak için ise yer çevresinde </a:t>
            </a:r>
            <a:r>
              <a:rPr lang="tr-TR" altLang="en-US" sz="2000" b="1" u="sng" dirty="0" smtClean="0">
                <a:solidFill>
                  <a:schemeClr val="accent6"/>
                </a:solidFill>
              </a:rPr>
              <a:t>3700 tur </a:t>
            </a:r>
            <a:r>
              <a:rPr lang="tr-TR" altLang="en-US" sz="2000" dirty="0" smtClean="0">
                <a:solidFill>
                  <a:schemeClr val="accent6"/>
                </a:solidFill>
              </a:rPr>
              <a:t>atmak</a:t>
            </a:r>
            <a:r>
              <a:rPr lang="tr-TR" altLang="en-US" sz="2000" b="1" u="sng" dirty="0" smtClean="0">
                <a:solidFill>
                  <a:schemeClr val="accent6"/>
                </a:solidFill>
              </a:rPr>
              <a:t> </a:t>
            </a:r>
            <a:r>
              <a:rPr lang="tr-TR" altLang="en-US" sz="2000" dirty="0" smtClean="0">
                <a:solidFill>
                  <a:schemeClr val="accent6"/>
                </a:solidFill>
              </a:rPr>
              <a:t>gerekir!!!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tr-TR" altLang="en-US" sz="2000" dirty="0" smtClean="0">
              <a:solidFill>
                <a:srgbClr val="66FF33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en-US" sz="2000" dirty="0" smtClean="0"/>
              <a:t>Güneş sisteminin sınırı yaklaşık Güneş-Yer arası mesafenin </a:t>
            </a:r>
            <a:r>
              <a:rPr lang="tr-TR" altLang="en-US" sz="2000" dirty="0" smtClean="0"/>
              <a:t>100000 </a:t>
            </a:r>
            <a:r>
              <a:rPr lang="tr-TR" altLang="en-US" sz="2000" dirty="0" smtClean="0"/>
              <a:t>katı,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tr-TR" altLang="en-US" sz="2000" dirty="0" smtClean="0">
              <a:solidFill>
                <a:srgbClr val="66FF33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en-US" sz="2000" dirty="0" smtClean="0">
                <a:solidFill>
                  <a:schemeClr val="accent6"/>
                </a:solidFill>
              </a:rPr>
              <a:t>O halde Güneş sisteminin sınırına gitmek demek Yerin çevresinde </a:t>
            </a:r>
            <a:r>
              <a:rPr lang="tr-TR" altLang="en-US" sz="2000" b="1" u="sng" dirty="0" smtClean="0">
                <a:solidFill>
                  <a:schemeClr val="accent6"/>
                </a:solidFill>
              </a:rPr>
              <a:t>370 milyon tur </a:t>
            </a:r>
            <a:r>
              <a:rPr lang="tr-TR" altLang="en-US" sz="2000" dirty="0" smtClean="0">
                <a:solidFill>
                  <a:schemeClr val="accent6"/>
                </a:solidFill>
              </a:rPr>
              <a:t>atmak demektir !!!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tr-TR" altLang="en-US" sz="2000" dirty="0" smtClean="0">
              <a:solidFill>
                <a:schemeClr val="accent6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tr-TR" altLang="en-US" sz="2000" dirty="0" smtClean="0">
                <a:solidFill>
                  <a:schemeClr val="accent6"/>
                </a:solidFill>
              </a:rPr>
              <a:t>Saatte 900 km hızla giden bir uçakla bunu deneseniz yaklaşık </a:t>
            </a:r>
            <a:r>
              <a:rPr lang="tr-TR" altLang="en-US" sz="2000" b="1" u="sng" dirty="0" smtClean="0">
                <a:solidFill>
                  <a:schemeClr val="accent6"/>
                </a:solidFill>
              </a:rPr>
              <a:t>2 milyon yıl sonra </a:t>
            </a:r>
            <a:r>
              <a:rPr lang="tr-TR" altLang="en-US" sz="2000" dirty="0" smtClean="0">
                <a:solidFill>
                  <a:schemeClr val="accent6"/>
                </a:solidFill>
              </a:rPr>
              <a:t>Güneş sisteminin sınırlarına ulaşabilmek mümkün!!!</a:t>
            </a:r>
            <a:endParaRPr lang="tr-TR" altLang="en-US" sz="2400" dirty="0" smtClean="0">
              <a:solidFill>
                <a:schemeClr val="accent6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266825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83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8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8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8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8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8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8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88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88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109663" y="333375"/>
            <a:ext cx="6924675" cy="561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1173163" y="311150"/>
            <a:ext cx="68437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tr-TR" sz="3200" dirty="0">
                <a:latin typeface="+mj-lt"/>
                <a:cs typeface="+mn-cs"/>
              </a:rPr>
              <a:t>Gezegenler - Yörüngeler</a:t>
            </a:r>
            <a:endParaRPr lang="en-US" sz="3200" dirty="0">
              <a:latin typeface="+mj-lt"/>
              <a:cs typeface="+mn-cs"/>
            </a:endParaRPr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88900" y="981075"/>
            <a:ext cx="8964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525" indent="-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9378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3037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6696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0355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607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179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751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323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latin typeface="+mn-lt"/>
                <a:cs typeface="+mn-cs"/>
              </a:rPr>
              <a:t>Yer’in Güneş etrafındaki yörüngesinin belirttiği düzlem “EKLİPTİK düzlemi” adını alır. Diğer gezegenlerin yörünge düzlemleri de hemen hemen ekliptik düzlemindedir</a:t>
            </a:r>
            <a:r>
              <a:rPr lang="tr-TR" sz="2000" dirty="0">
                <a:cs typeface="+mn-cs"/>
              </a:rPr>
              <a:t>.</a:t>
            </a:r>
          </a:p>
        </p:txBody>
      </p:sp>
      <p:graphicFrame>
        <p:nvGraphicFramePr>
          <p:cNvPr id="167090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92015"/>
              </p:ext>
            </p:extLst>
          </p:nvPr>
        </p:nvGraphicFramePr>
        <p:xfrm>
          <a:off x="287871" y="5335151"/>
          <a:ext cx="8280920" cy="1266017"/>
        </p:xfrm>
        <a:graphic>
          <a:graphicData uri="http://schemas.openxmlformats.org/drawingml/2006/table">
            <a:tbl>
              <a:tblPr/>
              <a:tblGrid>
                <a:gridCol w="1027617"/>
                <a:gridCol w="969641"/>
                <a:gridCol w="915659"/>
                <a:gridCol w="973637"/>
                <a:gridCol w="877675"/>
                <a:gridCol w="881672"/>
                <a:gridCol w="879672"/>
                <a:gridCol w="901644"/>
                <a:gridCol w="853703"/>
              </a:tblGrid>
              <a:tr h="44303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Merkür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Venüs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Yer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Mars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Jüpiter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Satürn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Uranüs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Neptün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71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Yörünge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</a:b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eğimi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</a:b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derece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3.4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2.5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4" descr="01_yorunge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913463" cy="333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127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2170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4224"/>
          <a:stretch>
            <a:fillRect/>
          </a:stretch>
        </p:blipFill>
        <p:spPr bwMode="auto">
          <a:xfrm>
            <a:off x="539750" y="1268413"/>
            <a:ext cx="81216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1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 Temas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is Teması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Ofis Temas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is Teması">
  <a:themeElements>
    <a:clrScheme name="Ofis Temas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is Teması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Ofis Temas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3119</TotalTime>
  <Words>2172</Words>
  <Application>Microsoft Office PowerPoint</Application>
  <PresentationFormat>On-screen Show (4:3)</PresentationFormat>
  <Paragraphs>350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66</vt:i4>
      </vt:variant>
    </vt:vector>
  </HeadingPairs>
  <TitlesOfParts>
    <vt:vector size="94" baseType="lpstr">
      <vt:lpstr>Arial</vt:lpstr>
      <vt:lpstr>Arial Black</vt:lpstr>
      <vt:lpstr>Calibri</vt:lpstr>
      <vt:lpstr>Chancery L</vt:lpstr>
      <vt:lpstr>Comic Sans MS</vt:lpstr>
      <vt:lpstr>Georgia</vt:lpstr>
      <vt:lpstr>OpenSymbol</vt:lpstr>
      <vt:lpstr>Skia</vt:lpstr>
      <vt:lpstr>Standard Symbols L</vt:lpstr>
      <vt:lpstr>Symbol</vt:lpstr>
      <vt:lpstr>Times New Roman</vt:lpstr>
      <vt:lpstr>Wingdings</vt:lpstr>
      <vt:lpstr>Ofis Teması</vt:lpstr>
      <vt:lpstr>Varsayılan Tasarım</vt:lpstr>
      <vt:lpstr>Office Theme</vt:lpstr>
      <vt:lpstr>1_Office Theme</vt:lpstr>
      <vt:lpstr>1_Ofis Teması</vt:lpstr>
      <vt:lpstr>2_Office Theme</vt:lpstr>
      <vt:lpstr>1_Varsayılan Tasarım</vt:lpstr>
      <vt:lpstr>2_Varsayılan Tasarım</vt:lpstr>
      <vt:lpstr>3_Varsayılan Tasarım</vt:lpstr>
      <vt:lpstr>3_Office Theme</vt:lpstr>
      <vt:lpstr>4_Varsayılan Tasarım</vt:lpstr>
      <vt:lpstr>4_Office Theme</vt:lpstr>
      <vt:lpstr>5_Office Theme</vt:lpstr>
      <vt:lpstr>5_Varsayılan Tasarım</vt:lpstr>
      <vt:lpstr>6_Office Theme</vt:lpstr>
      <vt:lpstr>7_Office Theme</vt:lpstr>
      <vt:lpstr>Güneş Sistemi</vt:lpstr>
      <vt:lpstr>Güneş Sistemi</vt:lpstr>
      <vt:lpstr>Güneş Sistemi Üyeleri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Gezegenlerimiz</vt:lpstr>
      <vt:lpstr>PowerPoint Presentation</vt:lpstr>
      <vt:lpstr>PowerPoint Presentation</vt:lpstr>
      <vt:lpstr>PowerPoint Presentation</vt:lpstr>
      <vt:lpstr>Merkür</vt:lpstr>
      <vt:lpstr>Venüs</vt:lpstr>
      <vt:lpstr>PowerPoint Presentation</vt:lpstr>
      <vt:lpstr>PowerPoint Presentation</vt:lpstr>
      <vt:lpstr>PowerPoint Presentation</vt:lpstr>
      <vt:lpstr>PowerPoint Presentation</vt:lpstr>
      <vt:lpstr>AY</vt:lpstr>
      <vt:lpstr>PowerPoint Presentation</vt:lpstr>
      <vt:lpstr>Mars</vt:lpstr>
      <vt:lpstr>PowerPoint Presentation</vt:lpstr>
      <vt:lpstr>Marineris Vadisi </vt:lpstr>
      <vt:lpstr>PowerPoint Presentation</vt:lpstr>
      <vt:lpstr>PowerPoint Presentation</vt:lpstr>
      <vt:lpstr>Mars’ın Çöl Yüzeyi</vt:lpstr>
      <vt:lpstr>Gülen Surat</vt:lpstr>
      <vt:lpstr>Mars Uyduları</vt:lpstr>
      <vt:lpstr>Dev Gezegenler</vt:lpstr>
      <vt:lpstr>PowerPoint Presentation</vt:lpstr>
      <vt:lpstr>PowerPoint Presentation</vt:lpstr>
      <vt:lpstr>PowerPoint Presentation</vt:lpstr>
      <vt:lpstr>Jüpiter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       Satürn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Uranüs</vt:lpstr>
      <vt:lpstr>Neptün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Günlük Hareket ve Gökyüzü</dc:title>
  <dc:creator>hvs</dc:creator>
  <cp:lastModifiedBy>Mesut Yilmaz</cp:lastModifiedBy>
  <cp:revision>285</cp:revision>
  <dcterms:created xsi:type="dcterms:W3CDTF">2012-08-17T08:56:57Z</dcterms:created>
  <dcterms:modified xsi:type="dcterms:W3CDTF">2015-11-16T10:00:51Z</dcterms:modified>
</cp:coreProperties>
</file>