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Konu:Ben Ötesi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Transpersonal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Paradigma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Ben Ötesi (</a:t>
            </a:r>
            <a:r>
              <a:rPr lang="tr-TR" dirty="0" err="1" smtClean="0"/>
              <a:t>Transpersonal</a:t>
            </a:r>
            <a:r>
              <a:rPr lang="tr-TR" dirty="0" smtClean="0"/>
              <a:t>) Paradigma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Odak:</a:t>
            </a:r>
          </a:p>
          <a:p>
            <a:pPr lvl="1"/>
            <a:r>
              <a:rPr lang="tr-TR" dirty="0" smtClean="0"/>
              <a:t>En üst düzey iyilik hali ve benliğin kayboluşu ya da gelişmemiş gölgede kalan bölümlerinin bütünlüğünü  içeren,  ruhsal gelişim </a:t>
            </a:r>
            <a:r>
              <a:rPr lang="tr-TR" dirty="0" smtClean="0"/>
              <a:t>odaktır</a:t>
            </a:r>
          </a:p>
          <a:p>
            <a:r>
              <a:rPr lang="tr-TR" dirty="0" smtClean="0"/>
              <a:t>Güçlü Yönler:</a:t>
            </a:r>
          </a:p>
          <a:p>
            <a:pPr lvl="1"/>
            <a:r>
              <a:rPr lang="tr-TR" dirty="0" smtClean="0"/>
              <a:t>Ruhsal başta olmak üzere gelişimin tüm boyutları dikkate alınmıştır. Müracaatçıların çeşitliliğinde ruhsal bir boyut olduğu sayılır. </a:t>
            </a:r>
            <a:r>
              <a:rPr lang="tr-TR" dirty="0" err="1" smtClean="0"/>
              <a:t>Transpersonal</a:t>
            </a:r>
            <a:r>
              <a:rPr lang="tr-TR" dirty="0" smtClean="0"/>
              <a:t> kuram, kapsayıcıdır. I.,  II.,  III. güç müdahaleler kullanılır</a:t>
            </a:r>
            <a:r>
              <a:rPr lang="tr-TR" dirty="0" smtClean="0"/>
              <a:t>.</a:t>
            </a:r>
            <a:endParaRPr lang="tr-TR" dirty="0" smtClean="0"/>
          </a:p>
          <a:p>
            <a:pPr lvl="1"/>
            <a:r>
              <a:rPr lang="tr-TR" dirty="0" smtClean="0"/>
              <a:t>Uzmanların karşılaştığı problemlerin çoğunun manevi bir içeriği olduğundan ve bu içeriğin en çok ihmal edilmiş yönler olduğundan 4. güç müdahaleler önemli bir yardım yöntemi ortaya koyar. II. Milenyumun sonrasında, </a:t>
            </a:r>
            <a:r>
              <a:rPr lang="tr-TR" dirty="0" err="1" smtClean="0"/>
              <a:t>III’nün</a:t>
            </a:r>
            <a:r>
              <a:rPr lang="tr-TR" dirty="0" smtClean="0"/>
              <a:t> başlangıcında artık daha çok insandan manevi gelişim beklemektedir. 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Anahtar Müdahale Stratejileri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Kendini İnceleme: </a:t>
            </a:r>
          </a:p>
          <a:p>
            <a:pPr lvl="1"/>
            <a:r>
              <a:rPr lang="tr-TR" dirty="0" smtClean="0"/>
              <a:t>En önemli müdahalelerdendir. </a:t>
            </a:r>
            <a:endParaRPr lang="tr-TR" dirty="0" smtClean="0"/>
          </a:p>
          <a:p>
            <a:pPr lvl="1"/>
            <a:r>
              <a:rPr lang="tr-TR" dirty="0" smtClean="0"/>
              <a:t>Kendini </a:t>
            </a:r>
            <a:r>
              <a:rPr lang="tr-TR" dirty="0" smtClean="0"/>
              <a:t>inceleme özellikle manevi olmak üzere bireyin tüm gelişimsel boyutlarla gösterdiği kendi çabasıdır. </a:t>
            </a:r>
            <a:endParaRPr lang="tr-TR" dirty="0" smtClean="0"/>
          </a:p>
          <a:p>
            <a:pPr lvl="1"/>
            <a:r>
              <a:rPr lang="tr-TR" dirty="0" smtClean="0"/>
              <a:t>Uzmanın </a:t>
            </a:r>
            <a:r>
              <a:rPr lang="tr-TR" dirty="0" smtClean="0"/>
              <a:t>kendini incelemesi en önceden kısmen müracaatçı ve sistem tarafından yönlendirilir. </a:t>
            </a:r>
            <a:endParaRPr lang="tr-TR" dirty="0" smtClean="0"/>
          </a:p>
          <a:p>
            <a:pPr lvl="1"/>
            <a:r>
              <a:rPr lang="tr-TR" dirty="0" smtClean="0"/>
              <a:t>Uzman </a:t>
            </a:r>
            <a:r>
              <a:rPr lang="tr-TR" dirty="0" smtClean="0"/>
              <a:t>sisteme ve müracaatçıya karşı transfer tepkilerini , manevi karşı transfer dahil olmak üzere belirler ve her tepkiyi şu an yapması gerekenlerde ip ucu olarak kullanır. </a:t>
            </a:r>
            <a:endParaRPr lang="tr-TR" dirty="0" smtClean="0"/>
          </a:p>
          <a:p>
            <a:pPr lvl="1"/>
            <a:r>
              <a:rPr lang="tr-TR" dirty="0" smtClean="0"/>
              <a:t>Uzmanın </a:t>
            </a:r>
            <a:r>
              <a:rPr lang="tr-TR" dirty="0" smtClean="0"/>
              <a:t>kendini incelemesi müracaatçının çok boyutlu gelişimini destekler.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Anahtar Müdahale Stratejileri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Tefekkür ve Meditasyon: </a:t>
            </a:r>
          </a:p>
          <a:p>
            <a:pPr lvl="1"/>
            <a:r>
              <a:rPr lang="tr-TR" dirty="0" smtClean="0"/>
              <a:t>Ruhani doğu geleneklerinde gelişen tefekkür kavramı meditasyon aracılığıyla öz gözlemin gelişmesini içerir. </a:t>
            </a:r>
            <a:endParaRPr lang="tr-TR" dirty="0" smtClean="0"/>
          </a:p>
          <a:p>
            <a:pPr lvl="1"/>
            <a:r>
              <a:rPr lang="tr-TR" dirty="0" smtClean="0"/>
              <a:t>Müracaatçı </a:t>
            </a:r>
            <a:r>
              <a:rPr lang="tr-TR" dirty="0" smtClean="0"/>
              <a:t>nesnel ancak kusurlu bir gözlemci olan bir uzmanın yardımını almıyorsa, bu tekniklerin yararlılığı kısıtlıdır. </a:t>
            </a:r>
            <a:endParaRPr lang="tr-TR" dirty="0" smtClean="0"/>
          </a:p>
          <a:p>
            <a:pPr lvl="1"/>
            <a:r>
              <a:rPr lang="tr-TR" dirty="0" smtClean="0"/>
              <a:t>Uzman </a:t>
            </a:r>
            <a:r>
              <a:rPr lang="tr-TR" dirty="0" smtClean="0"/>
              <a:t>çok kusursuz davranmaya çalıştığında </a:t>
            </a:r>
            <a:r>
              <a:rPr lang="tr-TR" dirty="0" smtClean="0"/>
              <a:t>müracaatçı </a:t>
            </a:r>
            <a:r>
              <a:rPr lang="tr-TR" dirty="0" smtClean="0"/>
              <a:t>kendi kusurlarının kabullenilebilirliğine inanmaz.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Çiftlerle, ailelerle ve gruplarla 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IV. güç müdahaleler çiftlerin ve ailelerin bireysel olarak ruhsal gelişimini ya da birbirlerine ruhsal yakınlıkları geliştirmelerine yardım eder. </a:t>
            </a:r>
            <a:endParaRPr lang="tr-TR" dirty="0" smtClean="0"/>
          </a:p>
          <a:p>
            <a:r>
              <a:rPr lang="tr-TR" dirty="0" smtClean="0"/>
              <a:t>Kötü </a:t>
            </a:r>
            <a:r>
              <a:rPr lang="tr-TR" dirty="0" smtClean="0"/>
              <a:t>muamele geçmişi söz konusu olduğunda istismarcı davranış kontrol altına alınana kadar uzman III. güç müdahale kullanmaz.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Birey, aile, yerel ve küresel toplum üzerine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err="1" smtClean="0"/>
              <a:t>Transpersonal</a:t>
            </a:r>
            <a:r>
              <a:rPr lang="tr-TR" sz="2800" dirty="0" smtClean="0"/>
              <a:t> yaklaşımı savunan uzman, yalnız müracaatçıların değil bütün insanların manevi gelişime aç olduğunu söyler. </a:t>
            </a:r>
            <a:endParaRPr lang="tr-TR" sz="2800" dirty="0" smtClean="0"/>
          </a:p>
          <a:p>
            <a:r>
              <a:rPr lang="tr-TR" sz="2800" dirty="0" smtClean="0"/>
              <a:t>Uzman </a:t>
            </a:r>
            <a:r>
              <a:rPr lang="tr-TR" sz="2800" dirty="0" smtClean="0"/>
              <a:t>Orta Doğuda, Güney ve Kuzey Amerika’da, Pasifik Kıyısında, Sovyetler Birliğinde, Çin’de, Avrupa’da vs. tüm dünyadaki manevi gelişime olan ilgiden bahsedebilir. </a:t>
            </a:r>
            <a:endParaRPr lang="tr-TR" sz="2800" dirty="0" smtClean="0"/>
          </a:p>
          <a:p>
            <a:r>
              <a:rPr lang="tr-TR" sz="2800" smtClean="0"/>
              <a:t>Uzman</a:t>
            </a:r>
            <a:r>
              <a:rPr lang="tr-TR" sz="2800" dirty="0" smtClean="0"/>
              <a:t>, bunun gelişimin ruhsal boyutu hakkındaki kolektif bilinen, ruhsal gelişimin yalnız insanın bilincindeki evrim  için değil türlerimizin tümünün hayatını sürdürmesi için gerekli olduğunun bir kanıtı olduğunu belirterek sonlandırır.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415</TotalTime>
  <Words>382</Words>
  <Application>Microsoft Office PowerPoint</Application>
  <PresentationFormat>Ekran Gösterisi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Ben Ötesi (Transpersonal) Paradigma</vt:lpstr>
      <vt:lpstr>Temel Anahtar Müdahale Stratejileri</vt:lpstr>
      <vt:lpstr>Temel Anahtar Müdahale Stratejileri</vt:lpstr>
      <vt:lpstr>Çiftlerle, ailelerle ve gruplarla uygulama</vt:lpstr>
      <vt:lpstr>Birey, aile, yerel ve küresel toplum üzerine etkisi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41</cp:revision>
  <dcterms:created xsi:type="dcterms:W3CDTF">2017-04-26T08:36:58Z</dcterms:created>
  <dcterms:modified xsi:type="dcterms:W3CDTF">2017-12-14T10:11:55Z</dcterms:modified>
</cp:coreProperties>
</file>