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62" r:id="rId7"/>
    <p:sldId id="25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82C326-7EC7-4CB3-8F09-28BF1E74F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C99A9B7-297F-43C3-812A-50674B28C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7FF29D-62C6-412B-9B73-778BCFEA5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4F280E-1087-40B2-B530-06D2AED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CA2EB4-09DE-486B-912D-B35D497D7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124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1E58F7-E889-4D52-8547-30A0501C1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E983985-F3EE-423C-B8A6-4487CAC7F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9FAE40-BB8E-46F7-B8C4-3DD37E154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2CA693-3F07-49C7-98CB-39D441959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D2BA23-352D-4A5C-B561-50EAF188A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21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A9DBC40-2FE5-471E-9218-AEAD647A3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2360DAE-D18C-4933-A3C2-F9AA5DB3B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021906-8FBE-47C5-B51F-77A276646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9806F3-A7CE-4233-A9E1-BDAF000AB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F5589B-4DE0-476D-A563-377A7798F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020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E2E33C-5A93-4DAE-8409-F2DA9CD4B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649BB0-3B7A-416B-8A70-995EE7929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B2D1CC-7E32-4649-81E3-1B3E63EA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570639-B7B6-4887-9AB1-D986C652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C59A49-11D2-4784-81D2-C8704FE4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51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856CFF-669F-47DE-8B26-B5079A025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704916D-32C9-4B6B-85D6-6D125254D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4A776F-2C14-40CE-AE82-5375A2512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D43521-5802-4604-A13B-BE02B6452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586FD5-4887-47C7-8F8F-93554ADEA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15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EEC982-BC3A-4DD6-A866-D89BDDDF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80E456-0788-49D7-A656-6FD91016D1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29D44A5-ABC9-4548-963B-19D56AAE8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65127F0-5867-4AA2-A476-0A74DF17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0427008-C400-455F-9974-5472375A7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93AF036-CE4D-4EEE-9D41-3EA321BBA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29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F5686E-FF39-4D15-9E02-F3E69768E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CB7661-F0BE-4BCE-B693-D8EA79FC7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5AB1719-4D4C-4F2F-80CB-5504A2A0D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854855B-A719-444A-B915-82D476697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211E305-91B7-41B8-BDED-1E2419665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0B53ED7-3BB4-4D32-B7D9-7C7F79F37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1126CE-89B4-46F4-91EA-87FE1E681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5F6F32C-D22C-43FB-AC44-A401ED322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26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ADD3A0-B9E3-441E-A657-5EA98DA4E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460850C-E260-434C-84D8-3967D5D01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F034E92-DC79-4AA2-A2D8-671110EA3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7E22FF0-3108-4545-8A92-3E3C10CF6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46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297A51D-8746-4B5E-B8E3-AEC48604F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537F943-B07E-4AA6-B439-A77D38AE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4B26C74-5E0A-4D8C-98A7-9F53668CA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86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5DD4CF-D38A-44C7-912D-4EC3A0363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A93EF2-513B-4436-95A8-5B06FB24F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1E56831-33E1-4272-8C4D-3DF9E0AB2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E75EB78-BDB5-4601-A63D-EA45BD614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8DB432D-55B6-4AA7-8655-945BE2267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15C5719-C710-4023-8AD8-140B8C21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82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5F6E2B-7459-4DC8-8195-E5711CD8D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226F8DE-5666-48F6-82E4-8B5B661945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5B5B0B9-CF50-4834-BC7F-0353FE54B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8E14948-0977-4532-B21C-CCB4D0F94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AF85089-EC2D-42DB-A557-62ED87FA7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44E5C09-4518-4DFB-A4C9-8261B400E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34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2183EA7-4D9B-4D0D-A290-99EEA1B33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A0DE52A-D494-497B-87DE-856114DBB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E86C3C1-708B-4E7F-8F06-21B840A40C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C37E5-7C89-44E7-90AA-CA20C1DA4668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C22C98-96D9-4AE8-A160-5C493068B6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1272EA-AAA9-4B7E-ADFB-EE34B73D7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5C157-C10A-43EB-AC07-549C5A9A6A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20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k.oszk.hu/02200/02228/html/03/57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ek.oszk.hu/03600/03630/html/k/k10432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ek.oszk.hu/03600/03630/html/b/b01967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ek.oszk.hu/03600/03630/html/k/k10432.htm" TargetMode="External"/><Relationship Id="rId2" Type="http://schemas.openxmlformats.org/officeDocument/2006/relationships/hyperlink" Target="https://mek.oszk.hu/02200/02228/html/03/57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C6DFB5-9A00-42D1-B77C-B650A63072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Macar Dil Bilimi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3AC0462-8C17-42D5-99B6-B36213F005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8.Hafta</a:t>
            </a:r>
          </a:p>
          <a:p>
            <a:pPr algn="just"/>
            <a:r>
              <a:rPr lang="tr-TR" sz="1900" dirty="0"/>
              <a:t>Not: Bu bölümde eser isimlerinin alındığı yerler, «eser isimleri» için kullanılan kaynaklar metinlerin alt bölümünde «kaynak/kaynaklar» adıyla gösterilmiştir. İlgili dilcilere ait eserlerin sayısının fazla olması nedeniyle ancak birkaç örnek kullanılmıştır.</a:t>
            </a:r>
          </a:p>
        </p:txBody>
      </p:sp>
    </p:spTree>
    <p:extLst>
      <p:ext uri="{BB962C8B-B14F-4D97-AF65-F5344CB8AC3E}">
        <p14:creationId xmlns:p14="http://schemas.microsoft.com/office/powerpoint/2010/main" val="2684968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2ADF42-C855-4FFA-A4B8-59E535876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4AA29E-B1AB-46D9-B80D-6D243DCB7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 err="1"/>
              <a:t>Dávid</a:t>
            </a:r>
            <a:r>
              <a:rPr lang="tr-TR" b="1" dirty="0"/>
              <a:t> </a:t>
            </a:r>
            <a:r>
              <a:rPr lang="tr-TR" b="1" dirty="0" err="1"/>
              <a:t>Baróti</a:t>
            </a:r>
            <a:r>
              <a:rPr lang="tr-TR" b="1" dirty="0"/>
              <a:t> </a:t>
            </a:r>
            <a:r>
              <a:rPr lang="tr-TR" b="1" dirty="0" err="1"/>
              <a:t>Szabó</a:t>
            </a:r>
            <a:endParaRPr lang="tr-TR" b="1" dirty="0"/>
          </a:p>
          <a:p>
            <a:r>
              <a:rPr lang="tr-TR" i="1" dirty="0"/>
              <a:t>«</a:t>
            </a:r>
            <a:r>
              <a:rPr lang="tr-TR" i="1" dirty="0" err="1"/>
              <a:t>Ortographiai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grammatikai</a:t>
            </a:r>
            <a:r>
              <a:rPr lang="tr-TR" i="1" dirty="0"/>
              <a:t> </a:t>
            </a:r>
            <a:r>
              <a:rPr lang="tr-TR" i="1" dirty="0" err="1"/>
              <a:t>észrevételek</a:t>
            </a:r>
            <a:r>
              <a:rPr lang="tr-TR" i="1" dirty="0"/>
              <a:t>» (1800).</a:t>
            </a:r>
          </a:p>
          <a:p>
            <a:r>
              <a:rPr lang="tr-TR" i="1" dirty="0"/>
              <a:t>«</a:t>
            </a:r>
            <a:r>
              <a:rPr lang="tr-TR" i="1" dirty="0" err="1"/>
              <a:t>Kisded</a:t>
            </a:r>
            <a:r>
              <a:rPr lang="tr-TR" i="1" dirty="0"/>
              <a:t> </a:t>
            </a:r>
            <a:r>
              <a:rPr lang="tr-TR" i="1" dirty="0" err="1"/>
              <a:t>szótára</a:t>
            </a:r>
            <a:r>
              <a:rPr lang="tr-TR" i="1" dirty="0"/>
              <a:t>»</a:t>
            </a:r>
            <a:r>
              <a:rPr lang="tr-TR" dirty="0"/>
              <a:t> (1784)…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100" dirty="0"/>
              <a:t>Kaynak: Magyar </a:t>
            </a:r>
            <a:r>
              <a:rPr lang="tr-TR" sz="2100" dirty="0" err="1"/>
              <a:t>Irodalom</a:t>
            </a:r>
            <a:r>
              <a:rPr lang="tr-TR" sz="2100" dirty="0"/>
              <a:t> </a:t>
            </a:r>
            <a:r>
              <a:rPr lang="tr-TR" sz="2100" dirty="0" err="1"/>
              <a:t>Története</a:t>
            </a:r>
            <a:r>
              <a:rPr lang="tr-TR" sz="2100" dirty="0"/>
              <a:t> III    </a:t>
            </a:r>
            <a:r>
              <a:rPr lang="tr-TR" sz="2100" dirty="0">
                <a:hlinkClick r:id="rId2"/>
              </a:rPr>
              <a:t>https://mek.oszk.hu/02200/02228/html/03/57.html</a:t>
            </a:r>
            <a:endParaRPr lang="tr-TR" sz="2100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József Márton</a:t>
            </a:r>
          </a:p>
          <a:p>
            <a:r>
              <a:rPr lang="tr-TR" dirty="0"/>
              <a:t>«</a:t>
            </a:r>
            <a:r>
              <a:rPr lang="tr-TR" i="1" dirty="0" err="1"/>
              <a:t>Német</a:t>
            </a:r>
            <a:r>
              <a:rPr lang="tr-TR" i="1" dirty="0"/>
              <a:t> </a:t>
            </a:r>
            <a:r>
              <a:rPr lang="tr-TR" i="1" dirty="0" err="1"/>
              <a:t>grammatika</a:t>
            </a:r>
            <a:r>
              <a:rPr lang="tr-TR" dirty="0"/>
              <a:t>» (1799) </a:t>
            </a:r>
          </a:p>
          <a:p>
            <a:r>
              <a:rPr lang="tr-TR" dirty="0"/>
              <a:t>“</a:t>
            </a:r>
            <a:r>
              <a:rPr lang="tr-TR" i="1" dirty="0"/>
              <a:t>Új </a:t>
            </a:r>
            <a:r>
              <a:rPr lang="tr-TR" i="1" dirty="0" err="1"/>
              <a:t>német</a:t>
            </a:r>
            <a:r>
              <a:rPr lang="tr-TR" i="1" dirty="0"/>
              <a:t>-magyar </a:t>
            </a:r>
            <a:r>
              <a:rPr lang="tr-TR" i="1" dirty="0" err="1"/>
              <a:t>és</a:t>
            </a:r>
            <a:r>
              <a:rPr lang="tr-TR" i="1" dirty="0"/>
              <a:t> magyar-</a:t>
            </a:r>
            <a:r>
              <a:rPr lang="tr-TR" i="1" dirty="0" err="1"/>
              <a:t>német</a:t>
            </a:r>
            <a:r>
              <a:rPr lang="tr-TR" i="1" dirty="0"/>
              <a:t> </a:t>
            </a:r>
            <a:r>
              <a:rPr lang="tr-TR" i="1" dirty="0" err="1"/>
              <a:t>lexicon</a:t>
            </a:r>
            <a:r>
              <a:rPr lang="tr-TR" i="1" dirty="0"/>
              <a:t> </a:t>
            </a:r>
            <a:r>
              <a:rPr lang="tr-TR" i="1" dirty="0" err="1"/>
              <a:t>vagy</a:t>
            </a:r>
            <a:r>
              <a:rPr lang="tr-TR" i="1" dirty="0"/>
              <a:t> is </a:t>
            </a:r>
            <a:r>
              <a:rPr lang="tr-TR" i="1" dirty="0" err="1"/>
              <a:t>szókönyv</a:t>
            </a:r>
            <a:r>
              <a:rPr lang="tr-TR" i="1" dirty="0"/>
              <a:t> I-II</a:t>
            </a:r>
            <a:r>
              <a:rPr lang="tr-TR" dirty="0"/>
              <a:t>” (1799, 1804). </a:t>
            </a:r>
          </a:p>
          <a:p>
            <a:r>
              <a:rPr lang="tr-TR" dirty="0"/>
              <a:t>“</a:t>
            </a:r>
            <a:r>
              <a:rPr lang="tr-TR" i="1" dirty="0" err="1"/>
              <a:t>Lexicon</a:t>
            </a:r>
            <a:r>
              <a:rPr lang="tr-TR" i="1" dirty="0"/>
              <a:t> </a:t>
            </a:r>
            <a:r>
              <a:rPr lang="tr-TR" i="1" dirty="0" err="1"/>
              <a:t>trilinguae</a:t>
            </a:r>
            <a:r>
              <a:rPr lang="tr-TR" i="1" dirty="0"/>
              <a:t> </a:t>
            </a:r>
            <a:r>
              <a:rPr lang="tr-TR" i="1" dirty="0" err="1"/>
              <a:t>latino-hungarico-germanicum</a:t>
            </a:r>
            <a:r>
              <a:rPr lang="tr-TR" i="1" dirty="0"/>
              <a:t> I-II</a:t>
            </a:r>
            <a:r>
              <a:rPr lang="tr-TR" dirty="0"/>
              <a:t>” (1816)…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sz="2100" dirty="0"/>
              <a:t>Kaynak: </a:t>
            </a:r>
            <a:r>
              <a:rPr lang="tr-TR" sz="2100" dirty="0" err="1"/>
              <a:t>H.Bottyánfy</a:t>
            </a:r>
            <a:r>
              <a:rPr lang="tr-TR" sz="2100" dirty="0"/>
              <a:t> - </a:t>
            </a:r>
            <a:r>
              <a:rPr lang="tr-TR" sz="2100" dirty="0" err="1"/>
              <a:t>Horváth</a:t>
            </a:r>
            <a:r>
              <a:rPr lang="tr-TR" sz="2100" dirty="0"/>
              <a:t> - </a:t>
            </a:r>
            <a:r>
              <a:rPr lang="tr-TR" sz="2100" dirty="0" err="1"/>
              <a:t>Korompay</a:t>
            </a:r>
            <a:r>
              <a:rPr lang="tr-TR" sz="2100" dirty="0"/>
              <a:t>- </a:t>
            </a:r>
            <a:r>
              <a:rPr lang="tr-TR" sz="2100" dirty="0" err="1"/>
              <a:t>D.Mátai</a:t>
            </a:r>
            <a:r>
              <a:rPr lang="tr-TR" sz="2100" dirty="0"/>
              <a:t>, s.103</a:t>
            </a:r>
          </a:p>
          <a:p>
            <a:endParaRPr lang="tr-TR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72949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BB28B2-FFCB-40E6-8A55-E841B6345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893BFB-A07D-4DE2-AF9F-35565E2D6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József </a:t>
            </a:r>
            <a:r>
              <a:rPr lang="tr-TR" b="1" dirty="0" err="1"/>
              <a:t>Kassai</a:t>
            </a:r>
            <a:endParaRPr lang="tr-TR" b="1" dirty="0"/>
          </a:p>
          <a:p>
            <a:r>
              <a:rPr lang="tr-TR" i="1" dirty="0"/>
              <a:t>«Magyar </a:t>
            </a:r>
            <a:r>
              <a:rPr lang="tr-TR" i="1" dirty="0" err="1"/>
              <a:t>nyelv-tanító</a:t>
            </a:r>
            <a:r>
              <a:rPr lang="tr-TR" i="1" dirty="0"/>
              <a:t> </a:t>
            </a:r>
            <a:r>
              <a:rPr lang="tr-TR" i="1" dirty="0" err="1"/>
              <a:t>könyv</a:t>
            </a:r>
            <a:r>
              <a:rPr lang="tr-TR" i="1" dirty="0"/>
              <a:t>» </a:t>
            </a:r>
            <a:r>
              <a:rPr lang="tr-TR" dirty="0"/>
              <a:t>(1817).</a:t>
            </a:r>
          </a:p>
          <a:p>
            <a:r>
              <a:rPr lang="tr-TR" i="1" dirty="0"/>
              <a:t>«</a:t>
            </a:r>
            <a:r>
              <a:rPr lang="tr-TR" i="1" dirty="0" err="1"/>
              <a:t>Származtató</a:t>
            </a:r>
            <a:r>
              <a:rPr lang="tr-TR" i="1" dirty="0"/>
              <a:t>, s </a:t>
            </a:r>
            <a:r>
              <a:rPr lang="tr-TR" i="1" dirty="0" err="1"/>
              <a:t>gyökerésző</a:t>
            </a:r>
            <a:r>
              <a:rPr lang="tr-TR" i="1" dirty="0"/>
              <a:t> magyar </a:t>
            </a:r>
            <a:r>
              <a:rPr lang="tr-TR" i="1" dirty="0" err="1"/>
              <a:t>diák</a:t>
            </a:r>
            <a:r>
              <a:rPr lang="tr-TR" i="1" dirty="0"/>
              <a:t> </a:t>
            </a:r>
            <a:r>
              <a:rPr lang="tr-TR" i="1" dirty="0" err="1"/>
              <a:t>szókönyv</a:t>
            </a:r>
            <a:r>
              <a:rPr lang="tr-TR" i="1" dirty="0"/>
              <a:t>» </a:t>
            </a:r>
            <a:r>
              <a:rPr lang="tr-TR" dirty="0"/>
              <a:t>(1833-1836)…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sz="2100" dirty="0"/>
              <a:t>Kaynak: Szinnyei József, Magyar </a:t>
            </a:r>
            <a:r>
              <a:rPr lang="tr-TR" sz="2100" dirty="0" err="1"/>
              <a:t>írók</a:t>
            </a:r>
            <a:r>
              <a:rPr lang="tr-TR" sz="2100" dirty="0"/>
              <a:t> </a:t>
            </a:r>
            <a:r>
              <a:rPr lang="tr-TR" sz="2100" dirty="0" err="1"/>
              <a:t>és</a:t>
            </a:r>
            <a:r>
              <a:rPr lang="tr-TR" sz="2100" dirty="0"/>
              <a:t> </a:t>
            </a:r>
            <a:r>
              <a:rPr lang="tr-TR" sz="2100" dirty="0" err="1"/>
              <a:t>munkái</a:t>
            </a:r>
            <a:r>
              <a:rPr lang="tr-TR" sz="2100" dirty="0"/>
              <a:t>  </a:t>
            </a:r>
            <a:r>
              <a:rPr lang="tr-TR" sz="2100" dirty="0">
                <a:hlinkClick r:id="rId2"/>
              </a:rPr>
              <a:t>http://mek.oszk.hu/03600/03630/html/k/k10432.htm</a:t>
            </a:r>
            <a:endParaRPr lang="tr-TR" sz="2100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Ferenc </a:t>
            </a:r>
            <a:r>
              <a:rPr lang="tr-TR" b="1" dirty="0" err="1"/>
              <a:t>Kresznerics</a:t>
            </a:r>
            <a:endParaRPr lang="tr-TR" b="1" dirty="0"/>
          </a:p>
          <a:p>
            <a:r>
              <a:rPr lang="tr-TR" dirty="0"/>
              <a:t>“</a:t>
            </a:r>
            <a:r>
              <a:rPr lang="tr-TR" i="1" dirty="0"/>
              <a:t>Magyar </a:t>
            </a:r>
            <a:r>
              <a:rPr lang="tr-TR" i="1" dirty="0" err="1"/>
              <a:t>szótár</a:t>
            </a:r>
            <a:r>
              <a:rPr lang="tr-TR" i="1" dirty="0"/>
              <a:t> </a:t>
            </a:r>
            <a:r>
              <a:rPr lang="tr-TR" i="1" dirty="0" err="1"/>
              <a:t>gyökérrendel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deákozattal</a:t>
            </a:r>
            <a:r>
              <a:rPr lang="tr-TR" i="1" dirty="0"/>
              <a:t> </a:t>
            </a:r>
            <a:r>
              <a:rPr lang="tr-TR" dirty="0"/>
              <a:t>”(1831-1832).</a:t>
            </a:r>
          </a:p>
          <a:p>
            <a:r>
              <a:rPr lang="tr-TR" dirty="0"/>
              <a:t>«</a:t>
            </a:r>
            <a:r>
              <a:rPr lang="tr-TR" i="1" dirty="0"/>
              <a:t>Magyar </a:t>
            </a:r>
            <a:r>
              <a:rPr lang="tr-TR" i="1" dirty="0" err="1"/>
              <a:t>Közmondások</a:t>
            </a:r>
            <a:r>
              <a:rPr lang="tr-TR" dirty="0"/>
              <a:t>» (1808)…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sz="1900" dirty="0"/>
              <a:t>Kaynak: Szathmári, s.228, 229</a:t>
            </a:r>
          </a:p>
        </p:txBody>
      </p:sp>
    </p:spTree>
    <p:extLst>
      <p:ext uri="{BB962C8B-B14F-4D97-AF65-F5344CB8AC3E}">
        <p14:creationId xmlns:p14="http://schemas.microsoft.com/office/powerpoint/2010/main" val="273638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7FDCCF-D946-4F35-9190-3750498C7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66468A-A569-4538-96B6-582B4AE49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err="1"/>
              <a:t>Gábor</a:t>
            </a:r>
            <a:r>
              <a:rPr lang="tr-TR" b="1" dirty="0"/>
              <a:t> Döbrentei: </a:t>
            </a:r>
            <a:r>
              <a:rPr lang="tr-TR" dirty="0"/>
              <a:t>Macar Bilimler Akademisi tarafından yayımlanan «</a:t>
            </a:r>
            <a:r>
              <a:rPr lang="tr-TR" i="1" dirty="0"/>
              <a:t>Régi magyar </a:t>
            </a:r>
            <a:r>
              <a:rPr lang="tr-TR" i="1" dirty="0" err="1"/>
              <a:t>nyelvemlékek</a:t>
            </a:r>
            <a:r>
              <a:rPr lang="tr-TR" dirty="0"/>
              <a:t>» adlı serinin derlenmesinde ve hazırlanmasında görev almıştır (I-IV ciltlerde).  Söz konusu yayın Macar dil ve dil tarihi açısından son derece önemlidir. Döbrentei’nin adıyla anılan bir de </a:t>
            </a:r>
            <a:r>
              <a:rPr lang="tr-TR" dirty="0" err="1"/>
              <a:t>kódex</a:t>
            </a:r>
            <a:r>
              <a:rPr lang="tr-TR" dirty="0"/>
              <a:t> bulunmaktadır</a:t>
            </a:r>
            <a:r>
              <a:rPr lang="tr-TR" i="1" dirty="0"/>
              <a:t>: Döbrentei </a:t>
            </a:r>
            <a:r>
              <a:rPr lang="tr-TR" i="1" dirty="0" err="1"/>
              <a:t>kódex</a:t>
            </a:r>
            <a:r>
              <a:rPr lang="tr-TR" i="1" dirty="0"/>
              <a:t>.</a:t>
            </a:r>
          </a:p>
          <a:p>
            <a:pPr algn="just"/>
            <a:endParaRPr lang="tr-TR" i="1" dirty="0"/>
          </a:p>
          <a:p>
            <a:pPr algn="just"/>
            <a:endParaRPr lang="tr-TR" i="1" dirty="0"/>
          </a:p>
          <a:p>
            <a:pPr algn="just"/>
            <a:endParaRPr lang="tr-TR" i="1" dirty="0"/>
          </a:p>
          <a:p>
            <a:pPr algn="just"/>
            <a:r>
              <a:rPr lang="tr-TR" sz="1600" dirty="0"/>
              <a:t>Kaynak: </a:t>
            </a:r>
            <a:r>
              <a:rPr lang="tr-TR" sz="1600" dirty="0" err="1"/>
              <a:t>H.Bottyánfy</a:t>
            </a:r>
            <a:r>
              <a:rPr lang="tr-TR" sz="1600" dirty="0"/>
              <a:t>- </a:t>
            </a:r>
            <a:r>
              <a:rPr lang="tr-TR" sz="1600" dirty="0" err="1"/>
              <a:t>Horváth</a:t>
            </a:r>
            <a:r>
              <a:rPr lang="tr-TR" sz="1600" dirty="0"/>
              <a:t>- </a:t>
            </a:r>
            <a:r>
              <a:rPr lang="tr-TR" sz="1600" dirty="0" err="1"/>
              <a:t>Korompay</a:t>
            </a:r>
            <a:r>
              <a:rPr lang="tr-TR" sz="1600" dirty="0"/>
              <a:t>- </a:t>
            </a:r>
            <a:r>
              <a:rPr lang="tr-TR" sz="1600" dirty="0" err="1"/>
              <a:t>D.Mátai</a:t>
            </a:r>
            <a:r>
              <a:rPr lang="tr-TR" sz="1600" dirty="0"/>
              <a:t>, 89.</a:t>
            </a:r>
            <a:endParaRPr lang="tr-TR" sz="1600" i="1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0521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63AAFF-9377-4B0F-9A74-8C0F7F56F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B0FAEC-25E0-4531-8372-BE51820D9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Lajos</a:t>
            </a:r>
            <a:r>
              <a:rPr lang="tr-TR" b="1" dirty="0"/>
              <a:t> </a:t>
            </a:r>
            <a:r>
              <a:rPr lang="tr-TR" b="1" dirty="0" err="1"/>
              <a:t>Bitnitz</a:t>
            </a:r>
            <a:r>
              <a:rPr lang="tr-TR" b="1" dirty="0"/>
              <a:t> </a:t>
            </a:r>
          </a:p>
          <a:p>
            <a:r>
              <a:rPr lang="tr-TR" i="1" dirty="0"/>
              <a:t>«A magyar </a:t>
            </a:r>
            <a:r>
              <a:rPr lang="tr-TR" i="1" dirty="0" err="1"/>
              <a:t>nyelvbeli</a:t>
            </a:r>
            <a:r>
              <a:rPr lang="tr-TR" i="1" dirty="0"/>
              <a:t> </a:t>
            </a:r>
            <a:r>
              <a:rPr lang="tr-TR" i="1" dirty="0" err="1"/>
              <a:t>előadás</a:t>
            </a:r>
            <a:r>
              <a:rPr lang="tr-TR" i="1" dirty="0"/>
              <a:t> </a:t>
            </a:r>
            <a:r>
              <a:rPr lang="tr-TR" i="1" dirty="0" err="1"/>
              <a:t>tudománya</a:t>
            </a:r>
            <a:r>
              <a:rPr lang="tr-TR" dirty="0"/>
              <a:t>» (1827)</a:t>
            </a:r>
          </a:p>
          <a:p>
            <a:r>
              <a:rPr lang="tr-TR" i="1" dirty="0"/>
              <a:t>«</a:t>
            </a:r>
            <a:r>
              <a:rPr lang="tr-TR" i="1" dirty="0" err="1"/>
              <a:t>Gazdasági</a:t>
            </a:r>
            <a:r>
              <a:rPr lang="tr-TR" i="1" dirty="0"/>
              <a:t> </a:t>
            </a:r>
            <a:r>
              <a:rPr lang="tr-TR" i="1" dirty="0" err="1"/>
              <a:t>szótár</a:t>
            </a:r>
            <a:r>
              <a:rPr lang="tr-TR" i="1" dirty="0"/>
              <a:t>» </a:t>
            </a:r>
            <a:r>
              <a:rPr lang="tr-TR" dirty="0"/>
              <a:t>(1831)</a:t>
            </a:r>
          </a:p>
          <a:p>
            <a:r>
              <a:rPr lang="tr-TR" i="1" dirty="0"/>
              <a:t>«Magyar nyelvtudomány» </a:t>
            </a:r>
            <a:r>
              <a:rPr lang="tr-TR" dirty="0"/>
              <a:t>(1837)…</a:t>
            </a:r>
          </a:p>
          <a:p>
            <a:endParaRPr lang="tr-TR" dirty="0"/>
          </a:p>
          <a:p>
            <a:endParaRPr lang="tr-TR" dirty="0"/>
          </a:p>
          <a:p>
            <a:r>
              <a:rPr lang="tr-TR" sz="1600" dirty="0"/>
              <a:t>Kaynak: Szinnyei József, Magyar </a:t>
            </a:r>
            <a:r>
              <a:rPr lang="tr-TR" sz="1600" dirty="0" err="1"/>
              <a:t>írók</a:t>
            </a:r>
            <a:r>
              <a:rPr lang="tr-TR" sz="1600" dirty="0"/>
              <a:t> </a:t>
            </a:r>
            <a:r>
              <a:rPr lang="tr-TR" sz="1600" dirty="0" err="1"/>
              <a:t>és</a:t>
            </a:r>
            <a:r>
              <a:rPr lang="tr-TR" sz="1600" dirty="0"/>
              <a:t> </a:t>
            </a:r>
            <a:r>
              <a:rPr lang="tr-TR" sz="1600" dirty="0" err="1"/>
              <a:t>munkái</a:t>
            </a:r>
            <a:r>
              <a:rPr lang="tr-TR" sz="1600" dirty="0"/>
              <a:t>,  </a:t>
            </a:r>
            <a:r>
              <a:rPr lang="tr-TR" sz="1600" dirty="0">
                <a:hlinkClick r:id="rId2"/>
              </a:rPr>
              <a:t>http://mek.oszk.hu/03600/03630/html/b/b01967.htm</a:t>
            </a:r>
            <a:endParaRPr lang="tr-TR" sz="1600" dirty="0"/>
          </a:p>
          <a:p>
            <a:pPr marL="0" indent="0">
              <a:buNone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215671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2AB419-946A-474B-A81B-09334FB9D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değerlendirme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D5B6D2-1E5B-4095-B47D-643552B05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/>
              <a:t>Yaklaşık olarak Macar Aydınlanma döneminden Reform döneminin (1825-1848) sonuna kadarki Macar dili ve dilbiliminin genel gelişim sürecine bakacak olursak bu dönemin özelliklerini kısaca şu şekilde özetleyebiliriz:</a:t>
            </a:r>
          </a:p>
          <a:p>
            <a:pPr algn="just"/>
            <a:r>
              <a:rPr lang="tr-TR" dirty="0"/>
              <a:t>Aydınlanmanın etkisiyle ulusal dil hareketi başlamıştır.</a:t>
            </a:r>
          </a:p>
          <a:p>
            <a:pPr algn="just"/>
            <a:r>
              <a:rPr lang="tr-TR" dirty="0"/>
              <a:t>Macar dil tarihinin eski yazılı kaynakları ortaya çıkarılmaya başlanmıştır.</a:t>
            </a:r>
          </a:p>
          <a:p>
            <a:pPr algn="just"/>
            <a:r>
              <a:rPr lang="tr-TR" dirty="0"/>
              <a:t>Ortak gramer ve yazım kuralları belirlenmiştir, sözlük çalışmaları yapılmıştır. </a:t>
            </a:r>
          </a:p>
          <a:p>
            <a:pPr algn="just"/>
            <a:r>
              <a:rPr lang="tr-TR" dirty="0"/>
              <a:t>Macar dilinin kökeni ile ilgili yapılan çalışmalar neticesinde Macar dili çeşitli açılardan başka dillerle mukayese edilerek karşılaştırmalı dil çalışmaları yapılmaya başlanmış, dil tarihsel yöntem gelişmiştir. </a:t>
            </a:r>
          </a:p>
          <a:p>
            <a:pPr algn="just"/>
            <a:r>
              <a:rPr lang="tr-TR" dirty="0"/>
              <a:t>Macar Dil Yenileştirme Hareketi ile Macar dili gelişim göstermiş, söz varlığı zenginleşmiş, Macar sözvarlığı yabancı dil etkisinden arındırılmıştır.</a:t>
            </a:r>
          </a:p>
          <a:p>
            <a:pPr algn="just"/>
            <a:r>
              <a:rPr lang="tr-TR" dirty="0"/>
              <a:t>Macarca 1844 yılında ülkenin resmi devlet dili olmuştur.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327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6D989-22DD-4B40-BE14-8D0CEFED1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1A2D78-8296-46E3-B509-75D766596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tr-TR" dirty="0" err="1"/>
              <a:t>H.Bottyánfy</a:t>
            </a:r>
            <a:r>
              <a:rPr lang="tr-TR" dirty="0"/>
              <a:t>, Éva - </a:t>
            </a:r>
            <a:r>
              <a:rPr lang="tr-TR" dirty="0" err="1"/>
              <a:t>Horváth</a:t>
            </a:r>
            <a:r>
              <a:rPr lang="tr-TR" dirty="0"/>
              <a:t>, </a:t>
            </a:r>
            <a:r>
              <a:rPr lang="tr-TR" dirty="0" err="1"/>
              <a:t>Mária</a:t>
            </a:r>
            <a:r>
              <a:rPr lang="tr-TR" dirty="0"/>
              <a:t> - </a:t>
            </a:r>
            <a:r>
              <a:rPr lang="tr-TR" dirty="0" err="1"/>
              <a:t>Korompay</a:t>
            </a:r>
            <a:r>
              <a:rPr lang="tr-TR" dirty="0"/>
              <a:t>, </a:t>
            </a:r>
            <a:r>
              <a:rPr lang="tr-TR" dirty="0" err="1"/>
              <a:t>Klára</a:t>
            </a:r>
            <a:r>
              <a:rPr lang="tr-TR" dirty="0"/>
              <a:t> - </a:t>
            </a:r>
            <a:r>
              <a:rPr lang="tr-TR" dirty="0" err="1"/>
              <a:t>D.Mátai</a:t>
            </a:r>
            <a:r>
              <a:rPr lang="tr-TR" dirty="0"/>
              <a:t>, </a:t>
            </a:r>
            <a:r>
              <a:rPr lang="tr-TR" dirty="0" err="1"/>
              <a:t>Mária</a:t>
            </a:r>
            <a:r>
              <a:rPr lang="tr-TR" dirty="0"/>
              <a:t>, </a:t>
            </a:r>
            <a:r>
              <a:rPr lang="tr-TR" i="1" dirty="0" err="1"/>
              <a:t>Bevezetés</a:t>
            </a:r>
            <a:r>
              <a:rPr lang="tr-TR" i="1" dirty="0"/>
              <a:t> az </a:t>
            </a:r>
            <a:r>
              <a:rPr lang="tr-TR" i="1" dirty="0" err="1"/>
              <a:t>egyetemi</a:t>
            </a:r>
            <a:r>
              <a:rPr lang="tr-TR" i="1" dirty="0"/>
              <a:t> magyar </a:t>
            </a:r>
            <a:r>
              <a:rPr lang="tr-TR" i="1" dirty="0" err="1"/>
              <a:t>nyelvészeti</a:t>
            </a:r>
            <a:r>
              <a:rPr lang="tr-TR" i="1" dirty="0"/>
              <a:t> </a:t>
            </a:r>
            <a:r>
              <a:rPr lang="tr-TR" i="1" dirty="0" err="1"/>
              <a:t>tanulmányokba</a:t>
            </a:r>
            <a:r>
              <a:rPr lang="tr-TR" dirty="0"/>
              <a:t>, </a:t>
            </a:r>
            <a:r>
              <a:rPr lang="tr-TR" dirty="0" err="1"/>
              <a:t>Tankönyvkiadó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1990.</a:t>
            </a:r>
          </a:p>
          <a:p>
            <a:pPr algn="just">
              <a:lnSpc>
                <a:spcPct val="110000"/>
              </a:lnSpc>
            </a:pPr>
            <a:r>
              <a:rPr lang="tr-TR" dirty="0"/>
              <a:t>Szathmári, István, </a:t>
            </a:r>
            <a:r>
              <a:rPr lang="tr-TR" i="1" dirty="0"/>
              <a:t>A magyar nyelvtudomány </a:t>
            </a:r>
            <a:r>
              <a:rPr lang="tr-TR" i="1" dirty="0" err="1"/>
              <a:t>történetéből</a:t>
            </a:r>
            <a:r>
              <a:rPr lang="tr-TR" dirty="0"/>
              <a:t>, </a:t>
            </a:r>
            <a:r>
              <a:rPr lang="tr-TR" dirty="0" err="1"/>
              <a:t>Tinta</a:t>
            </a:r>
            <a:r>
              <a:rPr lang="tr-TR" dirty="0"/>
              <a:t> </a:t>
            </a:r>
            <a:r>
              <a:rPr lang="tr-TR" dirty="0" err="1"/>
              <a:t>Könyvkiadó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2006. </a:t>
            </a:r>
          </a:p>
          <a:p>
            <a:pPr algn="just">
              <a:lnSpc>
                <a:spcPct val="110000"/>
              </a:lnSpc>
            </a:pPr>
            <a:r>
              <a:rPr lang="tr-TR" dirty="0"/>
              <a:t>Magyar </a:t>
            </a:r>
            <a:r>
              <a:rPr lang="tr-TR" dirty="0" err="1"/>
              <a:t>Irodalom</a:t>
            </a:r>
            <a:r>
              <a:rPr lang="tr-TR" dirty="0"/>
              <a:t> </a:t>
            </a:r>
            <a:r>
              <a:rPr lang="tr-TR" dirty="0" err="1"/>
              <a:t>Története</a:t>
            </a:r>
            <a:r>
              <a:rPr lang="tr-TR" dirty="0"/>
              <a:t> III, </a:t>
            </a:r>
            <a:r>
              <a:rPr lang="tr-TR" dirty="0" err="1"/>
              <a:t>Főszerkesztő</a:t>
            </a:r>
            <a:r>
              <a:rPr lang="tr-TR" dirty="0"/>
              <a:t>: </a:t>
            </a:r>
            <a:r>
              <a:rPr lang="tr-TR" dirty="0" err="1"/>
              <a:t>Sötér</a:t>
            </a:r>
            <a:r>
              <a:rPr lang="tr-TR" dirty="0"/>
              <a:t> István, </a:t>
            </a:r>
            <a:r>
              <a:rPr lang="tr-TR" dirty="0" err="1"/>
              <a:t>Irták</a:t>
            </a:r>
            <a:r>
              <a:rPr lang="tr-TR" dirty="0"/>
              <a:t>: </a:t>
            </a:r>
            <a:r>
              <a:rPr lang="tr-TR" dirty="0" err="1"/>
              <a:t>Dezsényi</a:t>
            </a:r>
            <a:r>
              <a:rPr lang="tr-TR" dirty="0"/>
              <a:t> </a:t>
            </a:r>
            <a:r>
              <a:rPr lang="tr-TR" dirty="0" err="1"/>
              <a:t>Béla</a:t>
            </a:r>
            <a:r>
              <a:rPr lang="tr-TR" dirty="0"/>
              <a:t>, </a:t>
            </a:r>
            <a:r>
              <a:rPr lang="tr-TR" dirty="0" err="1"/>
              <a:t>Fenyő</a:t>
            </a:r>
            <a:r>
              <a:rPr lang="tr-TR" dirty="0"/>
              <a:t> István, </a:t>
            </a:r>
            <a:r>
              <a:rPr lang="tr-TR" dirty="0" err="1"/>
              <a:t>Horváth</a:t>
            </a:r>
            <a:r>
              <a:rPr lang="tr-TR" dirty="0"/>
              <a:t> </a:t>
            </a:r>
            <a:r>
              <a:rPr lang="tr-TR" dirty="0" err="1"/>
              <a:t>Károly</a:t>
            </a:r>
            <a:r>
              <a:rPr lang="tr-TR" dirty="0"/>
              <a:t>, </a:t>
            </a:r>
            <a:r>
              <a:rPr lang="tr-TR" dirty="0" err="1"/>
              <a:t>Julow</a:t>
            </a:r>
            <a:r>
              <a:rPr lang="tr-TR" dirty="0"/>
              <a:t> </a:t>
            </a:r>
            <a:r>
              <a:rPr lang="tr-TR" dirty="0" err="1"/>
              <a:t>Viktor</a:t>
            </a:r>
            <a:r>
              <a:rPr lang="tr-TR" dirty="0"/>
              <a:t>, </a:t>
            </a:r>
            <a:r>
              <a:rPr lang="tr-TR" dirty="0" err="1"/>
              <a:t>Lukácsy</a:t>
            </a:r>
            <a:r>
              <a:rPr lang="tr-TR" dirty="0"/>
              <a:t> Sándor, </a:t>
            </a:r>
            <a:r>
              <a:rPr lang="tr-TR" dirty="0" err="1"/>
              <a:t>Mezei</a:t>
            </a:r>
            <a:r>
              <a:rPr lang="tr-TR" dirty="0"/>
              <a:t> </a:t>
            </a:r>
            <a:r>
              <a:rPr lang="tr-TR" dirty="0" err="1"/>
              <a:t>Márta</a:t>
            </a:r>
            <a:r>
              <a:rPr lang="tr-TR" dirty="0"/>
              <a:t>, </a:t>
            </a:r>
            <a:r>
              <a:rPr lang="tr-TR" dirty="0" err="1"/>
              <a:t>Orosz</a:t>
            </a:r>
            <a:r>
              <a:rPr lang="tr-TR" dirty="0"/>
              <a:t> </a:t>
            </a:r>
            <a:r>
              <a:rPr lang="tr-TR" dirty="0" err="1"/>
              <a:t>László</a:t>
            </a:r>
            <a:r>
              <a:rPr lang="tr-TR" dirty="0"/>
              <a:t>, </a:t>
            </a:r>
            <a:r>
              <a:rPr lang="tr-TR" dirty="0" err="1"/>
              <a:t>Pándi</a:t>
            </a:r>
            <a:r>
              <a:rPr lang="tr-TR" dirty="0"/>
              <a:t> </a:t>
            </a:r>
            <a:r>
              <a:rPr lang="tr-TR" dirty="0" err="1"/>
              <a:t>Pál</a:t>
            </a:r>
            <a:r>
              <a:rPr lang="tr-TR" dirty="0"/>
              <a:t>, </a:t>
            </a:r>
            <a:r>
              <a:rPr lang="tr-TR" dirty="0" err="1"/>
              <a:t>Solt</a:t>
            </a:r>
            <a:r>
              <a:rPr lang="tr-TR" dirty="0"/>
              <a:t> </a:t>
            </a:r>
            <a:r>
              <a:rPr lang="tr-TR" dirty="0" err="1"/>
              <a:t>Andor</a:t>
            </a:r>
            <a:r>
              <a:rPr lang="tr-TR" dirty="0"/>
              <a:t>, </a:t>
            </a:r>
            <a:r>
              <a:rPr lang="tr-TR" dirty="0" err="1"/>
              <a:t>Sötér</a:t>
            </a:r>
            <a:r>
              <a:rPr lang="tr-TR" dirty="0"/>
              <a:t> István, </a:t>
            </a:r>
            <a:r>
              <a:rPr lang="tr-TR" dirty="0" err="1"/>
              <a:t>Szauder</a:t>
            </a:r>
            <a:r>
              <a:rPr lang="tr-TR" dirty="0"/>
              <a:t> József, </a:t>
            </a:r>
            <a:r>
              <a:rPr lang="tr-TR" dirty="0" err="1"/>
              <a:t>Tarnai</a:t>
            </a:r>
            <a:r>
              <a:rPr lang="tr-TR" dirty="0"/>
              <a:t> </a:t>
            </a:r>
            <a:r>
              <a:rPr lang="tr-TR" dirty="0" err="1"/>
              <a:t>Andor</a:t>
            </a:r>
            <a:r>
              <a:rPr lang="tr-TR" dirty="0"/>
              <a:t>, </a:t>
            </a:r>
            <a:r>
              <a:rPr lang="tr-TR" dirty="0" err="1"/>
              <a:t>T.Erdélyi</a:t>
            </a:r>
            <a:r>
              <a:rPr lang="tr-TR" dirty="0"/>
              <a:t> Ilona </a:t>
            </a:r>
            <a:r>
              <a:rPr lang="tr-TR" dirty="0" err="1"/>
              <a:t>Tóth</a:t>
            </a:r>
            <a:r>
              <a:rPr lang="tr-TR" dirty="0"/>
              <a:t> </a:t>
            </a:r>
            <a:r>
              <a:rPr lang="tr-TR" dirty="0" err="1"/>
              <a:t>Dezső</a:t>
            </a:r>
            <a:r>
              <a:rPr lang="tr-TR" dirty="0"/>
              <a:t>, </a:t>
            </a:r>
            <a:r>
              <a:rPr lang="tr-TR" dirty="0" err="1"/>
              <a:t>Wéber</a:t>
            </a:r>
            <a:r>
              <a:rPr lang="tr-TR" dirty="0"/>
              <a:t> </a:t>
            </a:r>
            <a:r>
              <a:rPr lang="tr-TR" dirty="0" err="1"/>
              <a:t>Antal</a:t>
            </a:r>
            <a:r>
              <a:rPr lang="tr-TR" dirty="0"/>
              <a:t>, </a:t>
            </a:r>
            <a:r>
              <a:rPr lang="tr-TR" dirty="0" err="1"/>
              <a:t>Akadémiai</a:t>
            </a:r>
            <a:r>
              <a:rPr lang="tr-TR" dirty="0"/>
              <a:t> </a:t>
            </a:r>
            <a:r>
              <a:rPr lang="tr-TR" dirty="0" err="1"/>
              <a:t>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 1965 </a:t>
            </a:r>
            <a:r>
              <a:rPr lang="tr-TR" dirty="0">
                <a:hlinkClick r:id="rId2"/>
              </a:rPr>
              <a:t>https://mek.oszk.hu/02200/02228/html/03/57.html</a:t>
            </a:r>
            <a:r>
              <a:rPr lang="tr-TR" dirty="0"/>
              <a:t>    Erişim tarihi: 10.05.2020</a:t>
            </a:r>
          </a:p>
          <a:p>
            <a:pPr algn="just">
              <a:lnSpc>
                <a:spcPct val="110000"/>
              </a:lnSpc>
            </a:pPr>
            <a:r>
              <a:rPr lang="tr-TR" dirty="0" err="1"/>
              <a:t>Szinnyei</a:t>
            </a:r>
            <a:r>
              <a:rPr lang="tr-TR" dirty="0"/>
              <a:t> József, Magyar </a:t>
            </a:r>
            <a:r>
              <a:rPr lang="tr-TR" dirty="0" err="1"/>
              <a:t>írók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munkái</a:t>
            </a:r>
            <a:endParaRPr lang="tr-TR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tr-TR" dirty="0"/>
              <a:t> </a:t>
            </a:r>
            <a:r>
              <a:rPr lang="tr-TR" dirty="0">
                <a:hlinkClick r:id="rId3"/>
              </a:rPr>
              <a:t>http://mek.oszk.hu/03600/03630/html/k/k10432.htm</a:t>
            </a:r>
            <a:r>
              <a:rPr lang="tr-TR" dirty="0"/>
              <a:t>  Erişim tarihi: 07.05.2020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2254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603</Words>
  <Application>Microsoft Office PowerPoint</Application>
  <PresentationFormat>Geniş ekran</PresentationFormat>
  <Paragraphs>53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Macar Dil Bilimi</vt:lpstr>
      <vt:lpstr> </vt:lpstr>
      <vt:lpstr>PowerPoint Sunusu</vt:lpstr>
      <vt:lpstr>PowerPoint Sunusu</vt:lpstr>
      <vt:lpstr>PowerPoint Sunusu</vt:lpstr>
      <vt:lpstr>Genel değerlendirme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Macar Dil Bilimi</dc:title>
  <dc:creator>Alpertunga Altaylı</dc:creator>
  <cp:lastModifiedBy>Alpertunga Altaylı</cp:lastModifiedBy>
  <cp:revision>84</cp:revision>
  <dcterms:created xsi:type="dcterms:W3CDTF">2020-05-08T05:08:23Z</dcterms:created>
  <dcterms:modified xsi:type="dcterms:W3CDTF">2020-05-12T12:52:37Z</dcterms:modified>
</cp:coreProperties>
</file>