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55" r:id="rId2"/>
    <p:sldId id="361" r:id="rId3"/>
    <p:sldId id="396" r:id="rId4"/>
    <p:sldId id="393" r:id="rId5"/>
    <p:sldId id="397" r:id="rId6"/>
    <p:sldId id="362" r:id="rId7"/>
    <p:sldId id="364" r:id="rId8"/>
    <p:sldId id="370" r:id="rId9"/>
    <p:sldId id="394" r:id="rId10"/>
    <p:sldId id="372" r:id="rId11"/>
    <p:sldId id="395" r:id="rId12"/>
    <p:sldId id="389" r:id="rId13"/>
    <p:sldId id="39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73" d="100"/>
          <a:sy n="73" d="100"/>
        </p:scale>
        <p:origin x="5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C8E5E-03C8-4984-97F2-AECB5DAB84DF}" type="datetimeFigureOut">
              <a:rPr lang="tr-TR" smtClean="0"/>
              <a:t>24.01.2018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2623D-F577-49D5-B6E1-E1B2B431A0DC}" type="slidenum">
              <a:rPr lang="tr-TR" smtClean="0"/>
              <a:t>‹#›</a:t>
            </a:fld>
            <a:endParaRPr lang="tr-TR"/>
          </a:p>
        </p:txBody>
      </p:sp>
    </p:spTree>
    <p:extLst>
      <p:ext uri="{BB962C8B-B14F-4D97-AF65-F5344CB8AC3E}">
        <p14:creationId xmlns:p14="http://schemas.microsoft.com/office/powerpoint/2010/main" val="264301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17637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70144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41548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73624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37B5306-2316-4681-A563-B4BB17E70E40}"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27752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37B5306-2316-4681-A563-B4BB17E70E40}"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38636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37B5306-2316-4681-A563-B4BB17E70E40}" type="datetimeFigureOut">
              <a:rPr lang="tr-TR" smtClean="0"/>
              <a:t>24.01.2018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198136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37B5306-2316-4681-A563-B4BB17E70E40}" type="datetimeFigureOut">
              <a:rPr lang="tr-TR" smtClean="0"/>
              <a:t>24.01.2018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44948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7B5306-2316-4681-A563-B4BB17E70E40}" type="datetimeFigureOut">
              <a:rPr lang="tr-TR" smtClean="0"/>
              <a:t>24.01.2018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157972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37B5306-2316-4681-A563-B4BB17E70E40}"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200847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37B5306-2316-4681-A563-B4BB17E70E40}"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2C6474-2B68-4028-9C5D-BDB224005F92}" type="slidenum">
              <a:rPr lang="tr-TR" smtClean="0"/>
              <a:t>‹#›</a:t>
            </a:fld>
            <a:endParaRPr lang="tr-TR"/>
          </a:p>
        </p:txBody>
      </p:sp>
    </p:spTree>
    <p:extLst>
      <p:ext uri="{BB962C8B-B14F-4D97-AF65-F5344CB8AC3E}">
        <p14:creationId xmlns:p14="http://schemas.microsoft.com/office/powerpoint/2010/main" val="300269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B5306-2316-4681-A563-B4BB17E70E40}" type="datetimeFigureOut">
              <a:rPr lang="tr-TR" smtClean="0"/>
              <a:t>24.01.2018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C6474-2B68-4028-9C5D-BDB224005F92}" type="slidenum">
              <a:rPr lang="tr-TR" smtClean="0"/>
              <a:t>‹#›</a:t>
            </a:fld>
            <a:endParaRPr lang="tr-TR"/>
          </a:p>
        </p:txBody>
      </p:sp>
    </p:spTree>
    <p:extLst>
      <p:ext uri="{BB962C8B-B14F-4D97-AF65-F5344CB8AC3E}">
        <p14:creationId xmlns:p14="http://schemas.microsoft.com/office/powerpoint/2010/main" val="1795762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enerji.gov.tr/tr-TR/Sayfalar/Petro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49977" y="612845"/>
            <a:ext cx="9287692" cy="5262979"/>
          </a:xfrm>
          <a:prstGeom prst="rect">
            <a:avLst/>
          </a:prstGeom>
        </p:spPr>
        <p:txBody>
          <a:bodyPr wrap="square">
            <a:spAutoFit/>
          </a:bodyPr>
          <a:lstStyle/>
          <a:p>
            <a:r>
              <a:rPr lang="tr-TR" sz="2400" dirty="0" smtClean="0">
                <a:latin typeface="Cambria" panose="02040503050406030204" pitchFamily="18" charset="0"/>
              </a:rPr>
              <a:t>Türkiye’de Petrol ve Türevleri </a:t>
            </a:r>
          </a:p>
          <a:p>
            <a:r>
              <a:rPr lang="tr-TR" sz="2400" dirty="0" smtClean="0">
                <a:latin typeface="Cambria" panose="02040503050406030204" pitchFamily="18" charset="0"/>
              </a:rPr>
              <a:t>Asfaltit ve Bitümlü Şistleri</a:t>
            </a:r>
          </a:p>
          <a:p>
            <a:pPr algn="just"/>
            <a:r>
              <a:rPr lang="tr-TR" sz="2400" dirty="0">
                <a:latin typeface="Cambria" panose="02040503050406030204" pitchFamily="18" charset="0"/>
              </a:rPr>
              <a:t>Asfaltit, petrol kökenli katı bir yakıt olup yüksek yumuşama noktasına sahip doğal asfalt benzeri bir maddedir (</a:t>
            </a:r>
            <a:r>
              <a:rPr lang="tr-TR" sz="2400" dirty="0" err="1">
                <a:latin typeface="Cambria" panose="02040503050406030204" pitchFamily="18" charset="0"/>
              </a:rPr>
              <a:t>Şengüler</a:t>
            </a:r>
            <a:r>
              <a:rPr lang="tr-TR" sz="2400" dirty="0">
                <a:latin typeface="Cambria" panose="02040503050406030204" pitchFamily="18" charset="0"/>
              </a:rPr>
              <a:t>, 2007). Türkiye’de bulunan 82 milyon ton olan asfaltit rezervleri Güneydoğu Anadolu Bölgesi’nde Şırnak ve Silopi çevresindedir. Kalori değeri Türkiye’deki linyitlere göre daha yüksek olan asfaltit (2600-5536 </a:t>
            </a:r>
            <a:r>
              <a:rPr lang="tr-TR" sz="2400" dirty="0" err="1">
                <a:latin typeface="Cambria" panose="02040503050406030204" pitchFamily="18" charset="0"/>
              </a:rPr>
              <a:t>Kcal</a:t>
            </a:r>
            <a:r>
              <a:rPr lang="tr-TR" sz="2400" dirty="0">
                <a:latin typeface="Cambria" panose="02040503050406030204" pitchFamily="18" charset="0"/>
              </a:rPr>
              <a:t>/kg) termik santrallerde ve çıkarıldığı bölgede konutların ısıtılmasında kullanılmaktadır. Organik kayaçlar içinde önemli bir yeri olan bitümler ısıtıldığında petrol ve gaz üretilebilen kayaçlardır. Türkiye’de 1,6 milyar ton olan rezervler mekânsal olarak </a:t>
            </a:r>
            <a:r>
              <a:rPr lang="tr-TR" sz="2400" dirty="0" smtClean="0">
                <a:latin typeface="Cambria" panose="02040503050406030204" pitchFamily="18" charset="0"/>
              </a:rPr>
              <a:t>Ankara, Beypazarı</a:t>
            </a:r>
            <a:r>
              <a:rPr lang="tr-TR" sz="2400" dirty="0">
                <a:latin typeface="Cambria" panose="02040503050406030204" pitchFamily="18" charset="0"/>
              </a:rPr>
              <a:t>, Kütahya-</a:t>
            </a:r>
            <a:r>
              <a:rPr lang="tr-TR" sz="2400" dirty="0" err="1">
                <a:latin typeface="Cambria" panose="02040503050406030204" pitchFamily="18" charset="0"/>
              </a:rPr>
              <a:t>Seyitömer</a:t>
            </a:r>
            <a:r>
              <a:rPr lang="tr-TR" sz="2400" dirty="0">
                <a:latin typeface="Cambria" panose="02040503050406030204" pitchFamily="18" charset="0"/>
              </a:rPr>
              <a:t>, </a:t>
            </a:r>
            <a:r>
              <a:rPr lang="tr-TR" sz="2400" dirty="0" err="1">
                <a:latin typeface="Cambria" panose="02040503050406030204" pitchFamily="18" charset="0"/>
              </a:rPr>
              <a:t>Hatıldağ</a:t>
            </a:r>
            <a:r>
              <a:rPr lang="tr-TR" sz="2400" dirty="0">
                <a:latin typeface="Cambria" panose="02040503050406030204" pitchFamily="18" charset="0"/>
              </a:rPr>
              <a:t>-Bolu ve Dodurga-Çorum’da dağılış göstermektedir.</a:t>
            </a:r>
          </a:p>
          <a:p>
            <a:endParaRPr lang="tr-TR" sz="2400" dirty="0" smtClean="0">
              <a:solidFill>
                <a:srgbClr val="0070C0"/>
              </a:solidFill>
              <a:latin typeface="Cambria" panose="02040503050406030204" pitchFamily="18" charset="0"/>
            </a:endParaRPr>
          </a:p>
        </p:txBody>
      </p:sp>
    </p:spTree>
    <p:extLst>
      <p:ext uri="{BB962C8B-B14F-4D97-AF65-F5344CB8AC3E}">
        <p14:creationId xmlns:p14="http://schemas.microsoft.com/office/powerpoint/2010/main" val="345837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48640" y="500043"/>
            <a:ext cx="5708469" cy="5626121"/>
          </a:xfrm>
        </p:spPr>
        <p:txBody>
          <a:bodyPr>
            <a:normAutofit fontScale="25000" lnSpcReduction="20000"/>
          </a:bodyPr>
          <a:lstStyle/>
          <a:p>
            <a:pPr marL="0" indent="0">
              <a:buNone/>
            </a:pPr>
            <a:r>
              <a:rPr lang="tr-TR" sz="9600" b="1" dirty="0" smtClean="0">
                <a:latin typeface="Cambria" panose="02040503050406030204" pitchFamily="18" charset="0"/>
              </a:rPr>
              <a:t>İzmir Rafinerisi:</a:t>
            </a:r>
          </a:p>
          <a:p>
            <a:pPr marL="0" indent="0" algn="just">
              <a:buNone/>
            </a:pPr>
            <a:r>
              <a:rPr lang="tr-TR" sz="9600" dirty="0" smtClean="0">
                <a:latin typeface="Cambria" panose="02040503050406030204" pitchFamily="18" charset="0"/>
              </a:rPr>
              <a:t>Türkiye'de </a:t>
            </a:r>
            <a:r>
              <a:rPr lang="tr-TR" sz="9600" dirty="0">
                <a:latin typeface="Cambria" panose="02040503050406030204" pitchFamily="18" charset="0"/>
              </a:rPr>
              <a:t>artan petrol ürünleri talebini karşılamak </a:t>
            </a:r>
            <a:r>
              <a:rPr lang="tr-TR" sz="9600" dirty="0" smtClean="0">
                <a:latin typeface="Cambria" panose="02040503050406030204" pitchFamily="18" charset="0"/>
              </a:rPr>
              <a:t>amacıyla </a:t>
            </a:r>
            <a:r>
              <a:rPr lang="tr-TR" sz="9600" dirty="0">
                <a:latin typeface="Cambria" panose="02040503050406030204" pitchFamily="18" charset="0"/>
              </a:rPr>
              <a:t>yıllık 3 milyon ton kapasitesi </a:t>
            </a:r>
            <a:r>
              <a:rPr lang="tr-TR" sz="9600" dirty="0" smtClean="0">
                <a:latin typeface="Cambria" panose="02040503050406030204" pitchFamily="18" charset="0"/>
              </a:rPr>
              <a:t>ile İzmir’de bir rafineri inşa edilmeye başlamıştır. Tesis 1972 yılında üretime geçmişti. Bu </a:t>
            </a:r>
            <a:r>
              <a:rPr lang="tr-TR" sz="9600" dirty="0">
                <a:latin typeface="Cambria" panose="02040503050406030204" pitchFamily="18" charset="0"/>
              </a:rPr>
              <a:t>rafinerinin en önemli özelliği, madenî yağ üret­me ünitelerini de içermesidir. İzmir Rafinerisi'nin kurulması ile dışarıdan ithal edilen madenî yağlar, artık yurt içinde üretilecek, böylece durmadan artan petrol ürünü ihtiyacımız karşılanacaktır</a:t>
            </a:r>
            <a:r>
              <a:rPr lang="tr-TR" sz="9600" dirty="0" smtClean="0">
                <a:latin typeface="Cambria" panose="02040503050406030204" pitchFamily="18" charset="0"/>
              </a:rPr>
              <a:t>.</a:t>
            </a:r>
            <a:r>
              <a:rPr lang="tr-TR" sz="9600" dirty="0">
                <a:latin typeface="Cambria" panose="02040503050406030204" pitchFamily="18" charset="0"/>
              </a:rPr>
              <a:t> </a:t>
            </a:r>
            <a:r>
              <a:rPr lang="tr-TR" sz="9600" dirty="0" smtClean="0">
                <a:latin typeface="Cambria" panose="02040503050406030204" pitchFamily="18" charset="0"/>
              </a:rPr>
              <a:t>Zamanla rafineride kapasite artışı yapılmış ve günümüzde 11 </a:t>
            </a:r>
            <a:r>
              <a:rPr lang="tr-TR" sz="9600" dirty="0">
                <a:latin typeface="Cambria" panose="02040503050406030204" pitchFamily="18" charset="0"/>
              </a:rPr>
              <a:t>milyon </a:t>
            </a:r>
            <a:r>
              <a:rPr lang="tr-TR" sz="9600" dirty="0" smtClean="0">
                <a:latin typeface="Cambria" panose="02040503050406030204" pitchFamily="18" charset="0"/>
              </a:rPr>
              <a:t>ton tola çıkmıştır. </a:t>
            </a:r>
          </a:p>
          <a:p>
            <a:pPr marL="0" indent="0" algn="just">
              <a:buNone/>
            </a:pPr>
            <a:r>
              <a:rPr lang="tr-TR" sz="9600" dirty="0" smtClean="0">
                <a:latin typeface="Cambria" panose="02040503050406030204" pitchFamily="18" charset="0"/>
              </a:rPr>
              <a:t>Günümüzde İzmir’de yabancı sermayeli bir rafineri inşaatı devam etmektedir.</a:t>
            </a:r>
          </a:p>
          <a:p>
            <a:endParaRPr lang="tr-TR" dirty="0"/>
          </a:p>
        </p:txBody>
      </p:sp>
      <p:pic>
        <p:nvPicPr>
          <p:cNvPr id="3074" name="Picture 2" descr="https://www.tupras.com.tr/uploads/rafineriler/izmi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177" y="1794674"/>
            <a:ext cx="5225143" cy="346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494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8823" y="809896"/>
            <a:ext cx="6191793" cy="3785652"/>
          </a:xfrm>
          <a:prstGeom prst="rect">
            <a:avLst/>
          </a:prstGeom>
        </p:spPr>
        <p:txBody>
          <a:bodyPr wrap="square">
            <a:spAutoFit/>
          </a:bodyPr>
          <a:lstStyle/>
          <a:p>
            <a:pPr algn="just"/>
            <a:r>
              <a:rPr lang="tr-TR" sz="2400" b="1" dirty="0">
                <a:latin typeface="Cambria" panose="02040503050406030204" pitchFamily="18" charset="0"/>
              </a:rPr>
              <a:t>Orta Anadolu (Kırıkkale) Rafinerisi</a:t>
            </a:r>
          </a:p>
          <a:p>
            <a:pPr algn="just"/>
            <a:r>
              <a:rPr lang="tr-TR" sz="2400" dirty="0">
                <a:latin typeface="Cambria" panose="02040503050406030204" pitchFamily="18" charset="0"/>
              </a:rPr>
              <a:t>Bu rafineriyi TPAO </a:t>
            </a:r>
            <a:r>
              <a:rPr lang="tr-TR" sz="2400" dirty="0" smtClean="0">
                <a:latin typeface="Cambria" panose="02040503050406030204" pitchFamily="18" charset="0"/>
              </a:rPr>
              <a:t> tarafından Kırıkkale'nin </a:t>
            </a:r>
            <a:r>
              <a:rPr lang="tr-TR" sz="2400" dirty="0">
                <a:latin typeface="Cambria" panose="02040503050406030204" pitchFamily="18" charset="0"/>
              </a:rPr>
              <a:t>Hacılar köyünde kurmuştur. </a:t>
            </a:r>
            <a:r>
              <a:rPr lang="tr-TR" sz="2400" dirty="0" smtClean="0">
                <a:latin typeface="Cambria" panose="02040503050406030204" pitchFamily="18" charset="0"/>
              </a:rPr>
              <a:t>Özellikle İç Anadolu bölgesinin petrol ürünleri </a:t>
            </a:r>
            <a:r>
              <a:rPr lang="tr-TR" sz="2400" dirty="0">
                <a:latin typeface="Cambria" panose="02040503050406030204" pitchFamily="18" charset="0"/>
              </a:rPr>
              <a:t>ihtiyacını karşılamak amacıyla kurulmuştur. Bu rafineri, yılda 5 milyon ton </a:t>
            </a:r>
            <a:r>
              <a:rPr lang="tr-TR" sz="2400" dirty="0" smtClean="0">
                <a:latin typeface="Cambria" panose="02040503050406030204" pitchFamily="18" charset="0"/>
              </a:rPr>
              <a:t>petrol işleme kapasitesine sahiptir. Rafineri için gerekli olan ham petrol 447 </a:t>
            </a:r>
            <a:r>
              <a:rPr lang="tr-TR" sz="2400" dirty="0">
                <a:latin typeface="Cambria" panose="02040503050406030204" pitchFamily="18" charset="0"/>
              </a:rPr>
              <a:t>km uzunluğundaki bir boru hattı ile Ceyhan terminalinden sağlamaktadır</a:t>
            </a:r>
            <a:r>
              <a:rPr lang="tr-TR" sz="2400" dirty="0" smtClean="0">
                <a:latin typeface="Cambria" panose="02040503050406030204" pitchFamily="18" charset="0"/>
              </a:rPr>
              <a:t>. Sanayi tesisi  </a:t>
            </a:r>
            <a:r>
              <a:rPr lang="tr-TR" sz="2400" dirty="0">
                <a:latin typeface="Cambria" panose="02040503050406030204" pitchFamily="18" charset="0"/>
              </a:rPr>
              <a:t>1986 yılında </a:t>
            </a:r>
            <a:r>
              <a:rPr lang="tr-TR" sz="2400" dirty="0" smtClean="0">
                <a:latin typeface="Cambria" panose="02040503050406030204" pitchFamily="18" charset="0"/>
              </a:rPr>
              <a:t>işletmeye açılmıştır</a:t>
            </a:r>
            <a:endParaRPr lang="tr-TR" sz="2400" dirty="0">
              <a:latin typeface="Cambria" panose="02040503050406030204" pitchFamily="18" charset="0"/>
            </a:endParaRPr>
          </a:p>
        </p:txBody>
      </p:sp>
      <p:pic>
        <p:nvPicPr>
          <p:cNvPr id="4098" name="Picture 2" descr="https://www.tupras.com.tr/uploads/rafineriler/kirikkal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3468" y="1297812"/>
            <a:ext cx="4966470" cy="329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03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535577"/>
            <a:ext cx="10515600" cy="5641386"/>
          </a:xfrm>
        </p:spPr>
        <p:txBody>
          <a:bodyPr>
            <a:normAutofit fontScale="92500" lnSpcReduction="20000"/>
          </a:bodyPr>
          <a:lstStyle/>
          <a:p>
            <a:pPr marL="0" indent="0" algn="just">
              <a:buNone/>
            </a:pPr>
            <a:r>
              <a:rPr lang="tr-TR" dirty="0" smtClean="0">
                <a:latin typeface="Cambria" panose="02040503050406030204" pitchFamily="18" charset="0"/>
              </a:rPr>
              <a:t>Türkiye’nin stratejik konumu onu, Orta Doğu ve Hazar Denizi Havzasındaki önemli önemli petrol  ve doğalgaz üretim bölgeleri ve tüketim bölgeleri arasında doğal bir “enerji köprüsü” yapmaktadır.  Türkiye’de İskenderun Körfezi günümüzde ve gelecekte bu iki bölgenin  en sağlıklı petrol ve doğalgaz ihraç noktası olacaktır. Ayrıca, Türkiye hızla büyüyen bir enerji tüketicisidir. Bu nedenle, diğer ülkelerde olduğu gibi, ülkemiz açısından da uygulanacak olan petrol politikası büyük bir önem taşımaktadır.  Çünkü;</a:t>
            </a:r>
          </a:p>
          <a:p>
            <a:pPr algn="just"/>
            <a:r>
              <a:rPr lang="tr-TR" dirty="0">
                <a:latin typeface="Cambria" panose="02040503050406030204" pitchFamily="18" charset="0"/>
              </a:rPr>
              <a:t>Türkiye, dünya toplam petrol rezervlerinin % 65’inin bulunduğu bir bölgede yer almaktadır.</a:t>
            </a:r>
          </a:p>
          <a:p>
            <a:pPr algn="just"/>
            <a:r>
              <a:rPr lang="tr-TR" dirty="0">
                <a:latin typeface="Cambria" panose="02040503050406030204" pitchFamily="18" charset="0"/>
              </a:rPr>
              <a:t>Türkiye, Doğu-Batı koridoru diye adlandırılan coğrafi alanın da ortasında yer almaktadır. Bu bölge üzerinden Orta Asya ve Kafkas petrolünü Batı pazarlarına iletmeyi amaçlamaktadır.</a:t>
            </a:r>
          </a:p>
          <a:p>
            <a:pPr algn="just"/>
            <a:r>
              <a:rPr lang="tr-TR" dirty="0">
                <a:latin typeface="Cambria" panose="02040503050406030204" pitchFamily="18" charset="0"/>
              </a:rPr>
              <a:t>Türkiye, bölgesinde enerji terminali olma iddiasındadır.</a:t>
            </a:r>
          </a:p>
          <a:p>
            <a:pPr algn="just"/>
            <a:r>
              <a:rPr lang="tr-TR" dirty="0">
                <a:latin typeface="Cambria" panose="02040503050406030204" pitchFamily="18" charset="0"/>
              </a:rPr>
              <a:t>Türkiye hızla büyüyen bir pazar olduğu için, enerji güvenliğinin sağlanması</a:t>
            </a:r>
            <a:r>
              <a:rPr lang="tr-TR" dirty="0" smtClean="0">
                <a:latin typeface="Cambria" panose="02040503050406030204" pitchFamily="18" charset="0"/>
              </a:rPr>
              <a:t>, ülkenin </a:t>
            </a:r>
            <a:r>
              <a:rPr lang="tr-TR" dirty="0">
                <a:latin typeface="Cambria" panose="02040503050406030204" pitchFamily="18" charset="0"/>
              </a:rPr>
              <a:t>dışa bağımlılığı nedeniyle önemlidir.</a:t>
            </a:r>
          </a:p>
          <a:p>
            <a:pPr marL="0" indent="0">
              <a:buNone/>
            </a:pPr>
            <a:endParaRPr lang="tr-TR" i="1" dirty="0"/>
          </a:p>
        </p:txBody>
      </p:sp>
    </p:spTree>
    <p:extLst>
      <p:ext uri="{BB962C8B-B14F-4D97-AF65-F5344CB8AC3E}">
        <p14:creationId xmlns:p14="http://schemas.microsoft.com/office/powerpoint/2010/main" val="38422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49086" y="705394"/>
            <a:ext cx="10489473" cy="2585323"/>
          </a:xfrm>
          <a:prstGeom prst="rect">
            <a:avLst/>
          </a:prstGeom>
        </p:spPr>
        <p:txBody>
          <a:bodyPr wrap="square">
            <a:spAutoFit/>
          </a:bodyPr>
          <a:lstStyle/>
          <a:p>
            <a:r>
              <a:rPr lang="tr-TR" dirty="0" smtClean="0">
                <a:latin typeface="Cambria" panose="02040503050406030204" pitchFamily="18" charset="0"/>
              </a:rPr>
              <a:t>Kaynakça</a:t>
            </a:r>
          </a:p>
          <a:p>
            <a:r>
              <a:rPr lang="tr-TR" dirty="0">
                <a:latin typeface="Cambria" panose="02040503050406030204" pitchFamily="18" charset="0"/>
              </a:rPr>
              <a:t>Doğanay, H. 2011. Türkiye Ekonomik Coğrafyası, </a:t>
            </a:r>
            <a:r>
              <a:rPr lang="tr-TR" dirty="0" err="1">
                <a:latin typeface="Cambria" panose="02040503050406030204" pitchFamily="18" charset="0"/>
              </a:rPr>
              <a:t>Pegem</a:t>
            </a:r>
            <a:r>
              <a:rPr lang="tr-TR" dirty="0">
                <a:latin typeface="Cambria" panose="02040503050406030204" pitchFamily="18" charset="0"/>
              </a:rPr>
              <a:t> Akademi, Ankara</a:t>
            </a:r>
          </a:p>
          <a:p>
            <a:r>
              <a:rPr lang="tr-TR" dirty="0" smtClean="0">
                <a:latin typeface="Cambria" panose="02040503050406030204" pitchFamily="18" charset="0"/>
              </a:rPr>
              <a:t>ETKB (2017</a:t>
            </a:r>
            <a:r>
              <a:rPr lang="tr-TR" u="sng" dirty="0" smtClean="0">
                <a:latin typeface="Cambria" panose="02040503050406030204" pitchFamily="18" charset="0"/>
              </a:rPr>
              <a:t>) </a:t>
            </a:r>
            <a:r>
              <a:rPr lang="tr-TR" dirty="0" smtClean="0">
                <a:latin typeface="Cambria" panose="02040503050406030204" pitchFamily="18" charset="0"/>
                <a:hlinkClick r:id="rId2"/>
              </a:rPr>
              <a:t>http</a:t>
            </a:r>
            <a:r>
              <a:rPr lang="tr-TR" dirty="0">
                <a:latin typeface="Cambria" panose="02040503050406030204" pitchFamily="18" charset="0"/>
                <a:hlinkClick r:id="rId2"/>
              </a:rPr>
              <a:t>://</a:t>
            </a:r>
            <a:r>
              <a:rPr lang="tr-TR" dirty="0" smtClean="0">
                <a:latin typeface="Cambria" panose="02040503050406030204" pitchFamily="18" charset="0"/>
                <a:hlinkClick r:id="rId2"/>
              </a:rPr>
              <a:t>www.enerji.gov.tr/tr-TR/Sayfalar/Petrol</a:t>
            </a:r>
            <a:endParaRPr lang="tr-TR" dirty="0" smtClean="0">
              <a:latin typeface="Cambria" panose="02040503050406030204" pitchFamily="18" charset="0"/>
            </a:endParaRPr>
          </a:p>
          <a:p>
            <a:r>
              <a:rPr lang="en-US" dirty="0">
                <a:latin typeface="Cambria" panose="02040503050406030204" pitchFamily="18" charset="0"/>
              </a:rPr>
              <a:t>IEA. </a:t>
            </a:r>
            <a:r>
              <a:rPr lang="en-US" dirty="0" smtClean="0">
                <a:latin typeface="Cambria" panose="02040503050406030204" pitchFamily="18" charset="0"/>
              </a:rPr>
              <a:t>201</a:t>
            </a:r>
            <a:r>
              <a:rPr lang="tr-TR" dirty="0" smtClean="0">
                <a:latin typeface="Cambria" panose="02040503050406030204" pitchFamily="18" charset="0"/>
              </a:rPr>
              <a:t>6</a:t>
            </a:r>
            <a:r>
              <a:rPr lang="en-US" dirty="0" smtClean="0">
                <a:latin typeface="Cambria" panose="02040503050406030204" pitchFamily="18" charset="0"/>
              </a:rPr>
              <a:t>. </a:t>
            </a:r>
            <a:r>
              <a:rPr lang="en-US" dirty="0">
                <a:latin typeface="Cambria" panose="02040503050406030204" pitchFamily="18" charset="0"/>
              </a:rPr>
              <a:t>World Energy Outlook </a:t>
            </a:r>
            <a:r>
              <a:rPr lang="en-US" dirty="0" smtClean="0">
                <a:latin typeface="Cambria" panose="02040503050406030204" pitchFamily="18" charset="0"/>
              </a:rPr>
              <a:t>201</a:t>
            </a:r>
            <a:r>
              <a:rPr lang="tr-TR" dirty="0" smtClean="0">
                <a:latin typeface="Cambria" panose="02040503050406030204" pitchFamily="18" charset="0"/>
              </a:rPr>
              <a:t>6</a:t>
            </a:r>
            <a:r>
              <a:rPr lang="en-US" dirty="0" smtClean="0">
                <a:latin typeface="Cambria" panose="02040503050406030204" pitchFamily="18" charset="0"/>
              </a:rPr>
              <a:t>, </a:t>
            </a:r>
            <a:r>
              <a:rPr lang="en-US" dirty="0">
                <a:latin typeface="Cambria" panose="02040503050406030204" pitchFamily="18" charset="0"/>
              </a:rPr>
              <a:t>IEA Publications, Paris. </a:t>
            </a:r>
            <a:endParaRPr lang="tr-TR" dirty="0" smtClean="0">
              <a:latin typeface="Cambria" panose="02040503050406030204" pitchFamily="18" charset="0"/>
            </a:endParaRPr>
          </a:p>
          <a:p>
            <a:r>
              <a:rPr lang="tr-TR" dirty="0">
                <a:latin typeface="Cambria" panose="02040503050406030204" pitchFamily="18" charset="0"/>
              </a:rPr>
              <a:t>Karabulut, Y. 2000. Türkiye Enerji Kaynakları, Ankara Üniversitesi Basımevi, Ankara. </a:t>
            </a:r>
            <a:endParaRPr lang="tr-TR" dirty="0" smtClean="0">
              <a:latin typeface="Cambria" panose="02040503050406030204" pitchFamily="18" charset="0"/>
            </a:endParaRPr>
          </a:p>
          <a:p>
            <a:r>
              <a:rPr lang="tr-TR" dirty="0" smtClean="0">
                <a:latin typeface="Cambria" panose="02040503050406030204" pitchFamily="18" charset="0"/>
              </a:rPr>
              <a:t>Yılmaz</a:t>
            </a:r>
            <a:r>
              <a:rPr lang="tr-TR" dirty="0">
                <a:latin typeface="Cambria" panose="02040503050406030204" pitchFamily="18" charset="0"/>
              </a:rPr>
              <a:t>, M. 2012. Türkiye’nin Enerji Potansiyeli ve Yenilenebilir Enerji Kaynaklarının Elektrik Enerjisi Üretimi Açısından Önemi, Ankara Üniversitesi Çevrebilimleri Dergisi, Cilt:4, sayı:2, </a:t>
            </a:r>
            <a:r>
              <a:rPr lang="tr-TR" dirty="0" smtClean="0">
                <a:latin typeface="Cambria" panose="02040503050406030204" pitchFamily="18" charset="0"/>
              </a:rPr>
              <a:t>33-54</a:t>
            </a:r>
          </a:p>
          <a:p>
            <a:r>
              <a:rPr lang="tr-TR" dirty="0" smtClean="0">
                <a:latin typeface="Cambria" panose="02040503050406030204" pitchFamily="18" charset="0"/>
              </a:rPr>
              <a:t>TPAO </a:t>
            </a:r>
            <a:r>
              <a:rPr lang="tr-TR" dirty="0">
                <a:latin typeface="Cambria" panose="02040503050406030204" pitchFamily="18" charset="0"/>
              </a:rPr>
              <a:t>2015.  Ham petrol ve Doğal Gaz Sektör Raporu -2014, http://www.tpao.gov.tr/tpfiles/userfiles/files/2012-sektor-rapor-mayis-tr.pdf </a:t>
            </a:r>
          </a:p>
        </p:txBody>
      </p:sp>
    </p:spTree>
    <p:extLst>
      <p:ext uri="{BB962C8B-B14F-4D97-AF65-F5344CB8AC3E}">
        <p14:creationId xmlns:p14="http://schemas.microsoft.com/office/powerpoint/2010/main" val="99828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14400" y="603929"/>
            <a:ext cx="10189028" cy="5262979"/>
          </a:xfrm>
          <a:prstGeom prst="rect">
            <a:avLst/>
          </a:prstGeom>
        </p:spPr>
        <p:txBody>
          <a:bodyPr wrap="square">
            <a:spAutoFit/>
          </a:bodyPr>
          <a:lstStyle/>
          <a:p>
            <a:pPr algn="just"/>
            <a:endParaRPr lang="tr-TR" sz="2400" dirty="0" smtClean="0">
              <a:latin typeface="Cambria" panose="02040503050406030204" pitchFamily="18" charset="0"/>
            </a:endParaRPr>
          </a:p>
          <a:p>
            <a:pPr algn="just"/>
            <a:r>
              <a:rPr lang="tr-TR" sz="2400" dirty="0" smtClean="0">
                <a:latin typeface="Cambria" panose="02040503050406030204" pitchFamily="18" charset="0"/>
              </a:rPr>
              <a:t>PETROL</a:t>
            </a:r>
          </a:p>
          <a:p>
            <a:pPr algn="just"/>
            <a:r>
              <a:rPr lang="tr-TR" sz="2400" dirty="0" smtClean="0">
                <a:latin typeface="Cambria" panose="02040503050406030204" pitchFamily="18" charset="0"/>
              </a:rPr>
              <a:t>Türkiye’de Petrolün Tarihçesi:</a:t>
            </a:r>
          </a:p>
          <a:p>
            <a:pPr algn="just"/>
            <a:r>
              <a:rPr lang="tr-TR" sz="2400" dirty="0" smtClean="0">
                <a:latin typeface="Cambria" panose="02040503050406030204" pitchFamily="18" charset="0"/>
              </a:rPr>
              <a:t>Türkiye’de </a:t>
            </a:r>
            <a:r>
              <a:rPr lang="tr-TR" sz="2400" dirty="0">
                <a:latin typeface="Cambria" panose="02040503050406030204" pitchFamily="18" charset="0"/>
              </a:rPr>
              <a:t>petrol arama çalışmalarına Osmanlı İmparatorluğu’nun son dönemlerinde başlanmıştır. İmparatorluk sınırları içinde petrol ilk olarak İskenderun, Trakya ve Musul’da aranmıştır</a:t>
            </a:r>
            <a:r>
              <a:rPr lang="tr-TR" sz="2400" dirty="0" smtClean="0">
                <a:latin typeface="Cambria" panose="02040503050406030204" pitchFamily="18" charset="0"/>
              </a:rPr>
              <a:t>.</a:t>
            </a:r>
            <a:r>
              <a:rPr lang="tr-TR" sz="2400" dirty="0">
                <a:latin typeface="Cambria" panose="02040503050406030204" pitchFamily="18" charset="0"/>
              </a:rPr>
              <a:t> </a:t>
            </a:r>
            <a:r>
              <a:rPr lang="tr-TR" sz="2400" dirty="0" smtClean="0">
                <a:latin typeface="Cambria" panose="02040503050406030204" pitchFamily="18" charset="0"/>
              </a:rPr>
              <a:t>1892 </a:t>
            </a:r>
            <a:r>
              <a:rPr lang="tr-TR" sz="2400" dirty="0">
                <a:latin typeface="Cambria" panose="02040503050406030204" pitchFamily="18" charset="0"/>
              </a:rPr>
              <a:t>yılında </a:t>
            </a:r>
            <a:r>
              <a:rPr lang="tr-TR" sz="2400" dirty="0" err="1" smtClean="0">
                <a:latin typeface="Cambria" panose="02040503050406030204" pitchFamily="18" charset="0"/>
              </a:rPr>
              <a:t>Müreftede</a:t>
            </a:r>
            <a:r>
              <a:rPr lang="tr-TR" sz="2400" dirty="0" smtClean="0">
                <a:latin typeface="Cambria" panose="02040503050406030204" pitchFamily="18" charset="0"/>
              </a:rPr>
              <a:t> </a:t>
            </a:r>
            <a:r>
              <a:rPr lang="tr-TR" sz="2400" dirty="0">
                <a:latin typeface="Cambria" panose="02040503050406030204" pitchFamily="18" charset="0"/>
              </a:rPr>
              <a:t>Gazi </a:t>
            </a:r>
            <a:r>
              <a:rPr lang="tr-TR" sz="2400" dirty="0" err="1" smtClean="0">
                <a:latin typeface="Cambria" panose="02040503050406030204" pitchFamily="18" charset="0"/>
              </a:rPr>
              <a:t>Köy’de</a:t>
            </a:r>
            <a:r>
              <a:rPr lang="tr-TR" sz="2400" dirty="0" smtClean="0">
                <a:latin typeface="Cambria" panose="02040503050406030204" pitchFamily="18" charset="0"/>
              </a:rPr>
              <a:t>   </a:t>
            </a:r>
            <a:r>
              <a:rPr lang="tr-TR" sz="2400" dirty="0">
                <a:latin typeface="Cambria" panose="02040503050406030204" pitchFamily="18" charset="0"/>
              </a:rPr>
              <a:t>petrol emarelerine rastlanmıştır; fakat gerekli çalışmalar daha sonra yapılmamıştır. Cumhuriyet döneminde petrol arama çalışmaları </a:t>
            </a:r>
            <a:r>
              <a:rPr lang="tr-TR" sz="2400" dirty="0" smtClean="0">
                <a:latin typeface="Cambria" panose="02040503050406030204" pitchFamily="18" charset="0"/>
              </a:rPr>
              <a:t>hız kazanmış ve arama </a:t>
            </a:r>
            <a:r>
              <a:rPr lang="tr-TR" sz="2400" dirty="0">
                <a:latin typeface="Cambria" panose="02040503050406030204" pitchFamily="18" charset="0"/>
              </a:rPr>
              <a:t>faaliyetleri Cumhuriyetin ilk yıllarında Güneydoğu Anadolu Bölgesi’ne </a:t>
            </a:r>
            <a:r>
              <a:rPr lang="tr-TR" sz="2400" dirty="0" smtClean="0">
                <a:latin typeface="Cambria" panose="02040503050406030204" pitchFamily="18" charset="0"/>
              </a:rPr>
              <a:t>kaydırılmıştır. Bu faaliyetler 1940 </a:t>
            </a:r>
            <a:r>
              <a:rPr lang="tr-TR" sz="2400" dirty="0">
                <a:latin typeface="Cambria" panose="02040503050406030204" pitchFamily="18" charset="0"/>
              </a:rPr>
              <a:t>yılında Raman </a:t>
            </a:r>
            <a:r>
              <a:rPr lang="tr-TR" sz="2400" dirty="0" smtClean="0">
                <a:latin typeface="Cambria" panose="02040503050406030204" pitchFamily="18" charset="0"/>
              </a:rPr>
              <a:t>I kuyusunda </a:t>
            </a:r>
            <a:r>
              <a:rPr lang="tr-TR" sz="2400" dirty="0">
                <a:latin typeface="Cambria" panose="02040503050406030204" pitchFamily="18" charset="0"/>
              </a:rPr>
              <a:t>petrolün bulunmasıyla sonuçlanmıştır (Doğanay, 1998). </a:t>
            </a:r>
            <a:r>
              <a:rPr lang="tr-TR" sz="2400" dirty="0" smtClean="0">
                <a:latin typeface="Cambria" panose="02040503050406030204" pitchFamily="18" charset="0"/>
              </a:rPr>
              <a:t>1948 </a:t>
            </a:r>
            <a:r>
              <a:rPr lang="tr-TR" sz="2400" dirty="0">
                <a:latin typeface="Cambria" panose="02040503050406030204" pitchFamily="18" charset="0"/>
              </a:rPr>
              <a:t>yılında R-8 kuyusu açılması kararlaştırılmıştır. </a:t>
            </a:r>
            <a:r>
              <a:rPr lang="tr-TR" sz="2400" dirty="0" smtClean="0">
                <a:latin typeface="Cambria" panose="02040503050406030204" pitchFamily="18" charset="0"/>
              </a:rPr>
              <a:t>1361m. </a:t>
            </a:r>
            <a:r>
              <a:rPr lang="tr-TR" sz="2400" dirty="0">
                <a:latin typeface="Cambria" panose="02040503050406030204" pitchFamily="18" charset="0"/>
              </a:rPr>
              <a:t>derinliğe inildiğinde Türkiye’nin ve </a:t>
            </a:r>
            <a:r>
              <a:rPr lang="tr-TR" sz="2400" dirty="0" smtClean="0">
                <a:latin typeface="Cambria" panose="02040503050406030204" pitchFamily="18" charset="0"/>
              </a:rPr>
              <a:t>Raman </a:t>
            </a:r>
            <a:r>
              <a:rPr lang="tr-TR" sz="2400" dirty="0">
                <a:latin typeface="Cambria" panose="02040503050406030204" pitchFamily="18" charset="0"/>
              </a:rPr>
              <a:t>sahasının ilk önemli petrol sahası bulunmuş oldu</a:t>
            </a:r>
            <a:r>
              <a:rPr lang="tr-TR" sz="2400" dirty="0" smtClean="0">
                <a:latin typeface="Cambria" panose="02040503050406030204" pitchFamily="18" charset="0"/>
              </a:rPr>
              <a:t>. </a:t>
            </a:r>
          </a:p>
          <a:p>
            <a:pPr algn="just"/>
            <a:endParaRPr lang="tr-TR" sz="2400" dirty="0" smtClean="0">
              <a:latin typeface="Cambria" panose="02040503050406030204" pitchFamily="18" charset="0"/>
            </a:endParaRPr>
          </a:p>
        </p:txBody>
      </p:sp>
    </p:spTree>
    <p:extLst>
      <p:ext uri="{BB962C8B-B14F-4D97-AF65-F5344CB8AC3E}">
        <p14:creationId xmlns:p14="http://schemas.microsoft.com/office/powerpoint/2010/main" val="285943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7830" y="457200"/>
            <a:ext cx="5669279" cy="6001643"/>
          </a:xfrm>
          <a:prstGeom prst="rect">
            <a:avLst/>
          </a:prstGeom>
        </p:spPr>
        <p:txBody>
          <a:bodyPr wrap="square">
            <a:spAutoFit/>
          </a:bodyPr>
          <a:lstStyle/>
          <a:p>
            <a:pPr algn="just"/>
            <a:r>
              <a:rPr lang="tr-TR" sz="2400" dirty="0">
                <a:latin typeface="Cambria" panose="02040503050406030204" pitchFamily="18" charset="0"/>
              </a:rPr>
              <a:t>Türkiye’de petrol üretimine 1946 yılında 544 ton ile başlanmıştır. Daha sonra artan bu üretim değeri 1991 yılında 4,4 milyon ton ile en üst seviyesine ulaşmıştır. Bu yıldan itibaren petrol üretimi azalarak 2014 yılında 2,4 milyon tona kadar düşmüştür</a:t>
            </a:r>
            <a:r>
              <a:rPr lang="tr-TR" sz="2400" dirty="0" smtClean="0">
                <a:latin typeface="Cambria" panose="02040503050406030204" pitchFamily="18" charset="0"/>
              </a:rPr>
              <a:t>. Buna karşılık yıllık yaklaşık 30 milyon ton civarında bir tüketim mevcuttur. Yani üretimin tüketimi karşılama oranı yaklaşık %7-8 civarındadır. </a:t>
            </a:r>
            <a:r>
              <a:rPr lang="tr-TR" sz="2400" dirty="0">
                <a:latin typeface="Cambria" panose="02040503050406030204" pitchFamily="18" charset="0"/>
              </a:rPr>
              <a:t>Üretilen petrolün %70’ini (1,7 milyon ton) Türkiye Petrolleri Anonim Ortaklığı (TPAO) büyük bölümü Güneydoğu Anadolu Bölgesi’ndeki sahalardan karşılanmaktadır (TPAO, 2015). </a:t>
            </a:r>
          </a:p>
        </p:txBody>
      </p:sp>
      <p:pic>
        <p:nvPicPr>
          <p:cNvPr id="5122" name="Picture 2" descr="tpao petrol kuyus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624" y="849085"/>
            <a:ext cx="4980738" cy="28016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pao petrol kuyusu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624" y="3775166"/>
            <a:ext cx="4980738" cy="284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65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7384" y="352697"/>
            <a:ext cx="5473336" cy="6740307"/>
          </a:xfrm>
          <a:prstGeom prst="rect">
            <a:avLst/>
          </a:prstGeom>
        </p:spPr>
        <p:txBody>
          <a:bodyPr wrap="square">
            <a:spAutoFit/>
          </a:bodyPr>
          <a:lstStyle/>
          <a:p>
            <a:pPr algn="just"/>
            <a:r>
              <a:rPr lang="tr-TR" sz="2400" dirty="0" smtClean="0">
                <a:latin typeface="Cambria" panose="02040503050406030204" pitchFamily="18" charset="0"/>
              </a:rPr>
              <a:t>1954 </a:t>
            </a:r>
            <a:r>
              <a:rPr lang="tr-TR" sz="2400" dirty="0">
                <a:latin typeface="Cambria" panose="02040503050406030204" pitchFamily="18" charset="0"/>
              </a:rPr>
              <a:t>yılında yürürlüğe giren Petrol Yasası ile Türkiye 18 ayrı petrol bölgesine bölünerek yerli ve yabancı özel şirketlerin petrol arama ve üretim yapmasına izin verilmiştir. Bugün başta TPAO olmak üzere pek çok şirket bu faaliyetlerde bulunmaktadır. Dünya birincil enerji tüketiminde ilk sırada olan petrol, Türkiye’de 45,5 milyon ton rezerve sahiptir</a:t>
            </a:r>
            <a:r>
              <a:rPr lang="tr-TR" sz="2400" dirty="0" smtClean="0">
                <a:latin typeface="Cambria" panose="02040503050406030204" pitchFamily="18" charset="0"/>
              </a:rPr>
              <a:t>.</a:t>
            </a:r>
          </a:p>
          <a:p>
            <a:pPr algn="just"/>
            <a:r>
              <a:rPr lang="tr-TR" sz="2400" dirty="0" smtClean="0">
                <a:latin typeface="Cambria" panose="02040503050406030204" pitchFamily="18" charset="0"/>
              </a:rPr>
              <a:t> </a:t>
            </a:r>
            <a:r>
              <a:rPr lang="tr-TR" sz="2400" dirty="0">
                <a:latin typeface="Cambria" panose="02040503050406030204" pitchFamily="18" charset="0"/>
              </a:rPr>
              <a:t>Mevcut rezervler büyük oranda Güneydoğu Anadolu Bölgesi’nde yer almaktadır. Ülkenin 2014 yılı petrol tüketimi yaklaşık 29 milyon ton civarındadır. Bunun %8’lik kısmı yerli üretim olup geri kalan kısmı ithalat yoluyla karşılanmaktadır.</a:t>
            </a:r>
            <a:endParaRPr lang="tr-TR" sz="2400" dirty="0" smtClean="0">
              <a:latin typeface="Cambria" panose="02040503050406030204" pitchFamily="18" charset="0"/>
            </a:endParaRPr>
          </a:p>
          <a:p>
            <a:pPr algn="just"/>
            <a:endParaRPr lang="tr-TR" sz="2400" dirty="0">
              <a:latin typeface="Cambria" panose="02040503050406030204" pitchFamily="18" charset="0"/>
            </a:endParaRPr>
          </a:p>
        </p:txBody>
      </p:sp>
      <p:pic>
        <p:nvPicPr>
          <p:cNvPr id="3" name="Picture 2" descr="G:\kuyubuyuk.jpg"/>
          <p:cNvPicPr>
            <a:picLocks noChangeAspect="1" noChangeArrowheads="1"/>
          </p:cNvPicPr>
          <p:nvPr/>
        </p:nvPicPr>
        <p:blipFill>
          <a:blip r:embed="rId2" cstate="print"/>
          <a:srcRect/>
          <a:stretch>
            <a:fillRect/>
          </a:stretch>
        </p:blipFill>
        <p:spPr bwMode="auto">
          <a:xfrm>
            <a:off x="5760720" y="1342645"/>
            <a:ext cx="6249892" cy="4418075"/>
          </a:xfrm>
          <a:prstGeom prst="rect">
            <a:avLst/>
          </a:prstGeom>
          <a:noFill/>
        </p:spPr>
      </p:pic>
    </p:spTree>
    <p:extLst>
      <p:ext uri="{BB962C8B-B14F-4D97-AF65-F5344CB8AC3E}">
        <p14:creationId xmlns:p14="http://schemas.microsoft.com/office/powerpoint/2010/main" val="3301515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56954" y="2015594"/>
            <a:ext cx="5325836" cy="3725395"/>
          </a:xfrm>
          <a:prstGeom prst="rect">
            <a:avLst/>
          </a:prstGeom>
        </p:spPr>
      </p:pic>
      <p:sp>
        <p:nvSpPr>
          <p:cNvPr id="4" name="Dikdörtgen 3"/>
          <p:cNvSpPr/>
          <p:nvPr/>
        </p:nvSpPr>
        <p:spPr>
          <a:xfrm>
            <a:off x="509452" y="1254034"/>
            <a:ext cx="5473338" cy="552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Türkiye’nin ülkelere güre petrol ithalat oranları (2015)</a:t>
            </a:r>
            <a:endParaRPr lang="tr-TR" dirty="0"/>
          </a:p>
        </p:txBody>
      </p:sp>
      <p:sp>
        <p:nvSpPr>
          <p:cNvPr id="5" name="Dikdörtgen 4"/>
          <p:cNvSpPr/>
          <p:nvPr/>
        </p:nvSpPr>
        <p:spPr>
          <a:xfrm>
            <a:off x="6583679" y="718457"/>
            <a:ext cx="5251269" cy="6001643"/>
          </a:xfrm>
          <a:prstGeom prst="rect">
            <a:avLst/>
          </a:prstGeom>
        </p:spPr>
        <p:txBody>
          <a:bodyPr wrap="square">
            <a:spAutoFit/>
          </a:bodyPr>
          <a:lstStyle/>
          <a:p>
            <a:pPr algn="just"/>
            <a:r>
              <a:rPr lang="tr-TR" sz="2400" u="sng" dirty="0" smtClean="0">
                <a:latin typeface="Cambria" panose="02040503050406030204" pitchFamily="18" charset="0"/>
              </a:rPr>
              <a:t>Türkiye’nin petrol ithalatı </a:t>
            </a:r>
          </a:p>
          <a:p>
            <a:pPr algn="just"/>
            <a:r>
              <a:rPr lang="tr-TR" sz="2400" dirty="0" smtClean="0">
                <a:latin typeface="Cambria" panose="02040503050406030204" pitchFamily="18" charset="0"/>
              </a:rPr>
              <a:t>Ülkemizin 2015 yılında petrol satın aldığı ülkelere bakıldığında genellikle komşusu olan ülkelerden aldığını görürüz. İlk sırada %29’luk pay ile Irak gelmektedir, Daha sonra Rusya (%18) , İran (%14) ve Hindistan (%8) gelir. </a:t>
            </a:r>
            <a:r>
              <a:rPr lang="tr-TR" sz="2400" dirty="0">
                <a:latin typeface="Cambria" panose="02040503050406030204" pitchFamily="18" charset="0"/>
              </a:rPr>
              <a:t>Ortadoğu ve Kafkas havzasındaki petrol ve doğalgazın güvenli bir biçimde pazarlara ulaştırılması için Türkiye önemli bir konuma sahiptir. Bu nedenle Türkiye 1974 yılında Kerkük-Yumurtalık petrol boru hattının inşaatından günümüze enerji köprüsü olmak için faaliyetlerini sürdürmektedir. </a:t>
            </a:r>
          </a:p>
        </p:txBody>
      </p:sp>
    </p:spTree>
    <p:extLst>
      <p:ext uri="{BB962C8B-B14F-4D97-AF65-F5344CB8AC3E}">
        <p14:creationId xmlns:p14="http://schemas.microsoft.com/office/powerpoint/2010/main" val="361581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05394" y="796834"/>
            <a:ext cx="10607039" cy="4524315"/>
          </a:xfrm>
          <a:prstGeom prst="rect">
            <a:avLst/>
          </a:prstGeom>
        </p:spPr>
        <p:txBody>
          <a:bodyPr wrap="square">
            <a:spAutoFit/>
          </a:bodyPr>
          <a:lstStyle/>
          <a:p>
            <a:pPr algn="just"/>
            <a:r>
              <a:rPr lang="tr-TR" sz="2400" dirty="0" smtClean="0">
                <a:latin typeface="Cambria" panose="02040503050406030204" pitchFamily="18" charset="0"/>
              </a:rPr>
              <a:t> </a:t>
            </a:r>
            <a:r>
              <a:rPr lang="tr-TR" sz="2400" dirty="0">
                <a:latin typeface="Cambria" panose="02040503050406030204" pitchFamily="18" charset="0"/>
              </a:rPr>
              <a:t>Bu kapsamda faaliyetini devam ettiren ve inşa veya proje aşamasında petrol ve doğalgaz boru hatları mevcuttur. </a:t>
            </a:r>
            <a:r>
              <a:rPr lang="tr-TR" sz="2400" dirty="0" smtClean="0">
                <a:latin typeface="Cambria" panose="02040503050406030204" pitchFamily="18" charset="0"/>
              </a:rPr>
              <a:t> Bunlardan en önemlisi yıllık 50 milyon ton kapasiteye sahip olan Bakü-Tiflis-Ceyhan petrol boru hattıdır. Bu hat ile Hazar havzasında bulunan Azeri petrolünü Doğu Akdeniz’e taşınması hedeflenmiştir. Bunun dışında Rusya ve İran’dan ülkemize gelen doğalgaz boru hatları mevcuttur. Yapılan </a:t>
            </a:r>
            <a:r>
              <a:rPr lang="tr-TR" sz="2400" dirty="0">
                <a:latin typeface="Cambria" panose="02040503050406030204" pitchFamily="18" charset="0"/>
              </a:rPr>
              <a:t>bu petrol ve doğalgaz boru hatları sayesinde Türkiye hem kendi ihtiyacı olan enerji kaynaklarını temin etmekte hem de satış sonrasında belli bir kira geliri elde etmektedir. Buradaki en önemli katkılardan birisi Türkiye’nin önemli bir enerji ihracat merkezi olacak olmasıdır. Bu konuda İskenderun Körfezi büyük bir potansiyele sahiptir. Günümüzde yıllık 130 milyon ton ham petrol taşıma kapasitesine sahip bu bölgenin, önümüzdeki yıllarda daha da önem kazanması beklenmektedir. </a:t>
            </a:r>
          </a:p>
        </p:txBody>
      </p:sp>
    </p:spTree>
    <p:extLst>
      <p:ext uri="{BB962C8B-B14F-4D97-AF65-F5344CB8AC3E}">
        <p14:creationId xmlns:p14="http://schemas.microsoft.com/office/powerpoint/2010/main" val="24550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23109" y="1342592"/>
            <a:ext cx="5966362" cy="3104718"/>
          </a:xfrm>
          <a:prstGeom prst="rect">
            <a:avLst/>
          </a:prstGeom>
        </p:spPr>
      </p:pic>
      <p:sp>
        <p:nvSpPr>
          <p:cNvPr id="4" name="Dikdörtgen 3"/>
          <p:cNvSpPr/>
          <p:nvPr/>
        </p:nvSpPr>
        <p:spPr>
          <a:xfrm>
            <a:off x="706581" y="914400"/>
            <a:ext cx="6001789" cy="31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Türkiye’de ham petrol ve doğalgaz boru hatları</a:t>
            </a:r>
            <a:endParaRPr lang="tr-TR" dirty="0"/>
          </a:p>
        </p:txBody>
      </p:sp>
      <p:sp>
        <p:nvSpPr>
          <p:cNvPr id="5" name="AutoShape 2" descr="bakü ceyhan petrol boru hatt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bakü ceyhan petrol boru hattı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2938" y="914400"/>
            <a:ext cx="3035688" cy="20237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umurtalık yükleme tesileri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938" y="3462388"/>
            <a:ext cx="2976747" cy="297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1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78822" y="222070"/>
            <a:ext cx="6204857" cy="5982472"/>
          </a:xfrm>
        </p:spPr>
        <p:txBody>
          <a:bodyPr>
            <a:normAutofit/>
          </a:bodyPr>
          <a:lstStyle/>
          <a:p>
            <a:pPr marL="0" indent="0" algn="just">
              <a:buNone/>
            </a:pPr>
            <a:r>
              <a:rPr lang="tr-TR" sz="2400" dirty="0" smtClean="0">
                <a:latin typeface="Cambria" panose="02040503050406030204" pitchFamily="18" charset="0"/>
              </a:rPr>
              <a:t>Türkiye’nin Petrol Rafinerileri</a:t>
            </a:r>
          </a:p>
          <a:p>
            <a:pPr marL="0" indent="0" algn="just">
              <a:buNone/>
            </a:pPr>
            <a:r>
              <a:rPr lang="tr-TR" sz="2400" b="1" dirty="0" smtClean="0">
                <a:latin typeface="Cambria" panose="02040503050406030204" pitchFamily="18" charset="0"/>
              </a:rPr>
              <a:t>Batman Rafinerisi: </a:t>
            </a:r>
            <a:r>
              <a:rPr lang="tr-TR" sz="2400" dirty="0" smtClean="0">
                <a:latin typeface="Cambria" panose="02040503050406030204" pitchFamily="18" charset="0"/>
              </a:rPr>
              <a:t>1955 yılında güneydoğu Anadolu Bölgesi’nde  Türkiye’nin ilk modern petrol rafinerisi olan Batman Rafinerisi kurulmuştur. İnşaatına 1952 </a:t>
            </a:r>
            <a:r>
              <a:rPr lang="tr-TR" sz="2400" dirty="0">
                <a:latin typeface="Cambria" panose="02040503050406030204" pitchFamily="18" charset="0"/>
              </a:rPr>
              <a:t>yılında başlanan Batman Rafinerisi, 1955 yılı ortalarında </a:t>
            </a:r>
            <a:r>
              <a:rPr lang="tr-TR" sz="2400" dirty="0" smtClean="0">
                <a:latin typeface="Cambria" panose="02040503050406030204" pitchFamily="18" charset="0"/>
              </a:rPr>
              <a:t>üretime başlamıştır. Özellikle Raman ve çevresinde üretilen ham petrolün işlenmesi amacıyla kurulan bu rafineride ilk etapta kapasite yıllık 330 bin tondur. Daha sonra rafinerisin kapasitesi 1,1 milyon tona çıkmıştır.  İlk başlarda kamuya ait olan kuruluş 2005 yılında Türkiye’deki diğer rafinerilerle birlikte özelleştirilmiştir.  </a:t>
            </a:r>
            <a:endParaRPr lang="tr-TR" dirty="0"/>
          </a:p>
        </p:txBody>
      </p:sp>
      <p:pic>
        <p:nvPicPr>
          <p:cNvPr id="1026" name="Picture 2" descr="batman petrol rafinerisi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5310" y="222070"/>
            <a:ext cx="4871163" cy="3238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tupras.com.tr/uploads/rafineriler/batma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5310" y="3647584"/>
            <a:ext cx="4871163" cy="304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57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0081" y="431073"/>
            <a:ext cx="6244046" cy="5745889"/>
          </a:xfrm>
        </p:spPr>
        <p:txBody>
          <a:bodyPr>
            <a:normAutofit/>
          </a:bodyPr>
          <a:lstStyle/>
          <a:p>
            <a:pPr marL="0" indent="0" algn="just">
              <a:buNone/>
            </a:pPr>
            <a:r>
              <a:rPr lang="tr-TR" sz="2400" b="1" dirty="0" smtClean="0">
                <a:latin typeface="Cambria" panose="02040503050406030204" pitchFamily="18" charset="0"/>
              </a:rPr>
              <a:t>İzmit Rafinerisi:</a:t>
            </a:r>
          </a:p>
          <a:p>
            <a:pPr marL="0" indent="0" algn="just">
              <a:buNone/>
            </a:pPr>
            <a:r>
              <a:rPr lang="tr-TR" sz="2400" dirty="0" smtClean="0">
                <a:latin typeface="Cambria" panose="02040503050406030204" pitchFamily="18" charset="0"/>
              </a:rPr>
              <a:t>1961 </a:t>
            </a:r>
            <a:r>
              <a:rPr lang="tr-TR" sz="2400" dirty="0">
                <a:latin typeface="Cambria" panose="02040503050406030204" pitchFamily="18" charset="0"/>
              </a:rPr>
              <a:t>yılında İzmit </a:t>
            </a:r>
            <a:r>
              <a:rPr lang="tr-TR" sz="2400" dirty="0" smtClean="0">
                <a:latin typeface="Cambria" panose="02040503050406030204" pitchFamily="18" charset="0"/>
              </a:rPr>
              <a:t>Körfezinde 1,1 milyon ton kapasite ile kurulmuştur. Türkiye’nin en önemli sanayi ve </a:t>
            </a:r>
            <a:r>
              <a:rPr lang="tr-TR" sz="2400" dirty="0" err="1" smtClean="0">
                <a:latin typeface="Cambria" panose="02040503050406030204" pitchFamily="18" charset="0"/>
              </a:rPr>
              <a:t>tiracet</a:t>
            </a:r>
            <a:r>
              <a:rPr lang="tr-TR" sz="2400" dirty="0" smtClean="0">
                <a:latin typeface="Cambria" panose="02040503050406030204" pitchFamily="18" charset="0"/>
              </a:rPr>
              <a:t> bölgesinde kurulu bulunan rafineri yıllar geçtikçe yeni yatırımlarla birlikte kapasite artışına gitmiş ve günümüzde yıllık 11,5 milyon tonluk bir ham petrol işleme kapasitesine ulaşmıştır. </a:t>
            </a:r>
            <a:r>
              <a:rPr lang="tr-TR" sz="2400" dirty="0">
                <a:latin typeface="Cambria" panose="02040503050406030204" pitchFamily="18" charset="0"/>
              </a:rPr>
              <a:t>Türkiye petrol ürünleri tüketiminin yaklaşık % 35'inin gerçekleştiği tüketim merkezinin odağında yer alan İzmit </a:t>
            </a:r>
            <a:r>
              <a:rPr lang="tr-TR" sz="2400" dirty="0" smtClean="0">
                <a:latin typeface="Cambria" panose="02040503050406030204" pitchFamily="18" charset="0"/>
              </a:rPr>
              <a:t>Rafinerisi ülkenin en önemli sanayi tesisleri içinde yer almaktadır. </a:t>
            </a:r>
          </a:p>
          <a:p>
            <a:pPr marL="0" indent="0" algn="just">
              <a:buNone/>
            </a:pPr>
            <a:r>
              <a:rPr lang="tr-TR" sz="2400" dirty="0">
                <a:latin typeface="Cambria" panose="02040503050406030204" pitchFamily="18" charset="0"/>
              </a:rPr>
              <a:t>Rafineride ana ürün olarak LPG, nafta, benzin, jet yakıtı, gaz yağı, motorin, kalorifer yakıtı, </a:t>
            </a:r>
            <a:r>
              <a:rPr lang="tr-TR" sz="2400" dirty="0" err="1">
                <a:latin typeface="Cambria" panose="02040503050406030204" pitchFamily="18" charset="0"/>
              </a:rPr>
              <a:t>fuel</a:t>
            </a:r>
            <a:r>
              <a:rPr lang="tr-TR" sz="2400" dirty="0">
                <a:latin typeface="Cambria" panose="02040503050406030204" pitchFamily="18" charset="0"/>
              </a:rPr>
              <a:t> </a:t>
            </a:r>
            <a:r>
              <a:rPr lang="tr-TR" sz="2400" dirty="0" err="1">
                <a:latin typeface="Cambria" panose="02040503050406030204" pitchFamily="18" charset="0"/>
              </a:rPr>
              <a:t>oil</a:t>
            </a:r>
            <a:r>
              <a:rPr lang="tr-TR" sz="2400" dirty="0">
                <a:latin typeface="Cambria" panose="02040503050406030204" pitchFamily="18" charset="0"/>
              </a:rPr>
              <a:t> ve </a:t>
            </a:r>
            <a:r>
              <a:rPr lang="tr-TR" sz="2400" dirty="0" smtClean="0">
                <a:latin typeface="Cambria" panose="02040503050406030204" pitchFamily="18" charset="0"/>
              </a:rPr>
              <a:t>bitümler üretilmektedir.</a:t>
            </a:r>
            <a:endParaRPr lang="tr-TR" sz="2400" dirty="0">
              <a:latin typeface="Cambria" panose="02040503050406030204" pitchFamily="18" charset="0"/>
            </a:endParaRPr>
          </a:p>
        </p:txBody>
      </p:sp>
      <p:pic>
        <p:nvPicPr>
          <p:cNvPr id="4" name="Picture 4" descr="batman petrol rafineri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766" y="3631747"/>
            <a:ext cx="4573707" cy="30956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tupras.com.tr/uploads/tarihce/19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766" y="413869"/>
            <a:ext cx="4528574" cy="321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85395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1177</Words>
  <Application>Microsoft Office PowerPoint</Application>
  <PresentationFormat>Geniş ekran</PresentationFormat>
  <Paragraphs>37</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Calibri Light</vt:lpstr>
      <vt:lpstr>Cambria</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X</dc:creator>
  <cp:lastModifiedBy>Windows Kullanıcısı</cp:lastModifiedBy>
  <cp:revision>39</cp:revision>
  <dcterms:created xsi:type="dcterms:W3CDTF">2018-01-17T09:58:31Z</dcterms:created>
  <dcterms:modified xsi:type="dcterms:W3CDTF">2018-01-23T22:10:48Z</dcterms:modified>
</cp:coreProperties>
</file>