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4v"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77" r:id="rId9"/>
    <p:sldId id="278" r:id="rId10"/>
    <p:sldId id="279" r:id="rId11"/>
    <p:sldId id="263" r:id="rId12"/>
    <p:sldId id="264" r:id="rId13"/>
    <p:sldId id="265" r:id="rId14"/>
    <p:sldId id="266" r:id="rId15"/>
    <p:sldId id="290" r:id="rId16"/>
    <p:sldId id="270" r:id="rId17"/>
    <p:sldId id="271" r:id="rId18"/>
    <p:sldId id="291" r:id="rId19"/>
    <p:sldId id="274" r:id="rId20"/>
    <p:sldId id="292" r:id="rId21"/>
    <p:sldId id="275" r:id="rId22"/>
    <p:sldId id="293" r:id="rId23"/>
    <p:sldId id="272" r:id="rId24"/>
    <p:sldId id="273" r:id="rId25"/>
    <p:sldId id="276" r:id="rId26"/>
    <p:sldId id="280" r:id="rId27"/>
    <p:sldId id="281" r:id="rId28"/>
    <p:sldId id="297" r:id="rId29"/>
    <p:sldId id="282" r:id="rId30"/>
    <p:sldId id="283" r:id="rId31"/>
    <p:sldId id="287" r:id="rId32"/>
    <p:sldId id="288" r:id="rId33"/>
    <p:sldId id="298" r:id="rId34"/>
    <p:sldId id="289" r:id="rId35"/>
    <p:sldId id="294" r:id="rId36"/>
    <p:sldId id="295" r:id="rId37"/>
    <p:sldId id="296" r:id="rId38"/>
    <p:sldId id="284" r:id="rId39"/>
    <p:sldId id="28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93A64-CA61-4F55-996A-54A0759DC552}" type="datetimeFigureOut">
              <a:rPr lang="tr-TR" smtClean="0"/>
              <a:t>3.11.2017</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4EADD-E365-4073-907D-9DC82761BBFE}" type="slidenum">
              <a:rPr lang="tr-TR" smtClean="0"/>
              <a:t>‹#›</a:t>
            </a:fld>
            <a:endParaRPr lang="tr-TR"/>
          </a:p>
        </p:txBody>
      </p:sp>
    </p:spTree>
    <p:extLst>
      <p:ext uri="{BB962C8B-B14F-4D97-AF65-F5344CB8AC3E}">
        <p14:creationId xmlns:p14="http://schemas.microsoft.com/office/powerpoint/2010/main" val="411488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B8CC6C-77BA-4908-A48A-5BFD8E4CEA58}" type="slidenum">
              <a:rPr lang="tr-TR" altLang="tr-TR"/>
              <a:pPr eaLnBrk="1" hangingPunct="1"/>
              <a:t>15</a:t>
            </a:fld>
            <a:endParaRPr lang="tr-TR" altLang="tr-TR"/>
          </a:p>
        </p:txBody>
      </p:sp>
      <p:sp>
        <p:nvSpPr>
          <p:cNvPr id="104451" name="Rectangle 2"/>
          <p:cNvSpPr>
            <a:spLocks noGrp="1" noRot="1" noChangeAspect="1" noChangeArrowheads="1" noTextEdit="1"/>
          </p:cNvSpPr>
          <p:nvPr>
            <p:ph type="sldImg"/>
          </p:nvPr>
        </p:nvSpPr>
        <p:spPr>
          <a:xfrm>
            <a:off x="685800" y="1143000"/>
            <a:ext cx="5486400" cy="30861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Bu tür montajda teleskobun ağırlığın dengeleyen bir ek ağırlık bulunur. Burada teleskobun, C etrafındaki hareketi dikaçıklık, E etrafındaki hareketi ise sağaçıklığı değiştirir. H ise teleskobu dengeleyen ağırlıktır. </a:t>
            </a:r>
          </a:p>
        </p:txBody>
      </p:sp>
    </p:spTree>
    <p:extLst>
      <p:ext uri="{BB962C8B-B14F-4D97-AF65-F5344CB8AC3E}">
        <p14:creationId xmlns:p14="http://schemas.microsoft.com/office/powerpoint/2010/main" val="93680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39A551-22BD-4F40-A224-DA2DD52339A0}" type="slidenum">
              <a:rPr lang="tr-TR" altLang="tr-TR"/>
              <a:pPr eaLnBrk="1" hangingPunct="1"/>
              <a:t>18</a:t>
            </a:fld>
            <a:endParaRPr lang="tr-TR" altLang="tr-TR"/>
          </a:p>
        </p:txBody>
      </p:sp>
      <p:sp>
        <p:nvSpPr>
          <p:cNvPr id="106499" name="Rectangle 2"/>
          <p:cNvSpPr>
            <a:spLocks noGrp="1" noRot="1" noChangeAspect="1" noChangeArrowheads="1" noTextEdit="1"/>
          </p:cNvSpPr>
          <p:nvPr>
            <p:ph type="sldImg"/>
          </p:nvPr>
        </p:nvSpPr>
        <p:spPr>
          <a:xfrm>
            <a:off x="685800" y="1143000"/>
            <a:ext cx="5486400" cy="30861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Bu tür montajda teleskop bir çerçeve içine yerleştirilir. Bu montaja sahip teleskoplarla kutup dolaysal gözlemler için uygun değildir. Burada teleskobun DA ekseni etrafındaki haretiyle dikaçıklık PA ekseni etrafındaki hareketiyle ise sağaçıklık değişir. PA ekseni kutup yıldızını (polaris)’i gösterir. Teleskobun PA doğrultusuna dönemediği şekilden belli ve bu yüzdendir ki kutup dolaysal gözlem yapılmaz.</a:t>
            </a:r>
          </a:p>
          <a:p>
            <a:pPr eaLnBrk="1" hangingPunct="1"/>
            <a:endParaRPr lang="tr-TR" altLang="tr-TR" smtClean="0">
              <a:latin typeface="Arial" panose="020B0604020202020204" pitchFamily="34" charset="0"/>
            </a:endParaRPr>
          </a:p>
          <a:p>
            <a:pPr eaLnBrk="1" hangingPunct="1"/>
            <a:endParaRPr lang="tr-TR" altLang="tr-TR" smtClean="0">
              <a:latin typeface="Arial" panose="020B0604020202020204" pitchFamily="34" charset="0"/>
            </a:endParaRPr>
          </a:p>
        </p:txBody>
      </p:sp>
    </p:spTree>
    <p:extLst>
      <p:ext uri="{BB962C8B-B14F-4D97-AF65-F5344CB8AC3E}">
        <p14:creationId xmlns:p14="http://schemas.microsoft.com/office/powerpoint/2010/main" val="110773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A3615C-2D51-420A-98CA-3A117D3FE1FE}" type="slidenum">
              <a:rPr lang="tr-TR" altLang="tr-TR"/>
              <a:pPr eaLnBrk="1" hangingPunct="1"/>
              <a:t>20</a:t>
            </a:fld>
            <a:endParaRPr lang="tr-TR" altLang="tr-TR"/>
          </a:p>
        </p:txBody>
      </p:sp>
      <p:sp>
        <p:nvSpPr>
          <p:cNvPr id="105475" name="Rectangle 2"/>
          <p:cNvSpPr>
            <a:spLocks noGrp="1" noRot="1" noChangeAspect="1" noChangeArrowheads="1" noTextEdit="1"/>
          </p:cNvSpPr>
          <p:nvPr>
            <p:ph type="sldImg"/>
          </p:nvPr>
        </p:nvSpPr>
        <p:spPr>
          <a:xfrm>
            <a:off x="685800" y="1143000"/>
            <a:ext cx="5486400" cy="3086100"/>
          </a:xfrm>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Bu montaj türü sağaçıklık ayarlamada zorluk çıkartan bir montaj türüdür. Fakat unutulmamalı ki bu montajların hataları diğer montaj türleriyle birleştirerek düzeltilip avantaj elde edilmektedir. </a:t>
            </a:r>
          </a:p>
          <a:p>
            <a:pPr eaLnBrk="1" hangingPunct="1"/>
            <a:endParaRPr lang="tr-TR" altLang="tr-TR" smtClean="0">
              <a:latin typeface="Arial" panose="020B0604020202020204" pitchFamily="34" charset="0"/>
            </a:endParaRPr>
          </a:p>
        </p:txBody>
      </p:sp>
    </p:spTree>
    <p:extLst>
      <p:ext uri="{BB962C8B-B14F-4D97-AF65-F5344CB8AC3E}">
        <p14:creationId xmlns:p14="http://schemas.microsoft.com/office/powerpoint/2010/main" val="101404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3A5D07-AE0D-4F98-AD79-5C7924CCDFB7}" type="slidenum">
              <a:rPr lang="tr-TR" altLang="tr-TR"/>
              <a:pPr eaLnBrk="1" hangingPunct="1"/>
              <a:t>22</a:t>
            </a:fld>
            <a:endParaRPr lang="tr-TR" altLang="tr-TR"/>
          </a:p>
        </p:txBody>
      </p:sp>
      <p:sp>
        <p:nvSpPr>
          <p:cNvPr id="107523" name="Rectangle 2"/>
          <p:cNvSpPr>
            <a:spLocks noGrp="1" noRot="1" noChangeAspect="1" noChangeArrowheads="1" noTextEdit="1"/>
          </p:cNvSpPr>
          <p:nvPr>
            <p:ph type="sldImg"/>
          </p:nvPr>
        </p:nvSpPr>
        <p:spPr>
          <a:xfrm>
            <a:off x="685800" y="1143000"/>
            <a:ext cx="5486400" cy="308610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Bu tür montajda ise teleskop bir yarım çerçeve (çatal) içine yerleştirilir. Bu montajada da çatal montajda olduğu gibi kutup dolaysal gözlemler yapılmaz. Burada teleskobun, a ekseni etrakındaki hareketiyle dikaçıklık, b ekseni etrafındaki hareketiyle sağaçıklık değişir.</a:t>
            </a:r>
          </a:p>
        </p:txBody>
      </p:sp>
    </p:spTree>
    <p:extLst>
      <p:ext uri="{BB962C8B-B14F-4D97-AF65-F5344CB8AC3E}">
        <p14:creationId xmlns:p14="http://schemas.microsoft.com/office/powerpoint/2010/main" val="87178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33D066-3DE4-4DB5-93CC-BF74834206D4}" type="slidenum">
              <a:rPr lang="tr-TR" altLang="tr-TR"/>
              <a:pPr eaLnBrk="1" hangingPunct="1"/>
              <a:t>35</a:t>
            </a:fld>
            <a:endParaRPr lang="tr-TR" altLang="tr-TR"/>
          </a:p>
        </p:txBody>
      </p:sp>
      <p:sp>
        <p:nvSpPr>
          <p:cNvPr id="110595" name="Rectangle 2"/>
          <p:cNvSpPr>
            <a:spLocks noGrp="1" noRot="1" noChangeAspect="1" noChangeArrowheads="1" noTextEdit="1"/>
          </p:cNvSpPr>
          <p:nvPr>
            <p:ph type="sldImg"/>
          </p:nvPr>
        </p:nvSpPr>
        <p:spPr>
          <a:xfrm>
            <a:off x="685800" y="1143000"/>
            <a:ext cx="5486400" cy="30861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Açıklık :406 mm</a:t>
            </a:r>
          </a:p>
          <a:p>
            <a:pPr eaLnBrk="1" hangingPunct="1"/>
            <a:r>
              <a:rPr lang="tr-TR" altLang="tr-TR" smtClean="0">
                <a:latin typeface="Arial" panose="020B0604020202020204" pitchFamily="34" charset="0"/>
              </a:rPr>
              <a:t>.Odak Oranı :f/10</a:t>
            </a:r>
          </a:p>
          <a:p>
            <a:pPr eaLnBrk="1" hangingPunct="1"/>
            <a:r>
              <a:rPr lang="tr-TR" altLang="tr-TR" smtClean="0">
                <a:latin typeface="Arial" panose="020B0604020202020204" pitchFamily="34" charset="0"/>
              </a:rPr>
              <a:t>Odak Uzunluğu :4064 mm.</a:t>
            </a:r>
          </a:p>
          <a:p>
            <a:pPr eaLnBrk="1" hangingPunct="1"/>
            <a:r>
              <a:rPr lang="tr-TR" altLang="tr-TR" smtClean="0">
                <a:latin typeface="Arial" panose="020B0604020202020204" pitchFamily="34" charset="0"/>
              </a:rPr>
              <a:t>Görüntü Ölçeği :51 yaysn/mm</a:t>
            </a:r>
          </a:p>
          <a:p>
            <a:pPr eaLnBrk="1" hangingPunct="1"/>
            <a:endParaRPr lang="tr-TR" altLang="tr-TR" smtClean="0">
              <a:latin typeface="Arial" panose="020B0604020202020204" pitchFamily="34" charset="0"/>
            </a:endParaRP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Üretici :Meade Instruments Corp., California</a:t>
            </a:r>
          </a:p>
        </p:txBody>
      </p:sp>
    </p:spTree>
    <p:extLst>
      <p:ext uri="{BB962C8B-B14F-4D97-AF65-F5344CB8AC3E}">
        <p14:creationId xmlns:p14="http://schemas.microsoft.com/office/powerpoint/2010/main" val="58100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1CB440-5359-4B30-B442-2AF62939F7B1}" type="slidenum">
              <a:rPr lang="tr-TR" altLang="tr-TR"/>
              <a:pPr eaLnBrk="1" hangingPunct="1"/>
              <a:t>37</a:t>
            </a:fld>
            <a:endParaRPr lang="tr-TR" altLang="tr-TR"/>
          </a:p>
        </p:txBody>
      </p:sp>
      <p:sp>
        <p:nvSpPr>
          <p:cNvPr id="111619" name="Rectangle 2"/>
          <p:cNvSpPr>
            <a:spLocks noGrp="1" noRot="1" noChangeAspect="1" noChangeArrowheads="1" noTextEdit="1"/>
          </p:cNvSpPr>
          <p:nvPr>
            <p:ph type="sldImg"/>
          </p:nvPr>
        </p:nvSpPr>
        <p:spPr>
          <a:xfrm>
            <a:off x="685800" y="1143000"/>
            <a:ext cx="5486400" cy="30861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Açıklık :150 mm.</a:t>
            </a:r>
          </a:p>
          <a:p>
            <a:pPr eaLnBrk="1" hangingPunct="1"/>
            <a:r>
              <a:rPr lang="tr-TR" altLang="tr-TR" smtClean="0">
                <a:latin typeface="Arial" panose="020B0604020202020204" pitchFamily="34" charset="0"/>
              </a:rPr>
              <a:t>Odak Oranı :f/15Odak </a:t>
            </a:r>
          </a:p>
          <a:p>
            <a:pPr eaLnBrk="1" hangingPunct="1"/>
            <a:r>
              <a:rPr lang="tr-TR" altLang="tr-TR" smtClean="0">
                <a:latin typeface="Arial" panose="020B0604020202020204" pitchFamily="34" charset="0"/>
              </a:rPr>
              <a:t>Uzunluğu :2250 mm.</a:t>
            </a:r>
          </a:p>
          <a:p>
            <a:pPr eaLnBrk="1" hangingPunct="1"/>
            <a:r>
              <a:rPr lang="tr-TR" altLang="tr-TR" smtClean="0">
                <a:latin typeface="Arial" panose="020B0604020202020204" pitchFamily="34" charset="0"/>
              </a:rPr>
              <a:t>Görüntü Ölçeği :92 yaysn/mm</a:t>
            </a:r>
          </a:p>
          <a:p>
            <a:pPr eaLnBrk="1" hangingPunct="1"/>
            <a:endParaRPr lang="tr-TR" altLang="tr-TR" smtClean="0">
              <a:latin typeface="Arial" panose="020B0604020202020204" pitchFamily="34" charset="0"/>
            </a:endParaRP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Üretici :ZEISS-Oberkochen, Württemberg</a:t>
            </a:r>
          </a:p>
        </p:txBody>
      </p:sp>
    </p:spTree>
    <p:extLst>
      <p:ext uri="{BB962C8B-B14F-4D97-AF65-F5344CB8AC3E}">
        <p14:creationId xmlns:p14="http://schemas.microsoft.com/office/powerpoint/2010/main" val="46059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11/3/2017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11/3/2017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11/3/2017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11/3/2017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11/3/2017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11/3/2017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smtClean="0"/>
              <a:t>Teleskopların Montajı</a:t>
            </a:r>
            <a:endParaRPr lang="tr-TR" dirty="0"/>
          </a:p>
        </p:txBody>
      </p:sp>
      <p:sp>
        <p:nvSpPr>
          <p:cNvPr id="3" name="Subtitle 2"/>
          <p:cNvSpPr>
            <a:spLocks noGrp="1"/>
          </p:cNvSpPr>
          <p:nvPr>
            <p:ph type="subTitle" idx="1"/>
          </p:nvPr>
        </p:nvSpPr>
        <p:spPr/>
        <p:txBody>
          <a:bodyPr/>
          <a:lstStyle/>
          <a:p>
            <a:r>
              <a:rPr lang="tr-TR" dirty="0" smtClean="0"/>
              <a:t>Gözlem Araçları</a:t>
            </a:r>
            <a:endParaRPr lang="tr-TR" dirty="0"/>
          </a:p>
        </p:txBody>
      </p:sp>
    </p:spTree>
    <p:extLst>
      <p:ext uri="{BB962C8B-B14F-4D97-AF65-F5344CB8AC3E}">
        <p14:creationId xmlns:p14="http://schemas.microsoft.com/office/powerpoint/2010/main" val="4203421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a:t>Alt-</a:t>
            </a:r>
            <a:r>
              <a:rPr lang="tr-TR" b="1" dirty="0" err="1"/>
              <a:t>Azimuth</a:t>
            </a:r>
            <a:r>
              <a:rPr lang="tr-TR" b="1" dirty="0"/>
              <a:t> Montaja Sahip Teleskoplar</a:t>
            </a:r>
            <a:endParaRPr lang="tr-TR" dirty="0"/>
          </a:p>
        </p:txBody>
      </p:sp>
      <p:sp>
        <p:nvSpPr>
          <p:cNvPr id="3" name="Content Placeholder 2"/>
          <p:cNvSpPr>
            <a:spLocks noGrp="1"/>
          </p:cNvSpPr>
          <p:nvPr>
            <p:ph idx="1"/>
          </p:nvPr>
        </p:nvSpPr>
        <p:spPr>
          <a:xfrm>
            <a:off x="1120000" y="5384800"/>
            <a:ext cx="10233800" cy="792162"/>
          </a:xfrm>
        </p:spPr>
        <p:txBody>
          <a:bodyPr/>
          <a:lstStyle/>
          <a:p>
            <a:r>
              <a:rPr lang="tr-TR" dirty="0" smtClean="0"/>
              <a:t>8.3 </a:t>
            </a:r>
            <a:r>
              <a:rPr lang="tr-TR" dirty="0" err="1" smtClean="0"/>
              <a:t>m’lik</a:t>
            </a:r>
            <a:r>
              <a:rPr lang="tr-TR" dirty="0" smtClean="0"/>
              <a:t> Subaru Teleskobu</a:t>
            </a:r>
            <a:endParaRPr lang="tr-TR" dirty="0"/>
          </a:p>
        </p:txBody>
      </p:sp>
      <p:pic>
        <p:nvPicPr>
          <p:cNvPr id="7170" name="Picture 2" descr="MaunaKea Suba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979" y="1825625"/>
            <a:ext cx="4464796" cy="3305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img.bhs4.com/f7/0/f70b913fdb707b2701ca7f793b69674b034b58ed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539" y="1825625"/>
            <a:ext cx="3305174"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12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err="1" smtClean="0"/>
              <a:t>Ekvatoryal</a:t>
            </a:r>
            <a:r>
              <a:rPr lang="tr-TR" b="1" dirty="0" smtClean="0"/>
              <a:t> Montaj</a:t>
            </a:r>
            <a:endParaRPr lang="en-US" b="1" dirty="0"/>
          </a:p>
        </p:txBody>
      </p:sp>
      <p:sp>
        <p:nvSpPr>
          <p:cNvPr id="3" name="Content Placeholder 2"/>
          <p:cNvSpPr>
            <a:spLocks noGrp="1"/>
          </p:cNvSpPr>
          <p:nvPr>
            <p:ph idx="1"/>
          </p:nvPr>
        </p:nvSpPr>
        <p:spPr>
          <a:xfrm>
            <a:off x="558800" y="1913466"/>
            <a:ext cx="6502400" cy="4233333"/>
          </a:xfrm>
        </p:spPr>
        <p:txBody>
          <a:bodyPr>
            <a:normAutofit/>
          </a:bodyPr>
          <a:lstStyle/>
          <a:p>
            <a:pPr algn="just"/>
            <a:r>
              <a:rPr lang="tr-TR" sz="2000" dirty="0"/>
              <a:t>Alt/az montajdaki dikey ekseni dünyanın dünyanın dönme eksenine paralel olacak şekilde yani eksenin ucu kutbu gösterecek şekilde eğerek oluşturulan montaj türüne ekvatoryal montaj denir. </a:t>
            </a:r>
          </a:p>
          <a:p>
            <a:pPr algn="just"/>
            <a:r>
              <a:rPr lang="tr-TR" sz="2000" dirty="0"/>
              <a:t>Dünyanın dönme eksenine paralel olan eksen kutup ekseni, ve buna dik olan eksen deklinasyon ekseni olarak bilinir. </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306" y="1690687"/>
            <a:ext cx="4252901" cy="445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1378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tr-TR" b="1" dirty="0" err="1" smtClean="0"/>
              <a:t>Ekvatoryal</a:t>
            </a:r>
            <a:r>
              <a:rPr lang="tr-TR" b="1" dirty="0" smtClean="0"/>
              <a:t> Montaj</a:t>
            </a:r>
            <a:endParaRPr lang="en-US" b="1" dirty="0"/>
          </a:p>
        </p:txBody>
      </p:sp>
      <p:sp>
        <p:nvSpPr>
          <p:cNvPr id="3" name="Content Placeholder 2"/>
          <p:cNvSpPr>
            <a:spLocks noGrp="1"/>
          </p:cNvSpPr>
          <p:nvPr>
            <p:ph idx="1"/>
          </p:nvPr>
        </p:nvSpPr>
        <p:spPr>
          <a:xfrm>
            <a:off x="831275" y="1295400"/>
            <a:ext cx="10723416" cy="5562600"/>
          </a:xfrm>
        </p:spPr>
        <p:txBody>
          <a:bodyPr>
            <a:normAutofit/>
          </a:bodyPr>
          <a:lstStyle/>
          <a:p>
            <a:pPr algn="just"/>
            <a:r>
              <a:rPr lang="en-US" dirty="0" err="1" smtClean="0"/>
              <a:t>Ekvatoryal</a:t>
            </a:r>
            <a:r>
              <a:rPr lang="en-US" dirty="0" smtClean="0"/>
              <a:t> </a:t>
            </a:r>
            <a:r>
              <a:rPr lang="en-US" dirty="0" err="1"/>
              <a:t>montajlı</a:t>
            </a:r>
            <a:r>
              <a:rPr lang="en-US" dirty="0"/>
              <a:t> </a:t>
            </a:r>
            <a:r>
              <a:rPr lang="en-US" dirty="0" err="1"/>
              <a:t>teleskolarda</a:t>
            </a:r>
            <a:r>
              <a:rPr lang="en-US" dirty="0"/>
              <a:t> </a:t>
            </a:r>
            <a:r>
              <a:rPr lang="en-US" dirty="0" err="1"/>
              <a:t>gök</a:t>
            </a:r>
            <a:r>
              <a:rPr lang="en-US" dirty="0"/>
              <a:t> </a:t>
            </a:r>
            <a:r>
              <a:rPr lang="en-US" dirty="0" err="1"/>
              <a:t>cisminin</a:t>
            </a:r>
            <a:r>
              <a:rPr lang="en-US" dirty="0"/>
              <a:t> </a:t>
            </a:r>
            <a:r>
              <a:rPr lang="en-US" dirty="0" err="1"/>
              <a:t>dik</a:t>
            </a:r>
            <a:r>
              <a:rPr lang="en-US" dirty="0"/>
              <a:t> </a:t>
            </a:r>
            <a:r>
              <a:rPr lang="en-US" dirty="0" err="1"/>
              <a:t>açıklığı</a:t>
            </a:r>
            <a:r>
              <a:rPr lang="en-US" dirty="0"/>
              <a:t> </a:t>
            </a:r>
            <a:r>
              <a:rPr lang="en-US" dirty="0" err="1"/>
              <a:t>ve</a:t>
            </a:r>
            <a:r>
              <a:rPr lang="en-US" dirty="0"/>
              <a:t> </a:t>
            </a:r>
            <a:r>
              <a:rPr lang="en-US" dirty="0" err="1"/>
              <a:t>saat</a:t>
            </a:r>
            <a:r>
              <a:rPr lang="en-US" dirty="0"/>
              <a:t> </a:t>
            </a:r>
            <a:r>
              <a:rPr lang="en-US" dirty="0" err="1"/>
              <a:t>açısı</a:t>
            </a:r>
            <a:r>
              <a:rPr lang="en-US" dirty="0"/>
              <a:t> </a:t>
            </a:r>
            <a:r>
              <a:rPr lang="en-US" dirty="0" err="1"/>
              <a:t>kullanılır</a:t>
            </a:r>
            <a:r>
              <a:rPr lang="en-US" dirty="0" smtClean="0"/>
              <a:t>.</a:t>
            </a:r>
            <a:endParaRPr lang="tr-TR" dirty="0" smtClean="0"/>
          </a:p>
          <a:p>
            <a:pPr algn="just"/>
            <a:r>
              <a:rPr lang="tr-TR" dirty="0" err="1" smtClean="0"/>
              <a:t>Yı</a:t>
            </a:r>
            <a:r>
              <a:rPr lang="en-US" dirty="0" err="1" smtClean="0"/>
              <a:t>ldızların</a:t>
            </a:r>
            <a:r>
              <a:rPr lang="en-US" dirty="0" smtClean="0"/>
              <a:t> </a:t>
            </a:r>
            <a:r>
              <a:rPr lang="en-US" dirty="0" err="1"/>
              <a:t>sağaçıklığı</a:t>
            </a:r>
            <a:r>
              <a:rPr lang="en-US" dirty="0"/>
              <a:t> </a:t>
            </a:r>
            <a:r>
              <a:rPr lang="en-US" dirty="0" err="1"/>
              <a:t>ve</a:t>
            </a:r>
            <a:r>
              <a:rPr lang="en-US" dirty="0"/>
              <a:t> </a:t>
            </a:r>
            <a:r>
              <a:rPr lang="en-US" dirty="0" err="1"/>
              <a:t>dikaçıklığı</a:t>
            </a:r>
            <a:r>
              <a:rPr lang="en-US" dirty="0"/>
              <a:t> </a:t>
            </a:r>
            <a:r>
              <a:rPr lang="en-US" dirty="0" err="1"/>
              <a:t>günlük</a:t>
            </a:r>
            <a:r>
              <a:rPr lang="en-US" dirty="0"/>
              <a:t> </a:t>
            </a:r>
            <a:r>
              <a:rPr lang="en-US" dirty="0" err="1"/>
              <a:t>hareketleri</a:t>
            </a:r>
            <a:r>
              <a:rPr lang="en-US" dirty="0"/>
              <a:t> </a:t>
            </a:r>
            <a:r>
              <a:rPr lang="en-US" dirty="0" err="1"/>
              <a:t>boyunca</a:t>
            </a:r>
            <a:r>
              <a:rPr lang="en-US" dirty="0"/>
              <a:t> </a:t>
            </a:r>
            <a:r>
              <a:rPr lang="en-US" dirty="0" err="1"/>
              <a:t>değişmez</a:t>
            </a:r>
            <a:r>
              <a:rPr lang="en-US" dirty="0" smtClean="0"/>
              <a:t>.</a:t>
            </a:r>
            <a:endParaRPr lang="tr-TR" dirty="0" smtClean="0"/>
          </a:p>
          <a:p>
            <a:pPr algn="just"/>
            <a:r>
              <a:rPr lang="en-US" dirty="0" err="1" smtClean="0"/>
              <a:t>Yıldızın</a:t>
            </a:r>
            <a:r>
              <a:rPr lang="en-US" dirty="0" smtClean="0"/>
              <a:t> </a:t>
            </a:r>
            <a:r>
              <a:rPr lang="en-US" dirty="0" err="1"/>
              <a:t>dikaçıklık</a:t>
            </a:r>
            <a:r>
              <a:rPr lang="en-US" dirty="0"/>
              <a:t> </a:t>
            </a:r>
            <a:r>
              <a:rPr lang="en-US" dirty="0" err="1"/>
              <a:t>değeri</a:t>
            </a:r>
            <a:r>
              <a:rPr lang="en-US" dirty="0"/>
              <a:t> </a:t>
            </a:r>
            <a:r>
              <a:rPr lang="en-US" dirty="0" err="1"/>
              <a:t>teleskoba</a:t>
            </a:r>
            <a:r>
              <a:rPr lang="en-US" dirty="0"/>
              <a:t> </a:t>
            </a:r>
            <a:r>
              <a:rPr lang="en-US" dirty="0" err="1"/>
              <a:t>doğrudan</a:t>
            </a:r>
            <a:r>
              <a:rPr lang="en-US" dirty="0"/>
              <a:t> </a:t>
            </a:r>
            <a:r>
              <a:rPr lang="en-US" dirty="0" err="1"/>
              <a:t>girilir</a:t>
            </a:r>
            <a:r>
              <a:rPr lang="en-US" dirty="0" smtClean="0"/>
              <a:t>.</a:t>
            </a:r>
            <a:endParaRPr lang="tr-TR" dirty="0" smtClean="0"/>
          </a:p>
          <a:p>
            <a:pPr algn="just"/>
            <a:r>
              <a:rPr lang="en-US" dirty="0" err="1" smtClean="0"/>
              <a:t>Saat</a:t>
            </a:r>
            <a:r>
              <a:rPr lang="en-US" dirty="0" smtClean="0"/>
              <a:t> </a:t>
            </a:r>
            <a:r>
              <a:rPr lang="en-US" dirty="0" err="1" smtClean="0"/>
              <a:t>açısı</a:t>
            </a:r>
            <a:r>
              <a:rPr lang="tr-TR" dirty="0"/>
              <a:t> </a:t>
            </a:r>
            <a:r>
              <a:rPr lang="tr-TR" dirty="0" smtClean="0"/>
              <a:t>(</a:t>
            </a:r>
            <a:r>
              <a:rPr lang="en-US" dirty="0" smtClean="0"/>
              <a:t>s</a:t>
            </a:r>
            <a:r>
              <a:rPr lang="tr-TR" dirty="0" smtClean="0"/>
              <a:t>), y</a:t>
            </a:r>
            <a:r>
              <a:rPr lang="en-US" dirty="0" err="1" smtClean="0"/>
              <a:t>ıldız</a:t>
            </a:r>
            <a:r>
              <a:rPr lang="en-US" dirty="0" smtClean="0"/>
              <a:t> </a:t>
            </a:r>
            <a:r>
              <a:rPr lang="tr-TR" dirty="0" smtClean="0"/>
              <a:t>za</a:t>
            </a:r>
            <a:r>
              <a:rPr lang="en-US" dirty="0" err="1" smtClean="0"/>
              <a:t>manı</a:t>
            </a:r>
            <a:r>
              <a:rPr lang="en-US" dirty="0" smtClean="0"/>
              <a:t> –</a:t>
            </a:r>
            <a:r>
              <a:rPr lang="tr-TR" dirty="0" smtClean="0"/>
              <a:t> </a:t>
            </a:r>
            <a:r>
              <a:rPr lang="el-GR" dirty="0" smtClean="0"/>
              <a:t>α</a:t>
            </a:r>
            <a:r>
              <a:rPr lang="tr-TR" dirty="0" smtClean="0"/>
              <a:t> </a:t>
            </a:r>
            <a:r>
              <a:rPr lang="en-US" dirty="0" err="1" smtClean="0"/>
              <a:t>formülünden</a:t>
            </a:r>
            <a:r>
              <a:rPr lang="en-US" dirty="0" smtClean="0"/>
              <a:t> </a:t>
            </a:r>
            <a:r>
              <a:rPr lang="en-US" dirty="0" err="1"/>
              <a:t>hesaplanılarak</a:t>
            </a:r>
            <a:r>
              <a:rPr lang="en-US" dirty="0"/>
              <a:t> </a:t>
            </a:r>
            <a:r>
              <a:rPr lang="en-US" dirty="0" err="1"/>
              <a:t>teleskoba</a:t>
            </a:r>
            <a:r>
              <a:rPr lang="en-US" dirty="0"/>
              <a:t> </a:t>
            </a:r>
            <a:r>
              <a:rPr lang="en-US" dirty="0" err="1"/>
              <a:t>girilir</a:t>
            </a:r>
            <a:r>
              <a:rPr lang="en-US" dirty="0" smtClean="0"/>
              <a:t>.</a:t>
            </a:r>
            <a:endParaRPr lang="tr-TR" dirty="0" smtClean="0"/>
          </a:p>
          <a:p>
            <a:pPr algn="just"/>
            <a:r>
              <a:rPr lang="en-US" dirty="0" err="1" smtClean="0"/>
              <a:t>Gece</a:t>
            </a:r>
            <a:r>
              <a:rPr lang="en-US" dirty="0" smtClean="0"/>
              <a:t> </a:t>
            </a:r>
            <a:r>
              <a:rPr lang="en-US" dirty="0" err="1"/>
              <a:t>boyunca</a:t>
            </a:r>
            <a:r>
              <a:rPr lang="en-US" dirty="0"/>
              <a:t> </a:t>
            </a:r>
            <a:r>
              <a:rPr lang="en-US" dirty="0" err="1"/>
              <a:t>sadece</a:t>
            </a:r>
            <a:r>
              <a:rPr lang="en-US" dirty="0"/>
              <a:t> </a:t>
            </a:r>
            <a:r>
              <a:rPr lang="en-US" dirty="0" err="1"/>
              <a:t>saat</a:t>
            </a:r>
            <a:r>
              <a:rPr lang="en-US" dirty="0"/>
              <a:t> </a:t>
            </a:r>
            <a:r>
              <a:rPr lang="en-US" dirty="0" err="1"/>
              <a:t>açısı</a:t>
            </a:r>
            <a:r>
              <a:rPr lang="en-US" dirty="0"/>
              <a:t> </a:t>
            </a:r>
            <a:r>
              <a:rPr lang="en-US" dirty="0" err="1"/>
              <a:t>düzenli</a:t>
            </a:r>
            <a:r>
              <a:rPr lang="en-US" dirty="0"/>
              <a:t> </a:t>
            </a:r>
            <a:r>
              <a:rPr lang="en-US" dirty="0" err="1"/>
              <a:t>olarak</a:t>
            </a:r>
            <a:r>
              <a:rPr lang="en-US" dirty="0"/>
              <a:t> </a:t>
            </a:r>
            <a:r>
              <a:rPr lang="en-US" dirty="0" err="1"/>
              <a:t>değişeceğinden</a:t>
            </a:r>
            <a:r>
              <a:rPr lang="en-US" dirty="0"/>
              <a:t>, </a:t>
            </a:r>
            <a:r>
              <a:rPr lang="en-US" dirty="0" err="1"/>
              <a:t>bu</a:t>
            </a:r>
            <a:r>
              <a:rPr lang="en-US" dirty="0"/>
              <a:t> </a:t>
            </a:r>
            <a:r>
              <a:rPr lang="en-US" dirty="0" err="1"/>
              <a:t>montaj</a:t>
            </a:r>
            <a:r>
              <a:rPr lang="en-US" dirty="0"/>
              <a:t> </a:t>
            </a:r>
            <a:r>
              <a:rPr lang="en-US" dirty="0" err="1"/>
              <a:t>türünde</a:t>
            </a:r>
            <a:r>
              <a:rPr lang="en-US" dirty="0"/>
              <a:t>, </a:t>
            </a:r>
            <a:r>
              <a:rPr lang="en-US" dirty="0" err="1"/>
              <a:t>bir</a:t>
            </a:r>
            <a:r>
              <a:rPr lang="en-US" dirty="0"/>
              <a:t> </a:t>
            </a:r>
            <a:r>
              <a:rPr lang="en-US" dirty="0" err="1"/>
              <a:t>yıldızın</a:t>
            </a:r>
            <a:r>
              <a:rPr lang="en-US" dirty="0"/>
              <a:t> </a:t>
            </a:r>
            <a:r>
              <a:rPr lang="en-US" dirty="0" err="1"/>
              <a:t>takip</a:t>
            </a:r>
            <a:r>
              <a:rPr lang="en-US" dirty="0"/>
              <a:t> </a:t>
            </a:r>
            <a:r>
              <a:rPr lang="en-US" dirty="0" err="1"/>
              <a:t>edilebilmesi</a:t>
            </a:r>
            <a:r>
              <a:rPr lang="en-US" dirty="0"/>
              <a:t> </a:t>
            </a:r>
            <a:r>
              <a:rPr lang="en-US" dirty="0" err="1"/>
              <a:t>için</a:t>
            </a:r>
            <a:r>
              <a:rPr lang="en-US" dirty="0"/>
              <a:t> </a:t>
            </a:r>
            <a:r>
              <a:rPr lang="en-US" dirty="0" err="1"/>
              <a:t>sabit</a:t>
            </a:r>
            <a:r>
              <a:rPr lang="en-US" dirty="0"/>
              <a:t> </a:t>
            </a:r>
            <a:r>
              <a:rPr lang="en-US" dirty="0" err="1"/>
              <a:t>hızda</a:t>
            </a:r>
            <a:r>
              <a:rPr lang="en-US" dirty="0"/>
              <a:t> </a:t>
            </a:r>
            <a:r>
              <a:rPr lang="en-US" dirty="0" err="1"/>
              <a:t>tek</a:t>
            </a:r>
            <a:r>
              <a:rPr lang="en-US" dirty="0"/>
              <a:t> </a:t>
            </a:r>
            <a:r>
              <a:rPr lang="en-US" dirty="0" err="1"/>
              <a:t>bir</a:t>
            </a:r>
            <a:r>
              <a:rPr lang="en-US" dirty="0"/>
              <a:t> </a:t>
            </a:r>
            <a:r>
              <a:rPr lang="en-US" dirty="0" err="1"/>
              <a:t>motorun</a:t>
            </a:r>
            <a:r>
              <a:rPr lang="en-US" dirty="0"/>
              <a:t> (</a:t>
            </a:r>
            <a:r>
              <a:rPr lang="en-US" dirty="0" err="1"/>
              <a:t>saat</a:t>
            </a:r>
            <a:r>
              <a:rPr lang="en-US" dirty="0"/>
              <a:t> </a:t>
            </a:r>
            <a:r>
              <a:rPr lang="en-US" dirty="0" err="1"/>
              <a:t>açısını</a:t>
            </a:r>
            <a:r>
              <a:rPr lang="en-US" dirty="0"/>
              <a:t> </a:t>
            </a:r>
            <a:r>
              <a:rPr lang="en-US" dirty="0" err="1"/>
              <a:t>değiştiren</a:t>
            </a:r>
            <a:r>
              <a:rPr lang="en-US" dirty="0"/>
              <a:t> motor) </a:t>
            </a:r>
            <a:r>
              <a:rPr lang="en-US" dirty="0" err="1"/>
              <a:t>gece</a:t>
            </a:r>
            <a:r>
              <a:rPr lang="en-US" dirty="0"/>
              <a:t> </a:t>
            </a:r>
            <a:r>
              <a:rPr lang="en-US" dirty="0" err="1"/>
              <a:t>boyunca</a:t>
            </a:r>
            <a:r>
              <a:rPr lang="en-US" dirty="0"/>
              <a:t> </a:t>
            </a:r>
            <a:r>
              <a:rPr lang="en-US" dirty="0" err="1"/>
              <a:t>çalışması</a:t>
            </a:r>
            <a:r>
              <a:rPr lang="en-US" dirty="0"/>
              <a:t> </a:t>
            </a:r>
            <a:r>
              <a:rPr lang="en-US" dirty="0" err="1"/>
              <a:t>yeterlidir</a:t>
            </a:r>
            <a:r>
              <a:rPr lang="en-US" dirty="0" smtClean="0"/>
              <a:t>.</a:t>
            </a:r>
            <a:endParaRPr lang="en-US" dirty="0"/>
          </a:p>
        </p:txBody>
      </p:sp>
    </p:spTree>
    <p:extLst>
      <p:ext uri="{BB962C8B-B14F-4D97-AF65-F5344CB8AC3E}">
        <p14:creationId xmlns:p14="http://schemas.microsoft.com/office/powerpoint/2010/main" val="385067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4288"/>
            <a:ext cx="10515600" cy="1325563"/>
          </a:xfrm>
        </p:spPr>
        <p:txBody>
          <a:bodyPr/>
          <a:lstStyle/>
          <a:p>
            <a:r>
              <a:rPr lang="tr-TR" b="1" dirty="0" err="1"/>
              <a:t>Ekvatoryal</a:t>
            </a:r>
            <a:r>
              <a:rPr lang="tr-TR" b="1" dirty="0"/>
              <a:t> Montaj</a:t>
            </a:r>
            <a:endParaRPr lang="tr-TR" dirty="0"/>
          </a:p>
        </p:txBody>
      </p:sp>
      <p:pic>
        <p:nvPicPr>
          <p:cNvPr id="6" name="Equatorial_mou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6333" y="1467813"/>
            <a:ext cx="6519333" cy="4889500"/>
          </a:xfrm>
          <a:prstGeom prst="rect">
            <a:avLst/>
          </a:prstGeom>
        </p:spPr>
      </p:pic>
    </p:spTree>
    <p:extLst>
      <p:ext uri="{BB962C8B-B14F-4D97-AF65-F5344CB8AC3E}">
        <p14:creationId xmlns:p14="http://schemas.microsoft.com/office/powerpoint/2010/main" val="3489410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454" y="180109"/>
            <a:ext cx="8229600" cy="1143000"/>
          </a:xfrm>
        </p:spPr>
        <p:txBody>
          <a:bodyPr>
            <a:normAutofit fontScale="90000"/>
          </a:bodyPr>
          <a:lstStyle/>
          <a:p>
            <a:r>
              <a:rPr lang="tr-TR" b="1" dirty="0" err="1" smtClean="0"/>
              <a:t>Ekvatoryal</a:t>
            </a:r>
            <a:r>
              <a:rPr lang="tr-TR" b="1" dirty="0" smtClean="0"/>
              <a:t> </a:t>
            </a:r>
            <a:br>
              <a:rPr lang="tr-TR" b="1" dirty="0" smtClean="0"/>
            </a:br>
            <a:r>
              <a:rPr lang="tr-TR" b="1" dirty="0" smtClean="0"/>
              <a:t>Montaj Türleri</a:t>
            </a:r>
            <a:endParaRPr lang="en-US" b="1" dirty="0"/>
          </a:p>
        </p:txBody>
      </p:sp>
      <p:pic>
        <p:nvPicPr>
          <p:cNvPr id="5122" name="Picture 2" descr="http://tleaves.com/wp-content/uploads/2011/04/polar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253" y="0"/>
            <a:ext cx="6837219" cy="6837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346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65414" y="185018"/>
            <a:ext cx="7886700" cy="742705"/>
          </a:xfrm>
        </p:spPr>
        <p:txBody>
          <a:bodyPr>
            <a:normAutofit fontScale="90000"/>
          </a:bodyPr>
          <a:lstStyle/>
          <a:p>
            <a:pPr eaLnBrk="1" hangingPunct="1">
              <a:defRPr/>
            </a:pPr>
            <a:r>
              <a:rPr lang="tr-TR" b="1" dirty="0" smtClean="0">
                <a:solidFill>
                  <a:srgbClr val="FFC000"/>
                </a:solidFill>
                <a:effectLst>
                  <a:outerShdw blurRad="38100" dist="38100" dir="2700000" algn="tl">
                    <a:srgbClr val="000000">
                      <a:alpha val="43137"/>
                    </a:srgbClr>
                  </a:outerShdw>
                </a:effectLst>
              </a:rPr>
              <a:t>Alman Türü Montaj</a:t>
            </a:r>
          </a:p>
        </p:txBody>
      </p:sp>
      <p:pic>
        <p:nvPicPr>
          <p:cNvPr id="44036" name="Picture 4" descr="adsız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648" y="927723"/>
            <a:ext cx="3889733" cy="42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6"/>
          <p:cNvSpPr>
            <a:spLocks noChangeArrowheads="1"/>
          </p:cNvSpPr>
          <p:nvPr/>
        </p:nvSpPr>
        <p:spPr bwMode="auto">
          <a:xfrm>
            <a:off x="182707" y="5136398"/>
            <a:ext cx="7777730" cy="20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tr-TR" altLang="tr-TR" dirty="0"/>
              <a:t>Bu tür montajda teleskobun ağırlığın dengeleyen bir ek ağırlık bulunur. </a:t>
            </a:r>
          </a:p>
          <a:p>
            <a:pPr eaLnBrk="1" hangingPunct="1">
              <a:spcBef>
                <a:spcPct val="30000"/>
              </a:spcBef>
            </a:pPr>
            <a:r>
              <a:rPr lang="tr-TR" altLang="tr-TR" dirty="0"/>
              <a:t>Burada teleskobun C etrafındaki hareketi </a:t>
            </a:r>
            <a:r>
              <a:rPr lang="tr-TR" altLang="tr-TR" dirty="0" err="1"/>
              <a:t>dikaçıklık</a:t>
            </a:r>
            <a:r>
              <a:rPr lang="tr-TR" altLang="tr-TR" dirty="0"/>
              <a:t>, E etrafındaki hareketi ise </a:t>
            </a:r>
            <a:r>
              <a:rPr lang="tr-TR" altLang="tr-TR" dirty="0" err="1"/>
              <a:t>sağaçıklığı</a:t>
            </a:r>
            <a:r>
              <a:rPr lang="tr-TR" altLang="tr-TR" dirty="0"/>
              <a:t> değiştirir. H ise teleskobu dengeleyen ağırlıktır. </a:t>
            </a:r>
            <a:endParaRPr lang="tr-TR" altLang="tr-TR" dirty="0" smtClean="0"/>
          </a:p>
          <a:p>
            <a:pPr eaLnBrk="1" hangingPunct="1">
              <a:spcBef>
                <a:spcPct val="30000"/>
              </a:spcBef>
            </a:pPr>
            <a:r>
              <a:rPr lang="tr-TR" dirty="0"/>
              <a:t>En büyük üstünlüğü  gökyüzünde herhangi bir noktaya yöneltmenin mümkün olmasıdır.</a:t>
            </a:r>
          </a:p>
          <a:p>
            <a:pPr eaLnBrk="1" hangingPunct="1">
              <a:spcBef>
                <a:spcPct val="30000"/>
              </a:spcBef>
            </a:pPr>
            <a:endParaRPr lang="tr-TR" altLang="tr-T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7730" y="365127"/>
            <a:ext cx="3836225" cy="6466999"/>
          </a:xfrm>
          <a:prstGeom prst="rect">
            <a:avLst/>
          </a:prstGeom>
        </p:spPr>
      </p:pic>
    </p:spTree>
    <p:extLst>
      <p:ext uri="{BB962C8B-B14F-4D97-AF65-F5344CB8AC3E}">
        <p14:creationId xmlns:p14="http://schemas.microsoft.com/office/powerpoint/2010/main" val="257003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b="1" dirty="0" err="1" smtClean="0"/>
              <a:t>Ekvatoryal</a:t>
            </a:r>
            <a:r>
              <a:rPr lang="tr-TR" b="1" dirty="0" smtClean="0"/>
              <a:t> Montaj: Alman M.</a:t>
            </a:r>
            <a:endParaRPr lang="en-US" b="1" dirty="0"/>
          </a:p>
        </p:txBody>
      </p:sp>
      <p:pic>
        <p:nvPicPr>
          <p:cNvPr id="6146" name="Picture 2" descr="http://www.stardustobservatory.com/125_25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371600"/>
            <a:ext cx="5308500" cy="44958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279383" y="2384703"/>
            <a:ext cx="4067288" cy="3392560"/>
            <a:chOff x="4279383" y="2384703"/>
            <a:chExt cx="4067288" cy="3392560"/>
          </a:xfrm>
        </p:grpSpPr>
        <p:sp>
          <p:nvSpPr>
            <p:cNvPr id="5" name="Curved Down Arrow 4"/>
            <p:cNvSpPr/>
            <p:nvPr/>
          </p:nvSpPr>
          <p:spPr>
            <a:xfrm rot="3299119">
              <a:off x="5055190" y="3177327"/>
              <a:ext cx="804703" cy="2063912"/>
            </a:xfrm>
            <a:prstGeom prst="curvedDownArrow">
              <a:avLst>
                <a:gd name="adj1" fmla="val 25000"/>
                <a:gd name="adj2" fmla="val 30513"/>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279383" y="5130932"/>
              <a:ext cx="1710971" cy="646331"/>
            </a:xfrm>
            <a:prstGeom prst="rect">
              <a:avLst/>
            </a:prstGeom>
            <a:noFill/>
          </p:spPr>
          <p:txBody>
            <a:bodyPr wrap="square" rtlCol="0">
              <a:spAutoFit/>
            </a:bodyPr>
            <a:lstStyle/>
            <a:p>
              <a:r>
                <a:rPr lang="tr-TR" dirty="0"/>
                <a:t>Deklinasyon ekseni</a:t>
              </a:r>
              <a:endParaRPr lang="en-US" dirty="0"/>
            </a:p>
          </p:txBody>
        </p:sp>
        <p:sp>
          <p:nvSpPr>
            <p:cNvPr id="8" name="Curved Down Arrow 7"/>
            <p:cNvSpPr/>
            <p:nvPr/>
          </p:nvSpPr>
          <p:spPr>
            <a:xfrm rot="18945748">
              <a:off x="5306449" y="2384703"/>
              <a:ext cx="771558" cy="1584723"/>
            </a:xfrm>
            <a:prstGeom prst="curvedDownArrow">
              <a:avLst>
                <a:gd name="adj1" fmla="val 25000"/>
                <a:gd name="adj2" fmla="val 30513"/>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6635700" y="3177064"/>
              <a:ext cx="1710971" cy="646331"/>
            </a:xfrm>
            <a:prstGeom prst="rect">
              <a:avLst/>
            </a:prstGeom>
            <a:noFill/>
          </p:spPr>
          <p:txBody>
            <a:bodyPr wrap="square" rtlCol="0">
              <a:spAutoFit/>
            </a:bodyPr>
            <a:lstStyle/>
            <a:p>
              <a:r>
                <a:rPr lang="tr-TR" dirty="0"/>
                <a:t>Sağ açıklık ekseni</a:t>
              </a:r>
              <a:endParaRPr lang="en-US" dirty="0"/>
            </a:p>
          </p:txBody>
        </p:sp>
      </p:grpSp>
      <p:sp>
        <p:nvSpPr>
          <p:cNvPr id="10" name="TextBox 9"/>
          <p:cNvSpPr txBox="1"/>
          <p:nvPr/>
        </p:nvSpPr>
        <p:spPr>
          <a:xfrm>
            <a:off x="3238500" y="2807732"/>
            <a:ext cx="1143000" cy="369332"/>
          </a:xfrm>
          <a:prstGeom prst="rect">
            <a:avLst/>
          </a:prstGeom>
          <a:noFill/>
        </p:spPr>
        <p:txBody>
          <a:bodyPr wrap="square" rtlCol="0">
            <a:spAutoFit/>
          </a:bodyPr>
          <a:lstStyle/>
          <a:p>
            <a:r>
              <a:rPr lang="tr-TR" dirty="0"/>
              <a:t>Polaris</a:t>
            </a:r>
            <a:endParaRPr lang="en-US" dirty="0"/>
          </a:p>
        </p:txBody>
      </p:sp>
    </p:spTree>
    <p:extLst>
      <p:ext uri="{BB962C8B-B14F-4D97-AF65-F5344CB8AC3E}">
        <p14:creationId xmlns:p14="http://schemas.microsoft.com/office/powerpoint/2010/main" val="313559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422994" y="609601"/>
            <a:ext cx="8849583" cy="6109854"/>
          </a:xfrm>
          <a:prstGeom prst="rect">
            <a:avLst/>
          </a:prstGeom>
        </p:spPr>
      </p:pic>
    </p:spTree>
    <p:extLst>
      <p:ext uri="{BB962C8B-B14F-4D97-AF65-F5344CB8AC3E}">
        <p14:creationId xmlns:p14="http://schemas.microsoft.com/office/powerpoint/2010/main" val="2590640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152650" y="365127"/>
            <a:ext cx="7886700" cy="681159"/>
          </a:xfrm>
        </p:spPr>
        <p:txBody>
          <a:bodyPr>
            <a:normAutofit fontScale="90000"/>
          </a:bodyPr>
          <a:lstStyle/>
          <a:p>
            <a:pPr eaLnBrk="1" hangingPunct="1">
              <a:defRPr/>
            </a:pPr>
            <a:r>
              <a:rPr lang="tr-TR" b="1" dirty="0" err="1" smtClean="0">
                <a:solidFill>
                  <a:srgbClr val="FFC000"/>
                </a:solidFill>
                <a:effectLst>
                  <a:outerShdw blurRad="38100" dist="38100" dir="2700000" algn="tl">
                    <a:srgbClr val="000000">
                      <a:alpha val="43137"/>
                    </a:srgbClr>
                  </a:outerShdw>
                </a:effectLst>
              </a:rPr>
              <a:t>Yoke</a:t>
            </a:r>
            <a:r>
              <a:rPr lang="tr-TR" b="1" dirty="0" smtClean="0">
                <a:solidFill>
                  <a:srgbClr val="FFC000"/>
                </a:solidFill>
                <a:effectLst>
                  <a:outerShdw blurRad="38100" dist="38100" dir="2700000" algn="tl">
                    <a:srgbClr val="000000">
                      <a:alpha val="43137"/>
                    </a:srgbClr>
                  </a:outerShdw>
                </a:effectLst>
              </a:rPr>
              <a:t> Türü Montaj</a:t>
            </a:r>
          </a:p>
        </p:txBody>
      </p:sp>
      <p:pic>
        <p:nvPicPr>
          <p:cNvPr id="48132" name="Picture 4" descr="English_Y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114233"/>
            <a:ext cx="2615255" cy="301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6"/>
          <p:cNvSpPr>
            <a:spLocks noChangeArrowheads="1"/>
          </p:cNvSpPr>
          <p:nvPr/>
        </p:nvSpPr>
        <p:spPr bwMode="auto">
          <a:xfrm>
            <a:off x="1787769" y="4211515"/>
            <a:ext cx="4325816" cy="247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dirty="0"/>
              <a:t>Bu tür montajda teleskop bir çerçeve içine yerleştirilir. Burada teleskobun DA ekseni etrafındaki hareketiyle dik açıklık PA ekseni etrafındaki hareketiyle ise sağ açıklık değişir. PA ekseni kutup yıldızını gösterir. Teleskop PA doğrultusuna dönemediği için kutup civarı gözlem yapılmaz.</a:t>
            </a:r>
          </a:p>
          <a:p>
            <a:pPr eaLnBrk="1" hangingPunct="1">
              <a:spcBef>
                <a:spcPct val="50000"/>
              </a:spcBef>
            </a:pPr>
            <a:endParaRPr lang="tr-TR" altLang="tr-TR" sz="1100" dirty="0"/>
          </a:p>
        </p:txBody>
      </p:sp>
      <p:pic>
        <p:nvPicPr>
          <p:cNvPr id="6" name="Content Placeholder 5" descr="100inchHooke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052455" y="307461"/>
            <a:ext cx="3691139" cy="6021798"/>
          </a:xfr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13586" y="6386924"/>
            <a:ext cx="4448269" cy="369332"/>
          </a:xfrm>
          <a:prstGeom prst="rect">
            <a:avLst/>
          </a:prstGeom>
        </p:spPr>
        <p:txBody>
          <a:bodyPr wrap="none">
            <a:spAutoFit/>
          </a:bodyPr>
          <a:lstStyle/>
          <a:p>
            <a:pPr>
              <a:defRPr/>
            </a:pPr>
            <a:r>
              <a:rPr lang="tr-TR" dirty="0" err="1"/>
              <a:t>Mt.Wilson</a:t>
            </a:r>
            <a:r>
              <a:rPr lang="tr-TR" dirty="0"/>
              <a:t> gözlemevi, 100” </a:t>
            </a:r>
            <a:r>
              <a:rPr lang="tr-TR" dirty="0" err="1"/>
              <a:t>Hooker</a:t>
            </a:r>
            <a:r>
              <a:rPr lang="tr-TR" dirty="0"/>
              <a:t> teleskobu</a:t>
            </a:r>
          </a:p>
        </p:txBody>
      </p:sp>
    </p:spTree>
    <p:extLst>
      <p:ext uri="{BB962C8B-B14F-4D97-AF65-F5344CB8AC3E}">
        <p14:creationId xmlns:p14="http://schemas.microsoft.com/office/powerpoint/2010/main" val="4083760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981201" y="274639"/>
            <a:ext cx="8224269" cy="5961827"/>
          </a:xfrm>
          <a:prstGeom prst="rect">
            <a:avLst/>
          </a:prstGeom>
        </p:spPr>
      </p:pic>
      <p:pic>
        <p:nvPicPr>
          <p:cNvPr id="2050" name="Picture 2" descr="http://www.astronomyasylum.com/img/split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638" y="3733801"/>
            <a:ext cx="45720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fortworthastro.com/images/englishmou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507929"/>
            <a:ext cx="6162208" cy="492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tr-TR" b="1" dirty="0" smtClean="0"/>
              <a:t>Teleskopların Montajı</a:t>
            </a:r>
            <a:endParaRPr lang="en-US" b="1" dirty="0"/>
          </a:p>
        </p:txBody>
      </p:sp>
      <p:pic>
        <p:nvPicPr>
          <p:cNvPr id="4" name="Picture 2" descr="http://members.shaw.ca/quadibloc/science/images/telm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168" y="1832263"/>
            <a:ext cx="6702136" cy="335106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82436" y="1059873"/>
            <a:ext cx="8229600" cy="1907462"/>
          </a:xfrm>
        </p:spPr>
        <p:txBody>
          <a:bodyPr>
            <a:noAutofit/>
          </a:bodyPr>
          <a:lstStyle/>
          <a:p>
            <a:pPr marL="0" indent="0" algn="ctr">
              <a:buNone/>
            </a:pPr>
            <a:endParaRPr lang="en-US" sz="1800" dirty="0">
              <a:solidFill>
                <a:schemeClr val="bg1"/>
              </a:solidFill>
            </a:endParaRPr>
          </a:p>
          <a:p>
            <a:pPr marL="0" indent="0" algn="ctr">
              <a:buNone/>
            </a:pPr>
            <a:r>
              <a:rPr lang="tr-TR" sz="1800" b="1" dirty="0" smtClean="0">
                <a:solidFill>
                  <a:schemeClr val="tx1"/>
                </a:solidFill>
              </a:rPr>
              <a:t>Bu işleme neden buna ihtiyaç duyarız?</a:t>
            </a:r>
            <a:endParaRPr lang="tr-TR" sz="1800" b="1" dirty="0" smtClean="0">
              <a:solidFill>
                <a:schemeClr val="bg1"/>
              </a:solidFill>
            </a:endParaRPr>
          </a:p>
        </p:txBody>
      </p:sp>
      <p:sp>
        <p:nvSpPr>
          <p:cNvPr id="5" name="Rectangle 4"/>
          <p:cNvSpPr/>
          <p:nvPr/>
        </p:nvSpPr>
        <p:spPr>
          <a:xfrm>
            <a:off x="2852304" y="5336462"/>
            <a:ext cx="6096000" cy="923330"/>
          </a:xfrm>
          <a:prstGeom prst="rect">
            <a:avLst/>
          </a:prstGeom>
        </p:spPr>
        <p:txBody>
          <a:bodyPr>
            <a:spAutoFit/>
          </a:bodyPr>
          <a:lstStyle/>
          <a:p>
            <a:r>
              <a:rPr lang="tr-TR" b="1" dirty="0"/>
              <a:t>Teleskobu kıpırdatmadan tutmak,</a:t>
            </a:r>
          </a:p>
          <a:p>
            <a:r>
              <a:rPr lang="tr-TR" b="1" dirty="0"/>
              <a:t>Teleskobu düzgün bir şekilde yıldıza yöneltmek,</a:t>
            </a:r>
          </a:p>
          <a:p>
            <a:r>
              <a:rPr lang="tr-TR" b="1" dirty="0"/>
              <a:t>Teleskop ile yıldızların hareketlerini takip etmek,</a:t>
            </a:r>
          </a:p>
        </p:txBody>
      </p:sp>
    </p:spTree>
    <p:extLst>
      <p:ext uri="{BB962C8B-B14F-4D97-AF65-F5344CB8AC3E}">
        <p14:creationId xmlns:p14="http://schemas.microsoft.com/office/powerpoint/2010/main" val="2145359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152650" y="365127"/>
            <a:ext cx="7886700" cy="892174"/>
          </a:xfrm>
        </p:spPr>
        <p:txBody>
          <a:bodyPr/>
          <a:lstStyle/>
          <a:p>
            <a:pPr eaLnBrk="1" hangingPunct="1">
              <a:defRPr/>
            </a:pPr>
            <a:r>
              <a:rPr lang="tr-TR" b="1" dirty="0" smtClean="0">
                <a:solidFill>
                  <a:srgbClr val="FFC000"/>
                </a:solidFill>
                <a:effectLst>
                  <a:outerShdw blurRad="38100" dist="38100" dir="2700000" algn="tl">
                    <a:srgbClr val="000000">
                      <a:alpha val="43137"/>
                    </a:srgbClr>
                  </a:outerShdw>
                </a:effectLst>
              </a:rPr>
              <a:t>At Nalı Türü Montaj</a:t>
            </a:r>
          </a:p>
        </p:txBody>
      </p:sp>
      <p:pic>
        <p:nvPicPr>
          <p:cNvPr id="6" name="Picture 13" descr="p2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244887" y="2731295"/>
            <a:ext cx="5238750" cy="3929063"/>
          </a:xfrm>
          <a:noFill/>
          <a:extLst>
            <a:ext uri="{909E8E84-426E-40DD-AFC4-6F175D3DCCD1}">
              <a14:hiddenFill xmlns:a14="http://schemas.microsoft.com/office/drawing/2010/main">
                <a:solidFill>
                  <a:srgbClr val="FFFFFF"/>
                </a:solidFill>
              </a14:hiddenFill>
            </a:ext>
          </a:extLst>
        </p:spPr>
      </p:pic>
      <p:sp>
        <p:nvSpPr>
          <p:cNvPr id="7" name="Rectangle 17"/>
          <p:cNvSpPr txBox="1">
            <a:spLocks noChangeArrowheads="1"/>
          </p:cNvSpPr>
          <p:nvPr/>
        </p:nvSpPr>
        <p:spPr>
          <a:xfrm>
            <a:off x="2242039" y="6092429"/>
            <a:ext cx="3002848" cy="5679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tr-TR" dirty="0" err="1"/>
              <a:t>Mt</a:t>
            </a:r>
            <a:r>
              <a:rPr lang="tr-TR" dirty="0"/>
              <a:t>. </a:t>
            </a:r>
            <a:r>
              <a:rPr lang="tr-TR" dirty="0" err="1"/>
              <a:t>Palomar</a:t>
            </a:r>
            <a:r>
              <a:rPr lang="tr-TR" dirty="0"/>
              <a:t>, 200”</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343026"/>
            <a:ext cx="4103370" cy="3419475"/>
          </a:xfrm>
          <a:prstGeom prst="rect">
            <a:avLst/>
          </a:prstGeom>
        </p:spPr>
      </p:pic>
      <p:sp>
        <p:nvSpPr>
          <p:cNvPr id="3" name="TextBox 2"/>
          <p:cNvSpPr txBox="1"/>
          <p:nvPr/>
        </p:nvSpPr>
        <p:spPr>
          <a:xfrm>
            <a:off x="5800726" y="1257301"/>
            <a:ext cx="4543425" cy="923330"/>
          </a:xfrm>
          <a:prstGeom prst="rect">
            <a:avLst/>
          </a:prstGeom>
          <a:noFill/>
        </p:spPr>
        <p:txBody>
          <a:bodyPr wrap="square" rtlCol="0">
            <a:spAutoFit/>
          </a:bodyPr>
          <a:lstStyle/>
          <a:p>
            <a:r>
              <a:rPr lang="tr-TR" dirty="0" err="1"/>
              <a:t>Yoke</a:t>
            </a:r>
            <a:r>
              <a:rPr lang="tr-TR" dirty="0"/>
              <a:t> türü montajın kutup civarındaki cisimleri gözleyememe dezavantajını ortadan kaldıran bir montaj türüdür.</a:t>
            </a:r>
          </a:p>
        </p:txBody>
      </p:sp>
    </p:spTree>
    <p:extLst>
      <p:ext uri="{BB962C8B-B14F-4D97-AF65-F5344CB8AC3E}">
        <p14:creationId xmlns:p14="http://schemas.microsoft.com/office/powerpoint/2010/main" val="2099414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828800" y="307690"/>
            <a:ext cx="8289346" cy="5745161"/>
          </a:xfrm>
          <a:prstGeom prst="rect">
            <a:avLst/>
          </a:prstGeom>
        </p:spPr>
      </p:pic>
      <p:pic>
        <p:nvPicPr>
          <p:cNvPr id="3076" name="Picture 4" descr="http://infinigeek.com/assets/12-inch-f-5-Newtonian-on-Horseshoe-Mount-680x906.jpg?84cd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
            <a:ext cx="5029200" cy="670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5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711778" y="194817"/>
            <a:ext cx="7886700" cy="874589"/>
          </a:xfrm>
        </p:spPr>
        <p:txBody>
          <a:bodyPr/>
          <a:lstStyle/>
          <a:p>
            <a:pPr eaLnBrk="1" hangingPunct="1">
              <a:defRPr/>
            </a:pPr>
            <a:r>
              <a:rPr lang="tr-TR" b="1" dirty="0" smtClean="0">
                <a:solidFill>
                  <a:srgbClr val="FFC000"/>
                </a:solidFill>
                <a:effectLst>
                  <a:outerShdw blurRad="38100" dist="38100" dir="2700000" algn="tl">
                    <a:srgbClr val="000000">
                      <a:alpha val="43137"/>
                    </a:srgbClr>
                  </a:outerShdw>
                </a:effectLst>
              </a:rPr>
              <a:t>Çatal Montaj</a:t>
            </a:r>
          </a:p>
        </p:txBody>
      </p:sp>
      <p:pic>
        <p:nvPicPr>
          <p:cNvPr id="50180" name="Picture 4" descr="Adsı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837" y="1069406"/>
            <a:ext cx="3160336" cy="267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6"/>
          <p:cNvSpPr>
            <a:spLocks noChangeArrowheads="1"/>
          </p:cNvSpPr>
          <p:nvPr/>
        </p:nvSpPr>
        <p:spPr bwMode="auto">
          <a:xfrm>
            <a:off x="429491" y="3900197"/>
            <a:ext cx="5290729" cy="288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tr-TR" altLang="tr-TR" sz="2000" dirty="0"/>
              <a:t>Bu tür montajda ise teleskop bir yarım çerçeve (çatal) içine yerleştirilir. Bu montajda da </a:t>
            </a:r>
            <a:r>
              <a:rPr lang="tr-TR" altLang="tr-TR" sz="2000" dirty="0" err="1"/>
              <a:t>Yoke</a:t>
            </a:r>
            <a:r>
              <a:rPr lang="tr-TR" altLang="tr-TR" sz="2000" dirty="0"/>
              <a:t> türü montajda olduğu gibi kutup civarı gözlemler yapılmaz. Burada teleskobun, a ekseni etrafındaki hareketiyle dik açıklık, b ekseni etrafındaki hareketiyle sağ açıklık değişir. «b» doğrultusu kutup yıldızını göstermektedir.</a:t>
            </a:r>
          </a:p>
        </p:txBody>
      </p:sp>
      <p:pic>
        <p:nvPicPr>
          <p:cNvPr id="6" name="Content Placeholder 5" descr="shane_l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a:xfrm>
            <a:off x="6069629" y="756361"/>
            <a:ext cx="4084017" cy="5472584"/>
          </a:xfr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9629" y="6228945"/>
            <a:ext cx="4084017" cy="369332"/>
          </a:xfrm>
          <a:prstGeom prst="rect">
            <a:avLst/>
          </a:prstGeom>
          <a:noFill/>
        </p:spPr>
        <p:txBody>
          <a:bodyPr wrap="square" rtlCol="0">
            <a:spAutoFit/>
          </a:bodyPr>
          <a:lstStyle/>
          <a:p>
            <a:r>
              <a:rPr lang="tr-TR" dirty="0" err="1"/>
              <a:t>Lick</a:t>
            </a:r>
            <a:r>
              <a:rPr lang="tr-TR" dirty="0"/>
              <a:t> gözlemevi</a:t>
            </a:r>
            <a:endParaRPr lang="en-US" dirty="0"/>
          </a:p>
        </p:txBody>
      </p:sp>
    </p:spTree>
    <p:extLst>
      <p:ext uri="{BB962C8B-B14F-4D97-AF65-F5344CB8AC3E}">
        <p14:creationId xmlns:p14="http://schemas.microsoft.com/office/powerpoint/2010/main" val="693672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err="1" smtClean="0"/>
              <a:t>Ekvatoryal</a:t>
            </a:r>
            <a:r>
              <a:rPr lang="tr-TR" b="1" dirty="0" smtClean="0"/>
              <a:t> </a:t>
            </a:r>
            <a:r>
              <a:rPr lang="tr-TR" b="1" dirty="0"/>
              <a:t>Montaj: Çatal M.</a:t>
            </a:r>
            <a:endParaRPr lang="en-US" b="1" dirty="0"/>
          </a:p>
        </p:txBody>
      </p:sp>
      <p:pic>
        <p:nvPicPr>
          <p:cNvPr id="8194" name="Picture 2" descr="http://www.cloudynights.com/ubbthreads/attachments/3317644-_DSC22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28800"/>
            <a:ext cx="6757324"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857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err="1"/>
              <a:t>Ekvatoryal</a:t>
            </a:r>
            <a:r>
              <a:rPr lang="tr-TR" b="1" dirty="0"/>
              <a:t> Montaj: Çatal M.</a:t>
            </a:r>
            <a:endParaRPr lang="tr-TR" dirty="0"/>
          </a:p>
        </p:txBody>
      </p:sp>
      <p:pic>
        <p:nvPicPr>
          <p:cNvPr id="6" name="Content Placeholder 5"/>
          <p:cNvPicPr>
            <a:picLocks noGrp="1" noChangeAspect="1"/>
          </p:cNvPicPr>
          <p:nvPr>
            <p:ph idx="1"/>
          </p:nvPr>
        </p:nvPicPr>
        <p:blipFill>
          <a:blip r:embed="rId2"/>
          <a:stretch>
            <a:fillRect/>
          </a:stretch>
        </p:blipFill>
        <p:spPr>
          <a:xfrm>
            <a:off x="1911927" y="1447800"/>
            <a:ext cx="8170040" cy="5202382"/>
          </a:xfrm>
          <a:prstGeom prst="rect">
            <a:avLst/>
          </a:prstGeom>
        </p:spPr>
      </p:pic>
    </p:spTree>
    <p:extLst>
      <p:ext uri="{BB962C8B-B14F-4D97-AF65-F5344CB8AC3E}">
        <p14:creationId xmlns:p14="http://schemas.microsoft.com/office/powerpoint/2010/main" val="192167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918751" y="274638"/>
            <a:ext cx="8732725" cy="5943600"/>
          </a:xfrm>
          <a:prstGeom prst="rect">
            <a:avLst/>
          </a:prstGeom>
        </p:spPr>
      </p:pic>
    </p:spTree>
    <p:extLst>
      <p:ext uri="{BB962C8B-B14F-4D97-AF65-F5344CB8AC3E}">
        <p14:creationId xmlns:p14="http://schemas.microsoft.com/office/powerpoint/2010/main" val="2792366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tr-TR" altLang="tr-TR" dirty="0" smtClean="0">
                <a:solidFill>
                  <a:srgbClr val="FFC000"/>
                </a:solidFill>
              </a:rPr>
              <a:t>Gözlemevleri için ideal şartlar</a:t>
            </a:r>
            <a:endParaRPr lang="en-US" altLang="tr-TR" dirty="0" smtClean="0">
              <a:solidFill>
                <a:srgbClr val="FFC000"/>
              </a:solidFill>
            </a:endParaRPr>
          </a:p>
        </p:txBody>
      </p:sp>
      <p:sp>
        <p:nvSpPr>
          <p:cNvPr id="3" name="Content Placeholder 2"/>
          <p:cNvSpPr>
            <a:spLocks noGrp="1"/>
          </p:cNvSpPr>
          <p:nvPr>
            <p:ph idx="1"/>
          </p:nvPr>
        </p:nvSpPr>
        <p:spPr>
          <a:xfrm>
            <a:off x="1120000" y="1825625"/>
            <a:ext cx="10233800" cy="2170178"/>
          </a:xfrm>
        </p:spPr>
        <p:txBody>
          <a:bodyPr>
            <a:normAutofit/>
          </a:bodyPr>
          <a:lstStyle/>
          <a:p>
            <a:pPr marL="640080" lvl="1" indent="-246888">
              <a:buFont typeface="Wingdings 2"/>
              <a:buChar char=""/>
              <a:defRPr/>
            </a:pPr>
            <a:r>
              <a:rPr lang="tr-TR" dirty="0" smtClean="0"/>
              <a:t>Optik elemanlar sıcaklıkla dengede  olmalıdır.</a:t>
            </a:r>
          </a:p>
          <a:p>
            <a:pPr marL="640080" lvl="1" indent="-246888">
              <a:buFont typeface="Wingdings 2"/>
              <a:buChar char=""/>
              <a:defRPr/>
            </a:pPr>
            <a:r>
              <a:rPr lang="tr-TR" dirty="0" smtClean="0"/>
              <a:t>Hava kuru olmalıdır,</a:t>
            </a:r>
          </a:p>
          <a:p>
            <a:pPr marL="640080" lvl="1" indent="-246888">
              <a:buFont typeface="Wingdings 2"/>
              <a:buChar char=""/>
              <a:defRPr/>
            </a:pPr>
            <a:r>
              <a:rPr lang="tr-TR" dirty="0" smtClean="0"/>
              <a:t>Yüksek rakımda  yer almalıdır,</a:t>
            </a:r>
          </a:p>
          <a:p>
            <a:pPr marL="640080" lvl="1" indent="-246888">
              <a:buFont typeface="Wingdings 2"/>
              <a:buChar char=""/>
              <a:defRPr/>
            </a:pPr>
            <a:r>
              <a:rPr lang="tr-TR" dirty="0" smtClean="0"/>
              <a:t>Karanlık olmalıdır,</a:t>
            </a:r>
          </a:p>
          <a:p>
            <a:pPr marL="640080" lvl="1" indent="-246888">
              <a:buFont typeface="Wingdings 2"/>
              <a:buChar char=""/>
              <a:defRPr/>
            </a:pPr>
            <a:r>
              <a:rPr lang="tr-TR" dirty="0" smtClean="0"/>
              <a:t>Kararlı bir atmosfere sahip olmalıdır,</a:t>
            </a:r>
          </a:p>
        </p:txBody>
      </p:sp>
    </p:spTree>
    <p:extLst>
      <p:ext uri="{BB962C8B-B14F-4D97-AF65-F5344CB8AC3E}">
        <p14:creationId xmlns:p14="http://schemas.microsoft.com/office/powerpoint/2010/main" val="3520219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C000"/>
                </a:solidFill>
              </a:rPr>
              <a:t>Astronomik Görüş (</a:t>
            </a:r>
            <a:r>
              <a:rPr lang="tr-TR" dirty="0" err="1" smtClean="0">
                <a:solidFill>
                  <a:srgbClr val="FFC000"/>
                </a:solidFill>
              </a:rPr>
              <a:t>Seeing</a:t>
            </a:r>
            <a:r>
              <a:rPr lang="tr-TR" dirty="0" smtClean="0">
                <a:solidFill>
                  <a:srgbClr val="FFC000"/>
                </a:solidFill>
              </a:rPr>
              <a:t>)</a:t>
            </a:r>
            <a:endParaRPr lang="tr-TR" dirty="0">
              <a:solidFill>
                <a:srgbClr val="FFC000"/>
              </a:solidFill>
            </a:endParaRPr>
          </a:p>
        </p:txBody>
      </p:sp>
      <p:pic>
        <p:nvPicPr>
          <p:cNvPr id="14338" name="Picture 2" descr="http://www.worldsciencefestival.com/general-images/saturnbl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0941" y="2615406"/>
            <a:ext cx="47625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astronomynotes.com/telescop/twinkl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464" y="2022764"/>
            <a:ext cx="6509652" cy="336441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upload.wikimedia.org/wikipedia/commons/e/ef/Seeing_Mo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76390" y="2022763"/>
            <a:ext cx="3364417" cy="336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6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additive="base">
                                        <p:cTn id="11" dur="500" fill="hold"/>
                                        <p:tgtEl>
                                          <p:spTgt spid="14342"/>
                                        </p:tgtEl>
                                        <p:attrNameLst>
                                          <p:attrName>ppt_x</p:attrName>
                                        </p:attrNameLst>
                                      </p:cBhvr>
                                      <p:tavLst>
                                        <p:tav tm="0">
                                          <p:val>
                                            <p:strVal val="#ppt_x"/>
                                          </p:val>
                                        </p:tav>
                                        <p:tav tm="100000">
                                          <p:val>
                                            <p:strVal val="#ppt_x"/>
                                          </p:val>
                                        </p:tav>
                                      </p:tavLst>
                                    </p:anim>
                                    <p:anim calcmode="lin" valueType="num">
                                      <p:cBhvr additive="base">
                                        <p:cTn id="12"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Işık Kirliliği</a:t>
            </a:r>
            <a:endParaRPr lang="tr-TR" dirty="0"/>
          </a:p>
        </p:txBody>
      </p:sp>
      <p:pic>
        <p:nvPicPr>
          <p:cNvPr id="4" name="Picture 4" descr="220px-Light_pollution_country_versus_ci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35155" y="196266"/>
            <a:ext cx="5001984" cy="666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685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title"/>
          </p:nvPr>
        </p:nvSpPr>
        <p:spPr>
          <a:xfrm>
            <a:off x="1524000" y="274638"/>
            <a:ext cx="9144000" cy="1143000"/>
          </a:xfrm>
        </p:spPr>
        <p:txBody>
          <a:bodyPr>
            <a:normAutofit/>
          </a:bodyPr>
          <a:lstStyle/>
          <a:p>
            <a:pPr eaLnBrk="1" hangingPunct="1"/>
            <a:r>
              <a:rPr lang="en-US" altLang="tr-TR" sz="4000" dirty="0" smtClean="0"/>
              <a:t>Mauna </a:t>
            </a:r>
            <a:r>
              <a:rPr lang="en-US" altLang="tr-TR" sz="4000" dirty="0"/>
              <a:t>Kea, Hawaii </a:t>
            </a:r>
            <a:r>
              <a:rPr lang="en-US" altLang="tr-TR" sz="4000" dirty="0" smtClean="0"/>
              <a:t>(4</a:t>
            </a:r>
            <a:r>
              <a:rPr lang="tr-TR" altLang="tr-TR" sz="4000" dirty="0" smtClean="0"/>
              <a:t>200</a:t>
            </a:r>
            <a:r>
              <a:rPr lang="en-US" altLang="tr-TR" sz="4000" dirty="0" smtClean="0"/>
              <a:t> </a:t>
            </a:r>
            <a:r>
              <a:rPr lang="tr-TR" altLang="tr-TR" sz="4000" dirty="0" smtClean="0"/>
              <a:t>m</a:t>
            </a:r>
            <a:r>
              <a:rPr lang="en-US" altLang="tr-TR" sz="4000" dirty="0" smtClean="0"/>
              <a:t>)</a:t>
            </a:r>
            <a:endParaRPr lang="en-US" altLang="tr-TR" sz="4000" dirty="0"/>
          </a:p>
        </p:txBody>
      </p:sp>
      <p:pic>
        <p:nvPicPr>
          <p:cNvPr id="2051" name="Picture 4" descr="fig0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70176" y="1600201"/>
            <a:ext cx="6850063" cy="4525963"/>
          </a:xfrm>
          <a:noFill/>
        </p:spPr>
      </p:pic>
    </p:spTree>
    <p:extLst>
      <p:ext uri="{BB962C8B-B14F-4D97-AF65-F5344CB8AC3E}">
        <p14:creationId xmlns:p14="http://schemas.microsoft.com/office/powerpoint/2010/main" val="2785099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Teleskopların Montajı</a:t>
            </a:r>
            <a:endParaRPr lang="en-US" b="1" dirty="0"/>
          </a:p>
        </p:txBody>
      </p:sp>
      <p:sp>
        <p:nvSpPr>
          <p:cNvPr id="3" name="Content Placeholder 2"/>
          <p:cNvSpPr>
            <a:spLocks noGrp="1"/>
          </p:cNvSpPr>
          <p:nvPr>
            <p:ph idx="1"/>
          </p:nvPr>
        </p:nvSpPr>
        <p:spPr>
          <a:xfrm>
            <a:off x="979100" y="1472334"/>
            <a:ext cx="10233800" cy="4351338"/>
          </a:xfrm>
        </p:spPr>
        <p:txBody>
          <a:bodyPr/>
          <a:lstStyle/>
          <a:p>
            <a:pPr marL="0" indent="0">
              <a:buNone/>
            </a:pPr>
            <a:r>
              <a:rPr lang="tr-TR" dirty="0" smtClean="0"/>
              <a:t>İki temel montaj türü vardır:</a:t>
            </a:r>
          </a:p>
          <a:p>
            <a:pPr lvl="1"/>
            <a:r>
              <a:rPr lang="tr-TR" dirty="0" smtClean="0"/>
              <a:t>Altitude/Azimuth (Alt/Az)</a:t>
            </a:r>
            <a:r>
              <a:rPr lang="en-US" dirty="0" smtClean="0"/>
              <a:t> </a:t>
            </a:r>
            <a:r>
              <a:rPr lang="en-US" dirty="0" err="1" smtClean="0"/>
              <a:t>Montaj</a:t>
            </a:r>
            <a:r>
              <a:rPr lang="tr-TR" dirty="0" smtClean="0"/>
              <a:t> </a:t>
            </a:r>
          </a:p>
          <a:p>
            <a:pPr lvl="1"/>
            <a:r>
              <a:rPr lang="tr-TR" dirty="0" err="1" smtClean="0"/>
              <a:t>Ekvatoryal</a:t>
            </a:r>
            <a:r>
              <a:rPr lang="en-US" dirty="0" smtClean="0"/>
              <a:t> </a:t>
            </a:r>
            <a:r>
              <a:rPr lang="en-US" dirty="0" err="1" smtClean="0"/>
              <a:t>Montaj</a:t>
            </a:r>
            <a:endParaRPr lang="en-US" dirty="0"/>
          </a:p>
        </p:txBody>
      </p:sp>
      <p:pic>
        <p:nvPicPr>
          <p:cNvPr id="1026" name="Picture 2" descr="http://www.astro.virginia.edu/class/oconnell/astr1230/im/alt-az-vs-eq-moun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830" y="2639292"/>
            <a:ext cx="6312989" cy="350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886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normAutofit fontScale="90000"/>
          </a:bodyPr>
          <a:lstStyle/>
          <a:p>
            <a:r>
              <a:rPr lang="tr-TR" dirty="0" smtClean="0"/>
              <a:t>La </a:t>
            </a:r>
            <a:r>
              <a:rPr lang="tr-TR" dirty="0" err="1" smtClean="0"/>
              <a:t>Palma</a:t>
            </a:r>
            <a:r>
              <a:rPr lang="tr-TR" dirty="0" smtClean="0"/>
              <a:t> Gözlemevi, Kanarya Adaları</a:t>
            </a:r>
            <a:br>
              <a:rPr lang="tr-TR" dirty="0" smtClean="0"/>
            </a:br>
            <a:r>
              <a:rPr lang="tr-TR" dirty="0" smtClean="0"/>
              <a:t>2400 m</a:t>
            </a:r>
            <a:endParaRPr lang="tr-TR" dirty="0"/>
          </a:p>
        </p:txBody>
      </p:sp>
      <p:pic>
        <p:nvPicPr>
          <p:cNvPr id="15362" name="Picture 2" descr="http://upload.wikimedia.org/wikipedia/commons/thumb/d/d7/Not_telescope_sunset_2001.jpg/1280px-Not_telescope_sunset_2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1971" y="1756507"/>
            <a:ext cx="7177156" cy="510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87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VLA,</a:t>
            </a:r>
            <a:r>
              <a:rPr lang="en-US" dirty="0"/>
              <a:t> </a:t>
            </a:r>
            <a:r>
              <a:rPr lang="en-US" dirty="0" err="1"/>
              <a:t>Paranal</a:t>
            </a:r>
            <a:r>
              <a:rPr lang="tr-TR" dirty="0"/>
              <a:t> </a:t>
            </a:r>
            <a:r>
              <a:rPr lang="tr-TR" dirty="0" smtClean="0"/>
              <a:t>Gözlemevi, 2600 m </a:t>
            </a:r>
            <a:endParaRPr lang="tr-TR" dirty="0"/>
          </a:p>
        </p:txBody>
      </p:sp>
      <p:pic>
        <p:nvPicPr>
          <p:cNvPr id="8194" name="Picture 2" descr="https://s-media-cache-ak0.pinimg.com/736x/93/45/e1/9345e1dc41fb1d6c7c05081f46a63ad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4719" y="1825625"/>
            <a:ext cx="678513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865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err="1"/>
              <a:t>European</a:t>
            </a:r>
            <a:r>
              <a:rPr lang="tr-TR" dirty="0"/>
              <a:t> </a:t>
            </a:r>
            <a:r>
              <a:rPr lang="tr-TR" dirty="0" err="1"/>
              <a:t>Extremely</a:t>
            </a:r>
            <a:r>
              <a:rPr lang="tr-TR" dirty="0"/>
              <a:t> </a:t>
            </a:r>
            <a:r>
              <a:rPr lang="tr-TR" dirty="0" err="1"/>
              <a:t>Large</a:t>
            </a:r>
            <a:r>
              <a:rPr lang="tr-TR" dirty="0"/>
              <a:t> </a:t>
            </a:r>
            <a:r>
              <a:rPr lang="tr-TR" dirty="0" err="1"/>
              <a:t>Telescope</a:t>
            </a:r>
            <a:r>
              <a:rPr lang="tr-TR" dirty="0"/>
              <a:t/>
            </a:r>
            <a:br>
              <a:rPr lang="tr-TR" dirty="0"/>
            </a:br>
            <a:r>
              <a:rPr lang="tr-TR" dirty="0"/>
              <a:t>(E-ELT</a:t>
            </a:r>
            <a:r>
              <a:rPr lang="tr-TR" dirty="0" smtClean="0"/>
              <a:t>), 2600 m</a:t>
            </a:r>
            <a:endParaRPr lang="tr-TR" dirty="0"/>
          </a:p>
        </p:txBody>
      </p:sp>
      <p:pic>
        <p:nvPicPr>
          <p:cNvPr id="9218" name="Picture 2" descr="Image Credit: ES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8982" y="1690688"/>
            <a:ext cx="6054035"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69673" y="6230527"/>
            <a:ext cx="6386945" cy="430887"/>
          </a:xfrm>
          <a:prstGeom prst="rect">
            <a:avLst/>
          </a:prstGeom>
          <a:noFill/>
        </p:spPr>
        <p:txBody>
          <a:bodyPr wrap="square" rtlCol="0">
            <a:spAutoFit/>
          </a:bodyPr>
          <a:lstStyle/>
          <a:p>
            <a:r>
              <a:rPr lang="tr-TR" sz="2200" dirty="0" smtClean="0"/>
              <a:t>39 </a:t>
            </a:r>
            <a:r>
              <a:rPr lang="tr-TR" sz="2200" dirty="0" err="1" smtClean="0"/>
              <a:t>m’lik</a:t>
            </a:r>
            <a:r>
              <a:rPr lang="tr-TR" sz="2200" dirty="0" smtClean="0"/>
              <a:t> teleskop, f/10 – f/20</a:t>
            </a:r>
            <a:endParaRPr lang="tr-TR" sz="2200" dirty="0"/>
          </a:p>
        </p:txBody>
      </p:sp>
    </p:spTree>
    <p:extLst>
      <p:ext uri="{BB962C8B-B14F-4D97-AF65-F5344CB8AC3E}">
        <p14:creationId xmlns:p14="http://schemas.microsoft.com/office/powerpoint/2010/main" val="2382120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Kitt</a:t>
            </a:r>
            <a:r>
              <a:rPr lang="en-US" dirty="0"/>
              <a:t> Peak National Observatory - </a:t>
            </a:r>
            <a:r>
              <a:rPr lang="en-US" dirty="0" smtClean="0"/>
              <a:t>Tucson</a:t>
            </a:r>
            <a:r>
              <a:rPr lang="en-US" dirty="0"/>
              <a:t>, Arizona</a:t>
            </a:r>
            <a:br>
              <a:rPr lang="en-US" dirty="0"/>
            </a:br>
            <a:endParaRPr lang="tr-TR" dirty="0"/>
          </a:p>
        </p:txBody>
      </p:sp>
      <p:pic>
        <p:nvPicPr>
          <p:cNvPr id="4" name="Content Placeholder 3" descr="kpno_bi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4089" y="1426379"/>
            <a:ext cx="7882784" cy="525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5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TUG – RTT150, 2500 m</a:t>
            </a:r>
            <a:endParaRPr lang="tr-TR" dirty="0"/>
          </a:p>
        </p:txBody>
      </p:sp>
      <p:pic>
        <p:nvPicPr>
          <p:cNvPr id="10242" name="Picture 2" descr="http://193.140.96.141/images/t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975" y="1825625"/>
            <a:ext cx="653356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rtt15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3882" y="1825625"/>
            <a:ext cx="3235174" cy="4351338"/>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98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krei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336" y="1380690"/>
            <a:ext cx="4055448" cy="481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p:cNvSpPr>
            <a:spLocks noChangeArrowheads="1"/>
          </p:cNvSpPr>
          <p:nvPr/>
        </p:nvSpPr>
        <p:spPr bwMode="auto">
          <a:xfrm>
            <a:off x="5893785" y="2072879"/>
            <a:ext cx="44664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800" dirty="0">
                <a:solidFill>
                  <a:srgbClr val="FFC000"/>
                </a:solidFill>
              </a:rPr>
              <a:t>Açıklık: </a:t>
            </a:r>
            <a:r>
              <a:rPr lang="tr-TR" altLang="tr-TR" sz="2800" dirty="0"/>
              <a:t>406 mm</a:t>
            </a:r>
          </a:p>
          <a:p>
            <a:pPr eaLnBrk="1" hangingPunct="1"/>
            <a:r>
              <a:rPr lang="tr-TR" altLang="tr-TR" sz="2800" dirty="0">
                <a:solidFill>
                  <a:srgbClr val="FFC000"/>
                </a:solidFill>
              </a:rPr>
              <a:t>Odak Oranı: </a:t>
            </a:r>
            <a:r>
              <a:rPr lang="tr-TR" altLang="tr-TR" sz="2800" dirty="0"/>
              <a:t>f/10</a:t>
            </a:r>
          </a:p>
          <a:p>
            <a:pPr eaLnBrk="1" hangingPunct="1"/>
            <a:r>
              <a:rPr lang="tr-TR" altLang="tr-TR" sz="2800" dirty="0">
                <a:solidFill>
                  <a:srgbClr val="FFC000"/>
                </a:solidFill>
              </a:rPr>
              <a:t>Odak Uzunluğu: </a:t>
            </a:r>
            <a:r>
              <a:rPr lang="tr-TR" altLang="tr-TR" sz="2800" dirty="0"/>
              <a:t>4064 mm</a:t>
            </a:r>
          </a:p>
          <a:p>
            <a:pPr eaLnBrk="1" hangingPunct="1"/>
            <a:r>
              <a:rPr lang="tr-TR" altLang="tr-TR" sz="2800" dirty="0">
                <a:solidFill>
                  <a:srgbClr val="FFC000"/>
                </a:solidFill>
              </a:rPr>
              <a:t>Görüntü Ölçeği: </a:t>
            </a:r>
            <a:r>
              <a:rPr lang="tr-TR" altLang="tr-TR" sz="2800" dirty="0"/>
              <a:t>51 ``/mm</a:t>
            </a:r>
          </a:p>
          <a:p>
            <a:pPr eaLnBrk="1" hangingPunct="1"/>
            <a:r>
              <a:rPr lang="tr-TR" altLang="tr-TR" sz="2800" dirty="0">
                <a:solidFill>
                  <a:srgbClr val="FFC000"/>
                </a:solidFill>
              </a:rPr>
              <a:t>Üretici: </a:t>
            </a:r>
            <a:r>
              <a:rPr lang="tr-TR" altLang="tr-TR" sz="2800" dirty="0" err="1"/>
              <a:t>Meade</a:t>
            </a:r>
            <a:r>
              <a:rPr lang="tr-TR" altLang="tr-TR" sz="2800" dirty="0"/>
              <a:t> Instruments </a:t>
            </a:r>
            <a:r>
              <a:rPr lang="tr-TR" altLang="tr-TR" sz="2800" dirty="0" err="1"/>
              <a:t>Corp</a:t>
            </a:r>
            <a:r>
              <a:rPr lang="tr-TR" altLang="tr-TR" sz="2800" dirty="0"/>
              <a:t>., California</a:t>
            </a:r>
          </a:p>
        </p:txBody>
      </p:sp>
      <p:sp>
        <p:nvSpPr>
          <p:cNvPr id="176134" name="Rectangle 6"/>
          <p:cNvSpPr>
            <a:spLocks noGrp="1" noChangeArrowheads="1"/>
          </p:cNvSpPr>
          <p:nvPr>
            <p:ph type="title"/>
          </p:nvPr>
        </p:nvSpPr>
        <p:spPr>
          <a:xfrm>
            <a:off x="2152650" y="365127"/>
            <a:ext cx="7886700" cy="804251"/>
          </a:xfrm>
        </p:spPr>
        <p:txBody>
          <a:bodyPr>
            <a:normAutofit fontScale="90000"/>
          </a:bodyPr>
          <a:lstStyle/>
          <a:p>
            <a:pPr eaLnBrk="1" hangingPunct="1">
              <a:defRPr/>
            </a:pPr>
            <a:r>
              <a:rPr lang="tr-TR" b="1" dirty="0" err="1" smtClean="0">
                <a:solidFill>
                  <a:srgbClr val="FFC000"/>
                </a:solidFill>
                <a:effectLst>
                  <a:outerShdw blurRad="38100" dist="38100" dir="2700000" algn="tl">
                    <a:srgbClr val="000000">
                      <a:alpha val="43137"/>
                    </a:srgbClr>
                  </a:outerShdw>
                </a:effectLst>
              </a:rPr>
              <a:t>Kreiken</a:t>
            </a:r>
            <a:r>
              <a:rPr lang="tr-TR" b="1" dirty="0" smtClean="0">
                <a:solidFill>
                  <a:srgbClr val="FFC000"/>
                </a:solidFill>
                <a:effectLst>
                  <a:outerShdw blurRad="38100" dist="38100" dir="2700000" algn="tl">
                    <a:srgbClr val="000000">
                      <a:alpha val="43137"/>
                    </a:srgbClr>
                  </a:outerShdw>
                </a:effectLst>
              </a:rPr>
              <a:t> Teleskobu</a:t>
            </a:r>
          </a:p>
        </p:txBody>
      </p:sp>
    </p:spTree>
    <p:extLst>
      <p:ext uri="{BB962C8B-B14F-4D97-AF65-F5344CB8AC3E}">
        <p14:creationId xmlns:p14="http://schemas.microsoft.com/office/powerpoint/2010/main" val="2292763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570" y="1379566"/>
            <a:ext cx="5964155" cy="3976103"/>
          </a:xfrm>
          <a:prstGeom prst="rect">
            <a:avLst/>
          </a:prstGeom>
        </p:spPr>
      </p:pic>
      <p:sp>
        <p:nvSpPr>
          <p:cNvPr id="2" name="Title 1"/>
          <p:cNvSpPr>
            <a:spLocks noGrp="1"/>
          </p:cNvSpPr>
          <p:nvPr>
            <p:ph type="title"/>
          </p:nvPr>
        </p:nvSpPr>
        <p:spPr>
          <a:xfrm>
            <a:off x="2152650" y="365127"/>
            <a:ext cx="7886700" cy="900966"/>
          </a:xfrm>
        </p:spPr>
        <p:txBody>
          <a:bodyPr/>
          <a:lstStyle/>
          <a:p>
            <a:r>
              <a:rPr lang="tr-TR" b="1" dirty="0" smtClean="0">
                <a:solidFill>
                  <a:srgbClr val="FFC000"/>
                </a:solidFill>
                <a:effectLst>
                  <a:outerShdw blurRad="38100" dist="38100" dir="2700000" algn="tl">
                    <a:srgbClr val="000000">
                      <a:alpha val="43137"/>
                    </a:srgbClr>
                  </a:outerShdw>
                </a:effectLst>
              </a:rPr>
              <a:t>T35 Teleskobu</a:t>
            </a:r>
            <a:endParaRPr lang="tr-TR" b="1" dirty="0">
              <a:solidFill>
                <a:srgbClr val="FFC000"/>
              </a:solidFill>
              <a:effectLst>
                <a:outerShdw blurRad="38100" dist="38100" dir="2700000" algn="tl">
                  <a:srgbClr val="000000">
                    <a:alpha val="43137"/>
                  </a:srgbClr>
                </a:outerShdw>
              </a:effectLst>
            </a:endParaRPr>
          </a:p>
        </p:txBody>
      </p:sp>
      <p:sp>
        <p:nvSpPr>
          <p:cNvPr id="6" name="Rectangle 5"/>
          <p:cNvSpPr>
            <a:spLocks noChangeArrowheads="1"/>
          </p:cNvSpPr>
          <p:nvPr/>
        </p:nvSpPr>
        <p:spPr bwMode="auto">
          <a:xfrm>
            <a:off x="6836107" y="2028789"/>
            <a:ext cx="44664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800" dirty="0">
                <a:solidFill>
                  <a:srgbClr val="FFC000"/>
                </a:solidFill>
              </a:rPr>
              <a:t>Açıklık: </a:t>
            </a:r>
            <a:r>
              <a:rPr lang="tr-TR" altLang="tr-TR" sz="2800" dirty="0"/>
              <a:t>356 mm</a:t>
            </a:r>
          </a:p>
          <a:p>
            <a:pPr eaLnBrk="1" hangingPunct="1"/>
            <a:r>
              <a:rPr lang="tr-TR" altLang="tr-TR" sz="2800" dirty="0">
                <a:solidFill>
                  <a:srgbClr val="FFC000"/>
                </a:solidFill>
              </a:rPr>
              <a:t>Odak Oranı: </a:t>
            </a:r>
            <a:r>
              <a:rPr lang="tr-TR" altLang="tr-TR" sz="2800" dirty="0"/>
              <a:t>f/10</a:t>
            </a:r>
          </a:p>
          <a:p>
            <a:pPr eaLnBrk="1" hangingPunct="1"/>
            <a:r>
              <a:rPr lang="tr-TR" altLang="tr-TR" sz="2800" dirty="0">
                <a:solidFill>
                  <a:srgbClr val="FFC000"/>
                </a:solidFill>
              </a:rPr>
              <a:t>Odak Uzunluğu: </a:t>
            </a:r>
            <a:r>
              <a:rPr lang="tr-TR" altLang="tr-TR" sz="2800" dirty="0"/>
              <a:t>3556 mm</a:t>
            </a:r>
          </a:p>
          <a:p>
            <a:pPr eaLnBrk="1" hangingPunct="1"/>
            <a:r>
              <a:rPr lang="tr-TR" altLang="tr-TR" sz="2800" dirty="0">
                <a:solidFill>
                  <a:srgbClr val="FFC000"/>
                </a:solidFill>
              </a:rPr>
              <a:t>Görüntü Ölçeği: </a:t>
            </a:r>
            <a:r>
              <a:rPr lang="tr-TR" altLang="tr-TR" sz="2800" dirty="0"/>
              <a:t>58 ``/mm</a:t>
            </a:r>
          </a:p>
          <a:p>
            <a:pPr eaLnBrk="1" hangingPunct="1"/>
            <a:r>
              <a:rPr lang="tr-TR" altLang="tr-TR" sz="2800" dirty="0">
                <a:solidFill>
                  <a:srgbClr val="FFC000"/>
                </a:solidFill>
              </a:rPr>
              <a:t>Üretici: </a:t>
            </a:r>
            <a:r>
              <a:rPr lang="tr-TR" altLang="tr-TR" sz="2800" dirty="0" err="1"/>
              <a:t>Meade</a:t>
            </a:r>
            <a:r>
              <a:rPr lang="tr-TR" altLang="tr-TR" sz="2800" dirty="0"/>
              <a:t> Instruments </a:t>
            </a:r>
            <a:r>
              <a:rPr lang="tr-TR" altLang="tr-TR" sz="2800" dirty="0" err="1"/>
              <a:t>Corp</a:t>
            </a:r>
            <a:r>
              <a:rPr lang="tr-TR" altLang="tr-TR" sz="2800" dirty="0"/>
              <a:t>., California</a:t>
            </a:r>
          </a:p>
        </p:txBody>
      </p:sp>
    </p:spTree>
    <p:extLst>
      <p:ext uri="{BB962C8B-B14F-4D97-AF65-F5344CB8AC3E}">
        <p14:creationId xmlns:p14="http://schemas.microsoft.com/office/powerpoint/2010/main" val="571874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cou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387368"/>
            <a:ext cx="3617940" cy="481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Rectangle 6"/>
          <p:cNvSpPr>
            <a:spLocks noGrp="1" noChangeArrowheads="1"/>
          </p:cNvSpPr>
          <p:nvPr>
            <p:ph type="title"/>
          </p:nvPr>
        </p:nvSpPr>
        <p:spPr>
          <a:xfrm>
            <a:off x="2152650" y="365127"/>
            <a:ext cx="7886700" cy="892174"/>
          </a:xfrm>
        </p:spPr>
        <p:txBody>
          <a:bodyPr/>
          <a:lstStyle/>
          <a:p>
            <a:pPr eaLnBrk="1" hangingPunct="1">
              <a:defRPr/>
            </a:pPr>
            <a:r>
              <a:rPr lang="tr-TR" b="1" dirty="0" err="1" smtClean="0">
                <a:solidFill>
                  <a:srgbClr val="FFC000"/>
                </a:solidFill>
                <a:effectLst>
                  <a:outerShdw blurRad="38100" dist="38100" dir="2700000" algn="tl">
                    <a:srgbClr val="000000">
                      <a:alpha val="43137"/>
                    </a:srgbClr>
                  </a:outerShdw>
                </a:effectLst>
              </a:rPr>
              <a:t>Coude</a:t>
            </a:r>
            <a:r>
              <a:rPr lang="tr-TR" b="1" dirty="0" smtClean="0">
                <a:solidFill>
                  <a:srgbClr val="FFC000"/>
                </a:solidFill>
                <a:effectLst>
                  <a:outerShdw blurRad="38100" dist="38100" dir="2700000" algn="tl">
                    <a:srgbClr val="000000">
                      <a:alpha val="43137"/>
                    </a:srgbClr>
                  </a:outerShdw>
                </a:effectLst>
              </a:rPr>
              <a:t> Teleskobu</a:t>
            </a:r>
          </a:p>
        </p:txBody>
      </p:sp>
      <p:sp>
        <p:nvSpPr>
          <p:cNvPr id="5" name="Rectangle 4"/>
          <p:cNvSpPr>
            <a:spLocks noChangeArrowheads="1"/>
          </p:cNvSpPr>
          <p:nvPr/>
        </p:nvSpPr>
        <p:spPr bwMode="auto">
          <a:xfrm>
            <a:off x="5957676" y="2296747"/>
            <a:ext cx="44664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800" dirty="0">
                <a:solidFill>
                  <a:srgbClr val="FFC000"/>
                </a:solidFill>
              </a:rPr>
              <a:t>Açıklık: </a:t>
            </a:r>
            <a:r>
              <a:rPr lang="tr-TR" altLang="tr-TR" sz="2800" dirty="0"/>
              <a:t>150 mm</a:t>
            </a:r>
          </a:p>
          <a:p>
            <a:pPr eaLnBrk="1" hangingPunct="1"/>
            <a:r>
              <a:rPr lang="tr-TR" altLang="tr-TR" sz="2800" dirty="0">
                <a:solidFill>
                  <a:srgbClr val="FFC000"/>
                </a:solidFill>
              </a:rPr>
              <a:t>Odak Oranı: </a:t>
            </a:r>
            <a:r>
              <a:rPr lang="tr-TR" altLang="tr-TR" sz="2800" dirty="0"/>
              <a:t>f/15</a:t>
            </a:r>
          </a:p>
          <a:p>
            <a:pPr eaLnBrk="1" hangingPunct="1"/>
            <a:r>
              <a:rPr lang="tr-TR" altLang="tr-TR" sz="2800" dirty="0">
                <a:solidFill>
                  <a:srgbClr val="FFC000"/>
                </a:solidFill>
              </a:rPr>
              <a:t>Odak Uzunluğu: </a:t>
            </a:r>
            <a:r>
              <a:rPr lang="tr-TR" altLang="tr-TR" sz="2800" dirty="0"/>
              <a:t>2250 mm</a:t>
            </a:r>
          </a:p>
          <a:p>
            <a:pPr eaLnBrk="1" hangingPunct="1"/>
            <a:r>
              <a:rPr lang="tr-TR" altLang="tr-TR" sz="2800" dirty="0">
                <a:solidFill>
                  <a:srgbClr val="FFC000"/>
                </a:solidFill>
              </a:rPr>
              <a:t>Görüntü Ölçeği: </a:t>
            </a:r>
            <a:r>
              <a:rPr lang="tr-TR" altLang="tr-TR" sz="2800" dirty="0"/>
              <a:t>92 ``/mm</a:t>
            </a:r>
          </a:p>
          <a:p>
            <a:pPr eaLnBrk="1" hangingPunct="1"/>
            <a:r>
              <a:rPr lang="tr-TR" altLang="tr-TR" sz="2800" dirty="0">
                <a:solidFill>
                  <a:srgbClr val="FFC000"/>
                </a:solidFill>
              </a:rPr>
              <a:t>Üretici: </a:t>
            </a:r>
            <a:r>
              <a:rPr lang="tr-TR" altLang="tr-TR" sz="2800" dirty="0"/>
              <a:t>ZEISS-</a:t>
            </a:r>
            <a:r>
              <a:rPr lang="tr-TR" altLang="tr-TR" sz="2800" dirty="0" err="1"/>
              <a:t>Oberkochen</a:t>
            </a:r>
            <a:r>
              <a:rPr lang="tr-TR" altLang="tr-TR" sz="2800" dirty="0"/>
              <a:t>, </a:t>
            </a:r>
            <a:r>
              <a:rPr lang="tr-TR" altLang="tr-TR" sz="2800" dirty="0" err="1"/>
              <a:t>Württemberg</a:t>
            </a:r>
            <a:endParaRPr lang="tr-TR" altLang="tr-TR" sz="2800" dirty="0"/>
          </a:p>
        </p:txBody>
      </p:sp>
    </p:spTree>
    <p:extLst>
      <p:ext uri="{BB962C8B-B14F-4D97-AF65-F5344CB8AC3E}">
        <p14:creationId xmlns:p14="http://schemas.microsoft.com/office/powerpoint/2010/main" val="2709520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solidFill>
                  <a:srgbClr val="FFC000"/>
                </a:solidFill>
              </a:rPr>
              <a:t>Adaptif</a:t>
            </a:r>
            <a:r>
              <a:rPr lang="tr-TR" dirty="0" smtClean="0">
                <a:solidFill>
                  <a:srgbClr val="FFC000"/>
                </a:solidFill>
              </a:rPr>
              <a:t> Optik</a:t>
            </a:r>
            <a:endParaRPr lang="tr-TR" dirty="0">
              <a:solidFill>
                <a:srgbClr val="FFC000"/>
              </a:solidFill>
            </a:endParaRPr>
          </a:p>
        </p:txBody>
      </p:sp>
      <p:pic>
        <p:nvPicPr>
          <p:cNvPr id="16386" name="Picture 2" descr="http://www.astronomywise.com/wp-content/uploads/2014/08/keck-week-lasers2-670x440-1303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4337" y="1825625"/>
            <a:ext cx="662590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447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5"/>
          <p:cNvSpPr>
            <a:spLocks noGrp="1"/>
          </p:cNvSpPr>
          <p:nvPr>
            <p:ph idx="1"/>
          </p:nvPr>
        </p:nvSpPr>
        <p:spPr>
          <a:xfrm>
            <a:off x="1144877" y="5399377"/>
            <a:ext cx="9323387" cy="1042987"/>
          </a:xfrm>
        </p:spPr>
        <p:txBody>
          <a:bodyPr>
            <a:normAutofit fontScale="92500" lnSpcReduction="10000"/>
          </a:bodyPr>
          <a:lstStyle/>
          <a:p>
            <a:r>
              <a:rPr lang="tr-TR" altLang="tr-TR" dirty="0" err="1" smtClean="0"/>
              <a:t>Adaptif</a:t>
            </a:r>
            <a:r>
              <a:rPr lang="tr-TR" altLang="tr-TR" dirty="0" smtClean="0"/>
              <a:t> optik teknolojisiyle HD 18940 çift sistemin gözlemi. Soldaki resimde </a:t>
            </a:r>
            <a:r>
              <a:rPr lang="tr-TR" altLang="tr-TR" dirty="0" err="1" smtClean="0"/>
              <a:t>adaptif</a:t>
            </a:r>
            <a:r>
              <a:rPr lang="tr-TR" altLang="tr-TR" dirty="0" smtClean="0"/>
              <a:t> optik sistem kapalı, sağda ise açık iken elde edilen görüntü</a:t>
            </a:r>
          </a:p>
        </p:txBody>
      </p:sp>
      <p:pic>
        <p:nvPicPr>
          <p:cNvPr id="686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427" y="1513609"/>
            <a:ext cx="6861175"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lstStyle/>
          <a:p>
            <a:r>
              <a:rPr lang="tr-TR" dirty="0" err="1" smtClean="0">
                <a:solidFill>
                  <a:srgbClr val="FFC000"/>
                </a:solidFill>
              </a:rPr>
              <a:t>Adaptif</a:t>
            </a:r>
            <a:r>
              <a:rPr lang="tr-TR" dirty="0" smtClean="0">
                <a:solidFill>
                  <a:srgbClr val="FFC000"/>
                </a:solidFill>
              </a:rPr>
              <a:t> Optik</a:t>
            </a:r>
            <a:endParaRPr lang="tr-TR" dirty="0">
              <a:solidFill>
                <a:srgbClr val="FFC000"/>
              </a:solidFill>
            </a:endParaRPr>
          </a:p>
        </p:txBody>
      </p:sp>
    </p:spTree>
    <p:extLst>
      <p:ext uri="{BB962C8B-B14F-4D97-AF65-F5344CB8AC3E}">
        <p14:creationId xmlns:p14="http://schemas.microsoft.com/office/powerpoint/2010/main" val="3553356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Alt-</a:t>
            </a:r>
            <a:r>
              <a:rPr lang="tr-TR" b="1" dirty="0" err="1" smtClean="0"/>
              <a:t>Azimuth</a:t>
            </a:r>
            <a:r>
              <a:rPr lang="tr-TR" b="1" dirty="0" smtClean="0"/>
              <a:t> Montaj</a:t>
            </a:r>
            <a:endParaRPr lang="en-US" b="1" dirty="0"/>
          </a:p>
        </p:txBody>
      </p:sp>
      <p:sp>
        <p:nvSpPr>
          <p:cNvPr id="3" name="Content Placeholder 2"/>
          <p:cNvSpPr>
            <a:spLocks noGrp="1"/>
          </p:cNvSpPr>
          <p:nvPr>
            <p:ph idx="1"/>
          </p:nvPr>
        </p:nvSpPr>
        <p:spPr>
          <a:xfrm>
            <a:off x="671945" y="1575953"/>
            <a:ext cx="6050973" cy="3779860"/>
          </a:xfrm>
        </p:spPr>
        <p:txBody>
          <a:bodyPr>
            <a:normAutofit/>
          </a:bodyPr>
          <a:lstStyle/>
          <a:p>
            <a:pPr marL="0" indent="0" algn="just">
              <a:buNone/>
            </a:pPr>
            <a:r>
              <a:rPr lang="tr-TR" sz="2000" dirty="0" smtClean="0"/>
              <a:t>Alt/Az </a:t>
            </a:r>
            <a:r>
              <a:rPr lang="tr-TR" sz="2000" dirty="0"/>
              <a:t>montajda teleskop bir yatay bir de dikey eksen etrafında döner. Teleskobu bir cisme yönlerdirirken, önce yatay pozisyonu ayarlamak için onu ufuk boyunca (azimut ekseni) döndürmek, ardından dikey pozisyonu ayarlamak için yükseklik ekseni boyunca eğmek gerekir.  Bu montaj türünü kullanmak oldukça kolaydır ve maliyeti düşük teleskoplarda en çok tercih edilendir. </a:t>
            </a:r>
          </a:p>
          <a:p>
            <a:pPr marL="0" indent="0">
              <a:buNone/>
            </a:pPr>
            <a:endParaRPr lang="tr-TR"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492" y="1575953"/>
            <a:ext cx="3706536" cy="472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400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a:t>Alt-</a:t>
            </a:r>
            <a:r>
              <a:rPr lang="tr-TR" b="1" dirty="0" err="1"/>
              <a:t>Azimuth</a:t>
            </a:r>
            <a:r>
              <a:rPr lang="tr-TR" b="1" dirty="0"/>
              <a:t> Montaj</a:t>
            </a:r>
            <a:endParaRPr lang="tr-TR" dirty="0"/>
          </a:p>
        </p:txBody>
      </p:sp>
      <p:pic>
        <p:nvPicPr>
          <p:cNvPr id="4" name="Content Placeholder 3"/>
          <p:cNvPicPr>
            <a:picLocks noGrp="1" noChangeAspect="1"/>
          </p:cNvPicPr>
          <p:nvPr>
            <p:ph idx="1"/>
          </p:nvPr>
        </p:nvPicPr>
        <p:blipFill>
          <a:blip r:embed="rId2"/>
          <a:stretch>
            <a:fillRect/>
          </a:stretch>
        </p:blipFill>
        <p:spPr>
          <a:xfrm>
            <a:off x="1730710" y="1423555"/>
            <a:ext cx="8174843" cy="4862945"/>
          </a:xfrm>
          <a:prstGeom prst="rect">
            <a:avLst/>
          </a:prstGeom>
        </p:spPr>
      </p:pic>
    </p:spTree>
    <p:extLst>
      <p:ext uri="{BB962C8B-B14F-4D97-AF65-F5344CB8AC3E}">
        <p14:creationId xmlns:p14="http://schemas.microsoft.com/office/powerpoint/2010/main" val="2297959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387452" y="862446"/>
            <a:ext cx="9068612" cy="5195454"/>
          </a:xfrm>
          <a:prstGeom prst="rect">
            <a:avLst/>
          </a:prstGeom>
        </p:spPr>
      </p:pic>
    </p:spTree>
    <p:extLst>
      <p:ext uri="{BB962C8B-B14F-4D97-AF65-F5344CB8AC3E}">
        <p14:creationId xmlns:p14="http://schemas.microsoft.com/office/powerpoint/2010/main" val="1367261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Alt-</a:t>
            </a:r>
            <a:r>
              <a:rPr lang="tr-TR" b="1" dirty="0" err="1" smtClean="0"/>
              <a:t>Azimuth</a:t>
            </a:r>
            <a:r>
              <a:rPr lang="tr-TR" b="1" dirty="0" smtClean="0"/>
              <a:t> Montaj</a:t>
            </a:r>
            <a:endParaRPr lang="en-US" b="1" dirty="0"/>
          </a:p>
        </p:txBody>
      </p:sp>
      <p:sp>
        <p:nvSpPr>
          <p:cNvPr id="3" name="Content Placeholder 2"/>
          <p:cNvSpPr>
            <a:spLocks noGrp="1"/>
          </p:cNvSpPr>
          <p:nvPr>
            <p:ph idx="1"/>
          </p:nvPr>
        </p:nvSpPr>
        <p:spPr>
          <a:xfrm>
            <a:off x="488373" y="1636279"/>
            <a:ext cx="3823853" cy="4488873"/>
          </a:xfrm>
        </p:spPr>
        <p:txBody>
          <a:bodyPr>
            <a:normAutofit fontScale="85000" lnSpcReduction="20000"/>
          </a:bodyPr>
          <a:lstStyle/>
          <a:p>
            <a:pPr algn="just"/>
            <a:r>
              <a:rPr lang="tr-TR" dirty="0" smtClean="0"/>
              <a:t>Alt-az montajın kullanımının basit ve kolay olmasına rağmen, bu montajda yıldızların hareketleri düzgün bir şekilde takip edilemez. Hem dikey hem de yatayda hareket ederken </a:t>
            </a:r>
            <a:r>
              <a:rPr lang="tr-TR" dirty="0"/>
              <a:t>düzgün bir yay hareketi yerine </a:t>
            </a:r>
            <a:r>
              <a:rPr lang="tr-TR" dirty="0" smtClean="0"/>
              <a:t>bir zigzag hareketi ortaya çıkar. Bu durum yıldızları gözlemede bu montaj türünü kullanışsız yapar. </a:t>
            </a:r>
          </a:p>
          <a:p>
            <a:pPr algn="just"/>
            <a:r>
              <a:rPr lang="tr-TR" dirty="0" smtClean="0"/>
              <a:t> </a:t>
            </a:r>
          </a:p>
          <a:p>
            <a:endParaRPr lang="tr-TR" dirty="0" smtClean="0"/>
          </a:p>
        </p:txBody>
      </p:sp>
      <p:pic>
        <p:nvPicPr>
          <p:cNvPr id="4" name="Alt-azimuth_mou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02727" y="1553153"/>
            <a:ext cx="6096000" cy="4572000"/>
          </a:xfrm>
          <a:prstGeom prst="rect">
            <a:avLst/>
          </a:prstGeom>
        </p:spPr>
      </p:pic>
    </p:spTree>
    <p:extLst>
      <p:ext uri="{BB962C8B-B14F-4D97-AF65-F5344CB8AC3E}">
        <p14:creationId xmlns:p14="http://schemas.microsoft.com/office/powerpoint/2010/main" val="1100748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a:t>Alt-</a:t>
            </a:r>
            <a:r>
              <a:rPr lang="tr-TR" b="1" dirty="0" err="1"/>
              <a:t>Azimuth</a:t>
            </a:r>
            <a:r>
              <a:rPr lang="tr-TR" b="1" dirty="0"/>
              <a:t> </a:t>
            </a:r>
            <a:r>
              <a:rPr lang="tr-TR" b="1" dirty="0" smtClean="0"/>
              <a:t>Montaja Sahip Teleskoplar</a:t>
            </a:r>
            <a:endParaRPr lang="tr-TR" dirty="0"/>
          </a:p>
        </p:txBody>
      </p:sp>
      <p:sp>
        <p:nvSpPr>
          <p:cNvPr id="3" name="Content Placeholder 2"/>
          <p:cNvSpPr>
            <a:spLocks noGrp="1"/>
          </p:cNvSpPr>
          <p:nvPr>
            <p:ph idx="1"/>
          </p:nvPr>
        </p:nvSpPr>
        <p:spPr>
          <a:xfrm>
            <a:off x="1847363" y="6096722"/>
            <a:ext cx="10233800" cy="595023"/>
          </a:xfrm>
        </p:spPr>
        <p:txBody>
          <a:bodyPr/>
          <a:lstStyle/>
          <a:p>
            <a:r>
              <a:rPr lang="en-US" dirty="0"/>
              <a:t>8.2 m </a:t>
            </a:r>
            <a:r>
              <a:rPr lang="tr-TR" dirty="0" smtClean="0"/>
              <a:t>çaplı teleskopa sahip </a:t>
            </a:r>
            <a:r>
              <a:rPr lang="en-US" dirty="0" err="1" smtClean="0"/>
              <a:t>Paranal</a:t>
            </a:r>
            <a:r>
              <a:rPr lang="tr-TR" dirty="0" smtClean="0"/>
              <a:t> Gözlemevi</a:t>
            </a:r>
            <a:endParaRPr lang="tr-TR" dirty="0"/>
          </a:p>
        </p:txBody>
      </p:sp>
      <p:pic>
        <p:nvPicPr>
          <p:cNvPr id="5122" name="Picture 2" descr="https://upload.wikimedia.org/wikipedia/commons/thumb/8/84/Paranal_opendome.jpg/1024px-Paranal_opend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912" y="1724891"/>
            <a:ext cx="6531953" cy="437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14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b="1" dirty="0"/>
              <a:t>Alt-</a:t>
            </a:r>
            <a:r>
              <a:rPr lang="tr-TR" b="1" dirty="0" err="1"/>
              <a:t>Azimuth</a:t>
            </a:r>
            <a:r>
              <a:rPr lang="tr-TR" b="1" dirty="0"/>
              <a:t> Montaja Sahip Teleskoplar</a:t>
            </a:r>
            <a:endParaRPr lang="tr-TR" dirty="0"/>
          </a:p>
        </p:txBody>
      </p:sp>
      <p:sp>
        <p:nvSpPr>
          <p:cNvPr id="3" name="Content Placeholder 2"/>
          <p:cNvSpPr>
            <a:spLocks noGrp="1"/>
          </p:cNvSpPr>
          <p:nvPr>
            <p:ph idx="1"/>
          </p:nvPr>
        </p:nvSpPr>
        <p:spPr>
          <a:xfrm>
            <a:off x="1492533" y="5706532"/>
            <a:ext cx="10233800" cy="690563"/>
          </a:xfrm>
        </p:spPr>
        <p:txBody>
          <a:bodyPr/>
          <a:lstStyle/>
          <a:p>
            <a:r>
              <a:rPr lang="tr-TR" dirty="0" smtClean="0"/>
              <a:t>10 m çaplı </a:t>
            </a:r>
            <a:r>
              <a:rPr lang="tr-TR" dirty="0" err="1" smtClean="0"/>
              <a:t>Keck</a:t>
            </a:r>
            <a:r>
              <a:rPr lang="tr-TR" dirty="0" smtClean="0"/>
              <a:t> Teleskopları</a:t>
            </a:r>
            <a:endParaRPr lang="tr-TR" dirty="0"/>
          </a:p>
        </p:txBody>
      </p:sp>
      <p:pic>
        <p:nvPicPr>
          <p:cNvPr id="6146" name="Picture 2" descr="https://upload.wikimedia.org/wikipedia/commons/7/78/KeckObservatory20071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925" y="1100000"/>
            <a:ext cx="3189293" cy="47876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2/20/Keckna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0688"/>
            <a:ext cx="5903935" cy="398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38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464</TotalTime>
  <Words>925</Words>
  <Application>Microsoft Office PowerPoint</Application>
  <PresentationFormat>Widescreen</PresentationFormat>
  <Paragraphs>114</Paragraphs>
  <Slides>39</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Corbel</vt:lpstr>
      <vt:lpstr>Wingdings 2</vt:lpstr>
      <vt:lpstr>Depth</vt:lpstr>
      <vt:lpstr>Teleskopların Montajı</vt:lpstr>
      <vt:lpstr>Teleskopların Montajı</vt:lpstr>
      <vt:lpstr>Teleskopların Montajı</vt:lpstr>
      <vt:lpstr>Alt-Azimuth Montaj</vt:lpstr>
      <vt:lpstr>Alt-Azimuth Montaj</vt:lpstr>
      <vt:lpstr>PowerPoint Presentation</vt:lpstr>
      <vt:lpstr>Alt-Azimuth Montaj</vt:lpstr>
      <vt:lpstr>Alt-Azimuth Montaja Sahip Teleskoplar</vt:lpstr>
      <vt:lpstr>Alt-Azimuth Montaja Sahip Teleskoplar</vt:lpstr>
      <vt:lpstr>Alt-Azimuth Montaja Sahip Teleskoplar</vt:lpstr>
      <vt:lpstr>Ekvatoryal Montaj</vt:lpstr>
      <vt:lpstr>Ekvatoryal Montaj</vt:lpstr>
      <vt:lpstr>Ekvatoryal Montaj</vt:lpstr>
      <vt:lpstr>Ekvatoryal  Montaj Türleri</vt:lpstr>
      <vt:lpstr>Alman Türü Montaj</vt:lpstr>
      <vt:lpstr>Ekvatoryal Montaj: Alman M.</vt:lpstr>
      <vt:lpstr>PowerPoint Presentation</vt:lpstr>
      <vt:lpstr>Yoke Türü Montaj</vt:lpstr>
      <vt:lpstr>PowerPoint Presentation</vt:lpstr>
      <vt:lpstr>At Nalı Türü Montaj</vt:lpstr>
      <vt:lpstr>PowerPoint Presentation</vt:lpstr>
      <vt:lpstr>Çatal Montaj</vt:lpstr>
      <vt:lpstr>Ekvatoryal Montaj: Çatal M.</vt:lpstr>
      <vt:lpstr>Ekvatoryal Montaj: Çatal M.</vt:lpstr>
      <vt:lpstr>PowerPoint Presentation</vt:lpstr>
      <vt:lpstr>Gözlemevleri için ideal şartlar</vt:lpstr>
      <vt:lpstr>Astronomik Görüş (Seeing)</vt:lpstr>
      <vt:lpstr>Işık Kirliliği</vt:lpstr>
      <vt:lpstr>Mauna Kea, Hawaii (4200 m)</vt:lpstr>
      <vt:lpstr>La Palma Gözlemevi, Kanarya Adaları 2400 m</vt:lpstr>
      <vt:lpstr>VLA, Paranal Gözlemevi, 2600 m </vt:lpstr>
      <vt:lpstr>European Extremely Large Telescope (E-ELT), 2600 m</vt:lpstr>
      <vt:lpstr>Kitt Peak National Observatory - Tucson, Arizona </vt:lpstr>
      <vt:lpstr>TUG – RTT150, 2500 m</vt:lpstr>
      <vt:lpstr>Kreiken Teleskobu</vt:lpstr>
      <vt:lpstr>T35 Teleskobu</vt:lpstr>
      <vt:lpstr>Coude Teleskobu</vt:lpstr>
      <vt:lpstr>Adaptif Optik</vt:lpstr>
      <vt:lpstr>Adaptif Optik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Gözmercekleri</dc:title>
  <dc:creator>Mesut Yilmaz</dc:creator>
  <cp:lastModifiedBy>Mesut</cp:lastModifiedBy>
  <cp:revision>42</cp:revision>
  <dcterms:created xsi:type="dcterms:W3CDTF">2014-12-02T12:01:14Z</dcterms:created>
  <dcterms:modified xsi:type="dcterms:W3CDTF">2017-11-03T15:36:52Z</dcterms:modified>
</cp:coreProperties>
</file>