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06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67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63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781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9978714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065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762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1975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155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91665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4474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6079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063552" y="1772817"/>
            <a:ext cx="8062912" cy="1470025"/>
          </a:xfrm>
        </p:spPr>
        <p:txBody>
          <a:bodyPr/>
          <a:lstStyle/>
          <a:p>
            <a:r>
              <a:rPr lang="tr-TR" b="1" dirty="0" smtClean="0"/>
              <a:t>BİY432 </a:t>
            </a:r>
            <a:r>
              <a:rPr lang="tr-TR" b="1" dirty="0" smtClean="0"/>
              <a:t>PROKARYOTİK ÇEŞİTLİLİK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35560" y="3861048"/>
            <a:ext cx="8062912" cy="1752600"/>
          </a:xfrm>
        </p:spPr>
        <p:txBody>
          <a:bodyPr/>
          <a:lstStyle/>
          <a:p>
            <a:r>
              <a:rPr lang="tr-TR" b="1" dirty="0" smtClean="0"/>
              <a:t>Prof. Dr. Sevgi ERTUĞRUL KARATAY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85117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9536" y="260648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tr-TR" b="1" dirty="0" err="1" smtClean="0">
                <a:solidFill>
                  <a:srgbClr val="FF0000"/>
                </a:solidFill>
              </a:rPr>
              <a:t>Yeryüzeyi</a:t>
            </a:r>
            <a:r>
              <a:rPr lang="tr-TR" b="1" dirty="0" smtClean="0">
                <a:solidFill>
                  <a:srgbClr val="FF0000"/>
                </a:solidFill>
              </a:rPr>
              <a:t> altında oluşum hipotezi</a:t>
            </a:r>
          </a:p>
          <a:p>
            <a:r>
              <a:rPr lang="tr-TR" dirty="0" err="1" smtClean="0"/>
              <a:t>Hidrotermal</a:t>
            </a:r>
            <a:r>
              <a:rPr lang="tr-TR" dirty="0" smtClean="0"/>
              <a:t> sıcak su kaynaklarında koşullar daha elverişli ve kararlı</a:t>
            </a:r>
          </a:p>
          <a:p>
            <a:r>
              <a:rPr lang="tr-TR" dirty="0" smtClean="0"/>
              <a:t>H</a:t>
            </a:r>
            <a:r>
              <a:rPr lang="tr-TR" baseline="-25000" dirty="0" smtClean="0"/>
              <a:t>2</a:t>
            </a:r>
            <a:r>
              <a:rPr lang="tr-TR" dirty="0" smtClean="0"/>
              <a:t> ve H</a:t>
            </a:r>
            <a:r>
              <a:rPr lang="tr-TR" baseline="-25000" dirty="0" smtClean="0"/>
              <a:t>2</a:t>
            </a:r>
            <a:r>
              <a:rPr lang="tr-TR" dirty="0" smtClean="0"/>
              <a:t>S daimi ve bol enerji kaynağı</a:t>
            </a:r>
          </a:p>
          <a:p>
            <a:r>
              <a:rPr lang="tr-TR" dirty="0" smtClean="0"/>
              <a:t>Çok sıcak </a:t>
            </a:r>
            <a:r>
              <a:rPr lang="tr-TR" dirty="0" err="1" smtClean="0"/>
              <a:t>hidrotermal</a:t>
            </a:r>
            <a:r>
              <a:rPr lang="tr-TR" dirty="0" smtClean="0"/>
              <a:t> sular soğuk ve </a:t>
            </a:r>
            <a:r>
              <a:rPr lang="tr-TR" dirty="0" err="1" smtClean="0"/>
              <a:t>Fe</a:t>
            </a:r>
            <a:r>
              <a:rPr lang="tr-TR" dirty="0" smtClean="0"/>
              <a:t> içeren okyanus suları ile karşılaşınca Mg içeren“</a:t>
            </a:r>
            <a:r>
              <a:rPr lang="tr-TR" dirty="0" err="1" smtClean="0"/>
              <a:t>montmorillonit</a:t>
            </a:r>
            <a:r>
              <a:rPr lang="tr-TR" dirty="0" smtClean="0"/>
              <a:t>” killer oluştu. Bunlar jelimsi, emici yüzeye sahip, yarı geçirgen, kapalı ve </a:t>
            </a:r>
            <a:r>
              <a:rPr lang="tr-TR" dirty="0" err="1" smtClean="0"/>
              <a:t>porlar</a:t>
            </a:r>
            <a:r>
              <a:rPr lang="tr-TR" dirty="0" smtClean="0"/>
              <a:t> içeren yapılar.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7198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63552" y="404664"/>
            <a:ext cx="8229600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solidFill>
                  <a:srgbClr val="FFC000"/>
                </a:solidFill>
              </a:rPr>
              <a:t>LUCA</a:t>
            </a:r>
            <a:r>
              <a:rPr lang="tr-TR" dirty="0" smtClean="0"/>
              <a:t> (</a:t>
            </a:r>
            <a:r>
              <a:rPr lang="tr-TR" dirty="0" err="1" smtClean="0"/>
              <a:t>Last</a:t>
            </a:r>
            <a:r>
              <a:rPr lang="tr-TR" dirty="0" smtClean="0"/>
              <a:t> </a:t>
            </a:r>
            <a:r>
              <a:rPr lang="tr-TR" dirty="0" err="1" smtClean="0"/>
              <a:t>Universal</a:t>
            </a:r>
            <a:r>
              <a:rPr lang="tr-TR" dirty="0" smtClean="0"/>
              <a:t>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Anchestor</a:t>
            </a:r>
            <a:r>
              <a:rPr lang="tr-TR" dirty="0" smtClean="0"/>
              <a:t>) bu çok basit yapıdaki hücre ile başlamış ve iki farklı yöne doğru evrimleşmiş (en çok başarılı oldukları  nişlerdeki fizikokimyasal özelliklerine göre)</a:t>
            </a:r>
          </a:p>
          <a:p>
            <a:pPr>
              <a:buNone/>
            </a:pPr>
            <a:r>
              <a:rPr lang="tr-TR" dirty="0" smtClean="0"/>
              <a:t>Sonra bu iki </a:t>
            </a:r>
            <a:r>
              <a:rPr lang="tr-TR" dirty="0" err="1" smtClean="0"/>
              <a:t>populasyon</a:t>
            </a:r>
            <a:r>
              <a:rPr lang="tr-TR" dirty="0" smtClean="0"/>
              <a:t> seleksiyona uğrayarak günümüz hücreleri oluşmuş. </a:t>
            </a:r>
          </a:p>
          <a:p>
            <a:pPr>
              <a:buNone/>
            </a:pPr>
            <a:r>
              <a:rPr lang="tr-TR" dirty="0" smtClean="0"/>
              <a:t>Bu iki soy evrimleşirken bazı detaylar farklılaşmış </a:t>
            </a:r>
          </a:p>
        </p:txBody>
      </p:sp>
    </p:spTree>
    <p:extLst>
      <p:ext uri="{BB962C8B-B14F-4D97-AF65-F5344CB8AC3E}">
        <p14:creationId xmlns:p14="http://schemas.microsoft.com/office/powerpoint/2010/main" val="342278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Oluşumundan bu yana dünyada birçok fiziksel ve jeolojik değişim meydana geldi</a:t>
            </a:r>
          </a:p>
          <a:p>
            <a:r>
              <a:rPr lang="tr-TR" dirty="0" err="1" smtClean="0"/>
              <a:t>Mikrobiyel</a:t>
            </a:r>
            <a:r>
              <a:rPr lang="tr-TR" dirty="0" smtClean="0"/>
              <a:t> yaşam oluştuktan sonra dünya üzerinde yeni fırsatlar ve değişimler oluştu</a:t>
            </a:r>
          </a:p>
          <a:p>
            <a:r>
              <a:rPr lang="tr-TR" dirty="0" err="1" smtClean="0"/>
              <a:t>Mikrobiyel</a:t>
            </a:r>
            <a:r>
              <a:rPr lang="tr-TR" dirty="0" smtClean="0"/>
              <a:t> aktiviteler (metabolizma ve fizyoloji) bugünkü biyosferde birçok değişikliğe sebep olmuştur.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410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Dünyanın kökeni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Yavaş bozunan radyoaktif izotoplara göre 4.5 milyar yıl önce</a:t>
            </a:r>
          </a:p>
          <a:p>
            <a:r>
              <a:rPr lang="tr-TR" dirty="0" smtClean="0"/>
              <a:t>Yeni yıldız (güneş) nükleer füzyon-ısı ve ışık enerjisine sebep oldu</a:t>
            </a:r>
          </a:p>
          <a:p>
            <a:r>
              <a:rPr lang="tr-TR" dirty="0" smtClean="0"/>
              <a:t>Yaşam için uygun olmayan dünya.. (500 milyon yıl)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183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692696"/>
            <a:ext cx="8229600" cy="5762112"/>
          </a:xfrm>
        </p:spPr>
        <p:txBody>
          <a:bodyPr>
            <a:normAutofit/>
          </a:bodyPr>
          <a:lstStyle/>
          <a:p>
            <a:r>
              <a:rPr lang="tr-TR" dirty="0" smtClean="0"/>
              <a:t>Su gezegenin içindeki volkanik gazlardan ve çarpan kuyruklu yıldızlardan köken almış ama sıcaklıktan dolayı buhar halinde. </a:t>
            </a:r>
          </a:p>
          <a:p>
            <a:r>
              <a:rPr lang="tr-TR" dirty="0" smtClean="0"/>
              <a:t>Dünyanın yaşını gösterebilecek bir kaya </a:t>
            </a:r>
            <a:r>
              <a:rPr lang="tr-TR" dirty="0" err="1" smtClean="0"/>
              <a:t>tesbit</a:t>
            </a:r>
            <a:r>
              <a:rPr lang="tr-TR" dirty="0" smtClean="0"/>
              <a:t> edilememiş (jeolojik değişimlerden dolayı)</a:t>
            </a:r>
          </a:p>
          <a:p>
            <a:r>
              <a:rPr lang="tr-TR" dirty="0" smtClean="0"/>
              <a:t>En eski </a:t>
            </a:r>
            <a:r>
              <a:rPr lang="tr-TR" dirty="0" err="1" smtClean="0"/>
              <a:t>sediment</a:t>
            </a:r>
            <a:r>
              <a:rPr lang="tr-TR" dirty="0" smtClean="0"/>
              <a:t> kayalarından biri güneybatı Grönland de 3.86 milyar yıl önce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3718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620688"/>
            <a:ext cx="8229600" cy="583412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Arial"/>
                <a:cs typeface="Arial"/>
              </a:rPr>
              <a:t>Eski örneklerde mineral </a:t>
            </a:r>
            <a:r>
              <a:rPr lang="tr-TR" dirty="0" err="1" smtClean="0">
                <a:latin typeface="Arial"/>
                <a:cs typeface="Arial"/>
              </a:rPr>
              <a:t>zircon</a:t>
            </a:r>
            <a:r>
              <a:rPr lang="tr-TR" dirty="0" smtClean="0">
                <a:latin typeface="Arial"/>
                <a:cs typeface="Arial"/>
              </a:rPr>
              <a:t> kristallerine rastlanmış (ZrSiO</a:t>
            </a:r>
            <a:r>
              <a:rPr lang="tr-TR" baseline="-25000" dirty="0" smtClean="0">
                <a:latin typeface="Arial"/>
                <a:cs typeface="Arial"/>
              </a:rPr>
              <a:t>4</a:t>
            </a:r>
            <a:r>
              <a:rPr lang="tr-TR" dirty="0" smtClean="0">
                <a:latin typeface="Arial"/>
                <a:cs typeface="Arial"/>
              </a:rPr>
              <a:t>)</a:t>
            </a:r>
          </a:p>
          <a:p>
            <a:pPr marL="64008" indent="0">
              <a:buNone/>
            </a:pPr>
            <a:endParaRPr lang="tr-TR" dirty="0" smtClean="0">
              <a:latin typeface="Arial"/>
              <a:cs typeface="Arial"/>
            </a:endParaRPr>
          </a:p>
          <a:p>
            <a:r>
              <a:rPr lang="tr-TR" dirty="0" smtClean="0">
                <a:latin typeface="Arial"/>
                <a:cs typeface="Arial"/>
              </a:rPr>
              <a:t>4.3 milyar yıl önce suyun okyanus şeklinde yoğunlaştığına inanılıyor</a:t>
            </a:r>
          </a:p>
          <a:p>
            <a:pPr marL="64008" indent="0">
              <a:buNone/>
            </a:pPr>
            <a:endParaRPr lang="tr-TR" dirty="0" smtClean="0">
              <a:latin typeface="Arial"/>
              <a:cs typeface="Arial"/>
            </a:endParaRPr>
          </a:p>
          <a:p>
            <a:r>
              <a:rPr lang="tr-TR" dirty="0" smtClean="0">
                <a:latin typeface="Arial"/>
                <a:cs typeface="Arial"/>
              </a:rPr>
              <a:t>Buna göre dünya oluştuktan birkaç yüz milyon yıl sonra yaşama uygun hale gelmiş.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3632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Erken dünyada </a:t>
            </a:r>
            <a:r>
              <a:rPr lang="tr-TR" dirty="0" err="1" smtClean="0"/>
              <a:t>mikrobiyel</a:t>
            </a:r>
            <a:r>
              <a:rPr lang="tr-TR" dirty="0" smtClean="0"/>
              <a:t> yaşamın kanıtı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eski kayalarda bakteri benzeri </a:t>
            </a:r>
            <a:r>
              <a:rPr lang="tr-TR" dirty="0" err="1" smtClean="0"/>
              <a:t>mikrofosillere</a:t>
            </a:r>
            <a:r>
              <a:rPr lang="tr-TR" dirty="0" smtClean="0"/>
              <a:t> rastlanmış (basit çubuk yada koklar)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4467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3.5 milyar yıllık kayalarda “</a:t>
            </a:r>
            <a:r>
              <a:rPr lang="tr-TR" dirty="0" err="1" smtClean="0"/>
              <a:t>stromatolit</a:t>
            </a:r>
            <a:r>
              <a:rPr lang="tr-TR" dirty="0" smtClean="0"/>
              <a:t> “ adı verilen </a:t>
            </a:r>
            <a:r>
              <a:rPr lang="tr-TR" dirty="0" err="1" smtClean="0"/>
              <a:t>mikrobiyel</a:t>
            </a:r>
            <a:r>
              <a:rPr lang="tr-TR" dirty="0" smtClean="0"/>
              <a:t> formasyonlar çok yaygın</a:t>
            </a:r>
          </a:p>
          <a:p>
            <a:r>
              <a:rPr lang="tr-TR" dirty="0" err="1" smtClean="0"/>
              <a:t>stromatolit</a:t>
            </a:r>
            <a:r>
              <a:rPr lang="tr-TR" dirty="0" smtClean="0"/>
              <a:t>= fosilleşmiş </a:t>
            </a:r>
            <a:r>
              <a:rPr lang="tr-TR" dirty="0" err="1" smtClean="0"/>
              <a:t>filamentli</a:t>
            </a:r>
            <a:r>
              <a:rPr lang="tr-TR" dirty="0" smtClean="0"/>
              <a:t> </a:t>
            </a:r>
            <a:r>
              <a:rPr lang="tr-TR" dirty="0" err="1" smtClean="0"/>
              <a:t>prokaryot</a:t>
            </a:r>
            <a:r>
              <a:rPr lang="tr-TR" dirty="0" smtClean="0"/>
              <a:t> + sıkışmış mineral materyali</a:t>
            </a:r>
          </a:p>
          <a:p>
            <a:r>
              <a:rPr lang="tr-TR" dirty="0" err="1" smtClean="0"/>
              <a:t>Filamentli</a:t>
            </a:r>
            <a:r>
              <a:rPr lang="tr-TR" dirty="0" smtClean="0"/>
              <a:t> </a:t>
            </a:r>
            <a:r>
              <a:rPr lang="tr-TR" dirty="0" err="1" smtClean="0"/>
              <a:t>prokaryot</a:t>
            </a:r>
            <a:r>
              <a:rPr lang="tr-TR" dirty="0" smtClean="0"/>
              <a:t>= </a:t>
            </a:r>
            <a:r>
              <a:rPr lang="tr-TR" dirty="0" err="1" smtClean="0"/>
              <a:t>filamentli</a:t>
            </a:r>
            <a:r>
              <a:rPr lang="tr-TR" dirty="0" smtClean="0"/>
              <a:t> </a:t>
            </a:r>
            <a:r>
              <a:rPr lang="tr-TR" dirty="0" err="1" smtClean="0"/>
              <a:t>fototrofik</a:t>
            </a:r>
            <a:r>
              <a:rPr lang="tr-TR" dirty="0" smtClean="0"/>
              <a:t> bakteri, örneğin yeşil kükürtsüz bakteri </a:t>
            </a:r>
            <a:r>
              <a:rPr lang="tr-TR" i="1" dirty="0" err="1" smtClean="0"/>
              <a:t>Chloroflexus</a:t>
            </a:r>
            <a:r>
              <a:rPr lang="tr-TR" dirty="0" err="1" smtClean="0"/>
              <a:t>’un</a:t>
            </a:r>
            <a:r>
              <a:rPr lang="tr-TR" dirty="0" smtClean="0"/>
              <a:t> ataları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548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u="sng" dirty="0" smtClean="0"/>
              <a:t>Özetle </a:t>
            </a:r>
            <a:r>
              <a:rPr lang="tr-TR" b="1" u="sng" dirty="0" err="1" smtClean="0"/>
              <a:t>mikrofosiller</a:t>
            </a:r>
            <a:r>
              <a:rPr lang="tr-TR" b="1" u="sng" dirty="0" smtClean="0"/>
              <a:t> şunu gösteriyor:</a:t>
            </a:r>
          </a:p>
          <a:p>
            <a:pPr>
              <a:buNone/>
            </a:pPr>
            <a:r>
              <a:rPr lang="tr-TR" dirty="0" smtClean="0"/>
              <a:t>1. Dünya oluştuktan  sonra 1 milyar yıl içinde veya daha önce </a:t>
            </a:r>
            <a:r>
              <a:rPr lang="tr-TR" dirty="0" err="1" smtClean="0"/>
              <a:t>mikrobiyel</a:t>
            </a:r>
            <a:r>
              <a:rPr lang="tr-TR" dirty="0" smtClean="0"/>
              <a:t> yaşam vardı.</a:t>
            </a:r>
          </a:p>
          <a:p>
            <a:pPr>
              <a:buNone/>
            </a:pPr>
            <a:r>
              <a:rPr lang="tr-TR" dirty="0" smtClean="0"/>
              <a:t>2. Ve hatta mikroorganizmalar morfolojik olarak farklılaşmaya bile başlamıştı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444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1544" y="404664"/>
            <a:ext cx="8229600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err="1" smtClean="0">
                <a:solidFill>
                  <a:srgbClr val="FF0000"/>
                </a:solidFill>
              </a:rPr>
              <a:t>Yeryüzeyinde</a:t>
            </a:r>
            <a:r>
              <a:rPr lang="tr-TR" b="1" dirty="0" smtClean="0">
                <a:solidFill>
                  <a:srgbClr val="FF0000"/>
                </a:solidFill>
              </a:rPr>
              <a:t> oluşum hipotezi</a:t>
            </a:r>
          </a:p>
          <a:p>
            <a:r>
              <a:rPr lang="tr-TR" dirty="0" err="1" smtClean="0"/>
              <a:t>Membranla</a:t>
            </a:r>
            <a:r>
              <a:rPr lang="tr-TR" dirty="0" smtClean="0"/>
              <a:t> çevrili ve kendi kendine </a:t>
            </a:r>
            <a:r>
              <a:rPr lang="tr-TR" dirty="0" err="1" smtClean="0"/>
              <a:t>replike</a:t>
            </a:r>
            <a:r>
              <a:rPr lang="tr-TR" dirty="0" smtClean="0"/>
              <a:t> olabilen ilk hücre “sıcak bir göletteki” (</a:t>
            </a:r>
            <a:r>
              <a:rPr lang="tr-TR" dirty="0" err="1" smtClean="0"/>
              <a:t>warm</a:t>
            </a:r>
            <a:r>
              <a:rPr lang="tr-TR" dirty="0" smtClean="0"/>
              <a:t> </a:t>
            </a:r>
            <a:r>
              <a:rPr lang="tr-TR" dirty="0" err="1" smtClean="0"/>
              <a:t>little</a:t>
            </a:r>
            <a:r>
              <a:rPr lang="tr-TR" dirty="0" smtClean="0"/>
              <a:t> </a:t>
            </a:r>
            <a:r>
              <a:rPr lang="tr-TR" dirty="0" err="1" smtClean="0"/>
              <a:t>pond</a:t>
            </a:r>
            <a:r>
              <a:rPr lang="tr-TR" dirty="0" smtClean="0"/>
              <a:t>, Charles </a:t>
            </a:r>
            <a:r>
              <a:rPr lang="tr-TR" dirty="0" err="1" smtClean="0"/>
              <a:t>Darwin</a:t>
            </a:r>
            <a:r>
              <a:rPr lang="tr-TR" dirty="0" smtClean="0"/>
              <a:t>,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origin</a:t>
            </a:r>
            <a:r>
              <a:rPr lang="tr-TR" dirty="0" smtClean="0"/>
              <a:t> of </a:t>
            </a:r>
            <a:r>
              <a:rPr lang="tr-TR" dirty="0" err="1" smtClean="0"/>
              <a:t>species</a:t>
            </a:r>
            <a:r>
              <a:rPr lang="tr-TR" dirty="0" smtClean="0"/>
              <a:t>) organik ve inorganik bileşiklerce zengin ilkel bir çorbadan oluşmuştur.</a:t>
            </a:r>
          </a:p>
          <a:p>
            <a:r>
              <a:rPr lang="tr-TR" dirty="0" smtClean="0"/>
              <a:t>Bu  hipotez ihtimal dışı. Çünkü ani sıcaklık değişimi, meteor çarpması, radyasyon vs. yeryüzünde oluşum hipotezini imkansız kılar.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796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403</Words>
  <Application>Microsoft Office PowerPoint</Application>
  <PresentationFormat>Geniş ekran</PresentationFormat>
  <Paragraphs>36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Verdana</vt:lpstr>
      <vt:lpstr>Wingdings 2</vt:lpstr>
      <vt:lpstr>Canlı</vt:lpstr>
      <vt:lpstr>BİY432 PROKARYOTİK ÇEŞİTLİLİK</vt:lpstr>
      <vt:lpstr>Giriş </vt:lpstr>
      <vt:lpstr>Dünyanın kökeni</vt:lpstr>
      <vt:lpstr>PowerPoint Sunusu</vt:lpstr>
      <vt:lpstr>PowerPoint Sunusu</vt:lpstr>
      <vt:lpstr>Erken dünyada mikrobiyel yaşamın kanıtı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BİY432 PROKARYOTİK ÇEŞİTLİLİK</dc:title>
  <dc:creator>sevgi</dc:creator>
  <cp:lastModifiedBy>sevgi</cp:lastModifiedBy>
  <cp:revision>1</cp:revision>
  <dcterms:created xsi:type="dcterms:W3CDTF">2020-01-07T09:15:06Z</dcterms:created>
  <dcterms:modified xsi:type="dcterms:W3CDTF">2020-01-07T09:15:28Z</dcterms:modified>
</cp:coreProperties>
</file>