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6"/>
  </p:notesMasterIdLst>
  <p:sldIdLst>
    <p:sldId id="257" r:id="rId2"/>
    <p:sldId id="258" r:id="rId3"/>
    <p:sldId id="259" r:id="rId4"/>
    <p:sldId id="260" r:id="rId5"/>
    <p:sldId id="261" r:id="rId6"/>
    <p:sldId id="262" r:id="rId7"/>
    <p:sldId id="284" r:id="rId8"/>
    <p:sldId id="268" r:id="rId9"/>
    <p:sldId id="341" r:id="rId10"/>
    <p:sldId id="271" r:id="rId11"/>
    <p:sldId id="272" r:id="rId12"/>
    <p:sldId id="383" r:id="rId13"/>
    <p:sldId id="384" r:id="rId14"/>
    <p:sldId id="385" r:id="rId15"/>
    <p:sldId id="277" r:id="rId16"/>
    <p:sldId id="401" r:id="rId17"/>
    <p:sldId id="279" r:id="rId18"/>
    <p:sldId id="386" r:id="rId19"/>
    <p:sldId id="342" r:id="rId20"/>
    <p:sldId id="287" r:id="rId21"/>
    <p:sldId id="288" r:id="rId22"/>
    <p:sldId id="291" r:id="rId23"/>
    <p:sldId id="292" r:id="rId24"/>
    <p:sldId id="293" r:id="rId25"/>
    <p:sldId id="294" r:id="rId26"/>
    <p:sldId id="295" r:id="rId27"/>
    <p:sldId id="296" r:id="rId28"/>
    <p:sldId id="297" r:id="rId29"/>
    <p:sldId id="298" r:id="rId30"/>
    <p:sldId id="301" r:id="rId31"/>
    <p:sldId id="302" r:id="rId32"/>
    <p:sldId id="303" r:id="rId33"/>
    <p:sldId id="379" r:id="rId34"/>
    <p:sldId id="304" r:id="rId35"/>
    <p:sldId id="306" r:id="rId36"/>
    <p:sldId id="389" r:id="rId37"/>
    <p:sldId id="307" r:id="rId38"/>
    <p:sldId id="309" r:id="rId39"/>
    <p:sldId id="311" r:id="rId40"/>
    <p:sldId id="312" r:id="rId41"/>
    <p:sldId id="313" r:id="rId42"/>
    <p:sldId id="314" r:id="rId43"/>
    <p:sldId id="380" r:id="rId44"/>
    <p:sldId id="315" r:id="rId45"/>
    <p:sldId id="317" r:id="rId46"/>
    <p:sldId id="319" r:id="rId47"/>
    <p:sldId id="320" r:id="rId48"/>
    <p:sldId id="321" r:id="rId49"/>
    <p:sldId id="322" r:id="rId50"/>
    <p:sldId id="375" r:id="rId51"/>
    <p:sldId id="374" r:id="rId52"/>
    <p:sldId id="325" r:id="rId53"/>
    <p:sldId id="323" r:id="rId54"/>
    <p:sldId id="324" r:id="rId55"/>
    <p:sldId id="326" r:id="rId56"/>
    <p:sldId id="376" r:id="rId57"/>
    <p:sldId id="377" r:id="rId58"/>
    <p:sldId id="327" r:id="rId59"/>
    <p:sldId id="328" r:id="rId60"/>
    <p:sldId id="396" r:id="rId61"/>
    <p:sldId id="395" r:id="rId62"/>
    <p:sldId id="388" r:id="rId63"/>
    <p:sldId id="329" r:id="rId64"/>
    <p:sldId id="330" r:id="rId65"/>
    <p:sldId id="397" r:id="rId66"/>
    <p:sldId id="282" r:id="rId67"/>
    <p:sldId id="387" r:id="rId68"/>
    <p:sldId id="266" r:id="rId69"/>
    <p:sldId id="390" r:id="rId70"/>
    <p:sldId id="391" r:id="rId71"/>
    <p:sldId id="392" r:id="rId72"/>
    <p:sldId id="393" r:id="rId73"/>
    <p:sldId id="333" r:id="rId74"/>
    <p:sldId id="335" r:id="rId7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1515"/>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2889" autoAdjust="0"/>
  </p:normalViewPr>
  <p:slideViewPr>
    <p:cSldViewPr>
      <p:cViewPr varScale="1">
        <p:scale>
          <a:sx n="54" d="100"/>
          <a:sy n="54" d="100"/>
        </p:scale>
        <p:origin x="-45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E8D8F-4E51-490A-9820-21773A6FEA68}" type="doc">
      <dgm:prSet loTypeId="urn:microsoft.com/office/officeart/2005/8/layout/matrix1" loCatId="matrix" qsTypeId="urn:microsoft.com/office/officeart/2005/8/quickstyle/simple1#1" qsCatId="simple" csTypeId="urn:microsoft.com/office/officeart/2005/8/colors/colorful1#2" csCatId="colorful" phldr="1"/>
      <dgm:spPr/>
      <dgm:t>
        <a:bodyPr/>
        <a:lstStyle/>
        <a:p>
          <a:endParaRPr lang="tr-TR"/>
        </a:p>
      </dgm:t>
    </dgm:pt>
    <dgm:pt modelId="{0AF4DFF6-E24D-402F-9C14-1A323903E24C}">
      <dgm:prSet phldrT="[Metin]"/>
      <dgm:spPr/>
      <dgm:t>
        <a:bodyPr/>
        <a:lstStyle/>
        <a:p>
          <a:r>
            <a:rPr lang="tr-TR" dirty="0" smtClean="0"/>
            <a:t>İzlem Polikliniği</a:t>
          </a:r>
          <a:endParaRPr lang="tr-TR" dirty="0"/>
        </a:p>
      </dgm:t>
    </dgm:pt>
    <dgm:pt modelId="{88EAC733-C988-4848-B78E-834917101A0B}" type="parTrans" cxnId="{CA15AD6E-DF1D-4517-B41C-AE01A3AD3C0F}">
      <dgm:prSet/>
      <dgm:spPr/>
      <dgm:t>
        <a:bodyPr/>
        <a:lstStyle/>
        <a:p>
          <a:endParaRPr lang="tr-TR"/>
        </a:p>
      </dgm:t>
    </dgm:pt>
    <dgm:pt modelId="{8598BF50-2A98-4B92-A3D4-4B3DFFE3A8AD}" type="sibTrans" cxnId="{CA15AD6E-DF1D-4517-B41C-AE01A3AD3C0F}">
      <dgm:prSet/>
      <dgm:spPr/>
      <dgm:t>
        <a:bodyPr/>
        <a:lstStyle/>
        <a:p>
          <a:endParaRPr lang="tr-TR"/>
        </a:p>
      </dgm:t>
    </dgm:pt>
    <dgm:pt modelId="{4D5E175E-E98B-4C45-B4C9-CCE81CBB4085}">
      <dgm:prSet phldrT="[Metin]" custT="1"/>
      <dgm:spPr>
        <a:solidFill>
          <a:schemeClr val="accent2"/>
        </a:solidFill>
      </dgm:spPr>
      <dgm:t>
        <a:bodyPr/>
        <a:lstStyle/>
        <a:p>
          <a:r>
            <a:rPr lang="tr-TR" sz="1400" b="1" dirty="0" smtClean="0"/>
            <a:t>Çocuk Sağlığı disiplinleri:</a:t>
          </a:r>
        </a:p>
        <a:p>
          <a:r>
            <a:rPr lang="tr-TR" sz="1300" dirty="0" smtClean="0"/>
            <a:t>Gastroenteroloji</a:t>
          </a:r>
        </a:p>
        <a:p>
          <a:r>
            <a:rPr lang="tr-TR" sz="1300" dirty="0" smtClean="0"/>
            <a:t>Nöroloji</a:t>
          </a:r>
        </a:p>
        <a:p>
          <a:r>
            <a:rPr lang="tr-TR" sz="1300" dirty="0" smtClean="0"/>
            <a:t>Hematoloji</a:t>
          </a:r>
        </a:p>
        <a:p>
          <a:r>
            <a:rPr lang="tr-TR" sz="1300" dirty="0" smtClean="0"/>
            <a:t>Endokrinoloji</a:t>
          </a:r>
          <a:endParaRPr lang="tr-TR" sz="1300" dirty="0"/>
        </a:p>
      </dgm:t>
    </dgm:pt>
    <dgm:pt modelId="{2B1CE91B-9215-44A5-9074-AF2084E22EF0}" type="parTrans" cxnId="{86277935-8DDA-45F0-B0CB-5C766ECAEB59}">
      <dgm:prSet/>
      <dgm:spPr/>
      <dgm:t>
        <a:bodyPr/>
        <a:lstStyle/>
        <a:p>
          <a:endParaRPr lang="tr-TR"/>
        </a:p>
      </dgm:t>
    </dgm:pt>
    <dgm:pt modelId="{62232BF7-761F-4106-8FD1-FB192E611EA7}" type="sibTrans" cxnId="{86277935-8DDA-45F0-B0CB-5C766ECAEB59}">
      <dgm:prSet/>
      <dgm:spPr/>
      <dgm:t>
        <a:bodyPr/>
        <a:lstStyle/>
        <a:p>
          <a:endParaRPr lang="tr-TR"/>
        </a:p>
      </dgm:t>
    </dgm:pt>
    <dgm:pt modelId="{597FBBF1-A1B2-4B65-80A2-8FFAAF1B7EAA}">
      <dgm:prSet phldrT="[Metin]" custT="1"/>
      <dgm:spPr>
        <a:solidFill>
          <a:srgbClr val="00B050"/>
        </a:solidFill>
      </dgm:spPr>
      <dgm:t>
        <a:bodyPr/>
        <a:lstStyle/>
        <a:p>
          <a:r>
            <a:rPr lang="tr-TR" sz="1600" b="1" dirty="0" smtClean="0"/>
            <a:t>Cerrahi disiplinler:</a:t>
          </a:r>
        </a:p>
        <a:p>
          <a:r>
            <a:rPr lang="tr-TR" sz="1300" dirty="0" smtClean="0"/>
            <a:t>Çocuk Cerrahisi</a:t>
          </a:r>
        </a:p>
        <a:p>
          <a:r>
            <a:rPr lang="tr-TR" sz="1300" dirty="0" smtClean="0"/>
            <a:t>Beyin Cerrahisi</a:t>
          </a:r>
        </a:p>
        <a:p>
          <a:r>
            <a:rPr lang="tr-TR" sz="1300" dirty="0" smtClean="0"/>
            <a:t>Göz</a:t>
          </a:r>
        </a:p>
        <a:p>
          <a:r>
            <a:rPr lang="tr-TR" sz="1300" dirty="0" smtClean="0"/>
            <a:t>KBB</a:t>
          </a:r>
          <a:endParaRPr lang="tr-TR" sz="1300" dirty="0"/>
        </a:p>
      </dgm:t>
    </dgm:pt>
    <dgm:pt modelId="{FCA5C0C9-4D31-487C-8A3F-6E8A3ED6C86A}" type="parTrans" cxnId="{99858BEB-1667-4CE0-A074-EC80B3FFA021}">
      <dgm:prSet/>
      <dgm:spPr/>
      <dgm:t>
        <a:bodyPr/>
        <a:lstStyle/>
        <a:p>
          <a:endParaRPr lang="tr-TR"/>
        </a:p>
      </dgm:t>
    </dgm:pt>
    <dgm:pt modelId="{3B6EA62D-B66F-4AE9-A25D-3A89953716A0}" type="sibTrans" cxnId="{99858BEB-1667-4CE0-A074-EC80B3FFA021}">
      <dgm:prSet/>
      <dgm:spPr/>
      <dgm:t>
        <a:bodyPr/>
        <a:lstStyle/>
        <a:p>
          <a:endParaRPr lang="tr-TR"/>
        </a:p>
      </dgm:t>
    </dgm:pt>
    <dgm:pt modelId="{A4D04ABE-E79A-4157-83B9-D7884EE3F9E6}">
      <dgm:prSet phldrT="[Metin]" custT="1"/>
      <dgm:spPr>
        <a:solidFill>
          <a:srgbClr val="002060"/>
        </a:solidFill>
      </dgm:spPr>
      <dgm:t>
        <a:bodyPr/>
        <a:lstStyle/>
        <a:p>
          <a:r>
            <a:rPr lang="tr-TR" sz="1400" b="1" dirty="0" smtClean="0"/>
            <a:t>Gelişimin değerlendirilmesi ve desteklenmesi için gerekli disiplinler:</a:t>
          </a:r>
        </a:p>
        <a:p>
          <a:r>
            <a:rPr lang="tr-TR" sz="1300" dirty="0" smtClean="0"/>
            <a:t>Gelişimsel Pediatri </a:t>
          </a:r>
        </a:p>
        <a:p>
          <a:r>
            <a:rPr lang="tr-TR" sz="1300" dirty="0" smtClean="0"/>
            <a:t>Çocuk Ruh Sağlığı</a:t>
          </a:r>
        </a:p>
        <a:p>
          <a:endParaRPr lang="tr-TR" sz="1300" dirty="0"/>
        </a:p>
      </dgm:t>
    </dgm:pt>
    <dgm:pt modelId="{B992E81C-EA2E-47EE-965E-82B06ACA4667}" type="parTrans" cxnId="{5449C79A-048F-4AF8-AD1F-F723BF0F7B53}">
      <dgm:prSet/>
      <dgm:spPr/>
      <dgm:t>
        <a:bodyPr/>
        <a:lstStyle/>
        <a:p>
          <a:endParaRPr lang="tr-TR"/>
        </a:p>
      </dgm:t>
    </dgm:pt>
    <dgm:pt modelId="{1F65F19C-044B-479F-9F1D-45BBC0A52C4C}" type="sibTrans" cxnId="{5449C79A-048F-4AF8-AD1F-F723BF0F7B53}">
      <dgm:prSet/>
      <dgm:spPr/>
      <dgm:t>
        <a:bodyPr/>
        <a:lstStyle/>
        <a:p>
          <a:endParaRPr lang="tr-TR"/>
        </a:p>
      </dgm:t>
    </dgm:pt>
    <dgm:pt modelId="{2D6B36AE-7C46-45A7-A2B7-76C615EF3A0F}">
      <dgm:prSet phldrT="[Metin]" custT="1"/>
      <dgm:spPr>
        <a:solidFill>
          <a:srgbClr val="FF0000"/>
        </a:solidFill>
      </dgm:spPr>
      <dgm:t>
        <a:bodyPr/>
        <a:lstStyle/>
        <a:p>
          <a:r>
            <a:rPr lang="tr-TR" sz="1400" b="1" dirty="0" smtClean="0"/>
            <a:t>Rehabilitasyon birimleri:</a:t>
          </a:r>
        </a:p>
        <a:p>
          <a:r>
            <a:rPr lang="tr-TR" sz="1300" dirty="0" smtClean="0"/>
            <a:t>FTR</a:t>
          </a:r>
        </a:p>
        <a:p>
          <a:r>
            <a:rPr lang="tr-TR" sz="1300" dirty="0" smtClean="0"/>
            <a:t>Göz</a:t>
          </a:r>
        </a:p>
        <a:p>
          <a:r>
            <a:rPr lang="tr-TR" sz="1300" dirty="0" smtClean="0"/>
            <a:t>KBB</a:t>
          </a:r>
        </a:p>
        <a:p>
          <a:r>
            <a:rPr lang="tr-TR" sz="1300" dirty="0" smtClean="0"/>
            <a:t>Aile</a:t>
          </a:r>
        </a:p>
        <a:p>
          <a:r>
            <a:rPr lang="tr-TR" sz="1300" dirty="0" smtClean="0"/>
            <a:t>Özel Eğitim Kurumları</a:t>
          </a:r>
          <a:endParaRPr lang="tr-TR" sz="1300" dirty="0"/>
        </a:p>
      </dgm:t>
    </dgm:pt>
    <dgm:pt modelId="{F1DB77E8-B4CB-4EAE-B2DB-4305B2664840}" type="parTrans" cxnId="{EC6FC270-DFDF-4EEC-B0EB-B54DA7B345EA}">
      <dgm:prSet/>
      <dgm:spPr/>
      <dgm:t>
        <a:bodyPr/>
        <a:lstStyle/>
        <a:p>
          <a:endParaRPr lang="tr-TR"/>
        </a:p>
      </dgm:t>
    </dgm:pt>
    <dgm:pt modelId="{E9DC3B5A-3670-4E16-866C-4940A581BAF2}" type="sibTrans" cxnId="{EC6FC270-DFDF-4EEC-B0EB-B54DA7B345EA}">
      <dgm:prSet/>
      <dgm:spPr/>
      <dgm:t>
        <a:bodyPr/>
        <a:lstStyle/>
        <a:p>
          <a:endParaRPr lang="tr-TR"/>
        </a:p>
      </dgm:t>
    </dgm:pt>
    <dgm:pt modelId="{AC9E3FC8-4C72-4D13-9B49-A86011F3B5CC}" type="pres">
      <dgm:prSet presAssocID="{12BE8D8F-4E51-490A-9820-21773A6FEA68}" presName="diagram" presStyleCnt="0">
        <dgm:presLayoutVars>
          <dgm:chMax val="1"/>
          <dgm:dir/>
          <dgm:animLvl val="ctr"/>
          <dgm:resizeHandles val="exact"/>
        </dgm:presLayoutVars>
      </dgm:prSet>
      <dgm:spPr/>
      <dgm:t>
        <a:bodyPr/>
        <a:lstStyle/>
        <a:p>
          <a:endParaRPr lang="tr-TR"/>
        </a:p>
      </dgm:t>
    </dgm:pt>
    <dgm:pt modelId="{090785B8-65CF-473D-AB53-40E1575070E3}" type="pres">
      <dgm:prSet presAssocID="{12BE8D8F-4E51-490A-9820-21773A6FEA68}" presName="matrix" presStyleCnt="0"/>
      <dgm:spPr/>
    </dgm:pt>
    <dgm:pt modelId="{CFA5D191-2A37-4BFA-A3E7-2056369FDC42}" type="pres">
      <dgm:prSet presAssocID="{12BE8D8F-4E51-490A-9820-21773A6FEA68}" presName="tile1" presStyleLbl="node1" presStyleIdx="0" presStyleCnt="4"/>
      <dgm:spPr/>
      <dgm:t>
        <a:bodyPr/>
        <a:lstStyle/>
        <a:p>
          <a:endParaRPr lang="tr-TR"/>
        </a:p>
      </dgm:t>
    </dgm:pt>
    <dgm:pt modelId="{6176EC1D-9A1B-45C5-884E-89EBCD903B6D}" type="pres">
      <dgm:prSet presAssocID="{12BE8D8F-4E51-490A-9820-21773A6FEA68}" presName="tile1text" presStyleLbl="node1" presStyleIdx="0" presStyleCnt="4">
        <dgm:presLayoutVars>
          <dgm:chMax val="0"/>
          <dgm:chPref val="0"/>
          <dgm:bulletEnabled val="1"/>
        </dgm:presLayoutVars>
      </dgm:prSet>
      <dgm:spPr/>
      <dgm:t>
        <a:bodyPr/>
        <a:lstStyle/>
        <a:p>
          <a:endParaRPr lang="tr-TR"/>
        </a:p>
      </dgm:t>
    </dgm:pt>
    <dgm:pt modelId="{B45149D3-12AB-44FB-B45E-21F44B0BFD4C}" type="pres">
      <dgm:prSet presAssocID="{12BE8D8F-4E51-490A-9820-21773A6FEA68}" presName="tile2" presStyleLbl="node1" presStyleIdx="1" presStyleCnt="4" custLinFactNeighborX="-152"/>
      <dgm:spPr/>
      <dgm:t>
        <a:bodyPr/>
        <a:lstStyle/>
        <a:p>
          <a:endParaRPr lang="tr-TR"/>
        </a:p>
      </dgm:t>
    </dgm:pt>
    <dgm:pt modelId="{5ABEB4D7-331F-4809-B036-E4FED5AE5E50}" type="pres">
      <dgm:prSet presAssocID="{12BE8D8F-4E51-490A-9820-21773A6FEA68}" presName="tile2text" presStyleLbl="node1" presStyleIdx="1" presStyleCnt="4">
        <dgm:presLayoutVars>
          <dgm:chMax val="0"/>
          <dgm:chPref val="0"/>
          <dgm:bulletEnabled val="1"/>
        </dgm:presLayoutVars>
      </dgm:prSet>
      <dgm:spPr/>
      <dgm:t>
        <a:bodyPr/>
        <a:lstStyle/>
        <a:p>
          <a:endParaRPr lang="tr-TR"/>
        </a:p>
      </dgm:t>
    </dgm:pt>
    <dgm:pt modelId="{F61C47BA-0724-4BEA-8B19-9B33A89D7845}" type="pres">
      <dgm:prSet presAssocID="{12BE8D8F-4E51-490A-9820-21773A6FEA68}" presName="tile3" presStyleLbl="node1" presStyleIdx="2" presStyleCnt="4"/>
      <dgm:spPr/>
      <dgm:t>
        <a:bodyPr/>
        <a:lstStyle/>
        <a:p>
          <a:endParaRPr lang="tr-TR"/>
        </a:p>
      </dgm:t>
    </dgm:pt>
    <dgm:pt modelId="{3AB2C8EB-0838-4512-9B78-66C78DB9BAEC}" type="pres">
      <dgm:prSet presAssocID="{12BE8D8F-4E51-490A-9820-21773A6FEA68}" presName="tile3text" presStyleLbl="node1" presStyleIdx="2" presStyleCnt="4">
        <dgm:presLayoutVars>
          <dgm:chMax val="0"/>
          <dgm:chPref val="0"/>
          <dgm:bulletEnabled val="1"/>
        </dgm:presLayoutVars>
      </dgm:prSet>
      <dgm:spPr/>
      <dgm:t>
        <a:bodyPr/>
        <a:lstStyle/>
        <a:p>
          <a:endParaRPr lang="tr-TR"/>
        </a:p>
      </dgm:t>
    </dgm:pt>
    <dgm:pt modelId="{9B6B4BE8-44D5-407C-93A8-BECA38A68F1B}" type="pres">
      <dgm:prSet presAssocID="{12BE8D8F-4E51-490A-9820-21773A6FEA68}" presName="tile4" presStyleLbl="node1" presStyleIdx="3" presStyleCnt="4"/>
      <dgm:spPr/>
      <dgm:t>
        <a:bodyPr/>
        <a:lstStyle/>
        <a:p>
          <a:endParaRPr lang="tr-TR"/>
        </a:p>
      </dgm:t>
    </dgm:pt>
    <dgm:pt modelId="{941875EB-6E10-497A-91A7-F11CAAC9615B}" type="pres">
      <dgm:prSet presAssocID="{12BE8D8F-4E51-490A-9820-21773A6FEA68}" presName="tile4text" presStyleLbl="node1" presStyleIdx="3" presStyleCnt="4">
        <dgm:presLayoutVars>
          <dgm:chMax val="0"/>
          <dgm:chPref val="0"/>
          <dgm:bulletEnabled val="1"/>
        </dgm:presLayoutVars>
      </dgm:prSet>
      <dgm:spPr/>
      <dgm:t>
        <a:bodyPr/>
        <a:lstStyle/>
        <a:p>
          <a:endParaRPr lang="tr-TR"/>
        </a:p>
      </dgm:t>
    </dgm:pt>
    <dgm:pt modelId="{D888B24C-C5A2-495E-9B58-9396BA78BF97}" type="pres">
      <dgm:prSet presAssocID="{12BE8D8F-4E51-490A-9820-21773A6FEA68}" presName="centerTile" presStyleLbl="fgShp" presStyleIdx="0" presStyleCnt="1">
        <dgm:presLayoutVars>
          <dgm:chMax val="0"/>
          <dgm:chPref val="0"/>
        </dgm:presLayoutVars>
      </dgm:prSet>
      <dgm:spPr/>
      <dgm:t>
        <a:bodyPr/>
        <a:lstStyle/>
        <a:p>
          <a:endParaRPr lang="tr-TR"/>
        </a:p>
      </dgm:t>
    </dgm:pt>
  </dgm:ptLst>
  <dgm:cxnLst>
    <dgm:cxn modelId="{E9D72BFF-8A6B-4757-AC8A-060950EE9B2E}" type="presOf" srcId="{4D5E175E-E98B-4C45-B4C9-CCE81CBB4085}" destId="{CFA5D191-2A37-4BFA-A3E7-2056369FDC42}" srcOrd="0" destOrd="0" presId="urn:microsoft.com/office/officeart/2005/8/layout/matrix1"/>
    <dgm:cxn modelId="{013BFEC8-5BF3-43E6-904C-B36004AE81D8}" type="presOf" srcId="{2D6B36AE-7C46-45A7-A2B7-76C615EF3A0F}" destId="{941875EB-6E10-497A-91A7-F11CAAC9615B}" srcOrd="1" destOrd="0" presId="urn:microsoft.com/office/officeart/2005/8/layout/matrix1"/>
    <dgm:cxn modelId="{5449C79A-048F-4AF8-AD1F-F723BF0F7B53}" srcId="{0AF4DFF6-E24D-402F-9C14-1A323903E24C}" destId="{A4D04ABE-E79A-4157-83B9-D7884EE3F9E6}" srcOrd="2" destOrd="0" parTransId="{B992E81C-EA2E-47EE-965E-82B06ACA4667}" sibTransId="{1F65F19C-044B-479F-9F1D-45BBC0A52C4C}"/>
    <dgm:cxn modelId="{86277935-8DDA-45F0-B0CB-5C766ECAEB59}" srcId="{0AF4DFF6-E24D-402F-9C14-1A323903E24C}" destId="{4D5E175E-E98B-4C45-B4C9-CCE81CBB4085}" srcOrd="0" destOrd="0" parTransId="{2B1CE91B-9215-44A5-9074-AF2084E22EF0}" sibTransId="{62232BF7-761F-4106-8FD1-FB192E611EA7}"/>
    <dgm:cxn modelId="{810662DD-6624-4878-82B0-5D8ED251B354}" type="presOf" srcId="{4D5E175E-E98B-4C45-B4C9-CCE81CBB4085}" destId="{6176EC1D-9A1B-45C5-884E-89EBCD903B6D}" srcOrd="1" destOrd="0" presId="urn:microsoft.com/office/officeart/2005/8/layout/matrix1"/>
    <dgm:cxn modelId="{2231E68F-29A4-4229-B7EE-9BE7F045EF71}" type="presOf" srcId="{A4D04ABE-E79A-4157-83B9-D7884EE3F9E6}" destId="{3AB2C8EB-0838-4512-9B78-66C78DB9BAEC}" srcOrd="1" destOrd="0" presId="urn:microsoft.com/office/officeart/2005/8/layout/matrix1"/>
    <dgm:cxn modelId="{B75A12F9-26B7-4593-885B-B47174D680DC}" type="presOf" srcId="{A4D04ABE-E79A-4157-83B9-D7884EE3F9E6}" destId="{F61C47BA-0724-4BEA-8B19-9B33A89D7845}" srcOrd="0" destOrd="0" presId="urn:microsoft.com/office/officeart/2005/8/layout/matrix1"/>
    <dgm:cxn modelId="{7BA9C722-F41C-417C-A37D-AEA17FF01283}" type="presOf" srcId="{2D6B36AE-7C46-45A7-A2B7-76C615EF3A0F}" destId="{9B6B4BE8-44D5-407C-93A8-BECA38A68F1B}" srcOrd="0" destOrd="0" presId="urn:microsoft.com/office/officeart/2005/8/layout/matrix1"/>
    <dgm:cxn modelId="{B6FE1DF9-9C36-460C-97FF-502A23C65248}" type="presOf" srcId="{12BE8D8F-4E51-490A-9820-21773A6FEA68}" destId="{AC9E3FC8-4C72-4D13-9B49-A86011F3B5CC}" srcOrd="0" destOrd="0" presId="urn:microsoft.com/office/officeart/2005/8/layout/matrix1"/>
    <dgm:cxn modelId="{99858BEB-1667-4CE0-A074-EC80B3FFA021}" srcId="{0AF4DFF6-E24D-402F-9C14-1A323903E24C}" destId="{597FBBF1-A1B2-4B65-80A2-8FFAAF1B7EAA}" srcOrd="1" destOrd="0" parTransId="{FCA5C0C9-4D31-487C-8A3F-6E8A3ED6C86A}" sibTransId="{3B6EA62D-B66F-4AE9-A25D-3A89953716A0}"/>
    <dgm:cxn modelId="{F2D9BB64-1904-4431-8A5E-5497B9468C2F}" type="presOf" srcId="{0AF4DFF6-E24D-402F-9C14-1A323903E24C}" destId="{D888B24C-C5A2-495E-9B58-9396BA78BF97}" srcOrd="0" destOrd="0" presId="urn:microsoft.com/office/officeart/2005/8/layout/matrix1"/>
    <dgm:cxn modelId="{4CAA320D-C5C1-4BCB-90FD-FF8F2B894986}" type="presOf" srcId="{597FBBF1-A1B2-4B65-80A2-8FFAAF1B7EAA}" destId="{B45149D3-12AB-44FB-B45E-21F44B0BFD4C}" srcOrd="0" destOrd="0" presId="urn:microsoft.com/office/officeart/2005/8/layout/matrix1"/>
    <dgm:cxn modelId="{EC6FC270-DFDF-4EEC-B0EB-B54DA7B345EA}" srcId="{0AF4DFF6-E24D-402F-9C14-1A323903E24C}" destId="{2D6B36AE-7C46-45A7-A2B7-76C615EF3A0F}" srcOrd="3" destOrd="0" parTransId="{F1DB77E8-B4CB-4EAE-B2DB-4305B2664840}" sibTransId="{E9DC3B5A-3670-4E16-866C-4940A581BAF2}"/>
    <dgm:cxn modelId="{CA15AD6E-DF1D-4517-B41C-AE01A3AD3C0F}" srcId="{12BE8D8F-4E51-490A-9820-21773A6FEA68}" destId="{0AF4DFF6-E24D-402F-9C14-1A323903E24C}" srcOrd="0" destOrd="0" parTransId="{88EAC733-C988-4848-B78E-834917101A0B}" sibTransId="{8598BF50-2A98-4B92-A3D4-4B3DFFE3A8AD}"/>
    <dgm:cxn modelId="{E7F57614-AAA9-4688-80B2-1F98059D0DDA}" type="presOf" srcId="{597FBBF1-A1B2-4B65-80A2-8FFAAF1B7EAA}" destId="{5ABEB4D7-331F-4809-B036-E4FED5AE5E50}" srcOrd="1" destOrd="0" presId="urn:microsoft.com/office/officeart/2005/8/layout/matrix1"/>
    <dgm:cxn modelId="{536F026A-9BFB-4ABB-A85D-0FCA02B53691}" type="presParOf" srcId="{AC9E3FC8-4C72-4D13-9B49-A86011F3B5CC}" destId="{090785B8-65CF-473D-AB53-40E1575070E3}" srcOrd="0" destOrd="0" presId="urn:microsoft.com/office/officeart/2005/8/layout/matrix1"/>
    <dgm:cxn modelId="{0D3CA209-15F8-4E07-9B61-432BBDA29383}" type="presParOf" srcId="{090785B8-65CF-473D-AB53-40E1575070E3}" destId="{CFA5D191-2A37-4BFA-A3E7-2056369FDC42}" srcOrd="0" destOrd="0" presId="urn:microsoft.com/office/officeart/2005/8/layout/matrix1"/>
    <dgm:cxn modelId="{93DD5A44-A253-41FA-9DF7-E59BBEB342D7}" type="presParOf" srcId="{090785B8-65CF-473D-AB53-40E1575070E3}" destId="{6176EC1D-9A1B-45C5-884E-89EBCD903B6D}" srcOrd="1" destOrd="0" presId="urn:microsoft.com/office/officeart/2005/8/layout/matrix1"/>
    <dgm:cxn modelId="{3E7AABF9-B5E1-4E72-8DD5-60AD2BA445C3}" type="presParOf" srcId="{090785B8-65CF-473D-AB53-40E1575070E3}" destId="{B45149D3-12AB-44FB-B45E-21F44B0BFD4C}" srcOrd="2" destOrd="0" presId="urn:microsoft.com/office/officeart/2005/8/layout/matrix1"/>
    <dgm:cxn modelId="{3BCA8624-07D1-483F-A0DF-AF46419574F1}" type="presParOf" srcId="{090785B8-65CF-473D-AB53-40E1575070E3}" destId="{5ABEB4D7-331F-4809-B036-E4FED5AE5E50}" srcOrd="3" destOrd="0" presId="urn:microsoft.com/office/officeart/2005/8/layout/matrix1"/>
    <dgm:cxn modelId="{562C99FC-E07B-4850-9EFA-9BBA48E22B6A}" type="presParOf" srcId="{090785B8-65CF-473D-AB53-40E1575070E3}" destId="{F61C47BA-0724-4BEA-8B19-9B33A89D7845}" srcOrd="4" destOrd="0" presId="urn:microsoft.com/office/officeart/2005/8/layout/matrix1"/>
    <dgm:cxn modelId="{799C3F4E-C612-4B75-B9C5-28EF7DB0B86D}" type="presParOf" srcId="{090785B8-65CF-473D-AB53-40E1575070E3}" destId="{3AB2C8EB-0838-4512-9B78-66C78DB9BAEC}" srcOrd="5" destOrd="0" presId="urn:microsoft.com/office/officeart/2005/8/layout/matrix1"/>
    <dgm:cxn modelId="{0864D6B3-C73E-4C1B-B867-5B58E1A3955D}" type="presParOf" srcId="{090785B8-65CF-473D-AB53-40E1575070E3}" destId="{9B6B4BE8-44D5-407C-93A8-BECA38A68F1B}" srcOrd="6" destOrd="0" presId="urn:microsoft.com/office/officeart/2005/8/layout/matrix1"/>
    <dgm:cxn modelId="{A06BC1EA-6A46-48E5-AB4E-97E1E7100ED4}" type="presParOf" srcId="{090785B8-65CF-473D-AB53-40E1575070E3}" destId="{941875EB-6E10-497A-91A7-F11CAAC9615B}" srcOrd="7" destOrd="0" presId="urn:microsoft.com/office/officeart/2005/8/layout/matrix1"/>
    <dgm:cxn modelId="{0622E7C0-D334-4CAF-A58D-690FC4117E3B}" type="presParOf" srcId="{AC9E3FC8-4C72-4D13-9B49-A86011F3B5CC}" destId="{D888B24C-C5A2-495E-9B58-9396BA78BF97}"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1087FF-D3C7-439A-9199-189531881A2B}" type="doc">
      <dgm:prSet loTypeId="urn:microsoft.com/office/officeart/2005/8/layout/bProcess4" loCatId="process" qsTypeId="urn:microsoft.com/office/officeart/2005/8/quickstyle/simple1#1" qsCatId="simple" csTypeId="urn:microsoft.com/office/officeart/2005/8/colors/colorful1#2" csCatId="colorful" phldr="1"/>
      <dgm:spPr/>
      <dgm:t>
        <a:bodyPr/>
        <a:lstStyle/>
        <a:p>
          <a:endParaRPr lang="tr-TR"/>
        </a:p>
      </dgm:t>
    </dgm:pt>
    <dgm:pt modelId="{62E0AC97-1EB5-4012-8AD6-53E1CFE25CFF}">
      <dgm:prSet phldrT="[Metin]"/>
      <dgm:spPr/>
      <dgm:t>
        <a:bodyPr/>
        <a:lstStyle/>
        <a:p>
          <a:r>
            <a:rPr lang="tr-TR" dirty="0" err="1" smtClean="0"/>
            <a:t>Mental</a:t>
          </a:r>
          <a:r>
            <a:rPr lang="tr-TR" dirty="0" smtClean="0"/>
            <a:t> </a:t>
          </a:r>
          <a:r>
            <a:rPr lang="tr-TR" dirty="0" err="1" smtClean="0"/>
            <a:t>retardasyon</a:t>
          </a:r>
          <a:endParaRPr lang="tr-TR" dirty="0" smtClean="0"/>
        </a:p>
        <a:p>
          <a:r>
            <a:rPr lang="tr-TR" dirty="0" smtClean="0"/>
            <a:t>%10-20</a:t>
          </a:r>
          <a:endParaRPr lang="tr-TR" dirty="0"/>
        </a:p>
      </dgm:t>
    </dgm:pt>
    <dgm:pt modelId="{5B4ADA4D-B22A-44CC-B6D2-74578599A51A}" type="parTrans" cxnId="{494FB0DE-1397-45A2-A844-499A8DAFCC98}">
      <dgm:prSet/>
      <dgm:spPr/>
      <dgm:t>
        <a:bodyPr/>
        <a:lstStyle/>
        <a:p>
          <a:endParaRPr lang="tr-TR"/>
        </a:p>
      </dgm:t>
    </dgm:pt>
    <dgm:pt modelId="{F63AC124-1793-4EB7-9EF6-E2B15DDBEC5C}" type="sibTrans" cxnId="{494FB0DE-1397-45A2-A844-499A8DAFCC98}">
      <dgm:prSet/>
      <dgm:spPr/>
      <dgm:t>
        <a:bodyPr/>
        <a:lstStyle/>
        <a:p>
          <a:endParaRPr lang="tr-TR"/>
        </a:p>
      </dgm:t>
    </dgm:pt>
    <dgm:pt modelId="{A756B7F5-9BE4-48B8-85D0-A95FF9B4952F}">
      <dgm:prSet phldrT="[Metin]"/>
      <dgm:spPr/>
      <dgm:t>
        <a:bodyPr/>
        <a:lstStyle/>
        <a:p>
          <a:r>
            <a:rPr lang="tr-TR" dirty="0" smtClean="0"/>
            <a:t>Körlük</a:t>
          </a:r>
        </a:p>
        <a:p>
          <a:r>
            <a:rPr lang="tr-TR" dirty="0" smtClean="0"/>
            <a:t>%2-11</a:t>
          </a:r>
        </a:p>
        <a:p>
          <a:endParaRPr lang="tr-TR" dirty="0"/>
        </a:p>
      </dgm:t>
    </dgm:pt>
    <dgm:pt modelId="{F0346B18-CC97-4E36-873C-A6F5E98ACEB0}" type="parTrans" cxnId="{3DD80A5B-EFFC-45AF-AF5E-E1A93ACEED7B}">
      <dgm:prSet/>
      <dgm:spPr/>
      <dgm:t>
        <a:bodyPr/>
        <a:lstStyle/>
        <a:p>
          <a:endParaRPr lang="tr-TR"/>
        </a:p>
      </dgm:t>
    </dgm:pt>
    <dgm:pt modelId="{A02FB9B2-7F79-49C9-B50F-A6C65E4C24CB}" type="sibTrans" cxnId="{3DD80A5B-EFFC-45AF-AF5E-E1A93ACEED7B}">
      <dgm:prSet/>
      <dgm:spPr/>
      <dgm:t>
        <a:bodyPr/>
        <a:lstStyle/>
        <a:p>
          <a:endParaRPr lang="tr-TR"/>
        </a:p>
      </dgm:t>
    </dgm:pt>
    <dgm:pt modelId="{4DC37FF3-21C3-4182-A65F-3DF1F73C42F0}">
      <dgm:prSet phldrT="[Metin]"/>
      <dgm:spPr/>
      <dgm:t>
        <a:bodyPr/>
        <a:lstStyle/>
        <a:p>
          <a:r>
            <a:rPr lang="tr-TR" dirty="0" smtClean="0"/>
            <a:t>Sağırlık</a:t>
          </a:r>
        </a:p>
        <a:p>
          <a:r>
            <a:rPr lang="tr-TR" dirty="0" smtClean="0"/>
            <a:t>%1-3</a:t>
          </a:r>
          <a:endParaRPr lang="tr-TR" dirty="0"/>
        </a:p>
      </dgm:t>
    </dgm:pt>
    <dgm:pt modelId="{13F28750-427E-430A-B6F2-0E7F31F28A6C}" type="parTrans" cxnId="{71DCEA92-0545-499F-8872-06AD0FA21655}">
      <dgm:prSet/>
      <dgm:spPr/>
      <dgm:t>
        <a:bodyPr/>
        <a:lstStyle/>
        <a:p>
          <a:endParaRPr lang="tr-TR"/>
        </a:p>
      </dgm:t>
    </dgm:pt>
    <dgm:pt modelId="{3504D1A2-E380-4960-811F-BAE1D14087F6}" type="sibTrans" cxnId="{71DCEA92-0545-499F-8872-06AD0FA21655}">
      <dgm:prSet/>
      <dgm:spPr/>
      <dgm:t>
        <a:bodyPr/>
        <a:lstStyle/>
        <a:p>
          <a:endParaRPr lang="tr-TR"/>
        </a:p>
      </dgm:t>
    </dgm:pt>
    <dgm:pt modelId="{9403D72E-9DFF-4367-972A-8AABF8EDAE38}">
      <dgm:prSet phldrT="[Metin]"/>
      <dgm:spPr/>
      <dgm:t>
        <a:bodyPr/>
        <a:lstStyle/>
        <a:p>
          <a:r>
            <a:rPr lang="tr-TR" dirty="0" smtClean="0"/>
            <a:t>Konuşma sorunları</a:t>
          </a:r>
        </a:p>
        <a:p>
          <a:r>
            <a:rPr lang="tr-TR" dirty="0" smtClean="0"/>
            <a:t>%23-42</a:t>
          </a:r>
          <a:endParaRPr lang="tr-TR" dirty="0"/>
        </a:p>
      </dgm:t>
    </dgm:pt>
    <dgm:pt modelId="{A167432B-1391-4128-B6FB-8E2A793EC04D}" type="parTrans" cxnId="{9720B005-7C7D-4308-A2D8-D3BE9D09876D}">
      <dgm:prSet/>
      <dgm:spPr/>
      <dgm:t>
        <a:bodyPr/>
        <a:lstStyle/>
        <a:p>
          <a:endParaRPr lang="tr-TR"/>
        </a:p>
      </dgm:t>
    </dgm:pt>
    <dgm:pt modelId="{8E97EB0F-3F37-42FF-8BE0-802FBEC198AA}" type="sibTrans" cxnId="{9720B005-7C7D-4308-A2D8-D3BE9D09876D}">
      <dgm:prSet/>
      <dgm:spPr/>
      <dgm:t>
        <a:bodyPr/>
        <a:lstStyle/>
        <a:p>
          <a:endParaRPr lang="tr-TR"/>
        </a:p>
      </dgm:t>
    </dgm:pt>
    <dgm:pt modelId="{DDF42B10-7877-40C9-A4D4-44C659457E62}">
      <dgm:prSet phldrT="[Metin]"/>
      <dgm:spPr/>
      <dgm:t>
        <a:bodyPr/>
        <a:lstStyle/>
        <a:p>
          <a:r>
            <a:rPr lang="tr-TR" dirty="0" err="1" smtClean="0"/>
            <a:t>Devinimsel</a:t>
          </a:r>
          <a:r>
            <a:rPr lang="tr-TR" dirty="0" smtClean="0"/>
            <a:t> gecikme</a:t>
          </a:r>
        </a:p>
        <a:p>
          <a:r>
            <a:rPr lang="tr-TR" dirty="0" smtClean="0"/>
            <a:t>%24</a:t>
          </a:r>
          <a:endParaRPr lang="tr-TR" dirty="0"/>
        </a:p>
      </dgm:t>
    </dgm:pt>
    <dgm:pt modelId="{C5F4422C-202F-4023-AFD1-7B2B9BF1CC3A}" type="parTrans" cxnId="{3ED7B1EA-C619-400D-BECF-99097A08C227}">
      <dgm:prSet/>
      <dgm:spPr/>
      <dgm:t>
        <a:bodyPr/>
        <a:lstStyle/>
        <a:p>
          <a:endParaRPr lang="tr-TR"/>
        </a:p>
      </dgm:t>
    </dgm:pt>
    <dgm:pt modelId="{B0BF2A3E-C361-4235-AF32-96698393F3CA}" type="sibTrans" cxnId="{3ED7B1EA-C619-400D-BECF-99097A08C227}">
      <dgm:prSet/>
      <dgm:spPr/>
      <dgm:t>
        <a:bodyPr/>
        <a:lstStyle/>
        <a:p>
          <a:endParaRPr lang="tr-TR"/>
        </a:p>
      </dgm:t>
    </dgm:pt>
    <dgm:pt modelId="{CB69344E-ACDF-458B-A46A-A69596B02B25}">
      <dgm:prSet phldrT="[Metin]"/>
      <dgm:spPr/>
      <dgm:t>
        <a:bodyPr/>
        <a:lstStyle/>
        <a:p>
          <a:r>
            <a:rPr lang="tr-TR" dirty="0" err="1" smtClean="0"/>
            <a:t>Serebral</a:t>
          </a:r>
          <a:r>
            <a:rPr lang="tr-TR" dirty="0" smtClean="0"/>
            <a:t> </a:t>
          </a:r>
          <a:r>
            <a:rPr lang="tr-TR" dirty="0" err="1" smtClean="0"/>
            <a:t>palsi</a:t>
          </a:r>
          <a:endParaRPr lang="tr-TR" dirty="0" smtClean="0"/>
        </a:p>
        <a:p>
          <a:r>
            <a:rPr lang="tr-TR" dirty="0" smtClean="0"/>
            <a:t>%5-21</a:t>
          </a:r>
          <a:endParaRPr lang="tr-TR" dirty="0"/>
        </a:p>
      </dgm:t>
    </dgm:pt>
    <dgm:pt modelId="{48999B42-546D-47DB-8783-CCCC42AF4C8F}" type="parTrans" cxnId="{E3456B38-16D2-4AF7-8CA0-B55173E36DC6}">
      <dgm:prSet/>
      <dgm:spPr/>
      <dgm:t>
        <a:bodyPr/>
        <a:lstStyle/>
        <a:p>
          <a:endParaRPr lang="tr-TR"/>
        </a:p>
      </dgm:t>
    </dgm:pt>
    <dgm:pt modelId="{337C0C3A-2B27-4029-918F-C5E3EAB06BFE}" type="sibTrans" cxnId="{E3456B38-16D2-4AF7-8CA0-B55173E36DC6}">
      <dgm:prSet/>
      <dgm:spPr/>
      <dgm:t>
        <a:bodyPr/>
        <a:lstStyle/>
        <a:p>
          <a:endParaRPr lang="tr-TR"/>
        </a:p>
      </dgm:t>
    </dgm:pt>
    <dgm:pt modelId="{74E5338E-D3AD-4990-A3D9-904F336B3FC5}">
      <dgm:prSet phldrT="[Metin]"/>
      <dgm:spPr/>
      <dgm:t>
        <a:bodyPr/>
        <a:lstStyle/>
        <a:p>
          <a:endParaRPr lang="tr-TR" dirty="0"/>
        </a:p>
      </dgm:t>
    </dgm:pt>
    <dgm:pt modelId="{66F505A1-3E62-4BF6-BE66-2D5BF0B2D2B0}" type="parTrans" cxnId="{AD595D1C-52D8-4BED-BFB9-8CE46946416F}">
      <dgm:prSet/>
      <dgm:spPr/>
      <dgm:t>
        <a:bodyPr/>
        <a:lstStyle/>
        <a:p>
          <a:endParaRPr lang="tr-TR"/>
        </a:p>
      </dgm:t>
    </dgm:pt>
    <dgm:pt modelId="{499884D5-D614-466D-9BB4-D16D9613373F}" type="sibTrans" cxnId="{AD595D1C-52D8-4BED-BFB9-8CE46946416F}">
      <dgm:prSet/>
      <dgm:spPr/>
      <dgm:t>
        <a:bodyPr/>
        <a:lstStyle/>
        <a:p>
          <a:endParaRPr lang="tr-TR"/>
        </a:p>
      </dgm:t>
    </dgm:pt>
    <dgm:pt modelId="{FDA86BD5-D1E0-4A1C-B703-837E0373BCFD}">
      <dgm:prSet phldrT="[Metin]"/>
      <dgm:spPr/>
      <dgm:t>
        <a:bodyPr/>
        <a:lstStyle/>
        <a:p>
          <a:r>
            <a:rPr lang="tr-TR" dirty="0" smtClean="0"/>
            <a:t>ADHD</a:t>
          </a:r>
        </a:p>
        <a:p>
          <a:r>
            <a:rPr lang="tr-TR" dirty="0" smtClean="0"/>
            <a:t>%7-10</a:t>
          </a:r>
        </a:p>
      </dgm:t>
    </dgm:pt>
    <dgm:pt modelId="{CC69CEC4-17B2-469A-A735-464CAF5DBC3F}" type="parTrans" cxnId="{FCD3C789-B12B-43D2-B630-6FDC5FD68898}">
      <dgm:prSet/>
      <dgm:spPr/>
      <dgm:t>
        <a:bodyPr/>
        <a:lstStyle/>
        <a:p>
          <a:endParaRPr lang="tr-TR"/>
        </a:p>
      </dgm:t>
    </dgm:pt>
    <dgm:pt modelId="{D6272BA8-69EB-4FC5-B407-E950D07DD632}" type="sibTrans" cxnId="{FCD3C789-B12B-43D2-B630-6FDC5FD68898}">
      <dgm:prSet/>
      <dgm:spPr/>
      <dgm:t>
        <a:bodyPr/>
        <a:lstStyle/>
        <a:p>
          <a:endParaRPr lang="tr-TR"/>
        </a:p>
      </dgm:t>
    </dgm:pt>
    <dgm:pt modelId="{D6F3A1B5-2B5A-4192-B7C0-BEF569CF7004}">
      <dgm:prSet phldrT="[Metin]"/>
      <dgm:spPr>
        <a:solidFill>
          <a:schemeClr val="tx2"/>
        </a:solidFill>
      </dgm:spPr>
      <dgm:t>
        <a:bodyPr/>
        <a:lstStyle/>
        <a:p>
          <a:r>
            <a:rPr lang="tr-TR" dirty="0" smtClean="0"/>
            <a:t>Ruhsal ve davranışsal bozukluklar</a:t>
          </a:r>
        </a:p>
        <a:p>
          <a:r>
            <a:rPr lang="tr-TR" dirty="0" smtClean="0"/>
            <a:t>%25</a:t>
          </a:r>
          <a:endParaRPr lang="tr-TR" dirty="0"/>
        </a:p>
      </dgm:t>
    </dgm:pt>
    <dgm:pt modelId="{B1AA75CA-9F2D-41C4-8203-E40B772D3BBC}" type="parTrans" cxnId="{BD0AD373-506B-4EFD-BE6C-E42B5334DE85}">
      <dgm:prSet/>
      <dgm:spPr/>
      <dgm:t>
        <a:bodyPr/>
        <a:lstStyle/>
        <a:p>
          <a:endParaRPr lang="tr-TR"/>
        </a:p>
      </dgm:t>
    </dgm:pt>
    <dgm:pt modelId="{403FDA8D-D313-454D-B461-66F1BC2D96EF}" type="sibTrans" cxnId="{BD0AD373-506B-4EFD-BE6C-E42B5334DE85}">
      <dgm:prSet/>
      <dgm:spPr/>
      <dgm:t>
        <a:bodyPr/>
        <a:lstStyle/>
        <a:p>
          <a:endParaRPr lang="tr-TR"/>
        </a:p>
      </dgm:t>
    </dgm:pt>
    <dgm:pt modelId="{E9DACA9D-947E-4835-9DAC-7021347E7541}" type="pres">
      <dgm:prSet presAssocID="{001087FF-D3C7-439A-9199-189531881A2B}" presName="Name0" presStyleCnt="0">
        <dgm:presLayoutVars>
          <dgm:dir/>
          <dgm:resizeHandles/>
        </dgm:presLayoutVars>
      </dgm:prSet>
      <dgm:spPr/>
      <dgm:t>
        <a:bodyPr/>
        <a:lstStyle/>
        <a:p>
          <a:endParaRPr lang="tr-TR"/>
        </a:p>
      </dgm:t>
    </dgm:pt>
    <dgm:pt modelId="{D6C785D4-DBA2-4296-A1AD-90371ED1DAF2}" type="pres">
      <dgm:prSet presAssocID="{62E0AC97-1EB5-4012-8AD6-53E1CFE25CFF}" presName="compNode" presStyleCnt="0"/>
      <dgm:spPr/>
    </dgm:pt>
    <dgm:pt modelId="{5583BBEC-0D13-4FFC-BE15-D1E55A2D20D9}" type="pres">
      <dgm:prSet presAssocID="{62E0AC97-1EB5-4012-8AD6-53E1CFE25CFF}" presName="dummyConnPt" presStyleCnt="0"/>
      <dgm:spPr/>
    </dgm:pt>
    <dgm:pt modelId="{AD0CBA34-19B7-4155-A2B1-0EB72C45A9F1}" type="pres">
      <dgm:prSet presAssocID="{62E0AC97-1EB5-4012-8AD6-53E1CFE25CFF}" presName="node" presStyleLbl="node1" presStyleIdx="0" presStyleCnt="9">
        <dgm:presLayoutVars>
          <dgm:bulletEnabled val="1"/>
        </dgm:presLayoutVars>
      </dgm:prSet>
      <dgm:spPr/>
      <dgm:t>
        <a:bodyPr/>
        <a:lstStyle/>
        <a:p>
          <a:endParaRPr lang="tr-TR"/>
        </a:p>
      </dgm:t>
    </dgm:pt>
    <dgm:pt modelId="{FF13AAAC-6BDA-4514-B67E-E159B48086DF}" type="pres">
      <dgm:prSet presAssocID="{F63AC124-1793-4EB7-9EF6-E2B15DDBEC5C}" presName="sibTrans" presStyleLbl="bgSibTrans2D1" presStyleIdx="0" presStyleCnt="8"/>
      <dgm:spPr/>
      <dgm:t>
        <a:bodyPr/>
        <a:lstStyle/>
        <a:p>
          <a:endParaRPr lang="tr-TR"/>
        </a:p>
      </dgm:t>
    </dgm:pt>
    <dgm:pt modelId="{F56B3243-7143-4D82-9F74-6A6C9D87D33B}" type="pres">
      <dgm:prSet presAssocID="{A756B7F5-9BE4-48B8-85D0-A95FF9B4952F}" presName="compNode" presStyleCnt="0"/>
      <dgm:spPr/>
    </dgm:pt>
    <dgm:pt modelId="{343C92BD-CC3F-40EA-BCF6-3D9D9E9995AB}" type="pres">
      <dgm:prSet presAssocID="{A756B7F5-9BE4-48B8-85D0-A95FF9B4952F}" presName="dummyConnPt" presStyleCnt="0"/>
      <dgm:spPr/>
    </dgm:pt>
    <dgm:pt modelId="{BD9029E2-9D0C-4DA3-9CB1-2FF128BD782C}" type="pres">
      <dgm:prSet presAssocID="{A756B7F5-9BE4-48B8-85D0-A95FF9B4952F}" presName="node" presStyleLbl="node1" presStyleIdx="1" presStyleCnt="9">
        <dgm:presLayoutVars>
          <dgm:bulletEnabled val="1"/>
        </dgm:presLayoutVars>
      </dgm:prSet>
      <dgm:spPr/>
      <dgm:t>
        <a:bodyPr/>
        <a:lstStyle/>
        <a:p>
          <a:endParaRPr lang="tr-TR"/>
        </a:p>
      </dgm:t>
    </dgm:pt>
    <dgm:pt modelId="{5D41B790-D3DA-4507-876F-27F9C6A78676}" type="pres">
      <dgm:prSet presAssocID="{A02FB9B2-7F79-49C9-B50F-A6C65E4C24CB}" presName="sibTrans" presStyleLbl="bgSibTrans2D1" presStyleIdx="1" presStyleCnt="8"/>
      <dgm:spPr/>
      <dgm:t>
        <a:bodyPr/>
        <a:lstStyle/>
        <a:p>
          <a:endParaRPr lang="tr-TR"/>
        </a:p>
      </dgm:t>
    </dgm:pt>
    <dgm:pt modelId="{F681D369-ACEC-4D16-A7FA-E30B4C598543}" type="pres">
      <dgm:prSet presAssocID="{4DC37FF3-21C3-4182-A65F-3DF1F73C42F0}" presName="compNode" presStyleCnt="0"/>
      <dgm:spPr/>
    </dgm:pt>
    <dgm:pt modelId="{6C206EC5-69F4-4234-AB96-6441DEEF140F}" type="pres">
      <dgm:prSet presAssocID="{4DC37FF3-21C3-4182-A65F-3DF1F73C42F0}" presName="dummyConnPt" presStyleCnt="0"/>
      <dgm:spPr/>
    </dgm:pt>
    <dgm:pt modelId="{5FAA2B58-87CF-449C-90BF-E579C4050B49}" type="pres">
      <dgm:prSet presAssocID="{4DC37FF3-21C3-4182-A65F-3DF1F73C42F0}" presName="node" presStyleLbl="node1" presStyleIdx="2" presStyleCnt="9">
        <dgm:presLayoutVars>
          <dgm:bulletEnabled val="1"/>
        </dgm:presLayoutVars>
      </dgm:prSet>
      <dgm:spPr/>
      <dgm:t>
        <a:bodyPr/>
        <a:lstStyle/>
        <a:p>
          <a:endParaRPr lang="tr-TR"/>
        </a:p>
      </dgm:t>
    </dgm:pt>
    <dgm:pt modelId="{58C9BFBE-D7EE-4782-991B-F90ECF95B2BA}" type="pres">
      <dgm:prSet presAssocID="{3504D1A2-E380-4960-811F-BAE1D14087F6}" presName="sibTrans" presStyleLbl="bgSibTrans2D1" presStyleIdx="2" presStyleCnt="8"/>
      <dgm:spPr/>
      <dgm:t>
        <a:bodyPr/>
        <a:lstStyle/>
        <a:p>
          <a:endParaRPr lang="tr-TR"/>
        </a:p>
      </dgm:t>
    </dgm:pt>
    <dgm:pt modelId="{0D8D0980-CFE4-4A93-A182-A923509D7368}" type="pres">
      <dgm:prSet presAssocID="{9403D72E-9DFF-4367-972A-8AABF8EDAE38}" presName="compNode" presStyleCnt="0"/>
      <dgm:spPr/>
    </dgm:pt>
    <dgm:pt modelId="{E8282021-D2B0-4B1A-86BC-744978462F36}" type="pres">
      <dgm:prSet presAssocID="{9403D72E-9DFF-4367-972A-8AABF8EDAE38}" presName="dummyConnPt" presStyleCnt="0"/>
      <dgm:spPr/>
    </dgm:pt>
    <dgm:pt modelId="{EA984AF4-6940-43C6-8AAE-274D086BF96C}" type="pres">
      <dgm:prSet presAssocID="{9403D72E-9DFF-4367-972A-8AABF8EDAE38}" presName="node" presStyleLbl="node1" presStyleIdx="3" presStyleCnt="9">
        <dgm:presLayoutVars>
          <dgm:bulletEnabled val="1"/>
        </dgm:presLayoutVars>
      </dgm:prSet>
      <dgm:spPr/>
      <dgm:t>
        <a:bodyPr/>
        <a:lstStyle/>
        <a:p>
          <a:endParaRPr lang="tr-TR"/>
        </a:p>
      </dgm:t>
    </dgm:pt>
    <dgm:pt modelId="{75CB8F14-4471-446D-847D-D7466757C2FA}" type="pres">
      <dgm:prSet presAssocID="{8E97EB0F-3F37-42FF-8BE0-802FBEC198AA}" presName="sibTrans" presStyleLbl="bgSibTrans2D1" presStyleIdx="3" presStyleCnt="8"/>
      <dgm:spPr/>
      <dgm:t>
        <a:bodyPr/>
        <a:lstStyle/>
        <a:p>
          <a:endParaRPr lang="tr-TR"/>
        </a:p>
      </dgm:t>
    </dgm:pt>
    <dgm:pt modelId="{168683F9-2092-42FD-B1A6-0C806C5BD296}" type="pres">
      <dgm:prSet presAssocID="{DDF42B10-7877-40C9-A4D4-44C659457E62}" presName="compNode" presStyleCnt="0"/>
      <dgm:spPr/>
    </dgm:pt>
    <dgm:pt modelId="{92D8BD35-99CC-436A-9BC0-761898FD269E}" type="pres">
      <dgm:prSet presAssocID="{DDF42B10-7877-40C9-A4D4-44C659457E62}" presName="dummyConnPt" presStyleCnt="0"/>
      <dgm:spPr/>
    </dgm:pt>
    <dgm:pt modelId="{E30BD7E0-F347-4E99-A0DF-66EF65113F12}" type="pres">
      <dgm:prSet presAssocID="{DDF42B10-7877-40C9-A4D4-44C659457E62}" presName="node" presStyleLbl="node1" presStyleIdx="4" presStyleCnt="9">
        <dgm:presLayoutVars>
          <dgm:bulletEnabled val="1"/>
        </dgm:presLayoutVars>
      </dgm:prSet>
      <dgm:spPr/>
      <dgm:t>
        <a:bodyPr/>
        <a:lstStyle/>
        <a:p>
          <a:endParaRPr lang="tr-TR"/>
        </a:p>
      </dgm:t>
    </dgm:pt>
    <dgm:pt modelId="{A961DE6E-46E2-434D-9179-4D2292549AD3}" type="pres">
      <dgm:prSet presAssocID="{B0BF2A3E-C361-4235-AF32-96698393F3CA}" presName="sibTrans" presStyleLbl="bgSibTrans2D1" presStyleIdx="4" presStyleCnt="8"/>
      <dgm:spPr/>
      <dgm:t>
        <a:bodyPr/>
        <a:lstStyle/>
        <a:p>
          <a:endParaRPr lang="tr-TR"/>
        </a:p>
      </dgm:t>
    </dgm:pt>
    <dgm:pt modelId="{10DDFD6E-339F-49F2-8172-13B15ABA96D9}" type="pres">
      <dgm:prSet presAssocID="{CB69344E-ACDF-458B-A46A-A69596B02B25}" presName="compNode" presStyleCnt="0"/>
      <dgm:spPr/>
    </dgm:pt>
    <dgm:pt modelId="{2E980927-6DF7-4E16-8758-6ADB192ED135}" type="pres">
      <dgm:prSet presAssocID="{CB69344E-ACDF-458B-A46A-A69596B02B25}" presName="dummyConnPt" presStyleCnt="0"/>
      <dgm:spPr/>
    </dgm:pt>
    <dgm:pt modelId="{6996185B-C8C8-41E4-A98E-EF1F66847465}" type="pres">
      <dgm:prSet presAssocID="{CB69344E-ACDF-458B-A46A-A69596B02B25}" presName="node" presStyleLbl="node1" presStyleIdx="5" presStyleCnt="9">
        <dgm:presLayoutVars>
          <dgm:bulletEnabled val="1"/>
        </dgm:presLayoutVars>
      </dgm:prSet>
      <dgm:spPr/>
      <dgm:t>
        <a:bodyPr/>
        <a:lstStyle/>
        <a:p>
          <a:endParaRPr lang="tr-TR"/>
        </a:p>
      </dgm:t>
    </dgm:pt>
    <dgm:pt modelId="{70A967E3-8967-46B0-B6E5-14E25924C6C6}" type="pres">
      <dgm:prSet presAssocID="{337C0C3A-2B27-4029-918F-C5E3EAB06BFE}" presName="sibTrans" presStyleLbl="bgSibTrans2D1" presStyleIdx="5" presStyleCnt="8"/>
      <dgm:spPr/>
      <dgm:t>
        <a:bodyPr/>
        <a:lstStyle/>
        <a:p>
          <a:endParaRPr lang="tr-TR"/>
        </a:p>
      </dgm:t>
    </dgm:pt>
    <dgm:pt modelId="{7D141CAC-40B5-409D-9693-98DF5C644D1B}" type="pres">
      <dgm:prSet presAssocID="{74E5338E-D3AD-4990-A3D9-904F336B3FC5}" presName="compNode" presStyleCnt="0"/>
      <dgm:spPr/>
    </dgm:pt>
    <dgm:pt modelId="{91C992A1-E2C3-490C-80F3-65BC8F6B41E5}" type="pres">
      <dgm:prSet presAssocID="{74E5338E-D3AD-4990-A3D9-904F336B3FC5}" presName="dummyConnPt" presStyleCnt="0"/>
      <dgm:spPr/>
    </dgm:pt>
    <dgm:pt modelId="{F3351E37-6CB5-44AE-B89E-394DCF64DDFE}" type="pres">
      <dgm:prSet presAssocID="{74E5338E-D3AD-4990-A3D9-904F336B3FC5}" presName="node" presStyleLbl="node1" presStyleIdx="6" presStyleCnt="9">
        <dgm:presLayoutVars>
          <dgm:bulletEnabled val="1"/>
        </dgm:presLayoutVars>
      </dgm:prSet>
      <dgm:spPr/>
      <dgm:t>
        <a:bodyPr/>
        <a:lstStyle/>
        <a:p>
          <a:endParaRPr lang="tr-TR"/>
        </a:p>
      </dgm:t>
    </dgm:pt>
    <dgm:pt modelId="{0A3F8F6E-7A72-4032-AF0B-46F38EDAC1C8}" type="pres">
      <dgm:prSet presAssocID="{499884D5-D614-466D-9BB4-D16D9613373F}" presName="sibTrans" presStyleLbl="bgSibTrans2D1" presStyleIdx="6" presStyleCnt="8"/>
      <dgm:spPr/>
      <dgm:t>
        <a:bodyPr/>
        <a:lstStyle/>
        <a:p>
          <a:endParaRPr lang="tr-TR"/>
        </a:p>
      </dgm:t>
    </dgm:pt>
    <dgm:pt modelId="{AE98112A-3F01-4D90-B11E-BD0221BEEDA1}" type="pres">
      <dgm:prSet presAssocID="{FDA86BD5-D1E0-4A1C-B703-837E0373BCFD}" presName="compNode" presStyleCnt="0"/>
      <dgm:spPr/>
    </dgm:pt>
    <dgm:pt modelId="{8513613F-2D67-462E-8E57-78A4BE9733F8}" type="pres">
      <dgm:prSet presAssocID="{FDA86BD5-D1E0-4A1C-B703-837E0373BCFD}" presName="dummyConnPt" presStyleCnt="0"/>
      <dgm:spPr/>
    </dgm:pt>
    <dgm:pt modelId="{D49BEE27-129F-450B-8755-89A74FC39BCB}" type="pres">
      <dgm:prSet presAssocID="{FDA86BD5-D1E0-4A1C-B703-837E0373BCFD}" presName="node" presStyleLbl="node1" presStyleIdx="7" presStyleCnt="9">
        <dgm:presLayoutVars>
          <dgm:bulletEnabled val="1"/>
        </dgm:presLayoutVars>
      </dgm:prSet>
      <dgm:spPr/>
      <dgm:t>
        <a:bodyPr/>
        <a:lstStyle/>
        <a:p>
          <a:endParaRPr lang="tr-TR"/>
        </a:p>
      </dgm:t>
    </dgm:pt>
    <dgm:pt modelId="{8DEF7705-1A53-4BC9-86A3-AFD2EB06A820}" type="pres">
      <dgm:prSet presAssocID="{D6272BA8-69EB-4FC5-B407-E950D07DD632}" presName="sibTrans" presStyleLbl="bgSibTrans2D1" presStyleIdx="7" presStyleCnt="8"/>
      <dgm:spPr/>
      <dgm:t>
        <a:bodyPr/>
        <a:lstStyle/>
        <a:p>
          <a:endParaRPr lang="tr-TR"/>
        </a:p>
      </dgm:t>
    </dgm:pt>
    <dgm:pt modelId="{48F92FE7-AA31-41D5-99DC-C3D62BA6AF0F}" type="pres">
      <dgm:prSet presAssocID="{D6F3A1B5-2B5A-4192-B7C0-BEF569CF7004}" presName="compNode" presStyleCnt="0"/>
      <dgm:spPr/>
    </dgm:pt>
    <dgm:pt modelId="{4AE56C8E-DC67-4E7C-A6BA-F4BCED702EF6}" type="pres">
      <dgm:prSet presAssocID="{D6F3A1B5-2B5A-4192-B7C0-BEF569CF7004}" presName="dummyConnPt" presStyleCnt="0"/>
      <dgm:spPr/>
    </dgm:pt>
    <dgm:pt modelId="{88ED8836-0F75-4FC2-8455-206D74078557}" type="pres">
      <dgm:prSet presAssocID="{D6F3A1B5-2B5A-4192-B7C0-BEF569CF7004}" presName="node" presStyleLbl="node1" presStyleIdx="8" presStyleCnt="9">
        <dgm:presLayoutVars>
          <dgm:bulletEnabled val="1"/>
        </dgm:presLayoutVars>
      </dgm:prSet>
      <dgm:spPr/>
      <dgm:t>
        <a:bodyPr/>
        <a:lstStyle/>
        <a:p>
          <a:endParaRPr lang="tr-TR"/>
        </a:p>
      </dgm:t>
    </dgm:pt>
  </dgm:ptLst>
  <dgm:cxnLst>
    <dgm:cxn modelId="{F3B4751E-1012-4B26-9BF5-442819B27ADD}" type="presOf" srcId="{FDA86BD5-D1E0-4A1C-B703-837E0373BCFD}" destId="{D49BEE27-129F-450B-8755-89A74FC39BCB}" srcOrd="0" destOrd="0" presId="urn:microsoft.com/office/officeart/2005/8/layout/bProcess4"/>
    <dgm:cxn modelId="{FCD3C789-B12B-43D2-B630-6FDC5FD68898}" srcId="{001087FF-D3C7-439A-9199-189531881A2B}" destId="{FDA86BD5-D1E0-4A1C-B703-837E0373BCFD}" srcOrd="7" destOrd="0" parTransId="{CC69CEC4-17B2-469A-A735-464CAF5DBC3F}" sibTransId="{D6272BA8-69EB-4FC5-B407-E950D07DD632}"/>
    <dgm:cxn modelId="{583AF322-61DD-4E73-AD6E-11712F5F7877}" type="presOf" srcId="{3504D1A2-E380-4960-811F-BAE1D14087F6}" destId="{58C9BFBE-D7EE-4782-991B-F90ECF95B2BA}" srcOrd="0" destOrd="0" presId="urn:microsoft.com/office/officeart/2005/8/layout/bProcess4"/>
    <dgm:cxn modelId="{824C022F-BD2D-4C3A-A4F4-74E006FA7021}" type="presOf" srcId="{F63AC124-1793-4EB7-9EF6-E2B15DDBEC5C}" destId="{FF13AAAC-6BDA-4514-B67E-E159B48086DF}" srcOrd="0" destOrd="0" presId="urn:microsoft.com/office/officeart/2005/8/layout/bProcess4"/>
    <dgm:cxn modelId="{E3456B38-16D2-4AF7-8CA0-B55173E36DC6}" srcId="{001087FF-D3C7-439A-9199-189531881A2B}" destId="{CB69344E-ACDF-458B-A46A-A69596B02B25}" srcOrd="5" destOrd="0" parTransId="{48999B42-546D-47DB-8783-CCCC42AF4C8F}" sibTransId="{337C0C3A-2B27-4029-918F-C5E3EAB06BFE}"/>
    <dgm:cxn modelId="{43F5E579-7A1F-4BF7-BD48-FF88BBD78EBD}" type="presOf" srcId="{D6272BA8-69EB-4FC5-B407-E950D07DD632}" destId="{8DEF7705-1A53-4BC9-86A3-AFD2EB06A820}" srcOrd="0" destOrd="0" presId="urn:microsoft.com/office/officeart/2005/8/layout/bProcess4"/>
    <dgm:cxn modelId="{3DD80A5B-EFFC-45AF-AF5E-E1A93ACEED7B}" srcId="{001087FF-D3C7-439A-9199-189531881A2B}" destId="{A756B7F5-9BE4-48B8-85D0-A95FF9B4952F}" srcOrd="1" destOrd="0" parTransId="{F0346B18-CC97-4E36-873C-A6F5E98ACEB0}" sibTransId="{A02FB9B2-7F79-49C9-B50F-A6C65E4C24CB}"/>
    <dgm:cxn modelId="{1B82B53E-2FC6-4741-B0A6-C8B7CB9C2617}" type="presOf" srcId="{9403D72E-9DFF-4367-972A-8AABF8EDAE38}" destId="{EA984AF4-6940-43C6-8AAE-274D086BF96C}" srcOrd="0" destOrd="0" presId="urn:microsoft.com/office/officeart/2005/8/layout/bProcess4"/>
    <dgm:cxn modelId="{A4AAAE42-5126-4E18-946F-CDEBF5108FC7}" type="presOf" srcId="{4DC37FF3-21C3-4182-A65F-3DF1F73C42F0}" destId="{5FAA2B58-87CF-449C-90BF-E579C4050B49}" srcOrd="0" destOrd="0" presId="urn:microsoft.com/office/officeart/2005/8/layout/bProcess4"/>
    <dgm:cxn modelId="{68DB97A4-D9D0-4A64-ABA6-EDDADCAAA537}" type="presOf" srcId="{A02FB9B2-7F79-49C9-B50F-A6C65E4C24CB}" destId="{5D41B790-D3DA-4507-876F-27F9C6A78676}" srcOrd="0" destOrd="0" presId="urn:microsoft.com/office/officeart/2005/8/layout/bProcess4"/>
    <dgm:cxn modelId="{34084391-1CF1-4C4C-BBDA-2C78A33B1E11}" type="presOf" srcId="{D6F3A1B5-2B5A-4192-B7C0-BEF569CF7004}" destId="{88ED8836-0F75-4FC2-8455-206D74078557}" srcOrd="0" destOrd="0" presId="urn:microsoft.com/office/officeart/2005/8/layout/bProcess4"/>
    <dgm:cxn modelId="{08BE2397-C1E6-4F93-A6D7-11282F4789F9}" type="presOf" srcId="{DDF42B10-7877-40C9-A4D4-44C659457E62}" destId="{E30BD7E0-F347-4E99-A0DF-66EF65113F12}" srcOrd="0" destOrd="0" presId="urn:microsoft.com/office/officeart/2005/8/layout/bProcess4"/>
    <dgm:cxn modelId="{3ED7B1EA-C619-400D-BECF-99097A08C227}" srcId="{001087FF-D3C7-439A-9199-189531881A2B}" destId="{DDF42B10-7877-40C9-A4D4-44C659457E62}" srcOrd="4" destOrd="0" parTransId="{C5F4422C-202F-4023-AFD1-7B2B9BF1CC3A}" sibTransId="{B0BF2A3E-C361-4235-AF32-96698393F3CA}"/>
    <dgm:cxn modelId="{5AF44EE1-AF91-44B3-8F8A-B9F0732241AA}" type="presOf" srcId="{CB69344E-ACDF-458B-A46A-A69596B02B25}" destId="{6996185B-C8C8-41E4-A98E-EF1F66847465}" srcOrd="0" destOrd="0" presId="urn:microsoft.com/office/officeart/2005/8/layout/bProcess4"/>
    <dgm:cxn modelId="{C6084E92-314D-47D8-9FCB-6891304FE337}" type="presOf" srcId="{A756B7F5-9BE4-48B8-85D0-A95FF9B4952F}" destId="{BD9029E2-9D0C-4DA3-9CB1-2FF128BD782C}" srcOrd="0" destOrd="0" presId="urn:microsoft.com/office/officeart/2005/8/layout/bProcess4"/>
    <dgm:cxn modelId="{AD595D1C-52D8-4BED-BFB9-8CE46946416F}" srcId="{001087FF-D3C7-439A-9199-189531881A2B}" destId="{74E5338E-D3AD-4990-A3D9-904F336B3FC5}" srcOrd="6" destOrd="0" parTransId="{66F505A1-3E62-4BF6-BE66-2D5BF0B2D2B0}" sibTransId="{499884D5-D614-466D-9BB4-D16D9613373F}"/>
    <dgm:cxn modelId="{3D43DD3B-C5E1-4054-8E36-5FA08FD93EE8}" type="presOf" srcId="{8E97EB0F-3F37-42FF-8BE0-802FBEC198AA}" destId="{75CB8F14-4471-446D-847D-D7466757C2FA}" srcOrd="0" destOrd="0" presId="urn:microsoft.com/office/officeart/2005/8/layout/bProcess4"/>
    <dgm:cxn modelId="{C7933E4B-B4E4-4BA3-9605-712080948CA5}" type="presOf" srcId="{499884D5-D614-466D-9BB4-D16D9613373F}" destId="{0A3F8F6E-7A72-4032-AF0B-46F38EDAC1C8}" srcOrd="0" destOrd="0" presId="urn:microsoft.com/office/officeart/2005/8/layout/bProcess4"/>
    <dgm:cxn modelId="{494FB0DE-1397-45A2-A844-499A8DAFCC98}" srcId="{001087FF-D3C7-439A-9199-189531881A2B}" destId="{62E0AC97-1EB5-4012-8AD6-53E1CFE25CFF}" srcOrd="0" destOrd="0" parTransId="{5B4ADA4D-B22A-44CC-B6D2-74578599A51A}" sibTransId="{F63AC124-1793-4EB7-9EF6-E2B15DDBEC5C}"/>
    <dgm:cxn modelId="{009C340C-CBEC-4C92-90C5-F2918F65BBC9}" type="presOf" srcId="{62E0AC97-1EB5-4012-8AD6-53E1CFE25CFF}" destId="{AD0CBA34-19B7-4155-A2B1-0EB72C45A9F1}" srcOrd="0" destOrd="0" presId="urn:microsoft.com/office/officeart/2005/8/layout/bProcess4"/>
    <dgm:cxn modelId="{9720B005-7C7D-4308-A2D8-D3BE9D09876D}" srcId="{001087FF-D3C7-439A-9199-189531881A2B}" destId="{9403D72E-9DFF-4367-972A-8AABF8EDAE38}" srcOrd="3" destOrd="0" parTransId="{A167432B-1391-4128-B6FB-8E2A793EC04D}" sibTransId="{8E97EB0F-3F37-42FF-8BE0-802FBEC198AA}"/>
    <dgm:cxn modelId="{9658A053-0EF1-4F97-977B-610DED695BC3}" type="presOf" srcId="{337C0C3A-2B27-4029-918F-C5E3EAB06BFE}" destId="{70A967E3-8967-46B0-B6E5-14E25924C6C6}" srcOrd="0" destOrd="0" presId="urn:microsoft.com/office/officeart/2005/8/layout/bProcess4"/>
    <dgm:cxn modelId="{C70D5E8F-ACFE-4075-883D-44E75E086DB0}" type="presOf" srcId="{001087FF-D3C7-439A-9199-189531881A2B}" destId="{E9DACA9D-947E-4835-9DAC-7021347E7541}" srcOrd="0" destOrd="0" presId="urn:microsoft.com/office/officeart/2005/8/layout/bProcess4"/>
    <dgm:cxn modelId="{71DCEA92-0545-499F-8872-06AD0FA21655}" srcId="{001087FF-D3C7-439A-9199-189531881A2B}" destId="{4DC37FF3-21C3-4182-A65F-3DF1F73C42F0}" srcOrd="2" destOrd="0" parTransId="{13F28750-427E-430A-B6F2-0E7F31F28A6C}" sibTransId="{3504D1A2-E380-4960-811F-BAE1D14087F6}"/>
    <dgm:cxn modelId="{1CDCE644-7D94-4654-BC93-3027807674CE}" type="presOf" srcId="{74E5338E-D3AD-4990-A3D9-904F336B3FC5}" destId="{F3351E37-6CB5-44AE-B89E-394DCF64DDFE}" srcOrd="0" destOrd="0" presId="urn:microsoft.com/office/officeart/2005/8/layout/bProcess4"/>
    <dgm:cxn modelId="{C2B8FC91-C469-4B1C-9A30-C4BE38E5FFCE}" type="presOf" srcId="{B0BF2A3E-C361-4235-AF32-96698393F3CA}" destId="{A961DE6E-46E2-434D-9179-4D2292549AD3}" srcOrd="0" destOrd="0" presId="urn:microsoft.com/office/officeart/2005/8/layout/bProcess4"/>
    <dgm:cxn modelId="{BD0AD373-506B-4EFD-BE6C-E42B5334DE85}" srcId="{001087FF-D3C7-439A-9199-189531881A2B}" destId="{D6F3A1B5-2B5A-4192-B7C0-BEF569CF7004}" srcOrd="8" destOrd="0" parTransId="{B1AA75CA-9F2D-41C4-8203-E40B772D3BBC}" sibTransId="{403FDA8D-D313-454D-B461-66F1BC2D96EF}"/>
    <dgm:cxn modelId="{FEF59C68-D5CD-4539-9514-A12406503725}" type="presParOf" srcId="{E9DACA9D-947E-4835-9DAC-7021347E7541}" destId="{D6C785D4-DBA2-4296-A1AD-90371ED1DAF2}" srcOrd="0" destOrd="0" presId="urn:microsoft.com/office/officeart/2005/8/layout/bProcess4"/>
    <dgm:cxn modelId="{219E5BB8-C53E-42F9-B7E1-A4813C11F5BE}" type="presParOf" srcId="{D6C785D4-DBA2-4296-A1AD-90371ED1DAF2}" destId="{5583BBEC-0D13-4FFC-BE15-D1E55A2D20D9}" srcOrd="0" destOrd="0" presId="urn:microsoft.com/office/officeart/2005/8/layout/bProcess4"/>
    <dgm:cxn modelId="{643BE2E6-C685-45AC-96C0-887DC3406EB8}" type="presParOf" srcId="{D6C785D4-DBA2-4296-A1AD-90371ED1DAF2}" destId="{AD0CBA34-19B7-4155-A2B1-0EB72C45A9F1}" srcOrd="1" destOrd="0" presId="urn:microsoft.com/office/officeart/2005/8/layout/bProcess4"/>
    <dgm:cxn modelId="{4F12C1B0-9ACB-49BD-9439-3BB6AF1E6EEB}" type="presParOf" srcId="{E9DACA9D-947E-4835-9DAC-7021347E7541}" destId="{FF13AAAC-6BDA-4514-B67E-E159B48086DF}" srcOrd="1" destOrd="0" presId="urn:microsoft.com/office/officeart/2005/8/layout/bProcess4"/>
    <dgm:cxn modelId="{E96D316B-B247-4A33-BF5E-A34D14A6D722}" type="presParOf" srcId="{E9DACA9D-947E-4835-9DAC-7021347E7541}" destId="{F56B3243-7143-4D82-9F74-6A6C9D87D33B}" srcOrd="2" destOrd="0" presId="urn:microsoft.com/office/officeart/2005/8/layout/bProcess4"/>
    <dgm:cxn modelId="{06883288-75D4-46DE-86C3-893F204E1801}" type="presParOf" srcId="{F56B3243-7143-4D82-9F74-6A6C9D87D33B}" destId="{343C92BD-CC3F-40EA-BCF6-3D9D9E9995AB}" srcOrd="0" destOrd="0" presId="urn:microsoft.com/office/officeart/2005/8/layout/bProcess4"/>
    <dgm:cxn modelId="{820949F6-9E7D-43F6-9858-DAFDEE51B990}" type="presParOf" srcId="{F56B3243-7143-4D82-9F74-6A6C9D87D33B}" destId="{BD9029E2-9D0C-4DA3-9CB1-2FF128BD782C}" srcOrd="1" destOrd="0" presId="urn:microsoft.com/office/officeart/2005/8/layout/bProcess4"/>
    <dgm:cxn modelId="{108F1890-7D9F-475A-9E4B-197753520C9D}" type="presParOf" srcId="{E9DACA9D-947E-4835-9DAC-7021347E7541}" destId="{5D41B790-D3DA-4507-876F-27F9C6A78676}" srcOrd="3" destOrd="0" presId="urn:microsoft.com/office/officeart/2005/8/layout/bProcess4"/>
    <dgm:cxn modelId="{F54D14BC-5F21-447B-A6C9-14017FAFA37F}" type="presParOf" srcId="{E9DACA9D-947E-4835-9DAC-7021347E7541}" destId="{F681D369-ACEC-4D16-A7FA-E30B4C598543}" srcOrd="4" destOrd="0" presId="urn:microsoft.com/office/officeart/2005/8/layout/bProcess4"/>
    <dgm:cxn modelId="{5FAE68C8-C37D-442A-8E8D-054DB703B7AD}" type="presParOf" srcId="{F681D369-ACEC-4D16-A7FA-E30B4C598543}" destId="{6C206EC5-69F4-4234-AB96-6441DEEF140F}" srcOrd="0" destOrd="0" presId="urn:microsoft.com/office/officeart/2005/8/layout/bProcess4"/>
    <dgm:cxn modelId="{06002CCE-834B-423E-96D5-4641CACF8A71}" type="presParOf" srcId="{F681D369-ACEC-4D16-A7FA-E30B4C598543}" destId="{5FAA2B58-87CF-449C-90BF-E579C4050B49}" srcOrd="1" destOrd="0" presId="urn:microsoft.com/office/officeart/2005/8/layout/bProcess4"/>
    <dgm:cxn modelId="{184D60B7-2CFB-4F40-8BF7-9BB5F16A5133}" type="presParOf" srcId="{E9DACA9D-947E-4835-9DAC-7021347E7541}" destId="{58C9BFBE-D7EE-4782-991B-F90ECF95B2BA}" srcOrd="5" destOrd="0" presId="urn:microsoft.com/office/officeart/2005/8/layout/bProcess4"/>
    <dgm:cxn modelId="{B67B193E-2223-4139-9F59-2D52A0B5FE35}" type="presParOf" srcId="{E9DACA9D-947E-4835-9DAC-7021347E7541}" destId="{0D8D0980-CFE4-4A93-A182-A923509D7368}" srcOrd="6" destOrd="0" presId="urn:microsoft.com/office/officeart/2005/8/layout/bProcess4"/>
    <dgm:cxn modelId="{89E795AD-A96D-4B94-9CF9-126E56166B3E}" type="presParOf" srcId="{0D8D0980-CFE4-4A93-A182-A923509D7368}" destId="{E8282021-D2B0-4B1A-86BC-744978462F36}" srcOrd="0" destOrd="0" presId="urn:microsoft.com/office/officeart/2005/8/layout/bProcess4"/>
    <dgm:cxn modelId="{EC8D1D5A-702C-4A2C-9D2A-5CACA8587CE2}" type="presParOf" srcId="{0D8D0980-CFE4-4A93-A182-A923509D7368}" destId="{EA984AF4-6940-43C6-8AAE-274D086BF96C}" srcOrd="1" destOrd="0" presId="urn:microsoft.com/office/officeart/2005/8/layout/bProcess4"/>
    <dgm:cxn modelId="{C9B74279-5D68-455E-911E-307AA01F5A65}" type="presParOf" srcId="{E9DACA9D-947E-4835-9DAC-7021347E7541}" destId="{75CB8F14-4471-446D-847D-D7466757C2FA}" srcOrd="7" destOrd="0" presId="urn:microsoft.com/office/officeart/2005/8/layout/bProcess4"/>
    <dgm:cxn modelId="{BA3EC00F-A915-4F5E-8D6B-39112AA8D8E4}" type="presParOf" srcId="{E9DACA9D-947E-4835-9DAC-7021347E7541}" destId="{168683F9-2092-42FD-B1A6-0C806C5BD296}" srcOrd="8" destOrd="0" presId="urn:microsoft.com/office/officeart/2005/8/layout/bProcess4"/>
    <dgm:cxn modelId="{C297D94E-0429-49E2-9D68-A28B58881C89}" type="presParOf" srcId="{168683F9-2092-42FD-B1A6-0C806C5BD296}" destId="{92D8BD35-99CC-436A-9BC0-761898FD269E}" srcOrd="0" destOrd="0" presId="urn:microsoft.com/office/officeart/2005/8/layout/bProcess4"/>
    <dgm:cxn modelId="{8696CE84-2EB6-455D-9287-37A0DF5594E1}" type="presParOf" srcId="{168683F9-2092-42FD-B1A6-0C806C5BD296}" destId="{E30BD7E0-F347-4E99-A0DF-66EF65113F12}" srcOrd="1" destOrd="0" presId="urn:microsoft.com/office/officeart/2005/8/layout/bProcess4"/>
    <dgm:cxn modelId="{8BF472B5-E9DB-4A1C-8FC8-F4B3EDFAA5F5}" type="presParOf" srcId="{E9DACA9D-947E-4835-9DAC-7021347E7541}" destId="{A961DE6E-46E2-434D-9179-4D2292549AD3}" srcOrd="9" destOrd="0" presId="urn:microsoft.com/office/officeart/2005/8/layout/bProcess4"/>
    <dgm:cxn modelId="{1C0B19D4-20A1-43DD-9705-A37416942131}" type="presParOf" srcId="{E9DACA9D-947E-4835-9DAC-7021347E7541}" destId="{10DDFD6E-339F-49F2-8172-13B15ABA96D9}" srcOrd="10" destOrd="0" presId="urn:microsoft.com/office/officeart/2005/8/layout/bProcess4"/>
    <dgm:cxn modelId="{0CB6E7EA-6E09-4572-A5B7-6787A839ABBA}" type="presParOf" srcId="{10DDFD6E-339F-49F2-8172-13B15ABA96D9}" destId="{2E980927-6DF7-4E16-8758-6ADB192ED135}" srcOrd="0" destOrd="0" presId="urn:microsoft.com/office/officeart/2005/8/layout/bProcess4"/>
    <dgm:cxn modelId="{AB91BE5E-A877-4C0F-9DE6-8B4ACA280192}" type="presParOf" srcId="{10DDFD6E-339F-49F2-8172-13B15ABA96D9}" destId="{6996185B-C8C8-41E4-A98E-EF1F66847465}" srcOrd="1" destOrd="0" presId="urn:microsoft.com/office/officeart/2005/8/layout/bProcess4"/>
    <dgm:cxn modelId="{AA7EB77A-1B0B-4FE8-880E-B2CF90CE29DC}" type="presParOf" srcId="{E9DACA9D-947E-4835-9DAC-7021347E7541}" destId="{70A967E3-8967-46B0-B6E5-14E25924C6C6}" srcOrd="11" destOrd="0" presId="urn:microsoft.com/office/officeart/2005/8/layout/bProcess4"/>
    <dgm:cxn modelId="{D47B01E0-F8C1-4912-99A0-4EEB5783189B}" type="presParOf" srcId="{E9DACA9D-947E-4835-9DAC-7021347E7541}" destId="{7D141CAC-40B5-409D-9693-98DF5C644D1B}" srcOrd="12" destOrd="0" presId="urn:microsoft.com/office/officeart/2005/8/layout/bProcess4"/>
    <dgm:cxn modelId="{5DEEDC6C-15D0-4F5D-A132-DBEFDFBDE864}" type="presParOf" srcId="{7D141CAC-40B5-409D-9693-98DF5C644D1B}" destId="{91C992A1-E2C3-490C-80F3-65BC8F6B41E5}" srcOrd="0" destOrd="0" presId="urn:microsoft.com/office/officeart/2005/8/layout/bProcess4"/>
    <dgm:cxn modelId="{1D682C23-04BF-4DE7-A182-53445C8C0FEC}" type="presParOf" srcId="{7D141CAC-40B5-409D-9693-98DF5C644D1B}" destId="{F3351E37-6CB5-44AE-B89E-394DCF64DDFE}" srcOrd="1" destOrd="0" presId="urn:microsoft.com/office/officeart/2005/8/layout/bProcess4"/>
    <dgm:cxn modelId="{6F555616-F85A-4EB1-A0B8-EE2592B58D02}" type="presParOf" srcId="{E9DACA9D-947E-4835-9DAC-7021347E7541}" destId="{0A3F8F6E-7A72-4032-AF0B-46F38EDAC1C8}" srcOrd="13" destOrd="0" presId="urn:microsoft.com/office/officeart/2005/8/layout/bProcess4"/>
    <dgm:cxn modelId="{FFA404DF-8726-4F28-9D10-2014A50F7D3A}" type="presParOf" srcId="{E9DACA9D-947E-4835-9DAC-7021347E7541}" destId="{AE98112A-3F01-4D90-B11E-BD0221BEEDA1}" srcOrd="14" destOrd="0" presId="urn:microsoft.com/office/officeart/2005/8/layout/bProcess4"/>
    <dgm:cxn modelId="{84F1EF99-21A3-4828-B05F-941678D2C39F}" type="presParOf" srcId="{AE98112A-3F01-4D90-B11E-BD0221BEEDA1}" destId="{8513613F-2D67-462E-8E57-78A4BE9733F8}" srcOrd="0" destOrd="0" presId="urn:microsoft.com/office/officeart/2005/8/layout/bProcess4"/>
    <dgm:cxn modelId="{34C67C10-F6A4-4853-AAE1-43435C94CA6C}" type="presParOf" srcId="{AE98112A-3F01-4D90-B11E-BD0221BEEDA1}" destId="{D49BEE27-129F-450B-8755-89A74FC39BCB}" srcOrd="1" destOrd="0" presId="urn:microsoft.com/office/officeart/2005/8/layout/bProcess4"/>
    <dgm:cxn modelId="{809DBCC1-B2ED-454F-A69C-B4FE5EAC2C74}" type="presParOf" srcId="{E9DACA9D-947E-4835-9DAC-7021347E7541}" destId="{8DEF7705-1A53-4BC9-86A3-AFD2EB06A820}" srcOrd="15" destOrd="0" presId="urn:microsoft.com/office/officeart/2005/8/layout/bProcess4"/>
    <dgm:cxn modelId="{25AF61D7-36C6-424F-BF82-0FCF2E0DFAEF}" type="presParOf" srcId="{E9DACA9D-947E-4835-9DAC-7021347E7541}" destId="{48F92FE7-AA31-41D5-99DC-C3D62BA6AF0F}" srcOrd="16" destOrd="0" presId="urn:microsoft.com/office/officeart/2005/8/layout/bProcess4"/>
    <dgm:cxn modelId="{B2EC96AC-42BA-45CC-B558-E86CC2CCB82D}" type="presParOf" srcId="{48F92FE7-AA31-41D5-99DC-C3D62BA6AF0F}" destId="{4AE56C8E-DC67-4E7C-A6BA-F4BCED702EF6}" srcOrd="0" destOrd="0" presId="urn:microsoft.com/office/officeart/2005/8/layout/bProcess4"/>
    <dgm:cxn modelId="{F1135FEB-576A-4462-BEE5-E16B37FF20D4}" type="presParOf" srcId="{48F92FE7-AA31-41D5-99DC-C3D62BA6AF0F}" destId="{88ED8836-0F75-4FC2-8455-206D74078557}"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Unicode MS" pitchFamily="34" charset="-128"/>
              </a:defRPr>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Unicode MS" pitchFamily="34" charset="-128"/>
              </a:defRPr>
            </a:lvl1pPr>
          </a:lstStyle>
          <a:p>
            <a:fld id="{84C1C61E-6A95-408E-A2D0-6AA3830F6D06}" type="datetimeFigureOut">
              <a:rPr lang="tr-TR"/>
              <a:pPr/>
              <a:t>06.07.2012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Unicode MS" pitchFamily="34" charset="-128"/>
              </a:defRPr>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Unicode MS" pitchFamily="34" charset="-128"/>
              </a:defRPr>
            </a:lvl1pPr>
          </a:lstStyle>
          <a:p>
            <a:fld id="{16FC0996-E5ED-4909-A4ED-5A0C1E3D5D54}" type="slidenum">
              <a:rPr lang="tr-T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12642" name="Not Yer Tutucusu 2"/>
          <p:cNvSpPr>
            <a:spLocks noGrp="1"/>
          </p:cNvSpPr>
          <p:nvPr>
            <p:ph type="body" idx="1"/>
          </p:nvPr>
        </p:nvSpPr>
        <p:spPr bwMode="auto">
          <a:noFill/>
        </p:spPr>
        <p:txBody>
          <a:bodyPr/>
          <a:lstStyle/>
          <a:p>
            <a:pPr eaLnBrk="1" hangingPunct="1">
              <a:spcBef>
                <a:spcPct val="0"/>
              </a:spcBef>
            </a:pPr>
            <a:endParaRPr lang="tr-TR" smtClean="0"/>
          </a:p>
        </p:txBody>
      </p:sp>
      <p:sp>
        <p:nvSpPr>
          <p:cNvPr id="39939" name="Slayt Numarası Yer Tutucusu 3"/>
          <p:cNvSpPr>
            <a:spLocks noGrp="1"/>
          </p:cNvSpPr>
          <p:nvPr>
            <p:ph type="sldNum" sz="quarter" idx="5"/>
          </p:nvPr>
        </p:nvSpPr>
        <p:spPr bwMode="auto">
          <a:ln>
            <a:miter lim="800000"/>
            <a:headEnd/>
            <a:tailEnd/>
          </a:ln>
        </p:spPr>
        <p:txBody>
          <a:bodyPr/>
          <a:lstStyle/>
          <a:p>
            <a:fld id="{9251EFD7-FA15-4CBF-BC56-DB7E802F76A2}" type="slidenum">
              <a:rPr lang="tr-TR"/>
              <a:pPr/>
              <a:t>21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16738" name="Not Yer Tutucusu 2"/>
          <p:cNvSpPr>
            <a:spLocks noGrp="1"/>
          </p:cNvSpPr>
          <p:nvPr>
            <p:ph type="body" idx="1"/>
          </p:nvPr>
        </p:nvSpPr>
        <p:spPr bwMode="auto">
          <a:noFill/>
        </p:spPr>
        <p:txBody>
          <a:bodyPr/>
          <a:lstStyle/>
          <a:p>
            <a:pPr eaLnBrk="1" hangingPunct="1">
              <a:spcBef>
                <a:spcPct val="0"/>
              </a:spcBef>
            </a:pPr>
            <a:endParaRPr lang="tr-TR" smtClean="0"/>
          </a:p>
        </p:txBody>
      </p:sp>
      <p:sp>
        <p:nvSpPr>
          <p:cNvPr id="46083" name="Slayt Numarası Yer Tutucusu 3"/>
          <p:cNvSpPr>
            <a:spLocks noGrp="1"/>
          </p:cNvSpPr>
          <p:nvPr>
            <p:ph type="sldNum" sz="quarter" idx="5"/>
          </p:nvPr>
        </p:nvSpPr>
        <p:spPr bwMode="auto">
          <a:ln>
            <a:miter lim="800000"/>
            <a:headEnd/>
            <a:tailEnd/>
          </a:ln>
        </p:spPr>
        <p:txBody>
          <a:bodyPr/>
          <a:lstStyle/>
          <a:p>
            <a:fld id="{054AC01E-EFE4-4F44-9227-6C396C4498A2}" type="slidenum">
              <a:rPr lang="tr-TR"/>
              <a:pPr/>
              <a:t>23</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TextEdit="1"/>
          </p:cNvSpPr>
          <p:nvPr>
            <p:ph type="sldImg"/>
          </p:nvPr>
        </p:nvSpPr>
        <p:spPr bwMode="auto">
          <a:noFill/>
          <a:ln>
            <a:solidFill>
              <a:srgbClr val="000000"/>
            </a:solidFill>
            <a:miter lim="800000"/>
            <a:headEnd/>
            <a:tailEnd/>
          </a:ln>
        </p:spPr>
      </p:sp>
      <p:sp>
        <p:nvSpPr>
          <p:cNvPr id="139266" name="Rectangle 3"/>
          <p:cNvSpPr>
            <a:spLocks noGrp="1"/>
          </p:cNvSpPr>
          <p:nvPr>
            <p:ph type="body" idx="1"/>
          </p:nvPr>
        </p:nvSpPr>
        <p:spPr bwMode="auto">
          <a:noFill/>
        </p:spPr>
        <p:txBody>
          <a:bodyPr/>
          <a:lstStyle/>
          <a:p>
            <a:pPr algn="ctr" eaLnBrk="1" hangingPunct="1">
              <a:spcBef>
                <a:spcPct val="0"/>
              </a:spcBef>
            </a:pPr>
            <a:r>
              <a:rPr lang="tr-TR" sz="1000" b="1" smtClean="0"/>
              <a:t>Oksijen sPO2&gt;%92 (nazal kanul-hood)</a:t>
            </a:r>
          </a:p>
          <a:p>
            <a:pPr algn="ctr" eaLnBrk="1" hangingPunct="1">
              <a:spcBef>
                <a:spcPct val="0"/>
              </a:spcBef>
            </a:pPr>
            <a:r>
              <a:rPr lang="tr-TR" sz="1000" b="1" smtClean="0"/>
              <a:t>IV sıvı (sıvıkısıtlaması gerekebilir)</a:t>
            </a:r>
          </a:p>
          <a:p>
            <a:pPr algn="ctr" eaLnBrk="1" hangingPunct="1">
              <a:spcBef>
                <a:spcPct val="0"/>
              </a:spcBef>
            </a:pPr>
            <a:r>
              <a:rPr lang="tr-TR" sz="1000" b="1" smtClean="0"/>
              <a:t>Hava yolu rezistansı,azalmış dinamik komplians, ve wheezing- bronkodilat</a:t>
            </a:r>
            <a:r>
              <a:rPr lang="tr-TR" sz="1000" b="1" smtClean="0">
                <a:latin typeface="Calibri"/>
              </a:rPr>
              <a:t>ö</a:t>
            </a:r>
            <a:r>
              <a:rPr lang="tr-TR" sz="1000" b="1" smtClean="0"/>
              <a:t>r tedavi</a:t>
            </a:r>
          </a:p>
          <a:p>
            <a:pPr algn="ctr" eaLnBrk="1" hangingPunct="1">
              <a:spcBef>
                <a:spcPct val="0"/>
              </a:spcBef>
            </a:pPr>
            <a:r>
              <a:rPr lang="tr-TR" sz="1000" b="1" smtClean="0">
                <a:latin typeface="Calibri"/>
              </a:rPr>
              <a:t>Ö</a:t>
            </a:r>
            <a:r>
              <a:rPr lang="tr-TR" sz="1000" b="1" smtClean="0"/>
              <a:t>ncesi-sonrası FM her hastaya değil,bronkokonstriksiyon ve solunum iş y</a:t>
            </a:r>
            <a:r>
              <a:rPr lang="tr-TR" sz="1000" b="1" smtClean="0">
                <a:latin typeface="Calibri"/>
              </a:rPr>
              <a:t>ü</a:t>
            </a:r>
            <a:r>
              <a:rPr lang="tr-TR" sz="1000" b="1" smtClean="0"/>
              <a:t>k</a:t>
            </a:r>
            <a:r>
              <a:rPr lang="tr-TR" sz="1000" b="1" smtClean="0">
                <a:latin typeface="Calibri"/>
              </a:rPr>
              <a:t>ü</a:t>
            </a:r>
            <a:r>
              <a:rPr lang="tr-TR" sz="1000" b="1" smtClean="0"/>
              <a:t> artana</a:t>
            </a:r>
          </a:p>
          <a:p>
            <a:pPr algn="ctr" eaLnBrk="1" hangingPunct="1">
              <a:spcBef>
                <a:spcPct val="0"/>
              </a:spcBef>
            </a:pPr>
            <a:r>
              <a:rPr lang="tr-TR" sz="1000" b="1" smtClean="0"/>
              <a:t>İnhale- sistemik steroid</a:t>
            </a:r>
          </a:p>
          <a:p>
            <a:pPr algn="ctr" eaLnBrk="1" hangingPunct="1">
              <a:spcBef>
                <a:spcPct val="0"/>
              </a:spcBef>
            </a:pPr>
            <a:r>
              <a:rPr lang="tr-TR" sz="1000" b="1" smtClean="0"/>
              <a:t>Diuretik-pulmoner </a:t>
            </a:r>
            <a:r>
              <a:rPr lang="tr-TR" sz="1000" b="1" smtClean="0">
                <a:latin typeface="Calibri"/>
              </a:rPr>
              <a:t>ö</a:t>
            </a:r>
            <a:r>
              <a:rPr lang="tr-TR" sz="1000" b="1" smtClean="0"/>
              <a:t>dem bulgulaı varsa</a:t>
            </a:r>
          </a:p>
          <a:p>
            <a:pPr algn="ctr" eaLnBrk="1" hangingPunct="1">
              <a:spcBef>
                <a:spcPct val="0"/>
              </a:spcBef>
            </a:pPr>
            <a:r>
              <a:rPr lang="tr-TR" sz="1000" b="1" smtClean="0"/>
              <a:t>Kronik diuretik kullanımı varsa elektrolit,Ca kontrol</a:t>
            </a:r>
            <a:r>
              <a:rPr lang="tr-TR" sz="1000" b="1" smtClean="0">
                <a:latin typeface="Calibri"/>
              </a:rPr>
              <a:t>ü</a:t>
            </a:r>
            <a:endParaRPr lang="tr-TR" sz="1000" b="1" smtClean="0"/>
          </a:p>
          <a:p>
            <a:pPr algn="ctr" eaLnBrk="1" hangingPunct="1">
              <a:spcBef>
                <a:spcPct val="0"/>
              </a:spcBef>
            </a:pPr>
            <a:r>
              <a:rPr lang="tr-TR" sz="1000" b="1" smtClean="0"/>
              <a:t>Bakteriyal Enfeksiyon-Antibiyotik</a:t>
            </a:r>
          </a:p>
          <a:p>
            <a:pPr algn="ctr" eaLnBrk="1" hangingPunct="1">
              <a:spcBef>
                <a:spcPct val="0"/>
              </a:spcBef>
            </a:pPr>
            <a:endParaRPr lang="tr-TR" sz="1000" b="1" smtClean="0"/>
          </a:p>
          <a:p>
            <a:pPr eaLnBrk="1" hangingPunct="1">
              <a:spcBef>
                <a:spcPct val="0"/>
              </a:spcBef>
            </a:pPr>
            <a:endParaRPr lang="tr-TR" sz="1000" b="1" smtClean="0"/>
          </a:p>
          <a:p>
            <a:pPr eaLnBrk="1" hangingPunct="1">
              <a:spcBef>
                <a:spcPct val="0"/>
              </a:spcBef>
            </a:pPr>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6 Yuvarlatılmış Çapraz Köşeli Dikdörtgen"/>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latin typeface="Arial Unicode MS" pitchFamily="34" charset="-128"/>
            </a:endParaRPr>
          </a:p>
        </p:txBody>
      </p:sp>
      <p:sp>
        <p:nvSpPr>
          <p:cNvPr id="8" name="7 Başlık"/>
          <p:cNvSpPr>
            <a:spLocks noGrp="1"/>
          </p:cNvSpPr>
          <p:nvPr>
            <p:ph type="ctrTitle"/>
          </p:nvPr>
        </p:nvSpPr>
        <p:spPr>
          <a:xfrm>
            <a:off x="464234" y="381001"/>
            <a:ext cx="8229600" cy="2209800"/>
          </a:xfrm>
        </p:spPr>
        <p:txBody>
          <a:bodyPr lIns="45720" rIns="228600"/>
          <a:lstStyle>
            <a:lvl1pPr marL="0" algn="r">
              <a:defRPr sz="4800"/>
            </a:lvl1pPr>
            <a:extLst/>
          </a:lstStyle>
          <a:p>
            <a:r>
              <a:rPr lang="tr-TR" smtClean="0"/>
              <a:t>Asıl başlık stili için tıklatın</a:t>
            </a:r>
            <a:endParaRPr lang="en-US"/>
          </a:p>
        </p:txBody>
      </p:sp>
      <p:sp>
        <p:nvSpPr>
          <p:cNvPr id="9" name="8 Alt Başlık"/>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5" name="9 Veri Yer Tutucusu"/>
          <p:cNvSpPr>
            <a:spLocks noGrp="1"/>
          </p:cNvSpPr>
          <p:nvPr>
            <p:ph type="dt" sz="half" idx="10"/>
          </p:nvPr>
        </p:nvSpPr>
        <p:spPr>
          <a:xfrm>
            <a:off x="5562600" y="6508750"/>
            <a:ext cx="3001963" cy="274638"/>
          </a:xfrm>
        </p:spPr>
        <p:txBody>
          <a:bodyPr/>
          <a:lstStyle>
            <a:lvl1pPr>
              <a:defRPr/>
            </a:lvl1pPr>
          </a:lstStyle>
          <a:p>
            <a:fld id="{789F3DCB-54F1-48DC-A176-D173890F2A65}" type="datetimeFigureOut">
              <a:rPr lang="tr-TR"/>
              <a:pPr/>
              <a:t>06.07.2012</a:t>
            </a:fld>
            <a:endParaRPr lang="tr-TR"/>
          </a:p>
        </p:txBody>
      </p:sp>
      <p:sp>
        <p:nvSpPr>
          <p:cNvPr id="6" name="10 Slayt Numarası Yer Tutucusu"/>
          <p:cNvSpPr>
            <a:spLocks noGrp="1"/>
          </p:cNvSpPr>
          <p:nvPr>
            <p:ph type="sldNum" sz="quarter" idx="11"/>
          </p:nvPr>
        </p:nvSpPr>
        <p:spPr>
          <a:xfrm>
            <a:off x="8639175" y="6508750"/>
            <a:ext cx="463550" cy="274638"/>
          </a:xfrm>
        </p:spPr>
        <p:txBody>
          <a:bodyPr/>
          <a:lstStyle>
            <a:lvl1pPr>
              <a:defRPr/>
            </a:lvl1pPr>
          </a:lstStyle>
          <a:p>
            <a:fld id="{38BF896D-2D09-4561-957E-A035216D1549}" type="slidenum">
              <a:rPr lang="tr-TR"/>
              <a:pPr/>
              <a:t>‹#›</a:t>
            </a:fld>
            <a:endParaRPr lang="tr-TR"/>
          </a:p>
        </p:txBody>
      </p:sp>
      <p:sp>
        <p:nvSpPr>
          <p:cNvPr id="7" name="11 Altbilgi Yer Tutucusu"/>
          <p:cNvSpPr>
            <a:spLocks noGrp="1"/>
          </p:cNvSpPr>
          <p:nvPr>
            <p:ph type="ftr" sz="quarter" idx="12"/>
          </p:nvPr>
        </p:nvSpPr>
        <p:spPr>
          <a:xfrm>
            <a:off x="1600200" y="6508750"/>
            <a:ext cx="3906838" cy="274638"/>
          </a:xfrm>
        </p:spPr>
        <p:txBody>
          <a:bodyPr/>
          <a:lstStyle>
            <a:lvl1pPr>
              <a:defRPr/>
            </a:lvl1p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 Altbilgi Yer Tutucusu"/>
          <p:cNvSpPr>
            <a:spLocks noGrp="1"/>
          </p:cNvSpPr>
          <p:nvPr>
            <p:ph type="ftr" sz="quarter" idx="10"/>
          </p:nvPr>
        </p:nvSpPr>
        <p:spPr/>
        <p:txBody>
          <a:bodyPr/>
          <a:lstStyle>
            <a:lvl1pPr>
              <a:defRPr/>
            </a:lvl1pPr>
          </a:lstStyle>
          <a:p>
            <a:endParaRPr lang="tr-TR"/>
          </a:p>
        </p:txBody>
      </p:sp>
      <p:sp>
        <p:nvSpPr>
          <p:cNvPr id="5" name="13 Veri Yer Tutucusu"/>
          <p:cNvSpPr>
            <a:spLocks noGrp="1"/>
          </p:cNvSpPr>
          <p:nvPr>
            <p:ph type="dt" sz="half" idx="11"/>
          </p:nvPr>
        </p:nvSpPr>
        <p:spPr/>
        <p:txBody>
          <a:bodyPr/>
          <a:lstStyle>
            <a:lvl1pPr>
              <a:defRPr/>
            </a:lvl1pPr>
          </a:lstStyle>
          <a:p>
            <a:fld id="{3BA1DA08-7948-4BE8-B5EE-7738E69D4253}" type="datetimeFigureOut">
              <a:rPr lang="tr-TR"/>
              <a:pPr/>
              <a:t>06.07.2012</a:t>
            </a:fld>
            <a:endParaRPr lang="tr-TR"/>
          </a:p>
        </p:txBody>
      </p:sp>
      <p:sp>
        <p:nvSpPr>
          <p:cNvPr id="6" name="22 Slayt Numarası Yer Tutucusu"/>
          <p:cNvSpPr>
            <a:spLocks noGrp="1"/>
          </p:cNvSpPr>
          <p:nvPr>
            <p:ph type="sldNum" sz="quarter" idx="12"/>
          </p:nvPr>
        </p:nvSpPr>
        <p:spPr/>
        <p:txBody>
          <a:bodyPr/>
          <a:lstStyle>
            <a:lvl1pPr>
              <a:defRPr/>
            </a:lvl1pPr>
          </a:lstStyle>
          <a:p>
            <a:fld id="{2083AFAA-CD12-4241-ACF2-E1DD90264E9A}"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lvl1pPr algn="l">
              <a:defRPr/>
            </a:lvl1pPr>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 Altbilgi Yer Tutucusu"/>
          <p:cNvSpPr>
            <a:spLocks noGrp="1"/>
          </p:cNvSpPr>
          <p:nvPr>
            <p:ph type="ftr" sz="quarter" idx="10"/>
          </p:nvPr>
        </p:nvSpPr>
        <p:spPr/>
        <p:txBody>
          <a:bodyPr/>
          <a:lstStyle>
            <a:lvl1pPr>
              <a:defRPr/>
            </a:lvl1pPr>
          </a:lstStyle>
          <a:p>
            <a:endParaRPr lang="tr-TR"/>
          </a:p>
        </p:txBody>
      </p:sp>
      <p:sp>
        <p:nvSpPr>
          <p:cNvPr id="5" name="13 Veri Yer Tutucusu"/>
          <p:cNvSpPr>
            <a:spLocks noGrp="1"/>
          </p:cNvSpPr>
          <p:nvPr>
            <p:ph type="dt" sz="half" idx="11"/>
          </p:nvPr>
        </p:nvSpPr>
        <p:spPr/>
        <p:txBody>
          <a:bodyPr/>
          <a:lstStyle>
            <a:lvl1pPr>
              <a:defRPr/>
            </a:lvl1pPr>
          </a:lstStyle>
          <a:p>
            <a:fld id="{DD3ABB58-DE4D-43D3-8CF8-A30EEE8E7C64}" type="datetimeFigureOut">
              <a:rPr lang="tr-TR"/>
              <a:pPr/>
              <a:t>06.07.2012</a:t>
            </a:fld>
            <a:endParaRPr lang="tr-TR"/>
          </a:p>
        </p:txBody>
      </p:sp>
      <p:sp>
        <p:nvSpPr>
          <p:cNvPr id="6" name="22 Slayt Numarası Yer Tutucusu"/>
          <p:cNvSpPr>
            <a:spLocks noGrp="1"/>
          </p:cNvSpPr>
          <p:nvPr>
            <p:ph type="sldNum" sz="quarter" idx="12"/>
          </p:nvPr>
        </p:nvSpPr>
        <p:spPr/>
        <p:txBody>
          <a:bodyPr/>
          <a:lstStyle>
            <a:lvl1pPr>
              <a:defRPr/>
            </a:lvl1pPr>
          </a:lstStyle>
          <a:p>
            <a:fld id="{8EA2C801-26EE-4401-9BBB-39A96CE36712}" type="slidenum">
              <a:rPr lang="tr-T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1905000" y="228600"/>
            <a:ext cx="6934200" cy="10668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1905000" y="1447800"/>
            <a:ext cx="6934200" cy="4648200"/>
          </a:xfrm>
        </p:spPr>
        <p:txBody>
          <a:bodyPr>
            <a:normAutofit/>
          </a:bodyPr>
          <a:lstStyle/>
          <a:p>
            <a:pPr lvl="0"/>
            <a:endParaRPr lang="tr-TR" noProof="0"/>
          </a:p>
        </p:txBody>
      </p:sp>
      <p:sp>
        <p:nvSpPr>
          <p:cNvPr id="4" name="3 Veri Yer Tutucusu"/>
          <p:cNvSpPr>
            <a:spLocks noGrp="1"/>
          </p:cNvSpPr>
          <p:nvPr>
            <p:ph type="dt" sz="half" idx="10"/>
          </p:nvPr>
        </p:nvSpPr>
        <p:spPr>
          <a:xfrm>
            <a:off x="3048000" y="6248400"/>
            <a:ext cx="1295400" cy="457200"/>
          </a:xfrm>
        </p:spPr>
        <p:txBody>
          <a:bodyPr/>
          <a:lstStyle>
            <a:lvl1pPr>
              <a:defRPr/>
            </a:lvl1pPr>
          </a:lstStyle>
          <a:p>
            <a:endParaRPr lang="tr-TR"/>
          </a:p>
        </p:txBody>
      </p:sp>
      <p:sp>
        <p:nvSpPr>
          <p:cNvPr id="5" name="4 Altbilgi Yer Tutucusu"/>
          <p:cNvSpPr>
            <a:spLocks noGrp="1"/>
          </p:cNvSpPr>
          <p:nvPr>
            <p:ph type="ftr" sz="quarter" idx="11"/>
          </p:nvPr>
        </p:nvSpPr>
        <p:spPr>
          <a:xfrm>
            <a:off x="4495800" y="6248400"/>
            <a:ext cx="2895600" cy="457200"/>
          </a:xfrm>
        </p:spPr>
        <p:txBody>
          <a:bodyPr/>
          <a:lstStyle>
            <a:lvl1pPr>
              <a:defRPr/>
            </a:lvl1pPr>
          </a:lstStyle>
          <a:p>
            <a:endParaRPr lang="tr-TR"/>
          </a:p>
        </p:txBody>
      </p:sp>
      <p:sp>
        <p:nvSpPr>
          <p:cNvPr id="6" name="5 Slayt Numarası Yer Tutucusu"/>
          <p:cNvSpPr>
            <a:spLocks noGrp="1"/>
          </p:cNvSpPr>
          <p:nvPr>
            <p:ph type="sldNum" sz="quarter" idx="12"/>
          </p:nvPr>
        </p:nvSpPr>
        <p:spPr>
          <a:xfrm>
            <a:off x="7543800" y="6248400"/>
            <a:ext cx="1295400" cy="457200"/>
          </a:xfrm>
        </p:spPr>
        <p:txBody>
          <a:bodyPr/>
          <a:lstStyle>
            <a:lvl1pPr>
              <a:defRPr/>
            </a:lvl1pPr>
          </a:lstStyle>
          <a:p>
            <a:fld id="{6ECA720F-2C85-40ED-B9EE-AE52D380713E}"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6 Dikdörtgen"/>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latin typeface="Arial Unicode MS" pitchFamily="34" charset="-128"/>
            </a:endParaRPr>
          </a:p>
        </p:txBody>
      </p:sp>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3 Veri Yer Tutucusu"/>
          <p:cNvSpPr>
            <a:spLocks noGrp="1"/>
          </p:cNvSpPr>
          <p:nvPr>
            <p:ph type="dt" sz="half" idx="10"/>
          </p:nvPr>
        </p:nvSpPr>
        <p:spPr/>
        <p:txBody>
          <a:bodyPr/>
          <a:lstStyle>
            <a:lvl1pPr>
              <a:defRPr/>
            </a:lvl1pPr>
          </a:lstStyle>
          <a:p>
            <a:fld id="{C353CDA5-38D1-40E6-8962-9EB0FBBF28E3}" type="datetimeFigureOut">
              <a:rPr lang="tr-TR"/>
              <a:pPr/>
              <a:t>06.07.2012</a:t>
            </a:fld>
            <a:endParaRPr lang="tr-TR"/>
          </a:p>
        </p:txBody>
      </p:sp>
      <p:sp>
        <p:nvSpPr>
          <p:cNvPr id="6" name="4 Altbilgi Yer Tutucusu"/>
          <p:cNvSpPr>
            <a:spLocks noGrp="1"/>
          </p:cNvSpPr>
          <p:nvPr>
            <p:ph type="ftr" sz="quarter" idx="11"/>
          </p:nvPr>
        </p:nvSpPr>
        <p:spPr/>
        <p:txBody>
          <a:bodyPr/>
          <a:lstStyle>
            <a:lvl1pPr>
              <a:defRPr/>
            </a:lvl1pPr>
          </a:lstStyle>
          <a:p>
            <a:endParaRPr lang="tr-TR"/>
          </a:p>
        </p:txBody>
      </p:sp>
      <p:sp>
        <p:nvSpPr>
          <p:cNvPr id="7" name="5 Slayt Numarası Yer Tutucusu"/>
          <p:cNvSpPr>
            <a:spLocks noGrp="1"/>
          </p:cNvSpPr>
          <p:nvPr>
            <p:ph type="sldNum" sz="quarter" idx="12"/>
          </p:nvPr>
        </p:nvSpPr>
        <p:spPr/>
        <p:txBody>
          <a:bodyPr/>
          <a:lstStyle>
            <a:lvl1pPr>
              <a:defRPr/>
            </a:lvl1pPr>
          </a:lstStyle>
          <a:p>
            <a:fld id="{739F8D59-5437-4E7E-BDA9-86134F682301}" type="slidenum">
              <a:rPr lang="tr-T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6 Dikdörtgen"/>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latin typeface="Arial Unicode MS" pitchFamily="34" charset="-128"/>
            </a:endParaRPr>
          </a:p>
        </p:txBody>
      </p:sp>
      <p:sp>
        <p:nvSpPr>
          <p:cNvPr id="2" name="1 Başlık"/>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5" name="7 Veri Yer Tutucusu"/>
          <p:cNvSpPr>
            <a:spLocks noGrp="1"/>
          </p:cNvSpPr>
          <p:nvPr>
            <p:ph type="dt" sz="half" idx="10"/>
          </p:nvPr>
        </p:nvSpPr>
        <p:spPr>
          <a:xfrm>
            <a:off x="5562600" y="6513513"/>
            <a:ext cx="3001963" cy="274637"/>
          </a:xfrm>
        </p:spPr>
        <p:txBody>
          <a:bodyPr/>
          <a:lstStyle>
            <a:lvl1pPr>
              <a:defRPr/>
            </a:lvl1pPr>
          </a:lstStyle>
          <a:p>
            <a:fld id="{3F0C4766-49FD-46B3-A318-2E47E13E08DD}" type="datetimeFigureOut">
              <a:rPr lang="tr-TR"/>
              <a:pPr/>
              <a:t>06.07.2012</a:t>
            </a:fld>
            <a:endParaRPr lang="tr-TR"/>
          </a:p>
        </p:txBody>
      </p:sp>
      <p:sp>
        <p:nvSpPr>
          <p:cNvPr id="6" name="8 Slayt Numarası Yer Tutucusu"/>
          <p:cNvSpPr>
            <a:spLocks noGrp="1"/>
          </p:cNvSpPr>
          <p:nvPr>
            <p:ph type="sldNum" sz="quarter" idx="11"/>
          </p:nvPr>
        </p:nvSpPr>
        <p:spPr>
          <a:xfrm>
            <a:off x="8639175" y="6513513"/>
            <a:ext cx="463550" cy="274637"/>
          </a:xfrm>
        </p:spPr>
        <p:txBody>
          <a:bodyPr/>
          <a:lstStyle>
            <a:lvl1pPr>
              <a:defRPr/>
            </a:lvl1pPr>
          </a:lstStyle>
          <a:p>
            <a:fld id="{07B76613-941F-4395-906C-AFB50D5FAAAF}" type="slidenum">
              <a:rPr lang="tr-TR"/>
              <a:pPr/>
              <a:t>‹#›</a:t>
            </a:fld>
            <a:endParaRPr lang="tr-TR"/>
          </a:p>
        </p:txBody>
      </p:sp>
      <p:sp>
        <p:nvSpPr>
          <p:cNvPr id="7" name="9 Altbilgi Yer Tutucusu"/>
          <p:cNvSpPr>
            <a:spLocks noGrp="1"/>
          </p:cNvSpPr>
          <p:nvPr>
            <p:ph type="ftr" sz="quarter" idx="12"/>
          </p:nvPr>
        </p:nvSpPr>
        <p:spPr>
          <a:xfrm>
            <a:off x="1600200" y="6513513"/>
            <a:ext cx="3906838" cy="274637"/>
          </a:xfrm>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9 Dikdörtgen"/>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latin typeface="Arial Unicode MS" pitchFamily="34" charset="-128"/>
            </a:endParaRPr>
          </a:p>
        </p:txBody>
      </p:sp>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4 Veri Yer Tutucusu"/>
          <p:cNvSpPr>
            <a:spLocks noGrp="1"/>
          </p:cNvSpPr>
          <p:nvPr>
            <p:ph type="dt" sz="half" idx="10"/>
          </p:nvPr>
        </p:nvSpPr>
        <p:spPr/>
        <p:txBody>
          <a:bodyPr/>
          <a:lstStyle>
            <a:lvl1pPr>
              <a:defRPr/>
            </a:lvl1pPr>
          </a:lstStyle>
          <a:p>
            <a:fld id="{D760B95B-2BF1-4C60-876D-1EAE4C13B1D1}" type="datetimeFigureOut">
              <a:rPr lang="tr-TR"/>
              <a:pPr/>
              <a:t>06.07.2012</a:t>
            </a:fld>
            <a:endParaRPr lang="tr-TR"/>
          </a:p>
        </p:txBody>
      </p:sp>
      <p:sp>
        <p:nvSpPr>
          <p:cNvPr id="7" name="5 Altbilgi Yer Tutucusu"/>
          <p:cNvSpPr>
            <a:spLocks noGrp="1"/>
          </p:cNvSpPr>
          <p:nvPr>
            <p:ph type="ftr" sz="quarter" idx="11"/>
          </p:nvPr>
        </p:nvSpPr>
        <p:spPr/>
        <p:txBody>
          <a:bodyPr/>
          <a:lstStyle>
            <a:lvl1pPr>
              <a:defRPr/>
            </a:lvl1pPr>
          </a:lstStyle>
          <a:p>
            <a:endParaRPr lang="tr-TR"/>
          </a:p>
        </p:txBody>
      </p:sp>
      <p:sp>
        <p:nvSpPr>
          <p:cNvPr id="8" name="6 Slayt Numarası Yer Tutucusu"/>
          <p:cNvSpPr>
            <a:spLocks noGrp="1"/>
          </p:cNvSpPr>
          <p:nvPr>
            <p:ph type="sldNum" sz="quarter" idx="12"/>
          </p:nvPr>
        </p:nvSpPr>
        <p:spPr>
          <a:xfrm>
            <a:off x="8640763" y="6515100"/>
            <a:ext cx="465137" cy="273050"/>
          </a:xfrm>
        </p:spPr>
        <p:txBody>
          <a:bodyPr/>
          <a:lstStyle>
            <a:lvl1pPr>
              <a:defRPr/>
            </a:lvl1pPr>
          </a:lstStyle>
          <a:p>
            <a:fld id="{A0172695-1477-4C89-9E7E-CBAED47239C9}"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9 Dikdörtgen"/>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srgbClr val="FFFFFF"/>
              </a:solidFill>
              <a:latin typeface="Arial Unicode MS" pitchFamily="34" charset="-128"/>
            </a:endParaRPr>
          </a:p>
        </p:txBody>
      </p:sp>
      <p:sp>
        <p:nvSpPr>
          <p:cNvPr id="8" name="10 Dikdörtgen"/>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srgbClr val="FFFFFF"/>
              </a:solidFill>
              <a:latin typeface="Arial Unicode MS" pitchFamily="34" charset="-128"/>
            </a:endParaRPr>
          </a:p>
        </p:txBody>
      </p:sp>
      <p:sp>
        <p:nvSpPr>
          <p:cNvPr id="2" name="1 Başlık"/>
          <p:cNvSpPr>
            <a:spLocks noGrp="1"/>
          </p:cNvSpPr>
          <p:nvPr>
            <p:ph type="title"/>
          </p:nvPr>
        </p:nvSpPr>
        <p:spPr>
          <a:xfrm>
            <a:off x="457200" y="251948"/>
            <a:ext cx="8229600" cy="1143000"/>
          </a:xfrm>
        </p:spPr>
        <p:txBody>
          <a:bodyPr/>
          <a:lstStyle>
            <a:lvl1pPr>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6 Veri Yer Tutucusu"/>
          <p:cNvSpPr>
            <a:spLocks noGrp="1"/>
          </p:cNvSpPr>
          <p:nvPr>
            <p:ph type="dt" sz="half" idx="10"/>
          </p:nvPr>
        </p:nvSpPr>
        <p:spPr/>
        <p:txBody>
          <a:bodyPr/>
          <a:lstStyle>
            <a:lvl1pPr>
              <a:defRPr/>
            </a:lvl1pPr>
          </a:lstStyle>
          <a:p>
            <a:fld id="{9C0DF2B5-930C-4D3C-9BC2-00F3DD64EFFB}" type="datetimeFigureOut">
              <a:rPr lang="tr-TR"/>
              <a:pPr/>
              <a:t>06.07.2012</a:t>
            </a:fld>
            <a:endParaRPr lang="tr-TR"/>
          </a:p>
        </p:txBody>
      </p:sp>
      <p:sp>
        <p:nvSpPr>
          <p:cNvPr id="10" name="7 Altbilgi Yer Tutucusu"/>
          <p:cNvSpPr>
            <a:spLocks noGrp="1"/>
          </p:cNvSpPr>
          <p:nvPr>
            <p:ph type="ftr" sz="quarter" idx="11"/>
          </p:nvPr>
        </p:nvSpPr>
        <p:spPr/>
        <p:txBody>
          <a:bodyPr/>
          <a:lstStyle>
            <a:lvl1pPr>
              <a:defRPr/>
            </a:lvl1pPr>
          </a:lstStyle>
          <a:p>
            <a:endParaRPr lang="tr-TR"/>
          </a:p>
        </p:txBody>
      </p:sp>
      <p:sp>
        <p:nvSpPr>
          <p:cNvPr id="11" name="8 Slayt Numarası Yer Tutucusu"/>
          <p:cNvSpPr>
            <a:spLocks noGrp="1"/>
          </p:cNvSpPr>
          <p:nvPr>
            <p:ph type="sldNum" sz="quarter" idx="12"/>
          </p:nvPr>
        </p:nvSpPr>
        <p:spPr>
          <a:xfrm>
            <a:off x="8640763" y="6515100"/>
            <a:ext cx="465137" cy="273050"/>
          </a:xfrm>
        </p:spPr>
        <p:txBody>
          <a:bodyPr/>
          <a:lstStyle>
            <a:lvl1pPr>
              <a:defRPr/>
            </a:lvl1pPr>
          </a:lstStyle>
          <a:p>
            <a:fld id="{77721E5E-A6B4-4A60-A3BB-F1A52F3FAD02}"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6 Dikdörtgen"/>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latin typeface="Arial Unicode MS" pitchFamily="34" charset="-128"/>
            </a:endParaRPr>
          </a:p>
        </p:txBody>
      </p:sp>
      <p:sp>
        <p:nvSpPr>
          <p:cNvPr id="2" name="1 Başlık"/>
          <p:cNvSpPr>
            <a:spLocks noGrp="1"/>
          </p:cNvSpPr>
          <p:nvPr>
            <p:ph type="title"/>
          </p:nvPr>
        </p:nvSpPr>
        <p:spPr>
          <a:xfrm>
            <a:off x="457200" y="253218"/>
            <a:ext cx="8229600" cy="1143000"/>
          </a:xfrm>
        </p:spPr>
        <p:txBody>
          <a:bodyPr/>
          <a:lstStyle>
            <a:extLst/>
          </a:lstStyle>
          <a:p>
            <a:r>
              <a:rPr lang="tr-TR" smtClean="0"/>
              <a:t>Asıl başlık stili için tıklatın</a:t>
            </a:r>
            <a:endParaRPr lang="en-US"/>
          </a:p>
        </p:txBody>
      </p:sp>
      <p:sp>
        <p:nvSpPr>
          <p:cNvPr id="4" name="2 Veri Yer Tutucusu"/>
          <p:cNvSpPr>
            <a:spLocks noGrp="1"/>
          </p:cNvSpPr>
          <p:nvPr>
            <p:ph type="dt" sz="half" idx="10"/>
          </p:nvPr>
        </p:nvSpPr>
        <p:spPr/>
        <p:txBody>
          <a:bodyPr/>
          <a:lstStyle>
            <a:lvl1pPr>
              <a:defRPr/>
            </a:lvl1pPr>
          </a:lstStyle>
          <a:p>
            <a:fld id="{ADBB2BA4-58B0-4292-9798-0FE369E86A2F}" type="datetimeFigureOut">
              <a:rPr lang="tr-TR"/>
              <a:pPr/>
              <a:t>06.07.2012</a:t>
            </a:fld>
            <a:endParaRPr lang="tr-TR"/>
          </a:p>
        </p:txBody>
      </p:sp>
      <p:sp>
        <p:nvSpPr>
          <p:cNvPr id="5" name="3 Altbilgi Yer Tutucusu"/>
          <p:cNvSpPr>
            <a:spLocks noGrp="1"/>
          </p:cNvSpPr>
          <p:nvPr>
            <p:ph type="ftr" sz="quarter" idx="11"/>
          </p:nvPr>
        </p:nvSpPr>
        <p:spPr/>
        <p:txBody>
          <a:bodyPr/>
          <a:lstStyle>
            <a:lvl1pPr>
              <a:defRPr/>
            </a:lvl1pPr>
          </a:lstStyle>
          <a:p>
            <a:endParaRPr lang="tr-TR"/>
          </a:p>
        </p:txBody>
      </p:sp>
      <p:sp>
        <p:nvSpPr>
          <p:cNvPr id="6" name="4 Slayt Numarası Yer Tutucusu"/>
          <p:cNvSpPr>
            <a:spLocks noGrp="1"/>
          </p:cNvSpPr>
          <p:nvPr>
            <p:ph type="sldNum" sz="quarter" idx="12"/>
          </p:nvPr>
        </p:nvSpPr>
        <p:spPr/>
        <p:txBody>
          <a:bodyPr/>
          <a:lstStyle>
            <a:lvl1pPr>
              <a:defRPr/>
            </a:lvl1pPr>
          </a:lstStyle>
          <a:p>
            <a:fld id="{FCDC332F-8A1A-433D-8AA5-A595763969B3}"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2 Altbilgi Yer Tutucusu"/>
          <p:cNvSpPr>
            <a:spLocks noGrp="1"/>
          </p:cNvSpPr>
          <p:nvPr>
            <p:ph type="ftr" sz="quarter" idx="10"/>
          </p:nvPr>
        </p:nvSpPr>
        <p:spPr/>
        <p:txBody>
          <a:bodyPr/>
          <a:lstStyle>
            <a:lvl1pPr>
              <a:defRPr/>
            </a:lvl1pPr>
          </a:lstStyle>
          <a:p>
            <a:endParaRPr lang="tr-TR"/>
          </a:p>
        </p:txBody>
      </p:sp>
      <p:sp>
        <p:nvSpPr>
          <p:cNvPr id="3" name="13 Veri Yer Tutucusu"/>
          <p:cNvSpPr>
            <a:spLocks noGrp="1"/>
          </p:cNvSpPr>
          <p:nvPr>
            <p:ph type="dt" sz="half" idx="11"/>
          </p:nvPr>
        </p:nvSpPr>
        <p:spPr/>
        <p:txBody>
          <a:bodyPr/>
          <a:lstStyle>
            <a:lvl1pPr>
              <a:defRPr/>
            </a:lvl1pPr>
          </a:lstStyle>
          <a:p>
            <a:fld id="{2B0B3619-F61D-4B8E-9F97-E62CAD517A56}" type="datetimeFigureOut">
              <a:rPr lang="tr-TR"/>
              <a:pPr/>
              <a:t>06.07.2012</a:t>
            </a:fld>
            <a:endParaRPr lang="tr-TR"/>
          </a:p>
        </p:txBody>
      </p:sp>
      <p:sp>
        <p:nvSpPr>
          <p:cNvPr id="4" name="22 Slayt Numarası Yer Tutucusu"/>
          <p:cNvSpPr>
            <a:spLocks noGrp="1"/>
          </p:cNvSpPr>
          <p:nvPr>
            <p:ph type="sldNum" sz="quarter" idx="12"/>
          </p:nvPr>
        </p:nvSpPr>
        <p:spPr/>
        <p:txBody>
          <a:bodyPr/>
          <a:lstStyle>
            <a:lvl1pPr>
              <a:defRPr/>
            </a:lvl1pPr>
          </a:lstStyle>
          <a:p>
            <a:fld id="{398B2770-11C2-445A-8093-AF4262121455}"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5" name="7 Dikdörtgen"/>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latin typeface="Arial Unicode MS" pitchFamily="34" charset="-128"/>
            </a:endParaRPr>
          </a:p>
        </p:txBody>
      </p:sp>
      <p:sp>
        <p:nvSpPr>
          <p:cNvPr id="2" name="1 Başlık"/>
          <p:cNvSpPr>
            <a:spLocks noGrp="1"/>
          </p:cNvSpPr>
          <p:nvPr>
            <p:ph type="title"/>
          </p:nvPr>
        </p:nvSpPr>
        <p:spPr>
          <a:xfrm>
            <a:off x="4963136" y="304800"/>
            <a:ext cx="3931920" cy="762000"/>
          </a:xfrm>
        </p:spPr>
        <p:txBody>
          <a:bodyPr/>
          <a:lstStyle>
            <a:lvl1pPr marL="0" algn="r">
              <a:buNone/>
              <a:defRPr sz="2000" b="1"/>
            </a:lvl1pPr>
            <a:extLst/>
          </a:lstStyle>
          <a:p>
            <a:r>
              <a:rPr lang="tr-TR" smtClean="0"/>
              <a:t>Asıl başlık stili için tıklatın</a:t>
            </a:r>
            <a:endParaRPr lang="en-US"/>
          </a:p>
        </p:txBody>
      </p:sp>
      <p:sp>
        <p:nvSpPr>
          <p:cNvPr id="3" name="2 Metin Yer Tutucusu"/>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8 Veri Yer Tutucusu"/>
          <p:cNvSpPr>
            <a:spLocks noGrp="1"/>
          </p:cNvSpPr>
          <p:nvPr>
            <p:ph type="dt" sz="half" idx="10"/>
          </p:nvPr>
        </p:nvSpPr>
        <p:spPr>
          <a:xfrm>
            <a:off x="5562600" y="6513513"/>
            <a:ext cx="3001963" cy="274637"/>
          </a:xfrm>
        </p:spPr>
        <p:txBody>
          <a:bodyPr/>
          <a:lstStyle>
            <a:lvl1pPr>
              <a:defRPr/>
            </a:lvl1pPr>
          </a:lstStyle>
          <a:p>
            <a:fld id="{39404081-0933-4984-A545-B9A38DC199BF}" type="datetimeFigureOut">
              <a:rPr lang="tr-TR"/>
              <a:pPr/>
              <a:t>06.07.2012</a:t>
            </a:fld>
            <a:endParaRPr lang="tr-TR"/>
          </a:p>
        </p:txBody>
      </p:sp>
      <p:sp>
        <p:nvSpPr>
          <p:cNvPr id="7" name="9 Slayt Numarası Yer Tutucusu"/>
          <p:cNvSpPr>
            <a:spLocks noGrp="1"/>
          </p:cNvSpPr>
          <p:nvPr>
            <p:ph type="sldNum" sz="quarter" idx="11"/>
          </p:nvPr>
        </p:nvSpPr>
        <p:spPr>
          <a:xfrm>
            <a:off x="8639175" y="6513513"/>
            <a:ext cx="463550" cy="274637"/>
          </a:xfrm>
        </p:spPr>
        <p:txBody>
          <a:bodyPr/>
          <a:lstStyle>
            <a:lvl1pPr>
              <a:defRPr/>
            </a:lvl1pPr>
          </a:lstStyle>
          <a:p>
            <a:fld id="{F9DCFEF9-4FFF-4DF2-8E9F-E9B715F6FD91}" type="slidenum">
              <a:rPr lang="tr-TR"/>
              <a:pPr/>
              <a:t>‹#›</a:t>
            </a:fld>
            <a:endParaRPr lang="tr-TR"/>
          </a:p>
        </p:txBody>
      </p:sp>
      <p:sp>
        <p:nvSpPr>
          <p:cNvPr id="8" name="10 Altbilgi Yer Tutucusu"/>
          <p:cNvSpPr>
            <a:spLocks noGrp="1"/>
          </p:cNvSpPr>
          <p:nvPr>
            <p:ph type="ftr" sz="quarter" idx="12"/>
          </p:nvPr>
        </p:nvSpPr>
        <p:spPr>
          <a:xfrm>
            <a:off x="1600200" y="6513513"/>
            <a:ext cx="3906838" cy="274637"/>
          </a:xfrm>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3040443" y="4724400"/>
            <a:ext cx="5486400" cy="664536"/>
          </a:xfrm>
        </p:spPr>
        <p:txBody>
          <a:bodyPr/>
          <a:lstStyle>
            <a:lvl1pPr marL="0" algn="r">
              <a:buNone/>
              <a:defRPr sz="2000" b="1"/>
            </a:lvl1pPr>
            <a:extLst/>
          </a:lstStyle>
          <a:p>
            <a:r>
              <a:rPr lang="tr-TR" smtClean="0"/>
              <a:t>Asıl başlık stili için tıklatın</a:t>
            </a:r>
            <a:endParaRPr lang="en-US"/>
          </a:p>
        </p:txBody>
      </p:sp>
      <p:sp>
        <p:nvSpPr>
          <p:cNvPr id="4" name="3 Metin Yer Tutucusu"/>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13" name="12 Resim Yer Tutucusu"/>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tr-TR" noProof="0" smtClean="0"/>
              <a:t>Resim eklemek için simgeyi tıklatın</a:t>
            </a:r>
            <a:endParaRPr lang="en-US" noProof="0" dirty="0"/>
          </a:p>
        </p:txBody>
      </p:sp>
      <p:sp>
        <p:nvSpPr>
          <p:cNvPr id="5" name="7 Veri Yer Tutucusu"/>
          <p:cNvSpPr>
            <a:spLocks noGrp="1"/>
          </p:cNvSpPr>
          <p:nvPr>
            <p:ph type="dt" sz="half" idx="10"/>
          </p:nvPr>
        </p:nvSpPr>
        <p:spPr>
          <a:xfrm>
            <a:off x="5562600" y="6508750"/>
            <a:ext cx="3001963" cy="274638"/>
          </a:xfrm>
        </p:spPr>
        <p:txBody>
          <a:bodyPr/>
          <a:lstStyle>
            <a:lvl1pPr>
              <a:defRPr/>
            </a:lvl1pPr>
          </a:lstStyle>
          <a:p>
            <a:fld id="{D247EF50-1935-45A0-B37F-9BDAB86F2612}" type="datetimeFigureOut">
              <a:rPr lang="tr-TR"/>
              <a:pPr/>
              <a:t>06.07.2012</a:t>
            </a:fld>
            <a:endParaRPr lang="tr-TR"/>
          </a:p>
        </p:txBody>
      </p:sp>
      <p:sp>
        <p:nvSpPr>
          <p:cNvPr id="6" name="8 Slayt Numarası Yer Tutucusu"/>
          <p:cNvSpPr>
            <a:spLocks noGrp="1"/>
          </p:cNvSpPr>
          <p:nvPr>
            <p:ph type="sldNum" sz="quarter" idx="11"/>
          </p:nvPr>
        </p:nvSpPr>
        <p:spPr>
          <a:xfrm>
            <a:off x="8639175" y="6508750"/>
            <a:ext cx="463550" cy="274638"/>
          </a:xfrm>
        </p:spPr>
        <p:txBody>
          <a:bodyPr/>
          <a:lstStyle>
            <a:lvl1pPr>
              <a:defRPr/>
            </a:lvl1pPr>
          </a:lstStyle>
          <a:p>
            <a:fld id="{A7C19192-13AD-4403-823E-E9707B29D74F}" type="slidenum">
              <a:rPr lang="tr-TR"/>
              <a:pPr/>
              <a:t>‹#›</a:t>
            </a:fld>
            <a:endParaRPr lang="tr-TR"/>
          </a:p>
        </p:txBody>
      </p:sp>
      <p:sp>
        <p:nvSpPr>
          <p:cNvPr id="7" name="9 Altbilgi Yer Tutucusu"/>
          <p:cNvSpPr>
            <a:spLocks noGrp="1"/>
          </p:cNvSpPr>
          <p:nvPr>
            <p:ph type="ftr" sz="quarter" idx="12"/>
          </p:nvPr>
        </p:nvSpPr>
        <p:spPr>
          <a:xfrm>
            <a:off x="1600200" y="6508750"/>
            <a:ext cx="3906838" cy="274638"/>
          </a:xfrm>
        </p:spPr>
        <p:txBody>
          <a:bodyPr/>
          <a:lstStyle>
            <a:lvl1pPr>
              <a:defRPr/>
            </a:lvl1p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Yuvarlatılmış Çapraz Köşeli Dikdörtgen"/>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latin typeface="Arial Unicode MS" pitchFamily="34" charset="-128"/>
            </a:endParaRPr>
          </a:p>
        </p:txBody>
      </p:sp>
      <p:sp>
        <p:nvSpPr>
          <p:cNvPr id="3" name="2 Altbilgi Yer Tutucusu"/>
          <p:cNvSpPr>
            <a:spLocks noGrp="1"/>
          </p:cNvSpPr>
          <p:nvPr>
            <p:ph type="ftr" sz="quarter" idx="3"/>
          </p:nvPr>
        </p:nvSpPr>
        <p:spPr>
          <a:xfrm>
            <a:off x="1295400" y="6400800"/>
            <a:ext cx="4211638" cy="274638"/>
          </a:xfrm>
          <a:prstGeom prst="rect">
            <a:avLst/>
          </a:prstGeom>
        </p:spPr>
        <p:txBody>
          <a:bodyPr vert="horz" wrap="square" lIns="91440" tIns="45720" rIns="91440" bIns="45720" numCol="1" anchor="t" anchorCtr="0" compatLnSpc="1">
            <a:prstTxWarp prst="textNoShape">
              <a:avLst/>
            </a:prstTxWarp>
          </a:bodyPr>
          <a:lstStyle>
            <a:lvl1pPr algn="r">
              <a:defRPr sz="1300">
                <a:solidFill>
                  <a:srgbClr val="AAAAAA"/>
                </a:solidFill>
                <a:latin typeface="Arial Unicode MS" pitchFamily="34" charset="-128"/>
              </a:defRPr>
            </a:lvl1pPr>
          </a:lstStyle>
          <a:p>
            <a:endParaRPr lang="tr-TR"/>
          </a:p>
        </p:txBody>
      </p:sp>
      <p:sp>
        <p:nvSpPr>
          <p:cNvPr id="14" name="13 Veri Yer Tutucusu"/>
          <p:cNvSpPr>
            <a:spLocks noGrp="1"/>
          </p:cNvSpPr>
          <p:nvPr>
            <p:ph type="dt" sz="half" idx="2"/>
          </p:nvPr>
        </p:nvSpPr>
        <p:spPr>
          <a:xfrm>
            <a:off x="5562600" y="6400800"/>
            <a:ext cx="3001963" cy="274638"/>
          </a:xfrm>
          <a:prstGeom prst="rect">
            <a:avLst/>
          </a:prstGeom>
        </p:spPr>
        <p:txBody>
          <a:bodyPr vert="horz" wrap="square" lIns="91440" tIns="45720" rIns="91440" bIns="45720" numCol="1" anchor="t" anchorCtr="0" compatLnSpc="1">
            <a:prstTxWarp prst="textNoShape">
              <a:avLst/>
            </a:prstTxWarp>
          </a:bodyPr>
          <a:lstStyle>
            <a:lvl1pPr>
              <a:defRPr sz="1300">
                <a:solidFill>
                  <a:srgbClr val="AAAAAA"/>
                </a:solidFill>
                <a:latin typeface="Arial Unicode MS" pitchFamily="34" charset="-128"/>
              </a:defRPr>
            </a:lvl1pPr>
          </a:lstStyle>
          <a:p>
            <a:fld id="{00E60B66-8DDD-47DE-9CE3-CFC72B865889}" type="datetimeFigureOut">
              <a:rPr lang="tr-TR"/>
              <a:pPr/>
              <a:t>06.07.2012</a:t>
            </a:fld>
            <a:endParaRPr lang="tr-TR"/>
          </a:p>
        </p:txBody>
      </p:sp>
      <p:sp>
        <p:nvSpPr>
          <p:cNvPr id="23" name="22 Slayt Numarası Yer Tutucusu"/>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EDEDED"/>
                </a:solidFill>
                <a:latin typeface="Arial Unicode MS" pitchFamily="34" charset="-128"/>
              </a:defRPr>
            </a:lvl1pPr>
          </a:lstStyle>
          <a:p>
            <a:fld id="{B360E1FC-EC82-4256-8F39-A5BA6459DF2C}" type="slidenum">
              <a:rPr lang="tr-TR"/>
              <a:pPr/>
              <a:t>‹#›</a:t>
            </a:fld>
            <a:endParaRPr lang="tr-TR"/>
          </a:p>
        </p:txBody>
      </p:sp>
      <p:sp>
        <p:nvSpPr>
          <p:cNvPr id="22" name="21 Başlık Yer Tutucusu"/>
          <p:cNvSpPr>
            <a:spLocks noGrp="1"/>
          </p:cNvSpPr>
          <p:nvPr>
            <p:ph type="title"/>
          </p:nvPr>
        </p:nvSpPr>
        <p:spPr>
          <a:xfrm>
            <a:off x="457200" y="254000"/>
            <a:ext cx="8229600" cy="1143000"/>
          </a:xfrm>
          <a:prstGeom prst="rect">
            <a:avLst/>
          </a:prstGeom>
        </p:spPr>
        <p:txBody>
          <a:bodyPr vert="horz" wrap="square" lIns="91440" tIns="45720" rIns="91440" bIns="45720" numCol="1" anchor="b" anchorCtr="0" compatLnSpc="1">
            <a:prstTxWarp prst="textNoShape">
              <a:avLst/>
            </a:prstTxWarp>
            <a:normAutofit/>
          </a:bodyPr>
          <a:lstStyle/>
          <a:p>
            <a:pPr lvl="0"/>
            <a:r>
              <a:rPr lang="tr-TR" smtClean="0"/>
              <a:t>Asıl başlık stili için tıklatın</a:t>
            </a:r>
            <a:endParaRPr lang="en-US" smtClean="0"/>
          </a:p>
        </p:txBody>
      </p:sp>
      <p:sp>
        <p:nvSpPr>
          <p:cNvPr id="1033" name="12 Metin Yer Tutucusu"/>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08" r:id="rId7"/>
    <p:sldLayoutId id="2147483715" r:id="rId8"/>
    <p:sldLayoutId id="2147483716" r:id="rId9"/>
    <p:sldLayoutId id="2147483707" r:id="rId10"/>
    <p:sldLayoutId id="2147483706" r:id="rId11"/>
    <p:sldLayoutId id="2147483717" r:id="rId12"/>
  </p:sldLayoutIdLst>
  <p:txStyles>
    <p:titleStyle>
      <a:lvl1pPr marL="53975" algn="r" rtl="0" eaLnBrk="0" fontAlgn="base" hangingPunct="0">
        <a:spcBef>
          <a:spcPct val="0"/>
        </a:spcBef>
        <a:spcAft>
          <a:spcPct val="0"/>
        </a:spcAft>
        <a:defRPr sz="4600" kern="1200">
          <a:solidFill>
            <a:srgbClr val="EDEDED"/>
          </a:solidFill>
          <a:effectLst>
            <a:outerShdw blurRad="38100" dist="25500" dir="5400000" algn="tl" rotWithShape="0">
              <a:srgbClr val="000000">
                <a:satMod val="180000"/>
                <a:alpha val="75000"/>
              </a:srgbClr>
            </a:outerShdw>
          </a:effectLst>
          <a:latin typeface="Arial Unicode MS" pitchFamily="34" charset="-128"/>
          <a:ea typeface="+mj-ea"/>
          <a:cs typeface="+mj-cs"/>
        </a:defRPr>
      </a:lvl1pPr>
      <a:lvl2pPr marL="53975" algn="r" rtl="0" eaLnBrk="0" fontAlgn="base" hangingPunct="0">
        <a:spcBef>
          <a:spcPct val="0"/>
        </a:spcBef>
        <a:spcAft>
          <a:spcPct val="0"/>
        </a:spcAft>
        <a:defRPr sz="4600">
          <a:solidFill>
            <a:srgbClr val="EDEDED"/>
          </a:solidFill>
          <a:latin typeface="Arial Unicode MS" pitchFamily="34" charset="-128"/>
        </a:defRPr>
      </a:lvl2pPr>
      <a:lvl3pPr marL="53975" algn="r" rtl="0" eaLnBrk="0" fontAlgn="base" hangingPunct="0">
        <a:spcBef>
          <a:spcPct val="0"/>
        </a:spcBef>
        <a:spcAft>
          <a:spcPct val="0"/>
        </a:spcAft>
        <a:defRPr sz="4600">
          <a:solidFill>
            <a:srgbClr val="EDEDED"/>
          </a:solidFill>
          <a:latin typeface="Arial Unicode MS" pitchFamily="34" charset="-128"/>
        </a:defRPr>
      </a:lvl3pPr>
      <a:lvl4pPr marL="53975" algn="r" rtl="0" eaLnBrk="0" fontAlgn="base" hangingPunct="0">
        <a:spcBef>
          <a:spcPct val="0"/>
        </a:spcBef>
        <a:spcAft>
          <a:spcPct val="0"/>
        </a:spcAft>
        <a:defRPr sz="4600">
          <a:solidFill>
            <a:srgbClr val="EDEDED"/>
          </a:solidFill>
          <a:latin typeface="Arial Unicode MS" pitchFamily="34" charset="-128"/>
        </a:defRPr>
      </a:lvl4pPr>
      <a:lvl5pPr marL="53975" algn="r" rtl="0" eaLnBrk="0" fontAlgn="base" hangingPunct="0">
        <a:spcBef>
          <a:spcPct val="0"/>
        </a:spcBef>
        <a:spcAft>
          <a:spcPct val="0"/>
        </a:spcAft>
        <a:defRPr sz="4600">
          <a:solidFill>
            <a:srgbClr val="EDEDED"/>
          </a:solidFill>
          <a:latin typeface="Arial Unicode MS" pitchFamily="34" charset="-128"/>
        </a:defRPr>
      </a:lvl5pPr>
      <a:lvl6pPr marL="511175" algn="r" rtl="0" fontAlgn="base">
        <a:spcBef>
          <a:spcPct val="0"/>
        </a:spcBef>
        <a:spcAft>
          <a:spcPct val="0"/>
        </a:spcAft>
        <a:defRPr sz="4600">
          <a:solidFill>
            <a:srgbClr val="EDEDED"/>
          </a:solidFill>
          <a:latin typeface="Calibri" pitchFamily="34" charset="0"/>
        </a:defRPr>
      </a:lvl6pPr>
      <a:lvl7pPr marL="968375" algn="r" rtl="0" fontAlgn="base">
        <a:spcBef>
          <a:spcPct val="0"/>
        </a:spcBef>
        <a:spcAft>
          <a:spcPct val="0"/>
        </a:spcAft>
        <a:defRPr sz="4600">
          <a:solidFill>
            <a:srgbClr val="EDEDED"/>
          </a:solidFill>
          <a:latin typeface="Calibri" pitchFamily="34" charset="0"/>
        </a:defRPr>
      </a:lvl7pPr>
      <a:lvl8pPr marL="1425575" algn="r" rtl="0" fontAlgn="base">
        <a:spcBef>
          <a:spcPct val="0"/>
        </a:spcBef>
        <a:spcAft>
          <a:spcPct val="0"/>
        </a:spcAft>
        <a:defRPr sz="4600">
          <a:solidFill>
            <a:srgbClr val="EDEDED"/>
          </a:solidFill>
          <a:latin typeface="Calibri" pitchFamily="34" charset="0"/>
        </a:defRPr>
      </a:lvl8pPr>
      <a:lvl9pPr marL="1882775" algn="r" rtl="0" fontAlgn="base">
        <a:spcBef>
          <a:spcPct val="0"/>
        </a:spcBef>
        <a:spcAft>
          <a:spcPct val="0"/>
        </a:spcAft>
        <a:defRPr sz="4600">
          <a:solidFill>
            <a:srgbClr val="EDEDED"/>
          </a:solidFill>
          <a:latin typeface="Calibri" pitchFamily="34"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Arial Unicode MS" pitchFamily="34" charset="-128"/>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Arial Unicode MS" pitchFamily="34" charset="-128"/>
          <a:ea typeface="+mn-ea"/>
          <a:cs typeface="+mn-cs"/>
        </a:defRPr>
      </a:lvl2pPr>
      <a:lvl3pPr marL="822325" indent="-190500" algn="l" rtl="0" eaLnBrk="0" fontAlgn="base" hangingPunct="0">
        <a:spcBef>
          <a:spcPts val="400"/>
        </a:spcBef>
        <a:spcAft>
          <a:spcPct val="0"/>
        </a:spcAft>
        <a:buClr>
          <a:srgbClr val="969696"/>
        </a:buClr>
        <a:buSzPct val="100000"/>
        <a:buFont typeface="Wingdings 2" pitchFamily="18" charset="2"/>
        <a:buChar char=""/>
        <a:defRPr sz="2300" kern="1200">
          <a:solidFill>
            <a:schemeClr val="tx1"/>
          </a:solidFill>
          <a:latin typeface="Arial Unicode MS" pitchFamily="34" charset="-128"/>
          <a:ea typeface="+mn-ea"/>
          <a:cs typeface="+mn-cs"/>
        </a:defRPr>
      </a:lvl3pPr>
      <a:lvl4pPr marL="1004888" indent="-182563" algn="l" rtl="0" eaLnBrk="0" fontAlgn="base" hangingPunct="0">
        <a:spcBef>
          <a:spcPts val="400"/>
        </a:spcBef>
        <a:spcAft>
          <a:spcPct val="0"/>
        </a:spcAft>
        <a:buClr>
          <a:srgbClr val="969696"/>
        </a:buClr>
        <a:buSzPct val="100000"/>
        <a:buFont typeface="Wingdings 2" pitchFamily="18" charset="2"/>
        <a:buChar char=""/>
        <a:defRPr sz="2000" kern="1200">
          <a:solidFill>
            <a:schemeClr val="tx1"/>
          </a:solidFill>
          <a:latin typeface="Arial Unicode MS" pitchFamily="34" charset="-128"/>
          <a:ea typeface="+mn-ea"/>
          <a:cs typeface="+mn-cs"/>
        </a:defRPr>
      </a:lvl4pPr>
      <a:lvl5pPr marL="1187450" indent="-182563" algn="l" rtl="0" eaLnBrk="0" fontAlgn="base" hangingPunct="0">
        <a:spcBef>
          <a:spcPts val="400"/>
        </a:spcBef>
        <a:spcAft>
          <a:spcPct val="0"/>
        </a:spcAft>
        <a:buClr>
          <a:srgbClr val="969696"/>
        </a:buClr>
        <a:buSzPct val="100000"/>
        <a:buFont typeface="Wingdings 2" pitchFamily="18" charset="2"/>
        <a:buChar char=""/>
        <a:defRPr sz="1900" kern="1200">
          <a:solidFill>
            <a:schemeClr val="tx1"/>
          </a:solidFill>
          <a:latin typeface="Arial Unicode MS" pitchFamily="34" charset="-128"/>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3" Type="http://schemas.openxmlformats.org/officeDocument/2006/relationships/hyperlink" Target="http://dsclick.infospace.com/ClickHandler.ashx?ru=http://img1.loadtr.com/k-608212-turk.gif&amp;coi=372380&amp;cop=main-title&amp;c=babylon2.hp.row&amp;ap=9&amp;npp=9&amp;p=0&amp;pp=0&amp;pvaid=cf98d138555846b4b3beea173be2963a&amp;ep=9&amp;euip=193.255.226.201&amp;app=1&amp;hash=8A2D28759F9E1D86B8BDFF855DA41DA0" TargetMode="Externa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dsclick.infospace.com/ClickHandler.ashx?ru=http://img1.loadtr.com/k-608212-turk.gif&amp;coi=372380&amp;cop=main-title&amp;c=babylon2.hp.row&amp;ap=9&amp;npp=9&amp;p=0&amp;pp=0&amp;pvaid=cf98d138555846b4b3beea173be2963a&amp;ep=9&amp;euip=193.255.226.201&amp;app=1&amp;hash=8A2D28759F9E1D86B8BDFF855DA41DA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Başlık"/>
          <p:cNvSpPr>
            <a:spLocks noGrp="1"/>
          </p:cNvSpPr>
          <p:nvPr>
            <p:ph type="ctrTitle"/>
          </p:nvPr>
        </p:nvSpPr>
        <p:spPr>
          <a:xfrm>
            <a:off x="683568" y="0"/>
            <a:ext cx="8316416" cy="1658665"/>
          </a:xfrm>
        </p:spPr>
        <p:txBody>
          <a:bodyPr>
            <a:scene3d>
              <a:camera prst="orthographicFront"/>
              <a:lightRig rig="soft" dir="t">
                <a:rot lat="0" lon="0" rev="2400000"/>
              </a:lightRig>
            </a:scene3d>
            <a:sp3d>
              <a:bevelT w="19050" h="12700"/>
            </a:sp3d>
          </a:bodyPr>
          <a:lstStyle/>
          <a:p>
            <a:pPr algn="ctr" eaLnBrk="1" fontAlgn="auto" hangingPunct="1">
              <a:spcAft>
                <a:spcPts val="0"/>
              </a:spcAft>
              <a:defRPr/>
            </a:pPr>
            <a:r>
              <a:rPr lang="tr-TR" sz="2800" dirty="0" smtClean="0">
                <a:solidFill>
                  <a:srgbClr val="FF0000"/>
                </a:solidFill>
                <a:latin typeface="+mj-lt"/>
              </a:rPr>
              <a:t>PREMATURE BEBEĞİN İZLEM İLKELERİ</a:t>
            </a:r>
          </a:p>
        </p:txBody>
      </p:sp>
      <p:sp>
        <p:nvSpPr>
          <p:cNvPr id="15362" name="2 Alt Başlık"/>
          <p:cNvSpPr>
            <a:spLocks noGrp="1"/>
          </p:cNvSpPr>
          <p:nvPr>
            <p:ph type="subTitle" idx="1"/>
          </p:nvPr>
        </p:nvSpPr>
        <p:spPr>
          <a:xfrm>
            <a:off x="1763713" y="2924175"/>
            <a:ext cx="6227762" cy="1873250"/>
          </a:xfrm>
        </p:spPr>
        <p:txBody>
          <a:bodyPr/>
          <a:lstStyle/>
          <a:p>
            <a:pPr algn="ctr" eaLnBrk="1" hangingPunct="1">
              <a:spcBef>
                <a:spcPct val="0"/>
              </a:spcBef>
              <a:buFont typeface="Calibri" pitchFamily="34" charset="0"/>
              <a:buNone/>
            </a:pPr>
            <a:r>
              <a:rPr lang="tr-TR" sz="1600" smtClean="0"/>
              <a:t>DR.BEG</a:t>
            </a:r>
            <a:r>
              <a:rPr lang="tr-TR" sz="1600" smtClean="0">
                <a:latin typeface="Calibri"/>
              </a:rPr>
              <a:t>Ü</a:t>
            </a:r>
            <a:r>
              <a:rPr lang="tr-TR" sz="1600" smtClean="0"/>
              <a:t>M ATASAY</a:t>
            </a:r>
          </a:p>
          <a:p>
            <a:pPr algn="ctr" eaLnBrk="1" hangingPunct="1">
              <a:spcBef>
                <a:spcPct val="0"/>
              </a:spcBef>
              <a:buFont typeface="Calibri" pitchFamily="34" charset="0"/>
              <a:buNone/>
            </a:pPr>
            <a:endParaRPr lang="tr-TR" sz="1600" smtClean="0"/>
          </a:p>
          <a:p>
            <a:pPr algn="ctr" eaLnBrk="1" hangingPunct="1">
              <a:spcBef>
                <a:spcPct val="0"/>
              </a:spcBef>
              <a:buFont typeface="Calibri" pitchFamily="34" charset="0"/>
              <a:buNone/>
            </a:pPr>
            <a:r>
              <a:rPr lang="tr-TR" sz="1600" smtClean="0"/>
              <a:t>ANKARA </a:t>
            </a:r>
            <a:r>
              <a:rPr lang="tr-TR" sz="1600" smtClean="0">
                <a:latin typeface="Calibri"/>
              </a:rPr>
              <a:t>Ü</a:t>
            </a:r>
            <a:r>
              <a:rPr lang="tr-TR" sz="1600" smtClean="0"/>
              <a:t>NİVERSİTESİ TIP FAK</a:t>
            </a:r>
            <a:r>
              <a:rPr lang="tr-TR" sz="1600" smtClean="0">
                <a:latin typeface="Calibri"/>
              </a:rPr>
              <a:t>Ü</a:t>
            </a:r>
            <a:r>
              <a:rPr lang="tr-TR" sz="1600" smtClean="0"/>
              <a:t>LTESİ</a:t>
            </a:r>
          </a:p>
          <a:p>
            <a:pPr algn="ctr" eaLnBrk="1" hangingPunct="1">
              <a:spcBef>
                <a:spcPct val="0"/>
              </a:spcBef>
              <a:buFont typeface="Calibri" pitchFamily="34" charset="0"/>
              <a:buNone/>
            </a:pPr>
            <a:r>
              <a:rPr lang="tr-TR" sz="1600" smtClean="0">
                <a:latin typeface="Calibri"/>
              </a:rPr>
              <a:t>Ç</a:t>
            </a:r>
            <a:r>
              <a:rPr lang="tr-TR" sz="1600" smtClean="0"/>
              <a:t>OCUK SAĞLIĞI VE HASTALIKLARI ABD</a:t>
            </a:r>
          </a:p>
          <a:p>
            <a:pPr algn="ctr" eaLnBrk="1" hangingPunct="1">
              <a:spcBef>
                <a:spcPct val="0"/>
              </a:spcBef>
              <a:buFont typeface="Calibri" pitchFamily="34" charset="0"/>
              <a:buNone/>
            </a:pPr>
            <a:r>
              <a:rPr lang="tr-TR" sz="1600" smtClean="0"/>
              <a:t> 7 Temmuz 2012, Urfa</a:t>
            </a:r>
          </a:p>
          <a:p>
            <a:pPr algn="ctr" eaLnBrk="1" hangingPunct="1">
              <a:spcBef>
                <a:spcPct val="0"/>
              </a:spcBef>
              <a:buFont typeface="Calibri" pitchFamily="34" charset="0"/>
              <a:buNone/>
            </a:pPr>
            <a:r>
              <a:rPr lang="tr-TR" sz="1600" smtClean="0"/>
              <a:t>Yaşam İ</a:t>
            </a:r>
            <a:r>
              <a:rPr lang="tr-TR" sz="1600" smtClean="0">
                <a:latin typeface="Calibri"/>
              </a:rPr>
              <a:t>ç</a:t>
            </a:r>
            <a:r>
              <a:rPr lang="tr-TR" sz="1600" smtClean="0"/>
              <a:t>in Neonatoloji</a:t>
            </a:r>
          </a:p>
        </p:txBody>
      </p:sp>
      <p:pic>
        <p:nvPicPr>
          <p:cNvPr id="15363" name="Picture 34" descr="http://arsiv.ankara.edu.tr/gorsel/dosya/1067241519tip.jpg"/>
          <p:cNvPicPr>
            <a:picLocks noChangeAspect="1" noChangeArrowheads="1"/>
          </p:cNvPicPr>
          <p:nvPr/>
        </p:nvPicPr>
        <p:blipFill>
          <a:blip r:embed="rId2"/>
          <a:srcRect/>
          <a:stretch>
            <a:fillRect/>
          </a:stretch>
        </p:blipFill>
        <p:spPr bwMode="auto">
          <a:xfrm>
            <a:off x="4140200" y="4797425"/>
            <a:ext cx="1296988" cy="1293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16013" y="333375"/>
            <a:ext cx="6934200" cy="1066800"/>
          </a:xfrm>
          <a:prstGeom prst="rect">
            <a:avLst/>
          </a:prstGeom>
        </p:spPr>
        <p:txBody>
          <a:bodyPr/>
          <a:lstStyle/>
          <a:p>
            <a:pPr algn="ctr" eaLnBrk="0" hangingPunct="0"/>
            <a:r>
              <a:rPr lang="tr-TR" sz="2800"/>
              <a:t>Prematüre Bebek</a:t>
            </a:r>
            <a:br>
              <a:rPr lang="tr-TR" sz="2800"/>
            </a:br>
            <a:r>
              <a:rPr lang="tr-TR" sz="2800"/>
              <a:t>Ne zaman taburcu olabilir?</a:t>
            </a:r>
          </a:p>
        </p:txBody>
      </p:sp>
      <p:sp>
        <p:nvSpPr>
          <p:cNvPr id="26626" name="Rectangle 4"/>
          <p:cNvSpPr txBox="1">
            <a:spLocks noChangeArrowheads="1"/>
          </p:cNvSpPr>
          <p:nvPr/>
        </p:nvSpPr>
        <p:spPr bwMode="auto">
          <a:xfrm>
            <a:off x="684213" y="1557338"/>
            <a:ext cx="3390900" cy="4648200"/>
          </a:xfrm>
          <a:prstGeom prst="rect">
            <a:avLst/>
          </a:prstGeom>
          <a:noFill/>
          <a:ln w="9525">
            <a:noFill/>
            <a:miter lim="800000"/>
            <a:headEnd/>
            <a:tailEnd/>
          </a:ln>
        </p:spPr>
        <p:txBody>
          <a:bodyPr/>
          <a:lstStyle/>
          <a:p>
            <a:pPr marL="342900" indent="-342900" algn="ctr" eaLnBrk="0" hangingPunct="0">
              <a:spcBef>
                <a:spcPct val="20000"/>
              </a:spcBef>
            </a:pPr>
            <a:r>
              <a:rPr lang="tr-TR" sz="2000">
                <a:latin typeface="Arial Unicode MS" pitchFamily="34" charset="-128"/>
              </a:rPr>
              <a:t>Eski Yaklaşım</a:t>
            </a:r>
          </a:p>
          <a:p>
            <a:pPr marL="342900" indent="-342900" algn="ctr" eaLnBrk="0" hangingPunct="0">
              <a:spcBef>
                <a:spcPct val="20000"/>
              </a:spcBef>
            </a:pPr>
            <a:r>
              <a:rPr lang="tr-TR" sz="2000">
                <a:latin typeface="Arial Unicode MS" pitchFamily="34" charset="-128"/>
              </a:rPr>
              <a:t>2000 g</a:t>
            </a:r>
          </a:p>
          <a:p>
            <a:pPr marL="342900" indent="-342900" algn="ctr" eaLnBrk="0" hangingPunct="0">
              <a:spcBef>
                <a:spcPct val="20000"/>
              </a:spcBef>
              <a:buFont typeface="Calibri" pitchFamily="34" charset="0"/>
              <a:buChar char="•"/>
            </a:pPr>
            <a:endParaRPr lang="tr-TR" sz="2000">
              <a:latin typeface="Arial Unicode MS" pitchFamily="34" charset="-128"/>
            </a:endParaRPr>
          </a:p>
        </p:txBody>
      </p:sp>
      <p:sp>
        <p:nvSpPr>
          <p:cNvPr id="26627" name="Rectangle 5"/>
          <p:cNvSpPr txBox="1">
            <a:spLocks noChangeArrowheads="1"/>
          </p:cNvSpPr>
          <p:nvPr/>
        </p:nvSpPr>
        <p:spPr bwMode="auto">
          <a:xfrm>
            <a:off x="4859338" y="1557338"/>
            <a:ext cx="3390900" cy="4648200"/>
          </a:xfrm>
          <a:prstGeom prst="rect">
            <a:avLst/>
          </a:prstGeom>
          <a:noFill/>
          <a:ln w="9525">
            <a:noFill/>
            <a:miter lim="800000"/>
            <a:headEnd/>
            <a:tailEnd/>
          </a:ln>
        </p:spPr>
        <p:txBody>
          <a:bodyPr/>
          <a:lstStyle/>
          <a:p>
            <a:pPr marL="342900" indent="-342900" algn="ctr" eaLnBrk="0" hangingPunct="0">
              <a:spcBef>
                <a:spcPct val="20000"/>
              </a:spcBef>
            </a:pPr>
            <a:r>
              <a:rPr lang="tr-TR" sz="2000">
                <a:latin typeface="Arial Unicode MS" pitchFamily="34" charset="-128"/>
              </a:rPr>
              <a:t>G</a:t>
            </a:r>
            <a:r>
              <a:rPr lang="tr-TR" sz="2000">
                <a:latin typeface="Calibri"/>
              </a:rPr>
              <a:t>ü</a:t>
            </a:r>
            <a:r>
              <a:rPr lang="tr-TR" sz="2000">
                <a:latin typeface="Arial Unicode MS" pitchFamily="34" charset="-128"/>
              </a:rPr>
              <a:t>ncel Kanıta Dayalı  Yaklaşım</a:t>
            </a:r>
          </a:p>
          <a:p>
            <a:pPr marL="342900" indent="-342900" algn="ctr" eaLnBrk="0" hangingPunct="0">
              <a:spcBef>
                <a:spcPct val="20000"/>
              </a:spcBef>
              <a:buFont typeface="Calibri" pitchFamily="34" charset="0"/>
              <a:buChar char="•"/>
            </a:pPr>
            <a:r>
              <a:rPr lang="tr-TR" sz="2000">
                <a:latin typeface="Arial Unicode MS" pitchFamily="34" charset="-128"/>
              </a:rPr>
              <a:t>Fizyolojik olarak stabil olma</a:t>
            </a:r>
          </a:p>
          <a:p>
            <a:pPr marL="342900" indent="-342900" algn="ctr" eaLnBrk="0" hangingPunct="0">
              <a:spcBef>
                <a:spcPct val="20000"/>
              </a:spcBef>
              <a:buFont typeface="Calibri" pitchFamily="34" charset="0"/>
              <a:buChar char="•"/>
            </a:pPr>
            <a:r>
              <a:rPr lang="tr-TR" sz="2000">
                <a:latin typeface="Arial Unicode MS" pitchFamily="34" charset="-128"/>
              </a:rPr>
              <a:t>Evde bakım i</a:t>
            </a:r>
            <a:r>
              <a:rPr lang="tr-TR" sz="2000">
                <a:latin typeface="Calibri"/>
              </a:rPr>
              <a:t>ç</a:t>
            </a:r>
            <a:r>
              <a:rPr lang="tr-TR" sz="2000">
                <a:latin typeface="Arial Unicode MS" pitchFamily="34" charset="-128"/>
              </a:rPr>
              <a:t>in ailenin eğitilmiş, hazırlanmış olması</a:t>
            </a:r>
          </a:p>
          <a:p>
            <a:pPr marL="342900" indent="-342900" algn="ctr" eaLnBrk="0" hangingPunct="0">
              <a:spcBef>
                <a:spcPct val="20000"/>
              </a:spcBef>
              <a:buFont typeface="Calibri" pitchFamily="34" charset="0"/>
              <a:buChar char="•"/>
            </a:pPr>
            <a:r>
              <a:rPr lang="tr-TR" sz="2000">
                <a:latin typeface="Arial Unicode MS" pitchFamily="34" charset="-128"/>
              </a:rPr>
              <a:t>Taburculuk sonrası izlem yapacak alanında uzman hekim-kurumun belirlenmiş olması</a:t>
            </a:r>
          </a:p>
          <a:p>
            <a:pPr marL="342900" indent="-342900" algn="ctr" eaLnBrk="0" hangingPunct="0">
              <a:spcBef>
                <a:spcPct val="20000"/>
              </a:spcBef>
              <a:buFont typeface="Calibri" pitchFamily="34" charset="0"/>
              <a:buChar char="•"/>
            </a:pPr>
            <a:r>
              <a:rPr lang="tr-TR" sz="2000">
                <a:latin typeface="Arial Unicode MS" pitchFamily="34" charset="-128"/>
              </a:rPr>
              <a:t>B</a:t>
            </a:r>
            <a:r>
              <a:rPr lang="tr-TR" sz="2000">
                <a:latin typeface="Calibri"/>
              </a:rPr>
              <a:t>ü</a:t>
            </a:r>
            <a:r>
              <a:rPr lang="tr-TR" sz="2000">
                <a:latin typeface="Arial Unicode MS" pitchFamily="34" charset="-128"/>
              </a:rPr>
              <a:t>y</a:t>
            </a:r>
            <a:r>
              <a:rPr lang="tr-TR" sz="2000">
                <a:latin typeface="Calibri"/>
              </a:rPr>
              <a:t>ü</a:t>
            </a:r>
            <a:r>
              <a:rPr lang="tr-TR" sz="2000">
                <a:latin typeface="Arial Unicode MS" pitchFamily="34" charset="-128"/>
              </a:rPr>
              <a:t>me gelişme İzlemi i</a:t>
            </a:r>
            <a:r>
              <a:rPr lang="tr-TR" sz="2000">
                <a:latin typeface="Calibri"/>
              </a:rPr>
              <a:t>ç</a:t>
            </a:r>
            <a:r>
              <a:rPr lang="tr-TR" sz="2000">
                <a:latin typeface="Arial Unicode MS" pitchFamily="34" charset="-128"/>
              </a:rPr>
              <a:t>in standart program</a:t>
            </a:r>
          </a:p>
        </p:txBody>
      </p:sp>
      <p:pic>
        <p:nvPicPr>
          <p:cNvPr id="26628" name="Picture 5" descr="resim-kasım-2006 035"/>
          <p:cNvPicPr>
            <a:picLocks noChangeAspect="1" noChangeArrowheads="1"/>
          </p:cNvPicPr>
          <p:nvPr/>
        </p:nvPicPr>
        <p:blipFill>
          <a:blip r:embed="rId2"/>
          <a:srcRect/>
          <a:stretch>
            <a:fillRect/>
          </a:stretch>
        </p:blipFill>
        <p:spPr bwMode="auto">
          <a:xfrm>
            <a:off x="755650" y="2565400"/>
            <a:ext cx="3816350" cy="2544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16013" y="333375"/>
            <a:ext cx="6934200" cy="1066800"/>
          </a:xfrm>
          <a:prstGeom prst="rect">
            <a:avLst/>
          </a:prstGeom>
        </p:spPr>
        <p:txBody>
          <a:bodyPr/>
          <a:lstStyle/>
          <a:p>
            <a:pPr algn="ctr" eaLnBrk="0" hangingPunct="0"/>
            <a:r>
              <a:rPr lang="tr-TR" sz="2800"/>
              <a:t>Prematüre Bebek</a:t>
            </a:r>
            <a:br>
              <a:rPr lang="tr-TR" sz="2800"/>
            </a:br>
            <a:r>
              <a:rPr lang="tr-TR" sz="2800"/>
              <a:t>Ne zaman taburcu olabilir?</a:t>
            </a:r>
          </a:p>
        </p:txBody>
      </p:sp>
      <p:sp>
        <p:nvSpPr>
          <p:cNvPr id="27650" name="Rectangle 3"/>
          <p:cNvSpPr txBox="1">
            <a:spLocks noChangeArrowheads="1"/>
          </p:cNvSpPr>
          <p:nvPr/>
        </p:nvSpPr>
        <p:spPr bwMode="auto">
          <a:xfrm>
            <a:off x="2484438" y="1341438"/>
            <a:ext cx="4319587" cy="387350"/>
          </a:xfrm>
          <a:prstGeom prst="rect">
            <a:avLst/>
          </a:prstGeom>
          <a:noFill/>
          <a:ln w="9525">
            <a:noFill/>
            <a:miter lim="800000"/>
            <a:headEnd/>
            <a:tailEnd/>
          </a:ln>
        </p:spPr>
        <p:txBody>
          <a:bodyPr/>
          <a:lstStyle/>
          <a:p>
            <a:pPr marL="342900" indent="-342900" eaLnBrk="0" hangingPunct="0">
              <a:spcBef>
                <a:spcPct val="20000"/>
              </a:spcBef>
            </a:pPr>
            <a:r>
              <a:rPr lang="tr-TR" sz="2000">
                <a:latin typeface="Arial Unicode MS" pitchFamily="34" charset="-128"/>
              </a:rPr>
              <a:t>Fizyolojik olarak stabil olma</a:t>
            </a:r>
          </a:p>
        </p:txBody>
      </p:sp>
      <p:graphicFrame>
        <p:nvGraphicFramePr>
          <p:cNvPr id="27666" name="Group 18"/>
          <p:cNvGraphicFramePr>
            <a:graphicFrameLocks noGrp="1"/>
          </p:cNvGraphicFramePr>
          <p:nvPr/>
        </p:nvGraphicFramePr>
        <p:xfrm>
          <a:off x="1763713" y="1989138"/>
          <a:ext cx="5976937" cy="1295400"/>
        </p:xfrm>
        <a:graphic>
          <a:graphicData uri="http://schemas.openxmlformats.org/drawingml/2006/table">
            <a:tbl>
              <a:tblPr/>
              <a:tblGrid>
                <a:gridCol w="2074862"/>
                <a:gridCol w="2078038"/>
                <a:gridCol w="1824037"/>
              </a:tblGrid>
              <a:tr h="129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rPr>
                        <a:t>Büyümeyi sağlayacak ağızdan beslenme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rPr>
                        <a:t>Ev ortamında vücut ısısını koruyabilmesi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rPr>
                        <a:t>Ev ortamında sorunsuz solunum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61" name="Text Box 26"/>
          <p:cNvSpPr txBox="1">
            <a:spLocks noChangeArrowheads="1"/>
          </p:cNvSpPr>
          <p:nvPr/>
        </p:nvSpPr>
        <p:spPr bwMode="auto">
          <a:xfrm>
            <a:off x="2268538" y="4005263"/>
            <a:ext cx="6119812" cy="366712"/>
          </a:xfrm>
          <a:prstGeom prst="rect">
            <a:avLst/>
          </a:prstGeom>
          <a:noFill/>
          <a:ln w="9525">
            <a:noFill/>
            <a:miter lim="800000"/>
            <a:headEnd/>
            <a:tailEnd/>
          </a:ln>
        </p:spPr>
        <p:txBody>
          <a:bodyPr>
            <a:spAutoFit/>
          </a:bodyPr>
          <a:lstStyle/>
          <a:p>
            <a:pPr>
              <a:spcBef>
                <a:spcPct val="50000"/>
              </a:spcBef>
            </a:pPr>
            <a:endParaRPr lang="tr-TR">
              <a:latin typeface="Arial Unicode MS" pitchFamily="34" charset="-128"/>
            </a:endParaRPr>
          </a:p>
        </p:txBody>
      </p:sp>
      <p:sp>
        <p:nvSpPr>
          <p:cNvPr id="27662" name="AutoShape 27"/>
          <p:cNvSpPr>
            <a:spLocks noChangeArrowheads="1"/>
          </p:cNvSpPr>
          <p:nvPr/>
        </p:nvSpPr>
        <p:spPr bwMode="auto">
          <a:xfrm>
            <a:off x="3995738" y="3429000"/>
            <a:ext cx="792162" cy="360363"/>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tr-TR">
              <a:latin typeface="Arial Unicode MS" pitchFamily="34" charset="-128"/>
            </a:endParaRPr>
          </a:p>
        </p:txBody>
      </p:sp>
      <p:sp>
        <p:nvSpPr>
          <p:cNvPr id="27663" name="Text Box 28"/>
          <p:cNvSpPr txBox="1">
            <a:spLocks noChangeArrowheads="1"/>
          </p:cNvSpPr>
          <p:nvPr/>
        </p:nvSpPr>
        <p:spPr bwMode="auto">
          <a:xfrm>
            <a:off x="1763713" y="3933825"/>
            <a:ext cx="5975350" cy="1465263"/>
          </a:xfrm>
          <a:prstGeom prst="rect">
            <a:avLst/>
          </a:prstGeom>
          <a:noFill/>
          <a:ln w="9525">
            <a:noFill/>
            <a:miter lim="800000"/>
            <a:headEnd/>
            <a:tailEnd/>
          </a:ln>
        </p:spPr>
        <p:txBody>
          <a:bodyPr>
            <a:spAutoFit/>
          </a:bodyPr>
          <a:lstStyle/>
          <a:p>
            <a:pPr algn="ctr">
              <a:spcBef>
                <a:spcPct val="50000"/>
              </a:spcBef>
            </a:pPr>
            <a:r>
              <a:rPr lang="tr-TR">
                <a:latin typeface="Arial Unicode MS" pitchFamily="34" charset="-128"/>
              </a:rPr>
              <a:t>Bir </a:t>
            </a:r>
            <a:r>
              <a:rPr lang="tr-TR">
                <a:latin typeface="Calibri"/>
              </a:rPr>
              <a:t>ç</a:t>
            </a:r>
            <a:r>
              <a:rPr lang="tr-TR">
                <a:latin typeface="Arial Unicode MS" pitchFamily="34" charset="-128"/>
              </a:rPr>
              <a:t>ok premat</a:t>
            </a:r>
            <a:r>
              <a:rPr lang="tr-TR">
                <a:latin typeface="Calibri"/>
              </a:rPr>
              <a:t>ü</a:t>
            </a:r>
            <a:r>
              <a:rPr lang="tr-TR">
                <a:latin typeface="Arial Unicode MS" pitchFamily="34" charset="-128"/>
              </a:rPr>
              <a:t>re bebek bu duruma </a:t>
            </a:r>
            <a:r>
              <a:rPr lang="tr-TR" b="1">
                <a:latin typeface="Arial Unicode MS" pitchFamily="34" charset="-128"/>
              </a:rPr>
              <a:t>36-37</a:t>
            </a:r>
            <a:r>
              <a:rPr lang="tr-TR">
                <a:latin typeface="Arial Unicode MS" pitchFamily="34" charset="-128"/>
              </a:rPr>
              <a:t>.haftada ulaşır, tam olgunlaşma </a:t>
            </a:r>
            <a:r>
              <a:rPr lang="tr-TR" b="1">
                <a:latin typeface="Arial Unicode MS" pitchFamily="34" charset="-128"/>
              </a:rPr>
              <a:t>44</a:t>
            </a:r>
            <a:r>
              <a:rPr lang="tr-TR">
                <a:latin typeface="Arial Unicode MS" pitchFamily="34" charset="-128"/>
              </a:rPr>
              <a:t> haftadır. Ancak bireysel farklar ve bebeğin </a:t>
            </a:r>
            <a:r>
              <a:rPr lang="tr-TR" b="1">
                <a:latin typeface="Arial Unicode MS" pitchFamily="34" charset="-128"/>
              </a:rPr>
              <a:t>doğum ağırlığı</a:t>
            </a:r>
            <a:r>
              <a:rPr lang="tr-TR">
                <a:latin typeface="Arial Unicode MS" pitchFamily="34" charset="-128"/>
              </a:rPr>
              <a:t> ve </a:t>
            </a:r>
            <a:r>
              <a:rPr lang="tr-TR" b="1">
                <a:latin typeface="Arial Unicode MS" pitchFamily="34" charset="-128"/>
              </a:rPr>
              <a:t>gebelik haftası</a:t>
            </a:r>
            <a:r>
              <a:rPr lang="tr-TR">
                <a:latin typeface="Arial Unicode MS" pitchFamily="34" charset="-128"/>
              </a:rPr>
              <a:t> ile yaşadığı </a:t>
            </a:r>
            <a:r>
              <a:rPr lang="tr-TR" b="1">
                <a:latin typeface="Arial Unicode MS" pitchFamily="34" charset="-128"/>
              </a:rPr>
              <a:t>yoğun bakım s</a:t>
            </a:r>
            <a:r>
              <a:rPr lang="tr-TR" b="1">
                <a:latin typeface="Calibri"/>
              </a:rPr>
              <a:t>ü</a:t>
            </a:r>
            <a:r>
              <a:rPr lang="tr-TR" b="1">
                <a:latin typeface="Arial Unicode MS" pitchFamily="34" charset="-128"/>
              </a:rPr>
              <a:t>reci</a:t>
            </a:r>
            <a:r>
              <a:rPr lang="tr-TR">
                <a:latin typeface="Arial Unicode MS" pitchFamily="34" charset="-128"/>
              </a:rPr>
              <a:t> ve </a:t>
            </a:r>
            <a:r>
              <a:rPr lang="tr-TR" b="1">
                <a:latin typeface="Arial Unicode MS" pitchFamily="34" charset="-128"/>
              </a:rPr>
              <a:t>devam eden problemlerin</a:t>
            </a:r>
            <a:r>
              <a:rPr lang="tr-TR">
                <a:latin typeface="Arial Unicode MS" pitchFamily="34" charset="-128"/>
              </a:rPr>
              <a:t> varlığı belirleyicidir.</a:t>
            </a:r>
          </a:p>
        </p:txBody>
      </p:sp>
      <p:sp>
        <p:nvSpPr>
          <p:cNvPr id="27664" name="Text Box 29"/>
          <p:cNvSpPr txBox="1">
            <a:spLocks noChangeArrowheads="1"/>
          </p:cNvSpPr>
          <p:nvPr/>
        </p:nvSpPr>
        <p:spPr bwMode="auto">
          <a:xfrm>
            <a:off x="4859338" y="5661025"/>
            <a:ext cx="3889375" cy="520700"/>
          </a:xfrm>
          <a:prstGeom prst="rect">
            <a:avLst/>
          </a:prstGeom>
          <a:noFill/>
          <a:ln w="9525">
            <a:noFill/>
            <a:miter lim="800000"/>
            <a:headEnd/>
            <a:tailEnd/>
          </a:ln>
        </p:spPr>
        <p:txBody>
          <a:bodyPr>
            <a:spAutoFit/>
          </a:bodyPr>
          <a:lstStyle/>
          <a:p>
            <a:pPr>
              <a:spcBef>
                <a:spcPct val="50000"/>
              </a:spcBef>
            </a:pPr>
            <a:r>
              <a:rPr lang="tr-TR" sz="800">
                <a:latin typeface="Arial Unicode MS" pitchFamily="34" charset="-128"/>
              </a:rPr>
              <a:t>Powell PJ. When will my baby go home? Arch Dis Child 1992;67(10):1214-1216</a:t>
            </a:r>
          </a:p>
          <a:p>
            <a:pPr>
              <a:spcBef>
                <a:spcPct val="50000"/>
              </a:spcBef>
            </a:pPr>
            <a:r>
              <a:rPr lang="tr-TR" sz="800">
                <a:latin typeface="Arial Unicode MS" pitchFamily="34" charset="-128"/>
              </a:rPr>
              <a:t>DarnallLA.Margin of safety for discharge after apnea in preterm infant.Pediatrics 1997;100(5):795-801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8175" y="-242888"/>
            <a:ext cx="6934200" cy="1066801"/>
          </a:xfrm>
        </p:spPr>
        <p:txBody>
          <a:bodyPr>
            <a:scene3d>
              <a:camera prst="orthographicFront"/>
              <a:lightRig rig="soft" dir="t">
                <a:rot lat="0" lon="0" rev="2400000"/>
              </a:lightRig>
            </a:scene3d>
            <a:sp3d>
              <a:bevelT w="19050" h="12700"/>
            </a:sp3d>
          </a:bodyPr>
          <a:lstStyle/>
          <a:p>
            <a:pPr marL="54864" algn="ctr" eaLnBrk="1" fontAlgn="auto" hangingPunct="1">
              <a:spcAft>
                <a:spcPts val="0"/>
              </a:spcAft>
              <a:defRPr/>
            </a:pPr>
            <a:r>
              <a:rPr lang="tr-TR" sz="2800" b="1" dirty="0">
                <a:solidFill>
                  <a:schemeClr val="tx2">
                    <a:tint val="100000"/>
                    <a:shade val="90000"/>
                    <a:satMod val="250000"/>
                    <a:alpha val="100000"/>
                  </a:schemeClr>
                </a:solidFill>
                <a:latin typeface="Arial" charset="0"/>
              </a:rPr>
              <a:t/>
            </a:r>
            <a:br>
              <a:rPr lang="tr-TR" sz="2800" b="1" dirty="0">
                <a:solidFill>
                  <a:schemeClr val="tx2">
                    <a:tint val="100000"/>
                    <a:shade val="90000"/>
                    <a:satMod val="250000"/>
                    <a:alpha val="100000"/>
                  </a:schemeClr>
                </a:solidFill>
                <a:latin typeface="Arial" charset="0"/>
              </a:rPr>
            </a:br>
            <a:endParaRPr lang="tr-TR" sz="2800" b="1" dirty="0">
              <a:solidFill>
                <a:schemeClr val="tx2">
                  <a:tint val="100000"/>
                  <a:shade val="90000"/>
                  <a:satMod val="250000"/>
                  <a:alpha val="100000"/>
                </a:schemeClr>
              </a:solidFill>
              <a:latin typeface="Arial" charset="0"/>
            </a:endParaRPr>
          </a:p>
        </p:txBody>
      </p:sp>
      <p:sp>
        <p:nvSpPr>
          <p:cNvPr id="28674" name="Rectangle 3"/>
          <p:cNvSpPr>
            <a:spLocks noGrp="1" noChangeArrowheads="1"/>
          </p:cNvSpPr>
          <p:nvPr>
            <p:ph type="body" idx="1"/>
          </p:nvPr>
        </p:nvSpPr>
        <p:spPr>
          <a:xfrm>
            <a:off x="3203575" y="765175"/>
            <a:ext cx="2808288" cy="612775"/>
          </a:xfrm>
        </p:spPr>
        <p:txBody>
          <a:bodyPr/>
          <a:lstStyle/>
          <a:p>
            <a:pPr eaLnBrk="1" hangingPunct="1">
              <a:buFontTx/>
              <a:buNone/>
            </a:pPr>
            <a:r>
              <a:rPr lang="tr-TR" sz="2000" smtClean="0"/>
              <a:t>Bebek hazır mı?</a:t>
            </a:r>
          </a:p>
        </p:txBody>
      </p:sp>
      <p:sp>
        <p:nvSpPr>
          <p:cNvPr id="28675" name="AutoShape 5"/>
          <p:cNvSpPr>
            <a:spLocks noChangeArrowheads="1"/>
          </p:cNvSpPr>
          <p:nvPr/>
        </p:nvSpPr>
        <p:spPr bwMode="auto">
          <a:xfrm>
            <a:off x="2987675" y="620713"/>
            <a:ext cx="2808288" cy="1223962"/>
          </a:xfrm>
          <a:prstGeom prst="downArrowCallout">
            <a:avLst>
              <a:gd name="adj1" fmla="val 57361"/>
              <a:gd name="adj2" fmla="val 57361"/>
              <a:gd name="adj3" fmla="val 16667"/>
              <a:gd name="adj4" fmla="val 66667"/>
            </a:avLst>
          </a:prstGeom>
          <a:noFill/>
          <a:ln w="9525">
            <a:solidFill>
              <a:schemeClr val="tx1"/>
            </a:solidFill>
            <a:miter lim="800000"/>
            <a:headEnd/>
            <a:tailEnd/>
          </a:ln>
        </p:spPr>
        <p:txBody>
          <a:bodyPr wrap="none" anchor="ctr"/>
          <a:lstStyle/>
          <a:p>
            <a:endParaRPr lang="tr-TR">
              <a:latin typeface="Arial Unicode MS" pitchFamily="34" charset="-128"/>
            </a:endParaRPr>
          </a:p>
        </p:txBody>
      </p:sp>
      <p:sp>
        <p:nvSpPr>
          <p:cNvPr id="28676" name="Text Box 6"/>
          <p:cNvSpPr txBox="1">
            <a:spLocks noChangeArrowheads="1"/>
          </p:cNvSpPr>
          <p:nvPr/>
        </p:nvSpPr>
        <p:spPr bwMode="auto">
          <a:xfrm>
            <a:off x="755650" y="1700213"/>
            <a:ext cx="7704138" cy="4819650"/>
          </a:xfrm>
          <a:prstGeom prst="rect">
            <a:avLst/>
          </a:prstGeom>
          <a:noFill/>
          <a:ln w="9525">
            <a:noFill/>
            <a:miter lim="800000"/>
            <a:headEnd/>
            <a:tailEnd/>
          </a:ln>
        </p:spPr>
        <p:txBody>
          <a:bodyPr>
            <a:spAutoFit/>
          </a:bodyPr>
          <a:lstStyle/>
          <a:p>
            <a:pPr>
              <a:spcBef>
                <a:spcPct val="50000"/>
              </a:spcBef>
            </a:pPr>
            <a:r>
              <a:rPr lang="tr-TR" sz="1400">
                <a:latin typeface="Arial Unicode MS" pitchFamily="34" charset="-128"/>
              </a:rPr>
              <a:t>Lineer tartı kazanımı</a:t>
            </a:r>
          </a:p>
          <a:p>
            <a:pPr>
              <a:spcBef>
                <a:spcPct val="50000"/>
              </a:spcBef>
            </a:pPr>
            <a:r>
              <a:rPr lang="tr-TR" sz="1400">
                <a:latin typeface="Arial Unicode MS" pitchFamily="34" charset="-128"/>
              </a:rPr>
              <a:t>Oda ısında (20-25</a:t>
            </a:r>
            <a:r>
              <a:rPr lang="en-US" sz="1400">
                <a:latin typeface="Arial Unicode MS" pitchFamily="34" charset="-128"/>
                <a:cs typeface="Arial" charset="0"/>
              </a:rPr>
              <a:t>°</a:t>
            </a:r>
            <a:r>
              <a:rPr lang="tr-TR" sz="1400">
                <a:latin typeface="Arial Unicode MS" pitchFamily="34" charset="-128"/>
                <a:cs typeface="Arial" charset="0"/>
              </a:rPr>
              <a:t>C)</a:t>
            </a:r>
            <a:r>
              <a:rPr lang="tr-TR" sz="1400">
                <a:latin typeface="Arial Unicode MS" pitchFamily="34" charset="-128"/>
              </a:rPr>
              <a:t> giyinik vucut ısısının korunması</a:t>
            </a:r>
          </a:p>
          <a:p>
            <a:pPr>
              <a:spcBef>
                <a:spcPct val="50000"/>
              </a:spcBef>
            </a:pPr>
            <a:r>
              <a:rPr lang="tr-TR" sz="1400">
                <a:latin typeface="Arial Unicode MS" pitchFamily="34" charset="-128"/>
              </a:rPr>
              <a:t>Emerek veya biberonla kardiorespiratuvar bozulma olmadan rahat beslenme</a:t>
            </a:r>
          </a:p>
          <a:p>
            <a:pPr>
              <a:spcBef>
                <a:spcPct val="50000"/>
              </a:spcBef>
            </a:pPr>
            <a:r>
              <a:rPr lang="tr-TR" sz="1400">
                <a:latin typeface="Arial Unicode MS" pitchFamily="34" charset="-128"/>
              </a:rPr>
              <a:t>Fizyolojik olarak olgun kardirespiratuvar durumun yeterli s</a:t>
            </a:r>
            <a:r>
              <a:rPr lang="tr-TR" sz="1400">
                <a:latin typeface="Calibri"/>
              </a:rPr>
              <a:t>ü</a:t>
            </a:r>
            <a:r>
              <a:rPr lang="tr-TR" sz="1400">
                <a:latin typeface="Arial Unicode MS" pitchFamily="34" charset="-128"/>
              </a:rPr>
              <a:t>re denetlenmiş olması</a:t>
            </a:r>
          </a:p>
          <a:p>
            <a:pPr>
              <a:spcBef>
                <a:spcPct val="50000"/>
              </a:spcBef>
            </a:pPr>
            <a:r>
              <a:rPr lang="tr-TR" sz="1400">
                <a:latin typeface="Arial Unicode MS" pitchFamily="34" charset="-128"/>
              </a:rPr>
              <a:t>Aşıların kronolojik yaş esas alınarak tamamlanması</a:t>
            </a:r>
          </a:p>
          <a:p>
            <a:pPr>
              <a:spcBef>
                <a:spcPct val="50000"/>
              </a:spcBef>
            </a:pPr>
            <a:r>
              <a:rPr lang="tr-TR" sz="1400">
                <a:latin typeface="Arial Unicode MS" pitchFamily="34" charset="-128"/>
              </a:rPr>
              <a:t>Metabolik tarmaların tamamlanması</a:t>
            </a:r>
          </a:p>
          <a:p>
            <a:pPr>
              <a:spcBef>
                <a:spcPct val="50000"/>
              </a:spcBef>
            </a:pPr>
            <a:r>
              <a:rPr lang="tr-TR" sz="1400">
                <a:latin typeface="Arial Unicode MS" pitchFamily="34" charset="-128"/>
              </a:rPr>
              <a:t>Anemi denetimi</a:t>
            </a:r>
          </a:p>
          <a:p>
            <a:pPr>
              <a:spcBef>
                <a:spcPct val="50000"/>
              </a:spcBef>
            </a:pPr>
            <a:r>
              <a:rPr lang="tr-TR" sz="1400">
                <a:latin typeface="Arial Unicode MS" pitchFamily="34" charset="-128"/>
              </a:rPr>
              <a:t>Biyokimyasal denetim</a:t>
            </a:r>
          </a:p>
          <a:p>
            <a:pPr>
              <a:spcBef>
                <a:spcPct val="50000"/>
              </a:spcBef>
            </a:pPr>
            <a:r>
              <a:rPr lang="tr-TR" sz="1400">
                <a:latin typeface="Arial Unicode MS" pitchFamily="34" charset="-128"/>
              </a:rPr>
              <a:t>İşitme testi</a:t>
            </a:r>
          </a:p>
          <a:p>
            <a:pPr>
              <a:spcBef>
                <a:spcPct val="50000"/>
              </a:spcBef>
            </a:pPr>
            <a:r>
              <a:rPr lang="tr-TR" sz="1400">
                <a:latin typeface="Arial Unicode MS" pitchFamily="34" charset="-128"/>
              </a:rPr>
              <a:t>G</a:t>
            </a:r>
            <a:r>
              <a:rPr lang="tr-TR" sz="1400">
                <a:latin typeface="Calibri"/>
              </a:rPr>
              <a:t>ö</a:t>
            </a:r>
            <a:r>
              <a:rPr lang="tr-TR" sz="1400">
                <a:latin typeface="Arial Unicode MS" pitchFamily="34" charset="-128"/>
              </a:rPr>
              <a:t>z muayenesi</a:t>
            </a:r>
          </a:p>
          <a:p>
            <a:pPr>
              <a:spcBef>
                <a:spcPct val="50000"/>
              </a:spcBef>
            </a:pPr>
            <a:r>
              <a:rPr lang="tr-TR" sz="1400">
                <a:latin typeface="Arial Unicode MS" pitchFamily="34" charset="-128"/>
              </a:rPr>
              <a:t>N</a:t>
            </a:r>
            <a:r>
              <a:rPr lang="tr-TR" sz="1400">
                <a:latin typeface="Calibri"/>
              </a:rPr>
              <a:t>ö</a:t>
            </a:r>
            <a:r>
              <a:rPr lang="tr-TR" sz="1400">
                <a:latin typeface="Arial Unicode MS" pitchFamily="34" charset="-128"/>
              </a:rPr>
              <a:t>rogelişimsel durumun belirlenmesi ve aileye g</a:t>
            </a:r>
            <a:r>
              <a:rPr lang="tr-TR" sz="1400">
                <a:latin typeface="Calibri"/>
              </a:rPr>
              <a:t>ö</a:t>
            </a:r>
            <a:r>
              <a:rPr lang="tr-TR" sz="1400">
                <a:latin typeface="Arial Unicode MS" pitchFamily="34" charset="-128"/>
              </a:rPr>
              <a:t>sterilmesi</a:t>
            </a:r>
          </a:p>
          <a:p>
            <a:pPr>
              <a:spcBef>
                <a:spcPct val="50000"/>
              </a:spcBef>
            </a:pPr>
            <a:r>
              <a:rPr lang="tr-TR" sz="1400">
                <a:latin typeface="Arial Unicode MS" pitchFamily="34" charset="-128"/>
              </a:rPr>
              <a:t>Araba koltuğu</a:t>
            </a:r>
          </a:p>
          <a:p>
            <a:pPr>
              <a:spcBef>
                <a:spcPct val="50000"/>
              </a:spcBef>
            </a:pPr>
            <a:r>
              <a:rPr lang="tr-TR" sz="1400">
                <a:latin typeface="Arial Unicode MS" pitchFamily="34" charset="-128"/>
              </a:rPr>
              <a:t>Epikriz ve devam eden problemler  ve bunların y</a:t>
            </a:r>
            <a:r>
              <a:rPr lang="tr-TR" sz="1400">
                <a:latin typeface="Calibri"/>
              </a:rPr>
              <a:t>ö</a:t>
            </a:r>
            <a:r>
              <a:rPr lang="tr-TR" sz="1400">
                <a:latin typeface="Arial Unicode MS" pitchFamily="34" charset="-128"/>
              </a:rPr>
              <a:t>netimi</a:t>
            </a:r>
          </a:p>
          <a:p>
            <a:pPr>
              <a:spcBef>
                <a:spcPct val="50000"/>
              </a:spcBef>
            </a:pPr>
            <a:r>
              <a:rPr lang="tr-TR" sz="1400">
                <a:latin typeface="Arial Unicode MS" pitchFamily="34" charset="-128"/>
              </a:rPr>
              <a:t>Ev bakım planının t</a:t>
            </a:r>
            <a:r>
              <a:rPr lang="tr-TR" sz="1400">
                <a:latin typeface="Calibri"/>
              </a:rPr>
              <a:t>ü</a:t>
            </a:r>
            <a:r>
              <a:rPr lang="tr-TR" sz="1400">
                <a:latin typeface="Arial Unicode MS" pitchFamily="34" charset="-128"/>
              </a:rPr>
              <a:t>m disiplinlerle oluşturulması</a:t>
            </a:r>
          </a:p>
          <a:p>
            <a:pPr>
              <a:spcBef>
                <a:spcPct val="50000"/>
              </a:spcBef>
            </a:pPr>
            <a:endParaRPr lang="tr-TR" sz="1600">
              <a:latin typeface="Arial Unicode MS"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body" idx="1"/>
          </p:nvPr>
        </p:nvSpPr>
        <p:spPr>
          <a:xfrm>
            <a:off x="684213" y="1700213"/>
            <a:ext cx="7075487" cy="5013325"/>
          </a:xfrm>
        </p:spPr>
        <p:txBody>
          <a:bodyPr/>
          <a:lstStyle/>
          <a:p>
            <a:pPr eaLnBrk="1" hangingPunct="1">
              <a:lnSpc>
                <a:spcPct val="90000"/>
              </a:lnSpc>
              <a:buFontTx/>
              <a:buNone/>
            </a:pPr>
            <a:r>
              <a:rPr lang="tr-TR" sz="1600" smtClean="0"/>
              <a:t>En az iki aile bireyinin belirlenip eğitilmesi</a:t>
            </a:r>
          </a:p>
          <a:p>
            <a:pPr eaLnBrk="1" hangingPunct="1">
              <a:lnSpc>
                <a:spcPct val="90000"/>
              </a:lnSpc>
              <a:buFontTx/>
              <a:buNone/>
            </a:pPr>
            <a:r>
              <a:rPr lang="tr-TR" sz="1600" smtClean="0"/>
              <a:t>Ebeveyinlik durumunun ve risklerin psikososyal olarak değerlendirilmesi</a:t>
            </a:r>
          </a:p>
          <a:p>
            <a:pPr eaLnBrk="1" hangingPunct="1">
              <a:lnSpc>
                <a:spcPct val="90000"/>
              </a:lnSpc>
              <a:buFontTx/>
              <a:buNone/>
            </a:pPr>
            <a:r>
              <a:rPr lang="tr-TR" sz="1600" smtClean="0"/>
              <a:t>Ev ortamının ziyaret ile değerlendirilmesi</a:t>
            </a:r>
          </a:p>
          <a:p>
            <a:pPr eaLnBrk="1" hangingPunct="1">
              <a:lnSpc>
                <a:spcPct val="90000"/>
              </a:lnSpc>
              <a:buFontTx/>
              <a:buNone/>
            </a:pPr>
            <a:r>
              <a:rPr lang="tr-TR" sz="1600" smtClean="0"/>
              <a:t>Ailenin maddi durumunun ve gereken maddi desteğin belirlenmesi</a:t>
            </a:r>
          </a:p>
          <a:p>
            <a:pPr eaLnBrk="1" hangingPunct="1">
              <a:lnSpc>
                <a:spcPct val="90000"/>
              </a:lnSpc>
              <a:buFontTx/>
              <a:buNone/>
            </a:pPr>
            <a:r>
              <a:rPr lang="tr-TR" sz="1600" smtClean="0"/>
              <a:t>Evde elektrik, telefon, su, ısınma koşullarının belirlenmesi</a:t>
            </a:r>
          </a:p>
          <a:p>
            <a:pPr eaLnBrk="1" hangingPunct="1">
              <a:lnSpc>
                <a:spcPct val="90000"/>
              </a:lnSpc>
              <a:buFontTx/>
              <a:buNone/>
            </a:pPr>
            <a:r>
              <a:rPr lang="tr-TR" sz="1600" smtClean="0"/>
              <a:t>Beslenme</a:t>
            </a:r>
          </a:p>
          <a:p>
            <a:pPr eaLnBrk="1" hangingPunct="1">
              <a:lnSpc>
                <a:spcPct val="90000"/>
              </a:lnSpc>
              <a:buFontTx/>
              <a:buNone/>
            </a:pPr>
            <a:r>
              <a:rPr lang="tr-TR" sz="1600" smtClean="0"/>
              <a:t>Temel bebek bakımı,banyo, cilt, g</a:t>
            </a:r>
            <a:r>
              <a:rPr lang="tr-TR" sz="1600" smtClean="0">
                <a:latin typeface="Calibri"/>
              </a:rPr>
              <a:t>ö</a:t>
            </a:r>
            <a:r>
              <a:rPr lang="tr-TR" sz="1600" smtClean="0"/>
              <a:t>bek, genital bakım, giydirme,ateş </a:t>
            </a:r>
            <a:r>
              <a:rPr lang="tr-TR" sz="1600" smtClean="0">
                <a:latin typeface="Calibri"/>
              </a:rPr>
              <a:t>ö</a:t>
            </a:r>
            <a:r>
              <a:rPr lang="tr-TR" sz="1600" smtClean="0"/>
              <a:t>l</a:t>
            </a:r>
            <a:r>
              <a:rPr lang="tr-TR" sz="1600" smtClean="0">
                <a:latin typeface="Calibri"/>
              </a:rPr>
              <a:t>ç</a:t>
            </a:r>
            <a:r>
              <a:rPr lang="tr-TR" sz="1600" smtClean="0"/>
              <a:t>me, bebeği sakinleştirme</a:t>
            </a:r>
          </a:p>
          <a:p>
            <a:pPr eaLnBrk="1" hangingPunct="1">
              <a:lnSpc>
                <a:spcPct val="90000"/>
              </a:lnSpc>
              <a:buFontTx/>
              <a:buNone/>
            </a:pPr>
            <a:r>
              <a:rPr lang="tr-TR" sz="1600" smtClean="0"/>
              <a:t>Acil durumlarda canlandırma</a:t>
            </a:r>
          </a:p>
          <a:p>
            <a:pPr eaLnBrk="1" hangingPunct="1">
              <a:lnSpc>
                <a:spcPct val="90000"/>
              </a:lnSpc>
              <a:buFontTx/>
              <a:buNone/>
            </a:pPr>
            <a:r>
              <a:rPr lang="tr-TR" sz="1600" smtClean="0"/>
              <a:t>Bebeğin klinik durumunu değerlendirip olumsuzlukları  ve hastalık, tehlike işaretlerini algılayabilme</a:t>
            </a:r>
          </a:p>
          <a:p>
            <a:pPr eaLnBrk="1" hangingPunct="1">
              <a:lnSpc>
                <a:spcPct val="90000"/>
              </a:lnSpc>
              <a:buFontTx/>
              <a:buNone/>
            </a:pPr>
            <a:r>
              <a:rPr lang="tr-TR" sz="1600" smtClean="0"/>
              <a:t>Bebeğin uykuda ve arabada g</a:t>
            </a:r>
            <a:r>
              <a:rPr lang="tr-TR" sz="1600" smtClean="0">
                <a:latin typeface="Calibri"/>
              </a:rPr>
              <a:t>ü</a:t>
            </a:r>
            <a:r>
              <a:rPr lang="tr-TR" sz="1600" smtClean="0"/>
              <a:t>venliğini sağlayabilme</a:t>
            </a:r>
          </a:p>
          <a:p>
            <a:pPr eaLnBrk="1" hangingPunct="1">
              <a:lnSpc>
                <a:spcPct val="90000"/>
              </a:lnSpc>
              <a:buFontTx/>
              <a:buNone/>
            </a:pPr>
            <a:r>
              <a:rPr lang="tr-TR" sz="1600" smtClean="0"/>
              <a:t> Cihaz g</a:t>
            </a:r>
            <a:r>
              <a:rPr lang="tr-TR" sz="1600" smtClean="0">
                <a:latin typeface="Calibri"/>
              </a:rPr>
              <a:t>ü</a:t>
            </a:r>
            <a:r>
              <a:rPr lang="tr-TR" sz="1600" smtClean="0"/>
              <a:t>venliği sağlayabilme</a:t>
            </a:r>
          </a:p>
          <a:p>
            <a:pPr eaLnBrk="1" hangingPunct="1">
              <a:lnSpc>
                <a:spcPct val="90000"/>
              </a:lnSpc>
              <a:buFontTx/>
              <a:buNone/>
            </a:pPr>
            <a:endParaRPr lang="tr-TR" sz="1600" smtClean="0"/>
          </a:p>
          <a:p>
            <a:pPr eaLnBrk="1" hangingPunct="1">
              <a:lnSpc>
                <a:spcPct val="90000"/>
              </a:lnSpc>
              <a:buFontTx/>
              <a:buNone/>
            </a:pPr>
            <a:r>
              <a:rPr lang="tr-TR" sz="1600" smtClean="0"/>
              <a:t>İla</a:t>
            </a:r>
            <a:r>
              <a:rPr lang="tr-TR" sz="1600" smtClean="0">
                <a:latin typeface="Calibri"/>
              </a:rPr>
              <a:t>ç</a:t>
            </a:r>
            <a:r>
              <a:rPr lang="tr-TR" sz="1600" smtClean="0"/>
              <a:t>ları uygun koşullarda saklama, uygun hazırlama ve verme, toksite işaretlerini anlama</a:t>
            </a:r>
          </a:p>
          <a:p>
            <a:pPr eaLnBrk="1" hangingPunct="1">
              <a:lnSpc>
                <a:spcPct val="90000"/>
              </a:lnSpc>
              <a:buFontTx/>
              <a:buNone/>
            </a:pPr>
            <a:r>
              <a:rPr lang="tr-TR" sz="1600" smtClean="0">
                <a:latin typeface="Calibri"/>
              </a:rPr>
              <a:t>Ö</a:t>
            </a:r>
            <a:r>
              <a:rPr lang="tr-TR" sz="1600" smtClean="0"/>
              <a:t>zel durumları teknik olarak başarabilme, </a:t>
            </a:r>
            <a:r>
              <a:rPr lang="tr-TR" sz="1600" smtClean="0">
                <a:latin typeface="Calibri"/>
              </a:rPr>
              <a:t>ö</a:t>
            </a:r>
            <a:r>
              <a:rPr lang="tr-TR" sz="1600" smtClean="0"/>
              <a:t>r: aspirasyon, yara bakımı, fizik tedavi</a:t>
            </a:r>
          </a:p>
          <a:p>
            <a:pPr eaLnBrk="1" hangingPunct="1">
              <a:lnSpc>
                <a:spcPct val="90000"/>
              </a:lnSpc>
              <a:buFontTx/>
              <a:buNone/>
            </a:pPr>
            <a:endParaRPr lang="tr-TR" sz="1600" smtClean="0"/>
          </a:p>
          <a:p>
            <a:pPr eaLnBrk="1" hangingPunct="1">
              <a:lnSpc>
                <a:spcPct val="90000"/>
              </a:lnSpc>
              <a:buFontTx/>
              <a:buNone/>
            </a:pPr>
            <a:endParaRPr lang="tr-TR" sz="1600" smtClean="0"/>
          </a:p>
        </p:txBody>
      </p:sp>
      <p:sp>
        <p:nvSpPr>
          <p:cNvPr id="29698" name="AutoShape 4"/>
          <p:cNvSpPr>
            <a:spLocks noChangeArrowheads="1"/>
          </p:cNvSpPr>
          <p:nvPr/>
        </p:nvSpPr>
        <p:spPr bwMode="auto">
          <a:xfrm>
            <a:off x="3059113" y="692150"/>
            <a:ext cx="2663825" cy="1006475"/>
          </a:xfrm>
          <a:prstGeom prst="downArrowCallout">
            <a:avLst>
              <a:gd name="adj1" fmla="val 79695"/>
              <a:gd name="adj2" fmla="val 79695"/>
              <a:gd name="adj3" fmla="val 16667"/>
              <a:gd name="adj4" fmla="val 66667"/>
            </a:avLst>
          </a:prstGeom>
          <a:noFill/>
          <a:ln w="9525">
            <a:solidFill>
              <a:schemeClr val="tx1"/>
            </a:solidFill>
            <a:miter lim="800000"/>
            <a:headEnd/>
            <a:tailEnd/>
          </a:ln>
        </p:spPr>
        <p:txBody>
          <a:bodyPr wrap="none" anchor="ctr"/>
          <a:lstStyle/>
          <a:p>
            <a:endParaRPr lang="tr-TR">
              <a:latin typeface="Arial Unicode MS" pitchFamily="34" charset="-128"/>
            </a:endParaRPr>
          </a:p>
        </p:txBody>
      </p:sp>
      <p:sp>
        <p:nvSpPr>
          <p:cNvPr id="29699" name="Text Box 5"/>
          <p:cNvSpPr txBox="1">
            <a:spLocks noChangeArrowheads="1"/>
          </p:cNvSpPr>
          <p:nvPr/>
        </p:nvSpPr>
        <p:spPr bwMode="auto">
          <a:xfrm>
            <a:off x="3276600" y="836613"/>
            <a:ext cx="2374900" cy="366712"/>
          </a:xfrm>
          <a:prstGeom prst="rect">
            <a:avLst/>
          </a:prstGeom>
          <a:noFill/>
          <a:ln w="9525">
            <a:noFill/>
            <a:miter lim="800000"/>
            <a:headEnd/>
            <a:tailEnd/>
          </a:ln>
        </p:spPr>
        <p:txBody>
          <a:bodyPr>
            <a:spAutoFit/>
          </a:bodyPr>
          <a:lstStyle/>
          <a:p>
            <a:pPr>
              <a:spcBef>
                <a:spcPct val="50000"/>
              </a:spcBef>
            </a:pPr>
            <a:r>
              <a:rPr lang="tr-TR">
                <a:latin typeface="Arial Unicode MS" pitchFamily="34" charset="-128"/>
              </a:rPr>
              <a:t>Aile ve ev hazır mı?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4"/>
          <p:cNvSpPr>
            <a:spLocks noChangeArrowheads="1"/>
          </p:cNvSpPr>
          <p:nvPr/>
        </p:nvSpPr>
        <p:spPr bwMode="auto">
          <a:xfrm>
            <a:off x="3059113" y="404813"/>
            <a:ext cx="3025775" cy="1077912"/>
          </a:xfrm>
          <a:prstGeom prst="downArrowCallout">
            <a:avLst>
              <a:gd name="adj1" fmla="val 79768"/>
              <a:gd name="adj2" fmla="val 79755"/>
              <a:gd name="adj3" fmla="val 16667"/>
              <a:gd name="adj4" fmla="val 66667"/>
            </a:avLst>
          </a:prstGeom>
          <a:noFill/>
          <a:ln w="9525">
            <a:solidFill>
              <a:schemeClr val="tx1"/>
            </a:solidFill>
            <a:miter lim="800000"/>
            <a:headEnd/>
            <a:tailEnd/>
          </a:ln>
        </p:spPr>
        <p:txBody>
          <a:bodyPr wrap="none" anchor="ctr"/>
          <a:lstStyle/>
          <a:p>
            <a:pPr algn="ctr"/>
            <a:r>
              <a:rPr lang="tr-TR">
                <a:latin typeface="Arial Unicode MS" pitchFamily="34" charset="-128"/>
              </a:rPr>
              <a:t>Toplum ve sağlık sistemi</a:t>
            </a:r>
          </a:p>
          <a:p>
            <a:pPr algn="ctr"/>
            <a:r>
              <a:rPr lang="tr-TR">
                <a:latin typeface="Arial Unicode MS" pitchFamily="34" charset="-128"/>
              </a:rPr>
              <a:t> hazır mı?</a:t>
            </a:r>
          </a:p>
        </p:txBody>
      </p:sp>
      <p:sp>
        <p:nvSpPr>
          <p:cNvPr id="30722" name="Text Box 5"/>
          <p:cNvSpPr txBox="1">
            <a:spLocks noChangeArrowheads="1"/>
          </p:cNvSpPr>
          <p:nvPr/>
        </p:nvSpPr>
        <p:spPr bwMode="auto">
          <a:xfrm>
            <a:off x="1908175" y="1844675"/>
            <a:ext cx="7235825" cy="2705100"/>
          </a:xfrm>
          <a:prstGeom prst="rect">
            <a:avLst/>
          </a:prstGeom>
          <a:noFill/>
          <a:ln w="9525">
            <a:noFill/>
            <a:miter lim="800000"/>
            <a:headEnd/>
            <a:tailEnd/>
          </a:ln>
        </p:spPr>
        <p:txBody>
          <a:bodyPr>
            <a:spAutoFit/>
          </a:bodyPr>
          <a:lstStyle/>
          <a:p>
            <a:pPr>
              <a:spcBef>
                <a:spcPct val="50000"/>
              </a:spcBef>
            </a:pPr>
            <a:r>
              <a:rPr lang="tr-TR">
                <a:latin typeface="Arial Unicode MS" pitchFamily="34" charset="-128"/>
              </a:rPr>
              <a:t>Primer izlemi ger</a:t>
            </a:r>
            <a:r>
              <a:rPr lang="tr-TR">
                <a:latin typeface="Calibri"/>
              </a:rPr>
              <a:t>ç</a:t>
            </a:r>
            <a:r>
              <a:rPr lang="tr-TR">
                <a:latin typeface="Arial Unicode MS" pitchFamily="34" charset="-128"/>
              </a:rPr>
              <a:t>ekleştirecek hekimin belirlenmesi</a:t>
            </a:r>
          </a:p>
          <a:p>
            <a:pPr>
              <a:spcBef>
                <a:spcPct val="50000"/>
              </a:spcBef>
            </a:pPr>
            <a:r>
              <a:rPr lang="tr-TR">
                <a:latin typeface="Arial Unicode MS" pitchFamily="34" charset="-128"/>
              </a:rPr>
              <a:t>Diğer cerrahi ve dahili izleme katılacak disiplinlerin belirlenmesi</a:t>
            </a:r>
          </a:p>
          <a:p>
            <a:pPr>
              <a:spcBef>
                <a:spcPct val="50000"/>
              </a:spcBef>
            </a:pPr>
            <a:r>
              <a:rPr lang="tr-TR">
                <a:latin typeface="Arial Unicode MS" pitchFamily="34" charset="-128"/>
              </a:rPr>
              <a:t>N</a:t>
            </a:r>
            <a:r>
              <a:rPr lang="tr-TR">
                <a:latin typeface="Calibri"/>
              </a:rPr>
              <a:t>ö</a:t>
            </a:r>
            <a:r>
              <a:rPr lang="tr-TR">
                <a:latin typeface="Arial Unicode MS" pitchFamily="34" charset="-128"/>
              </a:rPr>
              <a:t>rogelişimsel izlem ve periodların belirlenmesi</a:t>
            </a:r>
          </a:p>
          <a:p>
            <a:pPr>
              <a:spcBef>
                <a:spcPct val="50000"/>
              </a:spcBef>
            </a:pPr>
            <a:r>
              <a:rPr lang="tr-TR">
                <a:latin typeface="Arial Unicode MS" pitchFamily="34" charset="-128"/>
              </a:rPr>
              <a:t>Evde hemşire ziyaretlerinin planlanması</a:t>
            </a:r>
          </a:p>
          <a:p>
            <a:pPr>
              <a:spcBef>
                <a:spcPct val="50000"/>
              </a:spcBef>
            </a:pPr>
            <a:r>
              <a:rPr lang="tr-TR">
                <a:latin typeface="Arial Unicode MS" pitchFamily="34" charset="-128"/>
              </a:rPr>
              <a:t>Emziren anneler i</a:t>
            </a:r>
            <a:r>
              <a:rPr lang="tr-TR">
                <a:latin typeface="Calibri"/>
              </a:rPr>
              <a:t>ç</a:t>
            </a:r>
            <a:r>
              <a:rPr lang="tr-TR">
                <a:latin typeface="Arial Unicode MS" pitchFamily="34" charset="-128"/>
              </a:rPr>
              <a:t>in bilgilendirme ve destek programının oluşturulması</a:t>
            </a:r>
          </a:p>
          <a:p>
            <a:pPr>
              <a:spcBef>
                <a:spcPct val="50000"/>
              </a:spcBef>
            </a:pPr>
            <a:r>
              <a:rPr lang="tr-TR">
                <a:latin typeface="Arial Unicode MS" pitchFamily="34" charset="-128"/>
              </a:rPr>
              <a:t>Acil girişim ve transport koşullarının oluşturulması</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9"/>
          <p:cNvSpPr>
            <a:spLocks noChangeArrowheads="1"/>
          </p:cNvSpPr>
          <p:nvPr/>
        </p:nvSpPr>
        <p:spPr bwMode="auto">
          <a:xfrm>
            <a:off x="250825" y="260350"/>
            <a:ext cx="8281988" cy="835025"/>
          </a:xfrm>
          <a:prstGeom prst="rect">
            <a:avLst/>
          </a:prstGeom>
          <a:solidFill>
            <a:schemeClr val="bg2"/>
          </a:solidFill>
          <a:ln w="9525">
            <a:solidFill>
              <a:schemeClr val="tx1"/>
            </a:solidFill>
            <a:miter lim="800000"/>
            <a:headEnd/>
            <a:tailEnd/>
          </a:ln>
        </p:spPr>
        <p:txBody>
          <a:bodyPr wrap="none" anchor="ctr"/>
          <a:lstStyle/>
          <a:p>
            <a:pPr algn="ctr"/>
            <a:r>
              <a:rPr lang="tr-TR" b="1">
                <a:latin typeface="Arial Unicode MS" pitchFamily="34" charset="-128"/>
              </a:rPr>
              <a:t>PREMATURE BEBEKLERDE HASTANE S</a:t>
            </a:r>
            <a:r>
              <a:rPr lang="tr-TR" b="1">
                <a:latin typeface="Calibri"/>
              </a:rPr>
              <a:t>Ü</a:t>
            </a:r>
            <a:r>
              <a:rPr lang="tr-TR" b="1">
                <a:latin typeface="Arial Unicode MS" pitchFamily="34" charset="-128"/>
              </a:rPr>
              <a:t>RECİ İLE İLGİLİ</a:t>
            </a:r>
          </a:p>
          <a:p>
            <a:pPr algn="ctr"/>
            <a:r>
              <a:rPr lang="tr-TR" b="1">
                <a:latin typeface="Arial Unicode MS" pitchFamily="34" charset="-128"/>
              </a:rPr>
              <a:t> BİLİNMESİ GEREKENLER</a:t>
            </a:r>
          </a:p>
          <a:p>
            <a:pPr algn="ctr"/>
            <a:endParaRPr lang="tr-TR">
              <a:latin typeface="Arial Unicode MS" pitchFamily="34" charset="-128"/>
            </a:endParaRPr>
          </a:p>
        </p:txBody>
      </p:sp>
      <p:sp>
        <p:nvSpPr>
          <p:cNvPr id="32770" name="Text Box 14"/>
          <p:cNvSpPr txBox="1">
            <a:spLocks noChangeArrowheads="1"/>
          </p:cNvSpPr>
          <p:nvPr/>
        </p:nvSpPr>
        <p:spPr bwMode="auto">
          <a:xfrm>
            <a:off x="2987675" y="1125538"/>
            <a:ext cx="2305050" cy="3251200"/>
          </a:xfrm>
          <a:prstGeom prst="rect">
            <a:avLst/>
          </a:prstGeom>
          <a:solidFill>
            <a:srgbClr val="E2264E"/>
          </a:solidFill>
          <a:ln w="9525">
            <a:noFill/>
            <a:miter lim="800000"/>
            <a:headEnd/>
            <a:tailEnd/>
          </a:ln>
        </p:spPr>
        <p:txBody>
          <a:bodyPr>
            <a:spAutoFit/>
          </a:bodyPr>
          <a:lstStyle/>
          <a:p>
            <a:pPr algn="ctr"/>
            <a:r>
              <a:rPr lang="tr-TR" b="1">
                <a:solidFill>
                  <a:schemeClr val="bg1"/>
                </a:solidFill>
                <a:latin typeface="Arial Unicode MS" pitchFamily="34" charset="-128"/>
              </a:rPr>
              <a:t>Doğum </a:t>
            </a:r>
            <a:r>
              <a:rPr lang="tr-TR" b="1">
                <a:solidFill>
                  <a:schemeClr val="bg1"/>
                </a:solidFill>
                <a:latin typeface="Calibri"/>
              </a:rPr>
              <a:t>ö</a:t>
            </a:r>
            <a:r>
              <a:rPr lang="tr-TR" b="1">
                <a:solidFill>
                  <a:schemeClr val="bg1"/>
                </a:solidFill>
                <a:latin typeface="Arial Unicode MS" pitchFamily="34" charset="-128"/>
              </a:rPr>
              <a:t>yk</a:t>
            </a:r>
            <a:r>
              <a:rPr lang="tr-TR" b="1">
                <a:solidFill>
                  <a:schemeClr val="bg1"/>
                </a:solidFill>
                <a:latin typeface="Calibri"/>
              </a:rPr>
              <a:t>ü</a:t>
            </a:r>
            <a:r>
              <a:rPr lang="tr-TR" b="1">
                <a:solidFill>
                  <a:schemeClr val="bg1"/>
                </a:solidFill>
                <a:latin typeface="Arial Unicode MS" pitchFamily="34" charset="-128"/>
              </a:rPr>
              <a:t>s</a:t>
            </a:r>
            <a:r>
              <a:rPr lang="tr-TR" b="1">
                <a:solidFill>
                  <a:schemeClr val="bg1"/>
                </a:solidFill>
                <a:latin typeface="Calibri"/>
              </a:rPr>
              <a:t>ü</a:t>
            </a:r>
            <a:endParaRPr lang="tr-TR" b="1">
              <a:solidFill>
                <a:schemeClr val="bg1"/>
              </a:solidFill>
              <a:latin typeface="Arial Unicode MS" pitchFamily="34" charset="-128"/>
            </a:endParaRPr>
          </a:p>
          <a:p>
            <a:pPr algn="ctr"/>
            <a:endParaRPr lang="tr-TR" b="1">
              <a:solidFill>
                <a:schemeClr val="bg1"/>
              </a:solidFill>
              <a:latin typeface="Arial Unicode MS" pitchFamily="34" charset="-128"/>
            </a:endParaRPr>
          </a:p>
          <a:p>
            <a:pPr algn="ctr"/>
            <a:endParaRPr lang="tr-TR" b="1">
              <a:solidFill>
                <a:schemeClr val="bg1"/>
              </a:solidFill>
              <a:latin typeface="Arial Unicode MS" pitchFamily="34" charset="-128"/>
            </a:endParaRPr>
          </a:p>
          <a:p>
            <a:pPr algn="ctr"/>
            <a:r>
              <a:rPr lang="tr-TR" b="1">
                <a:solidFill>
                  <a:schemeClr val="bg1"/>
                </a:solidFill>
                <a:latin typeface="Arial Unicode MS" pitchFamily="34" charset="-128"/>
              </a:rPr>
              <a:t>Hastanede bakım s</a:t>
            </a:r>
            <a:r>
              <a:rPr lang="tr-TR" b="1">
                <a:solidFill>
                  <a:schemeClr val="bg1"/>
                </a:solidFill>
                <a:latin typeface="Calibri"/>
              </a:rPr>
              <a:t>ü</a:t>
            </a:r>
            <a:r>
              <a:rPr lang="tr-TR" b="1">
                <a:solidFill>
                  <a:schemeClr val="bg1"/>
                </a:solidFill>
                <a:latin typeface="Arial Unicode MS" pitchFamily="34" charset="-128"/>
              </a:rPr>
              <a:t>reci</a:t>
            </a:r>
          </a:p>
          <a:p>
            <a:pPr algn="ctr"/>
            <a:endParaRPr lang="tr-TR" b="1">
              <a:solidFill>
                <a:schemeClr val="bg1"/>
              </a:solidFill>
              <a:latin typeface="Arial Unicode MS" pitchFamily="34" charset="-128"/>
            </a:endParaRPr>
          </a:p>
          <a:p>
            <a:pPr algn="ctr"/>
            <a:endParaRPr lang="tr-TR" b="1">
              <a:solidFill>
                <a:schemeClr val="bg1"/>
              </a:solidFill>
              <a:latin typeface="Arial Unicode MS" pitchFamily="34" charset="-128"/>
            </a:endParaRPr>
          </a:p>
          <a:p>
            <a:pPr algn="ctr"/>
            <a:r>
              <a:rPr lang="tr-TR" b="1">
                <a:solidFill>
                  <a:schemeClr val="bg1"/>
                </a:solidFill>
                <a:latin typeface="Arial Unicode MS" pitchFamily="34" charset="-128"/>
              </a:rPr>
              <a:t>Taburcu olurken değerlendirme</a:t>
            </a:r>
          </a:p>
          <a:p>
            <a:pPr algn="ctr"/>
            <a:endParaRPr lang="tr-TR" b="1">
              <a:solidFill>
                <a:schemeClr val="bg1"/>
              </a:solidFill>
              <a:latin typeface="Arial Unicode MS" pitchFamily="34" charset="-128"/>
            </a:endParaRPr>
          </a:p>
          <a:p>
            <a:pPr>
              <a:spcBef>
                <a:spcPct val="50000"/>
              </a:spcBef>
            </a:pPr>
            <a:endParaRPr lang="tr-TR" b="1">
              <a:solidFill>
                <a:schemeClr val="bg1"/>
              </a:solidFill>
              <a:latin typeface="Arial Unicode MS" pitchFamily="34" charset="-128"/>
            </a:endParaRPr>
          </a:p>
        </p:txBody>
      </p:sp>
      <p:sp>
        <p:nvSpPr>
          <p:cNvPr id="32771" name="Text Box 20"/>
          <p:cNvSpPr txBox="1">
            <a:spLocks noChangeArrowheads="1"/>
          </p:cNvSpPr>
          <p:nvPr/>
        </p:nvSpPr>
        <p:spPr bwMode="auto">
          <a:xfrm>
            <a:off x="323850" y="1341438"/>
            <a:ext cx="2016125" cy="1328737"/>
          </a:xfrm>
          <a:prstGeom prst="rect">
            <a:avLst/>
          </a:prstGeom>
          <a:noFill/>
          <a:ln w="9525">
            <a:noFill/>
            <a:miter lim="800000"/>
            <a:headEnd/>
            <a:tailEnd/>
          </a:ln>
        </p:spPr>
        <p:txBody>
          <a:bodyPr>
            <a:spAutoFit/>
          </a:bodyPr>
          <a:lstStyle/>
          <a:p>
            <a:pPr>
              <a:spcBef>
                <a:spcPct val="50000"/>
              </a:spcBef>
            </a:pPr>
            <a:r>
              <a:rPr lang="tr-TR" b="1">
                <a:solidFill>
                  <a:schemeClr val="bg1"/>
                </a:solidFill>
                <a:latin typeface="Arial Unicode MS" pitchFamily="34" charset="-128"/>
              </a:rPr>
              <a:t>Doğum ağırlığı Gebelik haftası APGAR</a:t>
            </a:r>
            <a:r>
              <a:rPr lang="tr-TR" b="1">
                <a:solidFill>
                  <a:schemeClr val="bg1"/>
                </a:solidFill>
                <a:latin typeface="Calibri"/>
              </a:rPr>
              <a:t>…</a:t>
            </a:r>
            <a:r>
              <a:rPr lang="tr-TR" b="1">
                <a:solidFill>
                  <a:schemeClr val="bg1"/>
                </a:solidFill>
                <a:latin typeface="Arial Unicode MS" pitchFamily="34" charset="-128"/>
              </a:rPr>
              <a:t>..</a:t>
            </a:r>
          </a:p>
          <a:p>
            <a:pPr>
              <a:spcBef>
                <a:spcPct val="50000"/>
              </a:spcBef>
            </a:pPr>
            <a:endParaRPr lang="tr-TR" b="1">
              <a:solidFill>
                <a:schemeClr val="bg1"/>
              </a:solidFill>
              <a:latin typeface="Arial Unicode MS" pitchFamily="34" charset="-128"/>
            </a:endParaRPr>
          </a:p>
        </p:txBody>
      </p:sp>
      <p:sp>
        <p:nvSpPr>
          <p:cNvPr id="32772" name="Rectangle 9"/>
          <p:cNvSpPr>
            <a:spLocks noChangeArrowheads="1"/>
          </p:cNvSpPr>
          <p:nvPr/>
        </p:nvSpPr>
        <p:spPr bwMode="auto">
          <a:xfrm>
            <a:off x="250825" y="1196975"/>
            <a:ext cx="2124075" cy="1079500"/>
          </a:xfrm>
          <a:prstGeom prst="rect">
            <a:avLst/>
          </a:prstGeom>
          <a:solidFill>
            <a:schemeClr val="tx1"/>
          </a:solidFill>
          <a:ln w="9525">
            <a:solidFill>
              <a:schemeClr val="tx1"/>
            </a:solidFill>
            <a:miter lim="800000"/>
            <a:headEnd/>
            <a:tailEnd/>
          </a:ln>
        </p:spPr>
        <p:txBody>
          <a:bodyPr wrap="none" anchor="ctr"/>
          <a:lstStyle/>
          <a:p>
            <a:pPr>
              <a:spcBef>
                <a:spcPct val="50000"/>
              </a:spcBef>
            </a:pPr>
            <a:r>
              <a:rPr lang="tr-TR" b="1">
                <a:solidFill>
                  <a:schemeClr val="bg1"/>
                </a:solidFill>
                <a:latin typeface="Arial Unicode MS" pitchFamily="34" charset="-128"/>
              </a:rPr>
              <a:t>Doğum ağırlığı</a:t>
            </a:r>
          </a:p>
          <a:p>
            <a:pPr>
              <a:spcBef>
                <a:spcPct val="50000"/>
              </a:spcBef>
            </a:pPr>
            <a:r>
              <a:rPr lang="tr-TR" b="1">
                <a:solidFill>
                  <a:schemeClr val="bg1"/>
                </a:solidFill>
                <a:latin typeface="Arial Unicode MS" pitchFamily="34" charset="-128"/>
              </a:rPr>
              <a:t> Gebelik haftası </a:t>
            </a:r>
          </a:p>
          <a:p>
            <a:pPr>
              <a:spcBef>
                <a:spcPct val="50000"/>
              </a:spcBef>
            </a:pPr>
            <a:r>
              <a:rPr lang="tr-TR" b="1">
                <a:solidFill>
                  <a:schemeClr val="bg1"/>
                </a:solidFill>
                <a:latin typeface="Arial Unicode MS" pitchFamily="34" charset="-128"/>
              </a:rPr>
              <a:t>APGAR</a:t>
            </a:r>
            <a:r>
              <a:rPr lang="tr-TR" b="1">
                <a:solidFill>
                  <a:schemeClr val="bg1"/>
                </a:solidFill>
                <a:latin typeface="Calibri"/>
              </a:rPr>
              <a:t>…</a:t>
            </a:r>
            <a:r>
              <a:rPr lang="tr-TR" b="1">
                <a:solidFill>
                  <a:schemeClr val="bg1"/>
                </a:solidFill>
                <a:latin typeface="Arial Unicode MS" pitchFamily="34" charset="-128"/>
              </a:rPr>
              <a:t>..</a:t>
            </a:r>
          </a:p>
        </p:txBody>
      </p:sp>
      <p:sp>
        <p:nvSpPr>
          <p:cNvPr id="32773" name="Rectangle 12"/>
          <p:cNvSpPr>
            <a:spLocks noChangeArrowheads="1"/>
          </p:cNvSpPr>
          <p:nvPr/>
        </p:nvSpPr>
        <p:spPr bwMode="auto">
          <a:xfrm>
            <a:off x="5364163" y="1125538"/>
            <a:ext cx="3097212" cy="5111750"/>
          </a:xfrm>
          <a:prstGeom prst="rect">
            <a:avLst/>
          </a:prstGeom>
          <a:solidFill>
            <a:schemeClr val="tx1"/>
          </a:solidFill>
          <a:ln w="9525">
            <a:solidFill>
              <a:schemeClr val="tx1"/>
            </a:solidFill>
            <a:miter lim="800000"/>
            <a:headEnd/>
            <a:tailEnd/>
          </a:ln>
        </p:spPr>
        <p:txBody>
          <a:bodyPr wrap="none" anchor="ctr"/>
          <a:lstStyle/>
          <a:p>
            <a:r>
              <a:rPr lang="tr-TR">
                <a:solidFill>
                  <a:schemeClr val="bg1"/>
                </a:solidFill>
                <a:latin typeface="Arial Unicode MS" pitchFamily="34" charset="-128"/>
              </a:rPr>
              <a:t>Merkez:</a:t>
            </a:r>
          </a:p>
          <a:p>
            <a:r>
              <a:rPr lang="tr-TR" b="1">
                <a:solidFill>
                  <a:schemeClr val="bg1"/>
                </a:solidFill>
                <a:latin typeface="Arial Unicode MS" pitchFamily="34" charset="-128"/>
              </a:rPr>
              <a:t>Solunum</a:t>
            </a:r>
            <a:r>
              <a:rPr lang="tr-TR">
                <a:solidFill>
                  <a:schemeClr val="bg1"/>
                </a:solidFill>
                <a:latin typeface="Arial Unicode MS" pitchFamily="34" charset="-128"/>
              </a:rPr>
              <a:t>:</a:t>
            </a:r>
          </a:p>
          <a:p>
            <a:r>
              <a:rPr lang="tr-TR" b="1">
                <a:solidFill>
                  <a:schemeClr val="bg1"/>
                </a:solidFill>
                <a:latin typeface="Arial Unicode MS" pitchFamily="34" charset="-128"/>
              </a:rPr>
              <a:t>Entubasyon </a:t>
            </a:r>
          </a:p>
          <a:p>
            <a:r>
              <a:rPr lang="tr-TR" b="1">
                <a:solidFill>
                  <a:schemeClr val="bg1"/>
                </a:solidFill>
                <a:latin typeface="Arial Unicode MS" pitchFamily="34" charset="-128"/>
              </a:rPr>
              <a:t>mekanik ventilasyon,</a:t>
            </a:r>
          </a:p>
          <a:p>
            <a:r>
              <a:rPr lang="tr-TR" b="1">
                <a:solidFill>
                  <a:schemeClr val="bg1"/>
                </a:solidFill>
                <a:latin typeface="Arial Unicode MS" pitchFamily="34" charset="-128"/>
              </a:rPr>
              <a:t> CPAP, surfaktan, </a:t>
            </a:r>
          </a:p>
          <a:p>
            <a:r>
              <a:rPr lang="tr-TR" b="1">
                <a:solidFill>
                  <a:schemeClr val="bg1"/>
                </a:solidFill>
                <a:latin typeface="Arial Unicode MS" pitchFamily="34" charset="-128"/>
              </a:rPr>
              <a:t>steroid, Apne/kafein</a:t>
            </a:r>
          </a:p>
          <a:p>
            <a:r>
              <a:rPr lang="tr-TR">
                <a:solidFill>
                  <a:schemeClr val="bg1"/>
                </a:solidFill>
                <a:latin typeface="Arial Unicode MS" pitchFamily="34" charset="-128"/>
              </a:rPr>
              <a:t>Nutrusyon</a:t>
            </a:r>
          </a:p>
          <a:p>
            <a:r>
              <a:rPr lang="tr-TR">
                <a:solidFill>
                  <a:schemeClr val="bg1"/>
                </a:solidFill>
                <a:latin typeface="Arial Unicode MS" pitchFamily="34" charset="-128"/>
              </a:rPr>
              <a:t>Gastrointestinal</a:t>
            </a:r>
          </a:p>
          <a:p>
            <a:r>
              <a:rPr lang="tr-TR">
                <a:solidFill>
                  <a:schemeClr val="bg1"/>
                </a:solidFill>
                <a:latin typeface="Arial Unicode MS" pitchFamily="34" charset="-128"/>
              </a:rPr>
              <a:t>N</a:t>
            </a:r>
            <a:r>
              <a:rPr lang="tr-TR">
                <a:solidFill>
                  <a:schemeClr val="bg1"/>
                </a:solidFill>
                <a:latin typeface="Calibri"/>
              </a:rPr>
              <a:t>ö</a:t>
            </a:r>
            <a:r>
              <a:rPr lang="tr-TR">
                <a:solidFill>
                  <a:schemeClr val="bg1"/>
                </a:solidFill>
                <a:latin typeface="Arial Unicode MS" pitchFamily="34" charset="-128"/>
              </a:rPr>
              <a:t>roloji</a:t>
            </a:r>
          </a:p>
          <a:p>
            <a:r>
              <a:rPr lang="tr-TR">
                <a:solidFill>
                  <a:schemeClr val="bg1"/>
                </a:solidFill>
                <a:latin typeface="Arial Unicode MS" pitchFamily="34" charset="-128"/>
              </a:rPr>
              <a:t>Hematoloji</a:t>
            </a:r>
          </a:p>
          <a:p>
            <a:r>
              <a:rPr lang="tr-TR">
                <a:solidFill>
                  <a:schemeClr val="bg1"/>
                </a:solidFill>
                <a:latin typeface="Arial Unicode MS" pitchFamily="34" charset="-128"/>
              </a:rPr>
              <a:t>Kardioloji</a:t>
            </a:r>
          </a:p>
          <a:p>
            <a:r>
              <a:rPr lang="tr-TR">
                <a:solidFill>
                  <a:schemeClr val="bg1"/>
                </a:solidFill>
                <a:latin typeface="Arial Unicode MS" pitchFamily="34" charset="-128"/>
              </a:rPr>
              <a:t>Endokrin</a:t>
            </a:r>
          </a:p>
          <a:p>
            <a:r>
              <a:rPr lang="tr-TR">
                <a:solidFill>
                  <a:schemeClr val="bg1"/>
                </a:solidFill>
                <a:latin typeface="Arial Unicode MS" pitchFamily="34" charset="-128"/>
              </a:rPr>
              <a:t>G</a:t>
            </a:r>
            <a:r>
              <a:rPr lang="tr-TR">
                <a:solidFill>
                  <a:schemeClr val="bg1"/>
                </a:solidFill>
                <a:latin typeface="Calibri"/>
              </a:rPr>
              <a:t>ö</a:t>
            </a:r>
            <a:r>
              <a:rPr lang="tr-TR">
                <a:solidFill>
                  <a:schemeClr val="bg1"/>
                </a:solidFill>
                <a:latin typeface="Arial Unicode MS" pitchFamily="34" charset="-128"/>
              </a:rPr>
              <a:t>z</a:t>
            </a:r>
          </a:p>
          <a:p>
            <a:r>
              <a:rPr lang="tr-TR">
                <a:solidFill>
                  <a:schemeClr val="bg1"/>
                </a:solidFill>
                <a:latin typeface="Arial Unicode MS" pitchFamily="34" charset="-128"/>
              </a:rPr>
              <a:t>Cerrahi</a:t>
            </a:r>
          </a:p>
          <a:p>
            <a:r>
              <a:rPr lang="tr-TR">
                <a:solidFill>
                  <a:schemeClr val="bg1"/>
                </a:solidFill>
                <a:latin typeface="Arial Unicode MS" pitchFamily="34" charset="-128"/>
              </a:rPr>
              <a:t>Enfeksiyon</a:t>
            </a:r>
          </a:p>
          <a:p>
            <a:endParaRPr lang="tr-TR">
              <a:solidFill>
                <a:schemeClr val="bg1"/>
              </a:solidFill>
              <a:latin typeface="Arial Unicode MS" pitchFamily="34" charset="-128"/>
            </a:endParaRPr>
          </a:p>
        </p:txBody>
      </p:sp>
      <p:sp>
        <p:nvSpPr>
          <p:cNvPr id="32774" name="Rectangle 17"/>
          <p:cNvSpPr>
            <a:spLocks noChangeArrowheads="1"/>
          </p:cNvSpPr>
          <p:nvPr/>
        </p:nvSpPr>
        <p:spPr bwMode="auto">
          <a:xfrm>
            <a:off x="250825" y="3716338"/>
            <a:ext cx="4897438" cy="3141662"/>
          </a:xfrm>
          <a:prstGeom prst="rect">
            <a:avLst/>
          </a:prstGeom>
          <a:solidFill>
            <a:schemeClr val="tx1"/>
          </a:solidFill>
          <a:ln w="9525">
            <a:solidFill>
              <a:schemeClr val="tx1"/>
            </a:solidFill>
            <a:miter lim="800000"/>
            <a:headEnd/>
            <a:tailEnd/>
          </a:ln>
        </p:spPr>
        <p:txBody>
          <a:bodyPr wrap="none" anchor="ctr"/>
          <a:lstStyle/>
          <a:p>
            <a:r>
              <a:rPr lang="tr-TR">
                <a:solidFill>
                  <a:schemeClr val="bg1"/>
                </a:solidFill>
                <a:latin typeface="Arial Unicode MS" pitchFamily="34" charset="-128"/>
              </a:rPr>
              <a:t>Epikriz +/-</a:t>
            </a:r>
          </a:p>
          <a:p>
            <a:r>
              <a:rPr lang="tr-TR">
                <a:solidFill>
                  <a:schemeClr val="bg1"/>
                </a:solidFill>
                <a:latin typeface="Arial Unicode MS" pitchFamily="34" charset="-128"/>
              </a:rPr>
              <a:t>En son lab değerleri/planlanan lab/</a:t>
            </a:r>
          </a:p>
          <a:p>
            <a:r>
              <a:rPr lang="tr-TR">
                <a:solidFill>
                  <a:schemeClr val="bg1"/>
                </a:solidFill>
                <a:latin typeface="Calibri"/>
              </a:rPr>
              <a:t>ö</a:t>
            </a:r>
            <a:r>
              <a:rPr lang="tr-TR">
                <a:solidFill>
                  <a:schemeClr val="bg1"/>
                </a:solidFill>
                <a:latin typeface="Arial Unicode MS" pitchFamily="34" charset="-128"/>
              </a:rPr>
              <a:t>l</a:t>
            </a:r>
            <a:r>
              <a:rPr lang="tr-TR">
                <a:solidFill>
                  <a:schemeClr val="bg1"/>
                </a:solidFill>
                <a:latin typeface="Calibri"/>
              </a:rPr>
              <a:t>çü</a:t>
            </a:r>
            <a:r>
              <a:rPr lang="tr-TR">
                <a:solidFill>
                  <a:schemeClr val="bg1"/>
                </a:solidFill>
                <a:latin typeface="Arial Unicode MS" pitchFamily="34" charset="-128"/>
              </a:rPr>
              <a:t>mler (Ağırlık, Baş</a:t>
            </a:r>
            <a:r>
              <a:rPr lang="tr-TR">
                <a:solidFill>
                  <a:schemeClr val="bg1"/>
                </a:solidFill>
                <a:latin typeface="Calibri"/>
              </a:rPr>
              <a:t>Ç</a:t>
            </a:r>
            <a:r>
              <a:rPr lang="tr-TR">
                <a:solidFill>
                  <a:schemeClr val="bg1"/>
                </a:solidFill>
                <a:latin typeface="Arial Unicode MS" pitchFamily="34" charset="-128"/>
              </a:rPr>
              <a:t>evresi, Boy)</a:t>
            </a:r>
          </a:p>
          <a:p>
            <a:r>
              <a:rPr lang="tr-TR">
                <a:solidFill>
                  <a:schemeClr val="bg1"/>
                </a:solidFill>
                <a:latin typeface="Arial Unicode MS" pitchFamily="34" charset="-128"/>
              </a:rPr>
              <a:t>İla</a:t>
            </a:r>
            <a:r>
              <a:rPr lang="tr-TR">
                <a:solidFill>
                  <a:schemeClr val="bg1"/>
                </a:solidFill>
                <a:latin typeface="Calibri"/>
              </a:rPr>
              <a:t>ç</a:t>
            </a:r>
            <a:r>
              <a:rPr lang="tr-TR">
                <a:solidFill>
                  <a:schemeClr val="bg1"/>
                </a:solidFill>
                <a:latin typeface="Arial Unicode MS" pitchFamily="34" charset="-128"/>
              </a:rPr>
              <a:t>lar</a:t>
            </a:r>
          </a:p>
          <a:p>
            <a:r>
              <a:rPr lang="tr-TR">
                <a:solidFill>
                  <a:schemeClr val="bg1"/>
                </a:solidFill>
                <a:latin typeface="Arial Unicode MS" pitchFamily="34" charset="-128"/>
              </a:rPr>
              <a:t>Evde cihaz kullanımı/Ek oksijen  %</a:t>
            </a:r>
          </a:p>
          <a:p>
            <a:r>
              <a:rPr lang="tr-TR">
                <a:solidFill>
                  <a:schemeClr val="bg1"/>
                </a:solidFill>
                <a:latin typeface="Arial Unicode MS" pitchFamily="34" charset="-128"/>
              </a:rPr>
              <a:t>Taramalar/Aşılama/tarihler</a:t>
            </a:r>
          </a:p>
          <a:p>
            <a:r>
              <a:rPr lang="tr-TR">
                <a:solidFill>
                  <a:schemeClr val="bg1"/>
                </a:solidFill>
                <a:latin typeface="Arial Unicode MS" pitchFamily="34" charset="-128"/>
              </a:rPr>
              <a:t>Gelişimsel izlem  ve erken girişim adayı mı?</a:t>
            </a:r>
          </a:p>
          <a:p>
            <a:r>
              <a:rPr lang="tr-TR">
                <a:solidFill>
                  <a:schemeClr val="bg1"/>
                </a:solidFill>
                <a:latin typeface="Arial Unicode MS" pitchFamily="34" charset="-128"/>
              </a:rPr>
              <a:t>RSV proflaksi adayı mı?</a:t>
            </a:r>
          </a:p>
          <a:p>
            <a:r>
              <a:rPr lang="tr-TR">
                <a:solidFill>
                  <a:schemeClr val="bg1"/>
                </a:solidFill>
                <a:latin typeface="Arial Unicode MS" pitchFamily="34" charset="-128"/>
              </a:rPr>
              <a:t>İzlemde yer alan birimler    randevuler/telefonlar</a:t>
            </a:r>
          </a:p>
        </p:txBody>
      </p:sp>
      <p:sp>
        <p:nvSpPr>
          <p:cNvPr id="32775" name="AutoShape 18"/>
          <p:cNvSpPr>
            <a:spLocks noChangeArrowheads="1"/>
          </p:cNvSpPr>
          <p:nvPr/>
        </p:nvSpPr>
        <p:spPr bwMode="auto">
          <a:xfrm>
            <a:off x="2411413" y="3284538"/>
            <a:ext cx="647700" cy="720725"/>
          </a:xfrm>
          <a:prstGeom prst="curvedRightArrow">
            <a:avLst>
              <a:gd name="adj1" fmla="val 22255"/>
              <a:gd name="adj2" fmla="val 44510"/>
              <a:gd name="adj3" fmla="val 33333"/>
            </a:avLst>
          </a:prstGeom>
          <a:solidFill>
            <a:srgbClr val="D10514"/>
          </a:solidFill>
          <a:ln w="9525">
            <a:noFill/>
            <a:miter lim="800000"/>
            <a:headEnd/>
            <a:tailEnd/>
          </a:ln>
        </p:spPr>
        <p:txBody>
          <a:bodyPr wrap="none" anchor="ctr"/>
          <a:lstStyle/>
          <a:p>
            <a:endParaRPr lang="tr-TR">
              <a:latin typeface="Arial Unicode MS" pitchFamily="34" charset="-128"/>
            </a:endParaRPr>
          </a:p>
        </p:txBody>
      </p:sp>
      <p:sp>
        <p:nvSpPr>
          <p:cNvPr id="32776" name="AutoShape 10"/>
          <p:cNvSpPr>
            <a:spLocks noChangeArrowheads="1"/>
          </p:cNvSpPr>
          <p:nvPr/>
        </p:nvSpPr>
        <p:spPr bwMode="auto">
          <a:xfrm>
            <a:off x="2411413" y="1341438"/>
            <a:ext cx="504825" cy="576262"/>
          </a:xfrm>
          <a:prstGeom prst="leftArrow">
            <a:avLst>
              <a:gd name="adj1" fmla="val 50000"/>
              <a:gd name="adj2" fmla="val 25000"/>
            </a:avLst>
          </a:prstGeom>
          <a:solidFill>
            <a:srgbClr val="D10514"/>
          </a:solidFill>
          <a:ln w="9525">
            <a:noFill/>
            <a:miter lim="800000"/>
            <a:headEnd/>
            <a:tailEnd/>
          </a:ln>
        </p:spPr>
        <p:txBody>
          <a:bodyPr wrap="none" anchor="ctr"/>
          <a:lstStyle/>
          <a:p>
            <a:endParaRPr lang="tr-TR">
              <a:latin typeface="Arial Unicode MS" pitchFamily="34" charset="-128"/>
            </a:endParaRPr>
          </a:p>
        </p:txBody>
      </p:sp>
      <p:sp>
        <p:nvSpPr>
          <p:cNvPr id="32777" name="AutoShape 13"/>
          <p:cNvSpPr>
            <a:spLocks noChangeArrowheads="1"/>
          </p:cNvSpPr>
          <p:nvPr/>
        </p:nvSpPr>
        <p:spPr bwMode="auto">
          <a:xfrm>
            <a:off x="5076825" y="1196975"/>
            <a:ext cx="431800" cy="430213"/>
          </a:xfrm>
          <a:prstGeom prst="rightArrow">
            <a:avLst>
              <a:gd name="adj1" fmla="val 50000"/>
              <a:gd name="adj2" fmla="val 25092"/>
            </a:avLst>
          </a:prstGeom>
          <a:solidFill>
            <a:srgbClr val="D10514"/>
          </a:solidFill>
          <a:ln w="9525">
            <a:noFill/>
            <a:miter lim="800000"/>
            <a:headEnd/>
            <a:tailEnd/>
          </a:ln>
        </p:spPr>
        <p:txBody>
          <a:bodyPr wrap="none" anchor="ctr"/>
          <a:lstStyle/>
          <a:p>
            <a:endParaRPr lang="tr-TR">
              <a:latin typeface="Arial Unicode MS"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Text Box 4"/>
          <p:cNvSpPr txBox="1">
            <a:spLocks noChangeArrowheads="1"/>
          </p:cNvSpPr>
          <p:nvPr/>
        </p:nvSpPr>
        <p:spPr bwMode="auto">
          <a:xfrm>
            <a:off x="1476375" y="692150"/>
            <a:ext cx="6408738" cy="4899025"/>
          </a:xfrm>
          <a:prstGeom prst="rect">
            <a:avLst/>
          </a:prstGeom>
          <a:noFill/>
          <a:ln w="9525">
            <a:noFill/>
            <a:miter lim="800000"/>
            <a:headEnd/>
            <a:tailEnd/>
          </a:ln>
          <a:effectLst/>
        </p:spPr>
        <p:txBody>
          <a:bodyPr>
            <a:spAutoFit/>
          </a:bodyPr>
          <a:lstStyle/>
          <a:p>
            <a:r>
              <a:rPr lang="tr-TR" b="1"/>
              <a:t>YÜKSEK RİSK GRUBU</a:t>
            </a:r>
          </a:p>
          <a:p>
            <a:endParaRPr lang="tr-TR"/>
          </a:p>
          <a:p>
            <a:r>
              <a:rPr lang="tr-TR" b="1"/>
              <a:t>&lt;28 hafta, &lt;1000 g</a:t>
            </a:r>
          </a:p>
          <a:p>
            <a:r>
              <a:rPr lang="tr-TR"/>
              <a:t>İntrauterin büyüme geriliği</a:t>
            </a:r>
          </a:p>
          <a:p>
            <a:r>
              <a:rPr lang="tr-TR"/>
              <a:t>Erkek cins</a:t>
            </a:r>
          </a:p>
          <a:p>
            <a:r>
              <a:rPr lang="tr-TR"/>
              <a:t>Yenidoğan döneminde nöbet geçirmiş olma</a:t>
            </a:r>
          </a:p>
          <a:p>
            <a:r>
              <a:rPr lang="tr-TR"/>
              <a:t>Anormal SSS görüntülemesi</a:t>
            </a:r>
          </a:p>
          <a:p>
            <a:r>
              <a:rPr lang="tr-TR"/>
              <a:t>BPD</a:t>
            </a:r>
          </a:p>
          <a:p>
            <a:r>
              <a:rPr lang="tr-TR"/>
              <a:t>Uzun IMV</a:t>
            </a:r>
          </a:p>
          <a:p>
            <a:r>
              <a:rPr lang="tr-TR"/>
              <a:t>NEK, sepsis, menenjit öyküsü</a:t>
            </a:r>
          </a:p>
          <a:p>
            <a:r>
              <a:rPr lang="tr-TR"/>
              <a:t>&gt;34 hafta beslenme sorunları</a:t>
            </a:r>
          </a:p>
          <a:p>
            <a:r>
              <a:rPr lang="tr-TR"/>
              <a:t>Düşük sosyoekonomik düzey</a:t>
            </a:r>
          </a:p>
          <a:p>
            <a:r>
              <a:rPr lang="tr-TR"/>
              <a:t>Maternal depresyon</a:t>
            </a:r>
          </a:p>
          <a:p>
            <a:r>
              <a:rPr lang="tr-TR"/>
              <a:t>Duyusal sorunlar (Görme, işitme)</a:t>
            </a:r>
          </a:p>
          <a:p>
            <a:endParaRPr lang="tr-TR"/>
          </a:p>
          <a:p>
            <a:endParaRPr lang="tr-TR"/>
          </a:p>
          <a:p>
            <a:pPr>
              <a:spcBef>
                <a:spcPct val="50000"/>
              </a:spcBef>
            </a:pPr>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1"/>
          <p:cNvSpPr>
            <a:spLocks noChangeArrowheads="1"/>
          </p:cNvSpPr>
          <p:nvPr/>
        </p:nvSpPr>
        <p:spPr bwMode="auto">
          <a:xfrm>
            <a:off x="2195513" y="333375"/>
            <a:ext cx="4681537" cy="908050"/>
          </a:xfrm>
          <a:prstGeom prst="rect">
            <a:avLst/>
          </a:prstGeom>
          <a:solidFill>
            <a:schemeClr val="bg2"/>
          </a:solidFill>
          <a:ln w="9525">
            <a:solidFill>
              <a:schemeClr val="tx1"/>
            </a:solidFill>
            <a:miter lim="800000"/>
            <a:headEnd/>
            <a:tailEnd/>
          </a:ln>
        </p:spPr>
        <p:txBody>
          <a:bodyPr wrap="none" anchor="ctr"/>
          <a:lstStyle/>
          <a:p>
            <a:pPr algn="ctr">
              <a:spcBef>
                <a:spcPct val="50000"/>
              </a:spcBef>
            </a:pPr>
            <a:r>
              <a:rPr lang="tr-TR">
                <a:latin typeface="Arial Unicode MS" pitchFamily="34" charset="-128"/>
              </a:rPr>
              <a:t>Taburculuk sonrası sorunlar</a:t>
            </a:r>
            <a:br>
              <a:rPr lang="tr-TR">
                <a:latin typeface="Arial Unicode MS" pitchFamily="34" charset="-128"/>
              </a:rPr>
            </a:br>
            <a:r>
              <a:rPr lang="tr-TR">
                <a:latin typeface="Arial Unicode MS" pitchFamily="34" charset="-128"/>
              </a:rPr>
              <a:t>MEDİKAL- N</a:t>
            </a:r>
            <a:r>
              <a:rPr lang="tr-TR">
                <a:latin typeface="Calibri"/>
              </a:rPr>
              <a:t>Ö</a:t>
            </a:r>
            <a:r>
              <a:rPr lang="tr-TR">
                <a:latin typeface="Arial Unicode MS" pitchFamily="34" charset="-128"/>
              </a:rPr>
              <a:t>ROGELİŞİMSEL</a:t>
            </a:r>
          </a:p>
        </p:txBody>
      </p:sp>
      <p:sp>
        <p:nvSpPr>
          <p:cNvPr id="33794" name="Text Box 5"/>
          <p:cNvSpPr txBox="1">
            <a:spLocks noChangeArrowheads="1"/>
          </p:cNvSpPr>
          <p:nvPr/>
        </p:nvSpPr>
        <p:spPr bwMode="auto">
          <a:xfrm>
            <a:off x="250825" y="1412875"/>
            <a:ext cx="3600450" cy="4816475"/>
          </a:xfrm>
          <a:prstGeom prst="rect">
            <a:avLst/>
          </a:prstGeom>
          <a:solidFill>
            <a:srgbClr val="FF0000"/>
          </a:solidFill>
          <a:ln w="9525">
            <a:noFill/>
            <a:miter lim="800000"/>
            <a:headEnd/>
            <a:tailEnd/>
          </a:ln>
        </p:spPr>
        <p:txBody>
          <a:bodyPr>
            <a:spAutoFit/>
          </a:bodyPr>
          <a:lstStyle/>
          <a:p>
            <a:pPr marL="342900" indent="-342900">
              <a:buFontTx/>
              <a:buChar char="•"/>
            </a:pPr>
            <a:r>
              <a:rPr lang="tr-TR" sz="2000" b="1">
                <a:solidFill>
                  <a:schemeClr val="bg1"/>
                </a:solidFill>
                <a:latin typeface="Arial Unicode MS" pitchFamily="34" charset="-128"/>
              </a:rPr>
              <a:t>Prematurelikle ilişkili komplikasyonların tedavisi</a:t>
            </a:r>
          </a:p>
          <a:p>
            <a:pPr marL="342900" indent="-342900"/>
            <a:endParaRPr lang="tr-TR" sz="2000" b="1">
              <a:solidFill>
                <a:schemeClr val="bg1"/>
              </a:solidFill>
              <a:latin typeface="Arial Unicode MS" pitchFamily="34" charset="-128"/>
            </a:endParaRPr>
          </a:p>
          <a:p>
            <a:pPr marL="342900" indent="-342900">
              <a:buFontTx/>
              <a:buChar char="•"/>
            </a:pPr>
            <a:r>
              <a:rPr lang="tr-TR" sz="2000" b="1">
                <a:solidFill>
                  <a:schemeClr val="bg1"/>
                </a:solidFill>
                <a:latin typeface="Arial Unicode MS" pitchFamily="34" charset="-128"/>
              </a:rPr>
              <a:t>Yeni ortaya </a:t>
            </a:r>
            <a:r>
              <a:rPr lang="tr-TR" sz="2000" b="1">
                <a:solidFill>
                  <a:schemeClr val="bg1"/>
                </a:solidFill>
                <a:latin typeface="Calibri"/>
              </a:rPr>
              <a:t>ç</a:t>
            </a:r>
            <a:r>
              <a:rPr lang="tr-TR" sz="2000" b="1">
                <a:solidFill>
                  <a:schemeClr val="bg1"/>
                </a:solidFill>
                <a:latin typeface="Arial Unicode MS" pitchFamily="34" charset="-128"/>
              </a:rPr>
              <a:t>ıkma potansiyeli olan sorunların değerlendirilmesi</a:t>
            </a:r>
          </a:p>
          <a:p>
            <a:pPr marL="342900" indent="-342900">
              <a:buFontTx/>
              <a:buChar char="•"/>
            </a:pPr>
            <a:endParaRPr lang="tr-TR" sz="2000" b="1">
              <a:solidFill>
                <a:schemeClr val="bg1"/>
              </a:solidFill>
              <a:latin typeface="Arial Unicode MS" pitchFamily="34" charset="-128"/>
            </a:endParaRPr>
          </a:p>
          <a:p>
            <a:pPr marL="342900" indent="-342900">
              <a:buFontTx/>
              <a:buChar char="•"/>
            </a:pPr>
            <a:r>
              <a:rPr lang="tr-TR" sz="2000" b="1">
                <a:solidFill>
                  <a:schemeClr val="bg1"/>
                </a:solidFill>
                <a:latin typeface="Arial Unicode MS" pitchFamily="34" charset="-128"/>
              </a:rPr>
              <a:t>Ailenin desteklenmesi</a:t>
            </a:r>
          </a:p>
          <a:p>
            <a:pPr marL="342900" indent="-342900">
              <a:buFontTx/>
              <a:buChar char="•"/>
            </a:pPr>
            <a:r>
              <a:rPr lang="tr-TR" sz="2000" b="1">
                <a:solidFill>
                  <a:schemeClr val="bg1"/>
                </a:solidFill>
                <a:latin typeface="Arial Unicode MS" pitchFamily="34" charset="-128"/>
              </a:rPr>
              <a:t>Ailenin eğitimi</a:t>
            </a:r>
          </a:p>
          <a:p>
            <a:pPr marL="342900" indent="-342900"/>
            <a:endParaRPr lang="tr-TR" sz="2000" b="1">
              <a:solidFill>
                <a:schemeClr val="bg1"/>
              </a:solidFill>
              <a:latin typeface="Arial Unicode MS" pitchFamily="34" charset="-128"/>
            </a:endParaRPr>
          </a:p>
          <a:p>
            <a:pPr marL="342900" indent="-342900">
              <a:buFontTx/>
              <a:buChar char="•"/>
            </a:pPr>
            <a:r>
              <a:rPr lang="tr-TR" sz="2000" b="1">
                <a:solidFill>
                  <a:schemeClr val="bg1"/>
                </a:solidFill>
                <a:latin typeface="Arial Unicode MS" pitchFamily="34" charset="-128"/>
              </a:rPr>
              <a:t>Tıbbi ve sosyal servislerin mobilizasyonu</a:t>
            </a:r>
          </a:p>
          <a:p>
            <a:pPr marL="342900" indent="-342900">
              <a:buFontTx/>
              <a:buChar char="•"/>
            </a:pPr>
            <a:endParaRPr lang="tr-TR" sz="2000" b="1">
              <a:solidFill>
                <a:schemeClr val="bg1"/>
              </a:solidFill>
              <a:latin typeface="Arial Unicode MS" pitchFamily="34" charset="-128"/>
            </a:endParaRPr>
          </a:p>
          <a:p>
            <a:pPr marL="342900" indent="-342900"/>
            <a:endParaRPr lang="tr-TR" sz="2000" b="1">
              <a:solidFill>
                <a:schemeClr val="bg1"/>
              </a:solidFill>
              <a:latin typeface="Arial Unicode MS" pitchFamily="34" charset="-128"/>
            </a:endParaRPr>
          </a:p>
          <a:p>
            <a:pPr marL="342900" indent="-342900">
              <a:spcBef>
                <a:spcPct val="50000"/>
              </a:spcBef>
            </a:pPr>
            <a:endParaRPr lang="tr-TR" sz="2000" b="1">
              <a:solidFill>
                <a:schemeClr val="bg1"/>
              </a:solidFill>
              <a:latin typeface="Arial Unicode MS" pitchFamily="34" charset="-128"/>
            </a:endParaRPr>
          </a:p>
        </p:txBody>
      </p:sp>
      <p:sp>
        <p:nvSpPr>
          <p:cNvPr id="33795" name="AutoShape 6"/>
          <p:cNvSpPr>
            <a:spLocks noChangeArrowheads="1"/>
          </p:cNvSpPr>
          <p:nvPr/>
        </p:nvSpPr>
        <p:spPr bwMode="auto">
          <a:xfrm>
            <a:off x="4211638" y="2205038"/>
            <a:ext cx="865187" cy="1873250"/>
          </a:xfrm>
          <a:prstGeom prst="right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tr-TR">
              <a:latin typeface="Arial Unicode MS" pitchFamily="34" charset="-128"/>
            </a:endParaRPr>
          </a:p>
        </p:txBody>
      </p:sp>
      <p:sp>
        <p:nvSpPr>
          <p:cNvPr id="33796" name="6 Metin kutusu"/>
          <p:cNvSpPr txBox="1">
            <a:spLocks noChangeArrowheads="1"/>
          </p:cNvSpPr>
          <p:nvPr/>
        </p:nvSpPr>
        <p:spPr bwMode="auto">
          <a:xfrm>
            <a:off x="5076825" y="1412875"/>
            <a:ext cx="3743325" cy="4684713"/>
          </a:xfrm>
          <a:prstGeom prst="rect">
            <a:avLst/>
          </a:prstGeom>
          <a:noFill/>
          <a:ln w="9525">
            <a:noFill/>
            <a:miter lim="800000"/>
            <a:headEnd/>
            <a:tailEnd/>
          </a:ln>
        </p:spPr>
        <p:txBody>
          <a:bodyPr>
            <a:spAutoFit/>
          </a:bodyPr>
          <a:lstStyle/>
          <a:p>
            <a:r>
              <a:rPr lang="tr-TR" sz="1400" b="1">
                <a:solidFill>
                  <a:srgbClr val="FF0000"/>
                </a:solidFill>
                <a:latin typeface="Arial Unicode MS" pitchFamily="34" charset="-128"/>
              </a:rPr>
              <a:t>Solunum sistemi</a:t>
            </a:r>
          </a:p>
          <a:p>
            <a:pPr lvl="1"/>
            <a:r>
              <a:rPr lang="tr-TR" sz="1200" i="1">
                <a:latin typeface="Arial Unicode MS" pitchFamily="34" charset="-128"/>
              </a:rPr>
              <a:t>BPD, Apne</a:t>
            </a:r>
          </a:p>
          <a:p>
            <a:r>
              <a:rPr lang="tr-TR" sz="1400" b="1">
                <a:solidFill>
                  <a:srgbClr val="FF0000"/>
                </a:solidFill>
                <a:latin typeface="Arial Unicode MS" pitchFamily="34" charset="-128"/>
              </a:rPr>
              <a:t>Beslenme ve b</a:t>
            </a:r>
            <a:r>
              <a:rPr lang="tr-TR" sz="1400" b="1">
                <a:solidFill>
                  <a:srgbClr val="FF0000"/>
                </a:solidFill>
                <a:latin typeface="Calibri"/>
              </a:rPr>
              <a:t>ü</a:t>
            </a:r>
            <a:r>
              <a:rPr lang="tr-TR" sz="1400" b="1">
                <a:solidFill>
                  <a:srgbClr val="FF0000"/>
                </a:solidFill>
                <a:latin typeface="Arial Unicode MS" pitchFamily="34" charset="-128"/>
              </a:rPr>
              <a:t>y</a:t>
            </a:r>
            <a:r>
              <a:rPr lang="tr-TR" sz="1400" b="1">
                <a:solidFill>
                  <a:srgbClr val="FF0000"/>
                </a:solidFill>
                <a:latin typeface="Calibri"/>
              </a:rPr>
              <a:t>ü</a:t>
            </a:r>
            <a:r>
              <a:rPr lang="tr-TR" sz="1400" b="1">
                <a:solidFill>
                  <a:srgbClr val="FF0000"/>
                </a:solidFill>
                <a:latin typeface="Arial Unicode MS" pitchFamily="34" charset="-128"/>
              </a:rPr>
              <a:t>me</a:t>
            </a:r>
          </a:p>
          <a:p>
            <a:pPr lvl="1"/>
            <a:r>
              <a:rPr lang="tr-TR" sz="1200" i="1">
                <a:latin typeface="Arial Unicode MS" pitchFamily="34" charset="-128"/>
              </a:rPr>
              <a:t>Emme-yutma bozuklukları, gastrik t</a:t>
            </a:r>
            <a:r>
              <a:rPr lang="tr-TR" sz="1200" i="1">
                <a:latin typeface="Calibri"/>
              </a:rPr>
              <a:t>ü</a:t>
            </a:r>
            <a:r>
              <a:rPr lang="tr-TR" sz="1200" i="1">
                <a:latin typeface="Arial Unicode MS" pitchFamily="34" charset="-128"/>
              </a:rPr>
              <a:t>ple beslenme</a:t>
            </a:r>
          </a:p>
          <a:p>
            <a:r>
              <a:rPr lang="tr-TR" sz="1400" b="1">
                <a:solidFill>
                  <a:srgbClr val="FF0000"/>
                </a:solidFill>
                <a:latin typeface="Arial Unicode MS" pitchFamily="34" charset="-128"/>
              </a:rPr>
              <a:t>Sindirim sistemi</a:t>
            </a:r>
          </a:p>
          <a:p>
            <a:pPr lvl="1"/>
            <a:r>
              <a:rPr lang="tr-TR" sz="1200" i="1">
                <a:latin typeface="Arial Unicode MS" pitchFamily="34" charset="-128"/>
              </a:rPr>
              <a:t>GER, kolik, kabızlık, kısa bağırsak sendromu, kolestaz</a:t>
            </a:r>
          </a:p>
          <a:p>
            <a:r>
              <a:rPr lang="tr-TR" sz="1400" b="1">
                <a:solidFill>
                  <a:srgbClr val="FF0000"/>
                </a:solidFill>
                <a:latin typeface="Arial Unicode MS" pitchFamily="34" charset="-128"/>
              </a:rPr>
              <a:t>N</a:t>
            </a:r>
            <a:r>
              <a:rPr lang="tr-TR" sz="1400" b="1">
                <a:solidFill>
                  <a:srgbClr val="FF0000"/>
                </a:solidFill>
                <a:latin typeface="Calibri"/>
              </a:rPr>
              <a:t>ö</a:t>
            </a:r>
            <a:r>
              <a:rPr lang="tr-TR" sz="1400" b="1">
                <a:solidFill>
                  <a:srgbClr val="FF0000"/>
                </a:solidFill>
                <a:latin typeface="Arial Unicode MS" pitchFamily="34" charset="-128"/>
              </a:rPr>
              <a:t>rolojik</a:t>
            </a:r>
          </a:p>
          <a:p>
            <a:pPr lvl="1"/>
            <a:r>
              <a:rPr lang="tr-TR" sz="1200" i="1">
                <a:latin typeface="Arial Unicode MS" pitchFamily="34" charset="-128"/>
              </a:rPr>
              <a:t>İVK, Post-hemorajik hidrosefali, SP</a:t>
            </a:r>
          </a:p>
          <a:p>
            <a:r>
              <a:rPr lang="tr-TR" sz="1400" b="1">
                <a:solidFill>
                  <a:srgbClr val="FF0000"/>
                </a:solidFill>
                <a:latin typeface="Arial Unicode MS" pitchFamily="34" charset="-128"/>
              </a:rPr>
              <a:t>Hematolojik</a:t>
            </a:r>
          </a:p>
          <a:p>
            <a:pPr lvl="1"/>
            <a:r>
              <a:rPr lang="tr-TR" sz="1200" i="1">
                <a:latin typeface="Arial Unicode MS" pitchFamily="34" charset="-128"/>
              </a:rPr>
              <a:t>Anemi</a:t>
            </a:r>
          </a:p>
          <a:p>
            <a:r>
              <a:rPr lang="tr-TR" sz="1400" b="1">
                <a:solidFill>
                  <a:srgbClr val="FF0000"/>
                </a:solidFill>
                <a:latin typeface="Arial Unicode MS" pitchFamily="34" charset="-128"/>
              </a:rPr>
              <a:t>Endokrinolojik</a:t>
            </a:r>
          </a:p>
          <a:p>
            <a:pPr lvl="1"/>
            <a:r>
              <a:rPr lang="tr-TR" sz="1200" i="1">
                <a:latin typeface="Arial Unicode MS" pitchFamily="34" charset="-128"/>
              </a:rPr>
              <a:t>Hipotiroidi, osteopeni</a:t>
            </a:r>
          </a:p>
          <a:p>
            <a:r>
              <a:rPr lang="tr-TR" sz="1400" b="1">
                <a:solidFill>
                  <a:srgbClr val="FF0000"/>
                </a:solidFill>
                <a:latin typeface="Arial Unicode MS" pitchFamily="34" charset="-128"/>
              </a:rPr>
              <a:t>Duyusal</a:t>
            </a:r>
          </a:p>
          <a:p>
            <a:pPr lvl="1"/>
            <a:r>
              <a:rPr lang="tr-TR" sz="1200" i="1">
                <a:latin typeface="Arial Unicode MS" pitchFamily="34" charset="-128"/>
              </a:rPr>
              <a:t>ROP-k</a:t>
            </a:r>
            <a:r>
              <a:rPr lang="tr-TR" sz="1200" i="1">
                <a:latin typeface="Calibri"/>
              </a:rPr>
              <a:t>ö</a:t>
            </a:r>
            <a:r>
              <a:rPr lang="tr-TR" sz="1200" i="1">
                <a:latin typeface="Arial Unicode MS" pitchFamily="34" charset="-128"/>
              </a:rPr>
              <a:t>rl</a:t>
            </a:r>
            <a:r>
              <a:rPr lang="tr-TR" sz="1200" i="1">
                <a:latin typeface="Calibri"/>
              </a:rPr>
              <a:t>ü</a:t>
            </a:r>
            <a:r>
              <a:rPr lang="tr-TR" sz="1200" i="1">
                <a:latin typeface="Arial Unicode MS" pitchFamily="34" charset="-128"/>
              </a:rPr>
              <a:t>k/g</a:t>
            </a:r>
            <a:r>
              <a:rPr lang="tr-TR" sz="1200" i="1">
                <a:latin typeface="Calibri"/>
              </a:rPr>
              <a:t>ö</a:t>
            </a:r>
            <a:r>
              <a:rPr lang="tr-TR" sz="1200" i="1">
                <a:latin typeface="Arial Unicode MS" pitchFamily="34" charset="-128"/>
              </a:rPr>
              <a:t>rme kusuru, işitme engelleri</a:t>
            </a:r>
          </a:p>
          <a:p>
            <a:r>
              <a:rPr lang="tr-TR" sz="1400" b="1">
                <a:solidFill>
                  <a:srgbClr val="FF0000"/>
                </a:solidFill>
                <a:latin typeface="Arial Unicode MS" pitchFamily="34" charset="-128"/>
              </a:rPr>
              <a:t>Cerrahi</a:t>
            </a:r>
          </a:p>
          <a:p>
            <a:pPr lvl="1"/>
            <a:r>
              <a:rPr lang="tr-TR" sz="1200" i="1">
                <a:latin typeface="Arial Unicode MS" pitchFamily="34" charset="-128"/>
              </a:rPr>
              <a:t>Kriptorşidizm, fıtıklar, GER</a:t>
            </a:r>
          </a:p>
          <a:p>
            <a:r>
              <a:rPr lang="tr-TR" sz="1400" b="1">
                <a:solidFill>
                  <a:srgbClr val="FF0000"/>
                </a:solidFill>
                <a:latin typeface="Arial Unicode MS" pitchFamily="34" charset="-128"/>
              </a:rPr>
              <a:t>Bağışıklama</a:t>
            </a:r>
          </a:p>
          <a:p>
            <a:pPr lvl="1"/>
            <a:r>
              <a:rPr lang="tr-TR" sz="1200" i="1">
                <a:latin typeface="Arial Unicode MS" pitchFamily="34" charset="-128"/>
              </a:rPr>
              <a:t>Aşılar, RSV profilaksisi</a:t>
            </a:r>
            <a:endParaRPr lang="tr-TR" sz="1200" i="1">
              <a:solidFill>
                <a:srgbClr val="FF0000"/>
              </a:solidFill>
              <a:latin typeface="Arial Unicode MS" pitchFamily="34" charset="-128"/>
            </a:endParaRPr>
          </a:p>
          <a:p>
            <a:r>
              <a:rPr lang="tr-TR" sz="1400" b="1">
                <a:solidFill>
                  <a:srgbClr val="FF0000"/>
                </a:solidFill>
                <a:latin typeface="Arial Unicode MS" pitchFamily="34" charset="-128"/>
              </a:rPr>
              <a:t>Gelişimin değerlendirilmesi ve desteklenmesi</a:t>
            </a:r>
          </a:p>
          <a:p>
            <a:endParaRPr lang="tr-TR" sz="1200" b="1">
              <a:solidFill>
                <a:srgbClr val="FF0000"/>
              </a:solidFill>
              <a:latin typeface="Arial Unicode MS" pitchFamily="34" charset="-128"/>
            </a:endParaRPr>
          </a:p>
          <a:p>
            <a:endParaRPr lang="tr-TR">
              <a:latin typeface="Arial Unicode MS"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9" name="Diagram 5"/>
          <p:cNvGraphicFramePr>
            <a:graphicFrameLocks/>
          </p:cNvGraphicFramePr>
          <p:nvPr/>
        </p:nvGraphicFramePr>
        <p:xfrm>
          <a:off x="3167063" y="620713"/>
          <a:ext cx="5976937" cy="5976937"/>
        </p:xfrm>
        <a:graphic>
          <a:graphicData uri="http://schemas.openxmlformats.org/drawingml/2006/compatibility">
            <com:legacyDrawing xmlns:com="http://schemas.openxmlformats.org/drawingml/2006/compatibility" spid="_x0000_s108549"/>
          </a:graphicData>
        </a:graphic>
      </p:graphicFrame>
      <p:sp>
        <p:nvSpPr>
          <p:cNvPr id="108556" name="Text Box 12"/>
          <p:cNvSpPr txBox="1">
            <a:spLocks noChangeArrowheads="1"/>
          </p:cNvSpPr>
          <p:nvPr/>
        </p:nvSpPr>
        <p:spPr bwMode="auto">
          <a:xfrm>
            <a:off x="323850" y="1268413"/>
            <a:ext cx="6769100" cy="519112"/>
          </a:xfrm>
          <a:prstGeom prst="rect">
            <a:avLst/>
          </a:prstGeom>
          <a:noFill/>
          <a:ln w="9525">
            <a:noFill/>
            <a:miter lim="800000"/>
            <a:headEnd/>
            <a:tailEnd/>
          </a:ln>
        </p:spPr>
        <p:txBody>
          <a:bodyPr>
            <a:spAutoFit/>
          </a:bodyPr>
          <a:lstStyle/>
          <a:p>
            <a:pPr>
              <a:spcBef>
                <a:spcPct val="50000"/>
              </a:spcBef>
            </a:pPr>
            <a:r>
              <a:rPr lang="tr-TR" sz="2800"/>
              <a:t>Bebek ve Aile Merkezli Bakım, Süreklilik</a:t>
            </a:r>
          </a:p>
        </p:txBody>
      </p:sp>
      <p:pic>
        <p:nvPicPr>
          <p:cNvPr id="108557" name="Picture 6" descr="resim-kasım-2006 054"/>
          <p:cNvPicPr>
            <a:picLocks noChangeAspect="1" noChangeArrowheads="1"/>
          </p:cNvPicPr>
          <p:nvPr/>
        </p:nvPicPr>
        <p:blipFill>
          <a:blip r:embed="rId3"/>
          <a:srcRect/>
          <a:stretch>
            <a:fillRect/>
          </a:stretch>
        </p:blipFill>
        <p:spPr bwMode="auto">
          <a:xfrm>
            <a:off x="395288" y="1989138"/>
            <a:ext cx="3635375" cy="2424112"/>
          </a:xfrm>
          <a:prstGeom prst="rect">
            <a:avLst/>
          </a:prstGeom>
          <a:noFill/>
          <a:ln w="9525">
            <a:noFill/>
            <a:miter lim="800000"/>
            <a:headEnd/>
            <a:tailEnd/>
          </a:ln>
        </p:spPr>
      </p:pic>
      <p:sp>
        <p:nvSpPr>
          <p:cNvPr id="108558" name="4 Metin kutusu"/>
          <p:cNvSpPr txBox="1">
            <a:spLocks noChangeArrowheads="1"/>
          </p:cNvSpPr>
          <p:nvPr/>
        </p:nvSpPr>
        <p:spPr bwMode="auto">
          <a:xfrm>
            <a:off x="468313" y="4652963"/>
            <a:ext cx="8064500" cy="1739900"/>
          </a:xfrm>
          <a:prstGeom prst="rect">
            <a:avLst/>
          </a:prstGeom>
          <a:noFill/>
          <a:ln w="9525">
            <a:noFill/>
            <a:miter lim="800000"/>
            <a:headEnd/>
            <a:tailEnd/>
          </a:ln>
        </p:spPr>
        <p:txBody>
          <a:bodyPr>
            <a:spAutoFit/>
          </a:bodyPr>
          <a:lstStyle/>
          <a:p>
            <a:r>
              <a:rPr lang="tr-TR"/>
              <a:t>Maternal depresyon (%50)</a:t>
            </a:r>
          </a:p>
          <a:p>
            <a:r>
              <a:rPr lang="tr-TR"/>
              <a:t>Kırılgan bebek/çocuk</a:t>
            </a:r>
          </a:p>
          <a:p>
            <a:r>
              <a:rPr lang="tr-TR"/>
              <a:t>Anne-bebek bağlanma bozukluğu</a:t>
            </a:r>
          </a:p>
          <a:p>
            <a:r>
              <a:rPr lang="tr-TR"/>
              <a:t>Bebeğin annesinin bakım ve gelişimsel desteğinden yoksun kalması</a:t>
            </a:r>
          </a:p>
          <a:p>
            <a:r>
              <a:rPr lang="tr-TR"/>
              <a:t>Gelişimsel-davranışlar sorunlarda artış</a:t>
            </a:r>
          </a:p>
          <a:p>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5"/>
          <p:cNvSpPr txBox="1">
            <a:spLocks noChangeArrowheads="1"/>
          </p:cNvSpPr>
          <p:nvPr/>
        </p:nvSpPr>
        <p:spPr bwMode="auto">
          <a:xfrm>
            <a:off x="2124075" y="476250"/>
            <a:ext cx="5327650" cy="2835275"/>
          </a:xfrm>
          <a:prstGeom prst="rect">
            <a:avLst/>
          </a:prstGeom>
          <a:noFill/>
          <a:ln w="9525">
            <a:noFill/>
            <a:miter lim="800000"/>
            <a:headEnd/>
            <a:tailEnd/>
          </a:ln>
        </p:spPr>
        <p:txBody>
          <a:bodyPr>
            <a:spAutoFit/>
          </a:bodyPr>
          <a:lstStyle/>
          <a:p>
            <a:pPr>
              <a:spcBef>
                <a:spcPct val="50000"/>
              </a:spcBef>
            </a:pPr>
            <a:r>
              <a:rPr lang="tr-TR" sz="2000">
                <a:latin typeface="Arial Unicode MS" pitchFamily="34" charset="-128"/>
              </a:rPr>
              <a:t>Yaşatılan premat</a:t>
            </a:r>
            <a:r>
              <a:rPr lang="tr-TR" sz="2000">
                <a:latin typeface="Calibri"/>
              </a:rPr>
              <a:t>ü</a:t>
            </a:r>
            <a:r>
              <a:rPr lang="tr-TR" sz="2000">
                <a:latin typeface="Arial Unicode MS" pitchFamily="34" charset="-128"/>
              </a:rPr>
              <a:t>re ve hastalıklı bebek sayısı artıyor</a:t>
            </a:r>
            <a:r>
              <a:rPr lang="tr-TR" sz="2000">
                <a:latin typeface="Calibri"/>
              </a:rPr>
              <a:t>……</a:t>
            </a:r>
            <a:r>
              <a:rPr lang="tr-TR" sz="2000">
                <a:latin typeface="Arial Unicode MS" pitchFamily="34" charset="-128"/>
              </a:rPr>
              <a:t>. </a:t>
            </a:r>
          </a:p>
          <a:p>
            <a:pPr>
              <a:spcBef>
                <a:spcPct val="50000"/>
              </a:spcBef>
            </a:pPr>
            <a:r>
              <a:rPr lang="tr-TR" sz="2000">
                <a:latin typeface="Calibri"/>
              </a:rPr>
              <a:t>Çö</a:t>
            </a:r>
            <a:r>
              <a:rPr lang="tr-TR" sz="2000">
                <a:latin typeface="Arial Unicode MS" pitchFamily="34" charset="-128"/>
              </a:rPr>
              <a:t>z</a:t>
            </a:r>
            <a:r>
              <a:rPr lang="tr-TR" sz="2000">
                <a:latin typeface="Calibri"/>
              </a:rPr>
              <a:t>ü</a:t>
            </a:r>
            <a:r>
              <a:rPr lang="tr-TR" sz="2000">
                <a:latin typeface="Arial Unicode MS" pitchFamily="34" charset="-128"/>
              </a:rPr>
              <a:t>mlenmemiş izlem gerektiren problemlerle taburcu olan bebek sayısı artıyor</a:t>
            </a:r>
            <a:r>
              <a:rPr lang="tr-TR" sz="2000">
                <a:latin typeface="Calibri"/>
              </a:rPr>
              <a:t>……</a:t>
            </a:r>
            <a:endParaRPr lang="tr-TR" sz="2000">
              <a:latin typeface="Arial Unicode MS" pitchFamily="34" charset="-128"/>
            </a:endParaRPr>
          </a:p>
          <a:p>
            <a:pPr>
              <a:spcBef>
                <a:spcPct val="50000"/>
              </a:spcBef>
            </a:pPr>
            <a:r>
              <a:rPr lang="tr-TR" sz="2000">
                <a:latin typeface="Arial Unicode MS" pitchFamily="34" charset="-128"/>
              </a:rPr>
              <a:t>Toplumsal ve ekonomik g</a:t>
            </a:r>
            <a:r>
              <a:rPr lang="tr-TR" sz="2000">
                <a:latin typeface="Calibri"/>
              </a:rPr>
              <a:t>üç</a:t>
            </a:r>
            <a:r>
              <a:rPr lang="tr-TR" sz="2000">
                <a:latin typeface="Arial Unicode MS" pitchFamily="34" charset="-128"/>
              </a:rPr>
              <a:t>l</a:t>
            </a:r>
            <a:r>
              <a:rPr lang="tr-TR" sz="2000">
                <a:latin typeface="Calibri"/>
              </a:rPr>
              <a:t>ü</a:t>
            </a:r>
            <a:r>
              <a:rPr lang="tr-TR" sz="2000">
                <a:latin typeface="Arial Unicode MS" pitchFamily="34" charset="-128"/>
              </a:rPr>
              <a:t>klerin taburcu olma zamanlamasına</a:t>
            </a:r>
            <a:r>
              <a:rPr lang="tr-TR">
                <a:latin typeface="Arial Unicode MS" pitchFamily="34" charset="-128"/>
              </a:rPr>
              <a:t>  </a:t>
            </a:r>
            <a:r>
              <a:rPr lang="tr-TR" sz="2000">
                <a:latin typeface="Arial Unicode MS" pitchFamily="34" charset="-128"/>
              </a:rPr>
              <a:t>ve izlem programına etkisi artıyor</a:t>
            </a:r>
            <a:r>
              <a:rPr lang="tr-TR" sz="2000">
                <a:latin typeface="Calibri"/>
              </a:rPr>
              <a:t>…</a:t>
            </a:r>
            <a:r>
              <a:rPr lang="tr-TR" sz="2000">
                <a:latin typeface="Arial Unicode MS" pitchFamily="34" charset="-128"/>
              </a:rPr>
              <a:t>..</a:t>
            </a:r>
          </a:p>
        </p:txBody>
      </p:sp>
      <p:sp>
        <p:nvSpPr>
          <p:cNvPr id="109570" name="AutoShape 6"/>
          <p:cNvSpPr>
            <a:spLocks noChangeArrowheads="1"/>
          </p:cNvSpPr>
          <p:nvPr/>
        </p:nvSpPr>
        <p:spPr bwMode="auto">
          <a:xfrm>
            <a:off x="4067175" y="3429000"/>
            <a:ext cx="1008063" cy="720725"/>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tr-TR">
              <a:latin typeface="Arial Unicode MS" pitchFamily="34" charset="-128"/>
            </a:endParaRPr>
          </a:p>
        </p:txBody>
      </p:sp>
      <p:sp>
        <p:nvSpPr>
          <p:cNvPr id="109571" name="Text Box 7"/>
          <p:cNvSpPr txBox="1">
            <a:spLocks noChangeArrowheads="1"/>
          </p:cNvSpPr>
          <p:nvPr/>
        </p:nvSpPr>
        <p:spPr bwMode="auto">
          <a:xfrm>
            <a:off x="1835150" y="4292600"/>
            <a:ext cx="5976938" cy="1006475"/>
          </a:xfrm>
          <a:prstGeom prst="rect">
            <a:avLst/>
          </a:prstGeom>
          <a:noFill/>
          <a:ln w="9525">
            <a:noFill/>
            <a:miter lim="800000"/>
            <a:headEnd/>
            <a:tailEnd/>
          </a:ln>
        </p:spPr>
        <p:txBody>
          <a:bodyPr>
            <a:spAutoFit/>
          </a:bodyPr>
          <a:lstStyle/>
          <a:p>
            <a:pPr algn="ctr">
              <a:spcBef>
                <a:spcPct val="50000"/>
              </a:spcBef>
            </a:pPr>
            <a:r>
              <a:rPr lang="tr-TR" sz="2000">
                <a:latin typeface="Arial Unicode MS" pitchFamily="34" charset="-128"/>
              </a:rPr>
              <a:t>Bilimsel kanıtlara  ve toplumun ger</a:t>
            </a:r>
            <a:r>
              <a:rPr lang="tr-TR" sz="2000">
                <a:latin typeface="Calibri"/>
              </a:rPr>
              <a:t>ç</a:t>
            </a:r>
            <a:r>
              <a:rPr lang="tr-TR" sz="2000">
                <a:latin typeface="Arial Unicode MS" pitchFamily="34" charset="-128"/>
              </a:rPr>
              <a:t>ekleri ve dinamiklerine dayalı y</a:t>
            </a:r>
            <a:r>
              <a:rPr lang="tr-TR" sz="2000">
                <a:latin typeface="Calibri"/>
              </a:rPr>
              <a:t>ö</a:t>
            </a:r>
            <a:r>
              <a:rPr lang="tr-TR" sz="2000">
                <a:latin typeface="Arial Unicode MS" pitchFamily="34" charset="-128"/>
              </a:rPr>
              <a:t>nerge ve programlara gereksinim var</a:t>
            </a:r>
            <a:r>
              <a:rPr lang="tr-TR" sz="2000">
                <a:latin typeface="Calibri"/>
              </a:rPr>
              <a:t>……</a:t>
            </a:r>
            <a:r>
              <a:rPr lang="tr-TR" sz="2000">
                <a:latin typeface="Arial Unicode MS" pitchFamily="34" charset="-128"/>
              </a:rPr>
              <a:t>.</a:t>
            </a:r>
          </a:p>
        </p:txBody>
      </p:sp>
      <p:pic>
        <p:nvPicPr>
          <p:cNvPr id="109572" name="Picture 4" descr="http://dsclick.infospace.com/ClickHandler.ashx?ru=http%3a%2f%2fwww.havacilikhaberleri.org%2fwp-content%2fplugins%2fwp-o-matic%2fcache%2fb0f60_3410-abd-bayrak.jpg&amp;coi=372380&amp;cop=main-title&amp;c=babylon2.hp.row&amp;ap=8&amp;npp=8&amp;p=0&amp;pp=0&amp;pvaid=15c5e8c879ff46d9bcb395b6d6e8f026&amp;ep=8&amp;euip=193.255.226.201&amp;app=1&amp;hash=1E25F1616C846AA3556B53B8F6990D65"/>
          <p:cNvPicPr>
            <a:picLocks noChangeAspect="1" noChangeArrowheads="1"/>
          </p:cNvPicPr>
          <p:nvPr/>
        </p:nvPicPr>
        <p:blipFill>
          <a:blip r:embed="rId2"/>
          <a:srcRect/>
          <a:stretch>
            <a:fillRect/>
          </a:stretch>
        </p:blipFill>
        <p:spPr bwMode="auto">
          <a:xfrm>
            <a:off x="395288" y="620713"/>
            <a:ext cx="1368425" cy="820737"/>
          </a:xfrm>
          <a:prstGeom prst="rect">
            <a:avLst/>
          </a:prstGeom>
          <a:noFill/>
          <a:ln w="9525">
            <a:noFill/>
            <a:miter lim="800000"/>
            <a:headEnd/>
            <a:tailEnd/>
          </a:ln>
        </p:spPr>
      </p:pic>
      <p:pic>
        <p:nvPicPr>
          <p:cNvPr id="109573" name="Picture 2" descr="http://ts4.mm.bing.net/images/thumbnail.aspx?q=1184642633679&amp;id=4c6dfa2072db63297dde33cbbfbd11fe">
            <a:hlinkClick r:id="rId3"/>
          </p:cNvPr>
          <p:cNvPicPr>
            <a:picLocks noChangeAspect="1" noChangeArrowheads="1"/>
          </p:cNvPicPr>
          <p:nvPr/>
        </p:nvPicPr>
        <p:blipFill>
          <a:blip r:embed="rId4"/>
          <a:srcRect/>
          <a:stretch>
            <a:fillRect/>
          </a:stretch>
        </p:blipFill>
        <p:spPr bwMode="auto">
          <a:xfrm>
            <a:off x="7380288" y="476250"/>
            <a:ext cx="1368425" cy="915988"/>
          </a:xfrm>
          <a:prstGeom prst="rect">
            <a:avLst/>
          </a:prstGeom>
          <a:noFill/>
          <a:ln w="9525">
            <a:noFill/>
            <a:miter lim="800000"/>
            <a:headEnd/>
            <a:tailEnd/>
          </a:ln>
        </p:spPr>
      </p:pic>
      <p:sp>
        <p:nvSpPr>
          <p:cNvPr id="109574" name="6 Metin kutusu"/>
          <p:cNvSpPr txBox="1">
            <a:spLocks noChangeArrowheads="1"/>
          </p:cNvSpPr>
          <p:nvPr/>
        </p:nvSpPr>
        <p:spPr bwMode="auto">
          <a:xfrm>
            <a:off x="7380288" y="1484313"/>
            <a:ext cx="1763712" cy="366712"/>
          </a:xfrm>
          <a:prstGeom prst="rect">
            <a:avLst/>
          </a:prstGeom>
          <a:noFill/>
          <a:ln w="9525">
            <a:noFill/>
            <a:miter lim="800000"/>
            <a:headEnd/>
            <a:tailEnd/>
          </a:ln>
        </p:spPr>
        <p:txBody>
          <a:bodyPr>
            <a:spAutoFit/>
          </a:bodyPr>
          <a:lstStyle/>
          <a:p>
            <a:pPr marL="342900" indent="-342900">
              <a:spcBef>
                <a:spcPct val="20000"/>
              </a:spcBef>
            </a:pPr>
            <a:r>
              <a:rPr lang="tr-TR">
                <a:latin typeface="Arial Unicode MS" pitchFamily="34" charset="-128"/>
              </a:rPr>
              <a:t>    </a:t>
            </a:r>
          </a:p>
        </p:txBody>
      </p:sp>
      <p:sp>
        <p:nvSpPr>
          <p:cNvPr id="8" name="7 Dikdörtgen"/>
          <p:cNvSpPr/>
          <p:nvPr/>
        </p:nvSpPr>
        <p:spPr>
          <a:xfrm>
            <a:off x="7380288" y="1484313"/>
            <a:ext cx="1584325" cy="19446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spcBef>
                <a:spcPct val="20000"/>
              </a:spcBef>
            </a:pPr>
            <a:r>
              <a:rPr lang="tr-TR" sz="1400" b="1">
                <a:solidFill>
                  <a:srgbClr val="FF0000"/>
                </a:solidFill>
                <a:latin typeface="Arial Unicode MS" pitchFamily="34" charset="-128"/>
              </a:rPr>
              <a:t>         1,300,000 doğum/ yıl</a:t>
            </a:r>
          </a:p>
          <a:p>
            <a:pPr marL="342900" indent="-342900">
              <a:spcBef>
                <a:spcPct val="20000"/>
              </a:spcBef>
            </a:pPr>
            <a:r>
              <a:rPr lang="tr-TR" sz="1400" b="1">
                <a:solidFill>
                  <a:srgbClr val="FF0000"/>
                </a:solidFill>
                <a:latin typeface="Arial Unicode MS" pitchFamily="34" charset="-128"/>
              </a:rPr>
              <a:t>    </a:t>
            </a:r>
            <a:r>
              <a:rPr lang="tr-TR" sz="1400" b="1">
                <a:solidFill>
                  <a:srgbClr val="FF0000"/>
                </a:solidFill>
              </a:rPr>
              <a:t>Ç</a:t>
            </a:r>
            <a:r>
              <a:rPr lang="tr-TR" sz="1400" b="1">
                <a:solidFill>
                  <a:srgbClr val="FF0000"/>
                </a:solidFill>
                <a:latin typeface="Arial Unicode MS" pitchFamily="34" charset="-128"/>
              </a:rPr>
              <a:t>DDA &lt;1500g</a:t>
            </a:r>
          </a:p>
          <a:p>
            <a:pPr marL="342900" indent="-342900">
              <a:spcBef>
                <a:spcPct val="20000"/>
              </a:spcBef>
            </a:pPr>
            <a:r>
              <a:rPr lang="tr-TR" sz="1400" b="1">
                <a:solidFill>
                  <a:srgbClr val="FF0000"/>
                </a:solidFill>
                <a:latin typeface="Arial Unicode MS" pitchFamily="34" charset="-128"/>
              </a:rPr>
              <a:t> 26,000 bebek/yıl</a:t>
            </a:r>
          </a:p>
        </p:txBody>
      </p:sp>
      <p:sp>
        <p:nvSpPr>
          <p:cNvPr id="9" name="8 Dikdörtgen"/>
          <p:cNvSpPr/>
          <p:nvPr/>
        </p:nvSpPr>
        <p:spPr>
          <a:xfrm>
            <a:off x="250825" y="1557338"/>
            <a:ext cx="1584325" cy="1943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spcBef>
                <a:spcPct val="20000"/>
              </a:spcBef>
            </a:pPr>
            <a:r>
              <a:rPr lang="tr-TR" sz="1400" b="1">
                <a:solidFill>
                  <a:srgbClr val="FF0000"/>
                </a:solidFill>
                <a:latin typeface="Arial Unicode MS" pitchFamily="34" charset="-128"/>
              </a:rPr>
              <a:t>         4.000,000 doğum/ yıl</a:t>
            </a:r>
          </a:p>
          <a:p>
            <a:pPr marL="342900" indent="-342900">
              <a:spcBef>
                <a:spcPct val="20000"/>
              </a:spcBef>
            </a:pPr>
            <a:r>
              <a:rPr lang="tr-TR" sz="1400" b="1">
                <a:solidFill>
                  <a:srgbClr val="FF0000"/>
                </a:solidFill>
                <a:latin typeface="Arial Unicode MS" pitchFamily="34" charset="-128"/>
              </a:rPr>
              <a:t>    </a:t>
            </a:r>
            <a:r>
              <a:rPr lang="tr-TR" sz="1400" b="1">
                <a:solidFill>
                  <a:srgbClr val="FF0000"/>
                </a:solidFill>
              </a:rPr>
              <a:t>Ç</a:t>
            </a:r>
            <a:r>
              <a:rPr lang="tr-TR" sz="1400" b="1">
                <a:solidFill>
                  <a:srgbClr val="FF0000"/>
                </a:solidFill>
                <a:latin typeface="Arial Unicode MS" pitchFamily="34" charset="-128"/>
              </a:rPr>
              <a:t>DDA &lt;1500g</a:t>
            </a:r>
          </a:p>
          <a:p>
            <a:pPr marL="342900" indent="-342900">
              <a:spcBef>
                <a:spcPct val="20000"/>
              </a:spcBef>
            </a:pPr>
            <a:r>
              <a:rPr lang="tr-TR" sz="1400" b="1">
                <a:solidFill>
                  <a:srgbClr val="FF0000"/>
                </a:solidFill>
                <a:latin typeface="Arial Unicode MS" pitchFamily="34" charset="-128"/>
              </a:rPr>
              <a:t> 80,000 bebek/yıl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684213" y="2636838"/>
            <a:ext cx="7942262" cy="995362"/>
          </a:xfrm>
          <a:prstGeom prst="rect">
            <a:avLst/>
          </a:prstGeom>
          <a:noFill/>
          <a:ln w="9525">
            <a:noFill/>
            <a:miter lim="800000"/>
            <a:headEnd/>
            <a:tailEnd/>
          </a:ln>
        </p:spPr>
        <p:txBody>
          <a:bodyPr/>
          <a:lstStyle/>
          <a:p>
            <a:r>
              <a:rPr lang="tr-TR" sz="2000">
                <a:latin typeface="Arial Unicode MS" pitchFamily="34" charset="-128"/>
              </a:rPr>
              <a:t>Tıpta </a:t>
            </a:r>
            <a:r>
              <a:rPr lang="tr-TR" sz="2000">
                <a:latin typeface="Calibri"/>
              </a:rPr>
              <a:t>ç</a:t>
            </a:r>
            <a:r>
              <a:rPr lang="tr-TR" sz="2000">
                <a:latin typeface="Arial Unicode MS" pitchFamily="34" charset="-128"/>
              </a:rPr>
              <a:t>ok az bilim dalı </a:t>
            </a:r>
            <a:r>
              <a:rPr lang="tr-TR" sz="2000">
                <a:latin typeface="Calibri"/>
              </a:rPr>
              <a:t>“</a:t>
            </a:r>
            <a:r>
              <a:rPr lang="tr-TR" sz="2000">
                <a:latin typeface="Arial Unicode MS" pitchFamily="34" charset="-128"/>
              </a:rPr>
              <a:t>Neonatoloji</a:t>
            </a:r>
            <a:r>
              <a:rPr lang="tr-TR" sz="2000">
                <a:latin typeface="Calibri"/>
              </a:rPr>
              <a:t>”</a:t>
            </a:r>
            <a:r>
              <a:rPr lang="tr-TR" sz="2000">
                <a:latin typeface="Arial Unicode MS" pitchFamily="34" charset="-128"/>
              </a:rPr>
              <a:t>gibi başlangı</a:t>
            </a:r>
            <a:r>
              <a:rPr lang="tr-TR" sz="2000">
                <a:latin typeface="Calibri"/>
              </a:rPr>
              <a:t>ç</a:t>
            </a:r>
            <a:r>
              <a:rPr lang="tr-TR" sz="2000">
                <a:latin typeface="Arial Unicode MS" pitchFamily="34" charset="-128"/>
              </a:rPr>
              <a:t>taki girişim ve tedavilerin uzun d</a:t>
            </a:r>
            <a:r>
              <a:rPr lang="tr-TR" sz="2000">
                <a:latin typeface="Calibri"/>
              </a:rPr>
              <a:t>ö</a:t>
            </a:r>
            <a:r>
              <a:rPr lang="tr-TR" sz="2000">
                <a:latin typeface="Arial Unicode MS" pitchFamily="34" charset="-128"/>
              </a:rPr>
              <a:t>nem etkilerini ve sonu</a:t>
            </a:r>
            <a:r>
              <a:rPr lang="tr-TR" sz="2000">
                <a:latin typeface="Calibri"/>
              </a:rPr>
              <a:t>ç</a:t>
            </a:r>
            <a:r>
              <a:rPr lang="tr-TR" sz="2000">
                <a:latin typeface="Arial Unicode MS" pitchFamily="34" charset="-128"/>
              </a:rPr>
              <a:t>larını dikkatli ve metodolojik olarak inceler.</a:t>
            </a:r>
          </a:p>
        </p:txBody>
      </p:sp>
      <p:pic>
        <p:nvPicPr>
          <p:cNvPr id="16386" name="Picture 6" descr="amlgttybb"/>
          <p:cNvPicPr>
            <a:picLocks noChangeAspect="1" noChangeArrowheads="1"/>
          </p:cNvPicPr>
          <p:nvPr/>
        </p:nvPicPr>
        <p:blipFill>
          <a:blip r:embed="rId2"/>
          <a:srcRect/>
          <a:stretch>
            <a:fillRect/>
          </a:stretch>
        </p:blipFill>
        <p:spPr bwMode="auto">
          <a:xfrm>
            <a:off x="1042988" y="620713"/>
            <a:ext cx="3543300" cy="1828800"/>
          </a:xfrm>
          <a:prstGeom prst="rect">
            <a:avLst/>
          </a:prstGeom>
          <a:noFill/>
          <a:ln w="9525">
            <a:noFill/>
            <a:miter lim="800000"/>
            <a:headEnd/>
            <a:tailEnd/>
          </a:ln>
        </p:spPr>
      </p:pic>
      <p:pic>
        <p:nvPicPr>
          <p:cNvPr id="16387" name="Picture 7" descr="Resim 028"/>
          <p:cNvPicPr>
            <a:picLocks noChangeAspect="1" noChangeArrowheads="1"/>
          </p:cNvPicPr>
          <p:nvPr/>
        </p:nvPicPr>
        <p:blipFill>
          <a:blip r:embed="rId3"/>
          <a:srcRect/>
          <a:stretch>
            <a:fillRect/>
          </a:stretch>
        </p:blipFill>
        <p:spPr bwMode="auto">
          <a:xfrm>
            <a:off x="5003800" y="620713"/>
            <a:ext cx="2808288" cy="1871662"/>
          </a:xfrm>
          <a:prstGeom prst="rect">
            <a:avLst/>
          </a:prstGeom>
          <a:noFill/>
          <a:ln w="9525">
            <a:noFill/>
            <a:miter lim="800000"/>
            <a:headEnd/>
            <a:tailEnd/>
          </a:ln>
        </p:spPr>
      </p:pic>
      <p:pic>
        <p:nvPicPr>
          <p:cNvPr id="16388" name="Picture 9" descr="Resim 011"/>
          <p:cNvPicPr>
            <a:picLocks noChangeAspect="1" noChangeArrowheads="1"/>
          </p:cNvPicPr>
          <p:nvPr/>
        </p:nvPicPr>
        <p:blipFill>
          <a:blip r:embed="rId4"/>
          <a:srcRect/>
          <a:stretch>
            <a:fillRect/>
          </a:stretch>
        </p:blipFill>
        <p:spPr bwMode="auto">
          <a:xfrm>
            <a:off x="2627313" y="3644900"/>
            <a:ext cx="4103687" cy="2735263"/>
          </a:xfrm>
          <a:prstGeom prst="rect">
            <a:avLst/>
          </a:prstGeom>
          <a:noFill/>
          <a:ln w="9525">
            <a:noFill/>
            <a:miter lim="800000"/>
            <a:headEnd/>
            <a:tailEnd/>
          </a:ln>
        </p:spPr>
      </p:pic>
      <p:sp>
        <p:nvSpPr>
          <p:cNvPr id="16389" name="Text Box 10"/>
          <p:cNvSpPr txBox="1">
            <a:spLocks noChangeArrowheads="1"/>
          </p:cNvSpPr>
          <p:nvPr/>
        </p:nvSpPr>
        <p:spPr bwMode="auto">
          <a:xfrm>
            <a:off x="3924300" y="6381750"/>
            <a:ext cx="5075238" cy="368300"/>
          </a:xfrm>
          <a:prstGeom prst="rect">
            <a:avLst/>
          </a:prstGeom>
          <a:noFill/>
          <a:ln w="9525">
            <a:noFill/>
            <a:miter lim="800000"/>
            <a:headEnd/>
            <a:tailEnd/>
          </a:ln>
        </p:spPr>
        <p:txBody>
          <a:bodyPr>
            <a:spAutoFit/>
          </a:bodyPr>
          <a:lstStyle/>
          <a:p>
            <a:pPr>
              <a:spcBef>
                <a:spcPct val="50000"/>
              </a:spcBef>
            </a:pPr>
            <a:r>
              <a:rPr lang="tr-TR">
                <a:latin typeface="Garamond" pitchFamily="18" charset="0"/>
              </a:rPr>
              <a:t>Pelin Yapıcı 30 Temmuz 1998/2006, 26 hft 750 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Başlık 4"/>
          <p:cNvSpPr>
            <a:spLocks noGrp="1"/>
          </p:cNvSpPr>
          <p:nvPr>
            <p:ph type="title"/>
          </p:nvPr>
        </p:nvSpPr>
        <p:spPr>
          <a:xfrm>
            <a:off x="-246063" y="323386"/>
            <a:ext cx="8229601" cy="1143000"/>
          </a:xfrm>
        </p:spPr>
        <p:txBody>
          <a:bodyPr>
            <a:scene3d>
              <a:camera prst="orthographicFront"/>
              <a:lightRig rig="soft" dir="t">
                <a:rot lat="0" lon="0" rev="2400000"/>
              </a:lightRig>
            </a:scene3d>
            <a:sp3d>
              <a:bevelT w="19050" h="12700"/>
            </a:sp3d>
          </a:bodyPr>
          <a:lstStyle/>
          <a:p>
            <a:pPr marL="54864" eaLnBrk="1" fontAlgn="auto" hangingPunct="1">
              <a:spcAft>
                <a:spcPts val="0"/>
              </a:spcAft>
              <a:defRPr/>
            </a:pPr>
            <a:r>
              <a:rPr lang="tr-TR" dirty="0" smtClean="0">
                <a:solidFill>
                  <a:srgbClr val="C00000"/>
                </a:solidFill>
                <a:latin typeface="+mj-lt"/>
              </a:rPr>
              <a:t>Uzun süreli izlem programları</a:t>
            </a:r>
          </a:p>
        </p:txBody>
      </p:sp>
      <p:sp>
        <p:nvSpPr>
          <p:cNvPr id="110594" name="İçerik Yer Tutucusu 5"/>
          <p:cNvSpPr>
            <a:spLocks noGrp="1"/>
          </p:cNvSpPr>
          <p:nvPr>
            <p:ph idx="1"/>
          </p:nvPr>
        </p:nvSpPr>
        <p:spPr/>
        <p:txBody>
          <a:bodyPr/>
          <a:lstStyle/>
          <a:p>
            <a:pPr eaLnBrk="1" hangingPunct="1">
              <a:buFont typeface="Wingdings 2" pitchFamily="18" charset="2"/>
              <a:buNone/>
            </a:pPr>
            <a:r>
              <a:rPr lang="tr-TR" sz="2800" smtClean="0"/>
              <a:t>Olanak ve kaynaklara g</a:t>
            </a:r>
            <a:r>
              <a:rPr lang="tr-TR" sz="2800" smtClean="0">
                <a:latin typeface="Calibri"/>
              </a:rPr>
              <a:t>ö</a:t>
            </a:r>
            <a:r>
              <a:rPr lang="tr-TR" sz="2800" smtClean="0"/>
              <a:t>re değişik se</a:t>
            </a:r>
            <a:r>
              <a:rPr lang="tr-TR" sz="2800" smtClean="0">
                <a:latin typeface="Calibri"/>
              </a:rPr>
              <a:t>ç</a:t>
            </a:r>
            <a:r>
              <a:rPr lang="tr-TR" sz="2800" smtClean="0"/>
              <a:t>enekler</a:t>
            </a:r>
          </a:p>
        </p:txBody>
      </p:sp>
      <p:sp>
        <p:nvSpPr>
          <p:cNvPr id="7" name="Yuvarlatılmış Dikdörtgen 6"/>
          <p:cNvSpPr/>
          <p:nvPr/>
        </p:nvSpPr>
        <p:spPr>
          <a:xfrm>
            <a:off x="971550" y="2708275"/>
            <a:ext cx="3311525" cy="28082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a:solidFill>
                  <a:srgbClr val="FFFF00"/>
                </a:solidFill>
                <a:latin typeface="Arial Unicode MS" pitchFamily="34" charset="-128"/>
              </a:rPr>
              <a:t>Minimum gereksinim</a:t>
            </a:r>
          </a:p>
          <a:p>
            <a:pPr algn="ctr"/>
            <a:r>
              <a:rPr lang="tr-TR">
                <a:solidFill>
                  <a:srgbClr val="FFFFFF"/>
                </a:solidFill>
                <a:latin typeface="Arial Unicode MS" pitchFamily="34" charset="-128"/>
              </a:rPr>
              <a:t>İlk 2 yılda b</a:t>
            </a:r>
            <a:r>
              <a:rPr lang="tr-TR">
                <a:solidFill>
                  <a:srgbClr val="FFFFFF"/>
                </a:solidFill>
              </a:rPr>
              <a:t>ü</a:t>
            </a:r>
            <a:r>
              <a:rPr lang="tr-TR">
                <a:solidFill>
                  <a:srgbClr val="FFFFFF"/>
                </a:solidFill>
                <a:latin typeface="Arial Unicode MS" pitchFamily="34" charset="-128"/>
              </a:rPr>
              <a:t>y</a:t>
            </a:r>
            <a:r>
              <a:rPr lang="tr-TR">
                <a:solidFill>
                  <a:srgbClr val="FFFFFF"/>
                </a:solidFill>
              </a:rPr>
              <a:t>ü</a:t>
            </a:r>
            <a:r>
              <a:rPr lang="tr-TR">
                <a:solidFill>
                  <a:srgbClr val="FFFFFF"/>
                </a:solidFill>
                <a:latin typeface="Arial Unicode MS" pitchFamily="34" charset="-128"/>
              </a:rPr>
              <a:t>menin ve gelişmenin d</a:t>
            </a:r>
            <a:r>
              <a:rPr lang="tr-TR">
                <a:solidFill>
                  <a:srgbClr val="FFFFFF"/>
                </a:solidFill>
              </a:rPr>
              <a:t>ö</a:t>
            </a:r>
            <a:r>
              <a:rPr lang="tr-TR">
                <a:solidFill>
                  <a:srgbClr val="FFFFFF"/>
                </a:solidFill>
                <a:latin typeface="Arial Unicode MS" pitchFamily="34" charset="-128"/>
              </a:rPr>
              <a:t>nemsel değerlendirilmesi</a:t>
            </a:r>
          </a:p>
        </p:txBody>
      </p:sp>
      <p:sp>
        <p:nvSpPr>
          <p:cNvPr id="8" name="Yuvarlatılmış Dikdörtgen 7"/>
          <p:cNvSpPr>
            <a:spLocks noChangeArrowheads="1"/>
          </p:cNvSpPr>
          <p:nvPr/>
        </p:nvSpPr>
        <p:spPr bwMode="auto">
          <a:xfrm>
            <a:off x="4500563" y="2708275"/>
            <a:ext cx="3527425" cy="2952750"/>
          </a:xfrm>
          <a:prstGeom prst="roundRect">
            <a:avLst>
              <a:gd name="adj" fmla="val 16667"/>
            </a:avLst>
          </a:prstGeom>
          <a:solidFill>
            <a:schemeClr val="hlink"/>
          </a:solidFill>
          <a:ln w="38100" algn="ctr">
            <a:solidFill>
              <a:srgbClr val="A2A2A2"/>
            </a:solidFill>
            <a:round/>
            <a:headEnd/>
            <a:tailEnd/>
          </a:ln>
        </p:spPr>
        <p:txBody>
          <a:bodyPr anchor="ctr"/>
          <a:lstStyle/>
          <a:p>
            <a:pPr algn="ctr"/>
            <a:endParaRPr lang="tr-TR">
              <a:solidFill>
                <a:srgbClr val="FFFF66"/>
              </a:solidFill>
              <a:latin typeface="Arial Unicode MS" pitchFamily="34" charset="-128"/>
            </a:endParaRPr>
          </a:p>
          <a:p>
            <a:pPr algn="ctr"/>
            <a:r>
              <a:rPr lang="tr-TR">
                <a:solidFill>
                  <a:srgbClr val="FFFF66"/>
                </a:solidFill>
                <a:latin typeface="Arial Unicode MS" pitchFamily="34" charset="-128"/>
              </a:rPr>
              <a:t>İdeal program</a:t>
            </a:r>
          </a:p>
          <a:p>
            <a:r>
              <a:rPr lang="tr-TR">
                <a:solidFill>
                  <a:srgbClr val="FFFFFF"/>
                </a:solidFill>
                <a:latin typeface="Arial Unicode MS" pitchFamily="34" charset="-128"/>
              </a:rPr>
              <a:t>T</a:t>
            </a:r>
            <a:r>
              <a:rPr lang="tr-TR">
                <a:solidFill>
                  <a:srgbClr val="FFFFFF"/>
                </a:solidFill>
                <a:latin typeface="Calibri"/>
              </a:rPr>
              <a:t>ü</a:t>
            </a:r>
            <a:r>
              <a:rPr lang="tr-TR">
                <a:solidFill>
                  <a:srgbClr val="FFFFFF"/>
                </a:solidFill>
                <a:latin typeface="Arial Unicode MS" pitchFamily="34" charset="-128"/>
              </a:rPr>
              <a:t>m bakım gereksinimlerinin giderilmesi</a:t>
            </a:r>
          </a:p>
          <a:p>
            <a:r>
              <a:rPr lang="tr-TR">
                <a:solidFill>
                  <a:srgbClr val="FFFFFF"/>
                </a:solidFill>
                <a:latin typeface="Arial Unicode MS" pitchFamily="34" charset="-128"/>
              </a:rPr>
              <a:t>Sonu</a:t>
            </a:r>
            <a:r>
              <a:rPr lang="tr-TR">
                <a:solidFill>
                  <a:srgbClr val="FFFFFF"/>
                </a:solidFill>
                <a:latin typeface="Calibri"/>
              </a:rPr>
              <a:t>ç</a:t>
            </a:r>
            <a:r>
              <a:rPr lang="tr-TR">
                <a:solidFill>
                  <a:srgbClr val="FFFFFF"/>
                </a:solidFill>
                <a:latin typeface="Arial Unicode MS" pitchFamily="34" charset="-128"/>
              </a:rPr>
              <a:t>ların değerlendirilmesi</a:t>
            </a:r>
          </a:p>
          <a:p>
            <a:r>
              <a:rPr lang="tr-TR">
                <a:solidFill>
                  <a:srgbClr val="FFFFFF"/>
                </a:solidFill>
                <a:latin typeface="Arial Unicode MS" pitchFamily="34" charset="-128"/>
              </a:rPr>
              <a:t>Sosyal destek ve eğitim desteği</a:t>
            </a:r>
          </a:p>
          <a:p>
            <a:r>
              <a:rPr lang="tr-TR">
                <a:solidFill>
                  <a:srgbClr val="FFFFFF"/>
                </a:solidFill>
                <a:latin typeface="Arial Unicode MS" pitchFamily="34" charset="-128"/>
              </a:rPr>
              <a:t>Gerekli tedaviler</a:t>
            </a:r>
          </a:p>
          <a:p>
            <a:r>
              <a:rPr lang="tr-TR">
                <a:solidFill>
                  <a:srgbClr val="FFFFFF"/>
                </a:solidFill>
                <a:latin typeface="Arial Unicode MS" pitchFamily="34" charset="-128"/>
              </a:rPr>
              <a:t>Ev ziyaretleri</a:t>
            </a:r>
          </a:p>
          <a:p>
            <a:r>
              <a:rPr lang="tr-TR">
                <a:solidFill>
                  <a:srgbClr val="FFFFFF"/>
                </a:solidFill>
                <a:latin typeface="Arial Unicode MS" pitchFamily="34" charset="-128"/>
              </a:rPr>
              <a:t>Ebeveyn destek grupları</a:t>
            </a:r>
          </a:p>
          <a:p>
            <a:endParaRPr lang="tr-TR">
              <a:solidFill>
                <a:srgbClr val="FFFFFF"/>
              </a:solidFill>
              <a:latin typeface="Arial Unicode MS"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Başlık 1"/>
          <p:cNvSpPr>
            <a:spLocks noGrp="1"/>
          </p:cNvSpPr>
          <p:nvPr>
            <p:ph type="title"/>
          </p:nvPr>
        </p:nvSpPr>
        <p:spPr>
          <a:xfrm>
            <a:off x="457200" y="253536"/>
            <a:ext cx="8229600" cy="1143000"/>
          </a:xfrm>
        </p:spPr>
        <p:txBody>
          <a:bodyPr>
            <a:scene3d>
              <a:camera prst="orthographicFront"/>
              <a:lightRig rig="soft" dir="t">
                <a:rot lat="0" lon="0" rev="2400000"/>
              </a:lightRig>
            </a:scene3d>
            <a:sp3d>
              <a:bevelT w="19050" h="12700"/>
            </a:sp3d>
          </a:bodyPr>
          <a:lstStyle/>
          <a:p>
            <a:pPr marL="54864" eaLnBrk="1" fontAlgn="auto" hangingPunct="1">
              <a:spcAft>
                <a:spcPts val="0"/>
              </a:spcAft>
              <a:defRPr/>
            </a:pPr>
            <a:r>
              <a:rPr lang="tr-TR" sz="2800" dirty="0" smtClean="0">
                <a:solidFill>
                  <a:srgbClr val="C00000"/>
                </a:solidFill>
                <a:latin typeface="+mj-lt"/>
              </a:rPr>
              <a:t>İzlem seçenekleri-Risk durumuna göre </a:t>
            </a:r>
            <a:r>
              <a:rPr lang="tr-TR" sz="2800" dirty="0" err="1" smtClean="0">
                <a:solidFill>
                  <a:srgbClr val="C00000"/>
                </a:solidFill>
                <a:latin typeface="+mj-lt"/>
              </a:rPr>
              <a:t>kategorizasyon</a:t>
            </a:r>
            <a:endParaRPr lang="tr-TR" sz="2800" dirty="0" smtClean="0">
              <a:solidFill>
                <a:srgbClr val="C00000"/>
              </a:solidFill>
              <a:latin typeface="+mj-lt"/>
            </a:endParaRPr>
          </a:p>
        </p:txBody>
      </p:sp>
      <p:sp>
        <p:nvSpPr>
          <p:cNvPr id="111618" name="İçerik Yer Tutucusu 2"/>
          <p:cNvSpPr>
            <a:spLocks noGrp="1"/>
          </p:cNvSpPr>
          <p:nvPr>
            <p:ph idx="1"/>
          </p:nvPr>
        </p:nvSpPr>
        <p:spPr>
          <a:xfrm>
            <a:off x="395288" y="3933825"/>
            <a:ext cx="8229600" cy="4525963"/>
          </a:xfrm>
        </p:spPr>
        <p:txBody>
          <a:bodyPr/>
          <a:lstStyle/>
          <a:p>
            <a:pPr eaLnBrk="1" hangingPunct="1">
              <a:buFont typeface="Calibri" pitchFamily="34" charset="0"/>
              <a:buChar char="•"/>
            </a:pPr>
            <a:r>
              <a:rPr lang="tr-TR" sz="1800" smtClean="0">
                <a:latin typeface="Calibri" pitchFamily="34" charset="0"/>
              </a:rPr>
              <a:t>Yüksek riskli grupların büyüme, gelişme ve kronik hastalık süreçleri en iyi yenidoğan polikliniklerinde izleniyor</a:t>
            </a:r>
          </a:p>
          <a:p>
            <a:pPr eaLnBrk="1" hangingPunct="1">
              <a:buFont typeface="Calibri" pitchFamily="34" charset="0"/>
              <a:buChar char="•"/>
            </a:pPr>
            <a:r>
              <a:rPr lang="tr-TR" sz="1800" smtClean="0">
                <a:latin typeface="Calibri" pitchFamily="34" charset="0"/>
              </a:rPr>
              <a:t>İzlem programları her yenidoğan yoğun bakım ünitesinin bir uzantısı olmalıdır</a:t>
            </a:r>
          </a:p>
          <a:p>
            <a:pPr eaLnBrk="1" hangingPunct="1">
              <a:buFont typeface="Calibri" pitchFamily="34" charset="0"/>
              <a:buChar char="•"/>
            </a:pPr>
            <a:r>
              <a:rPr lang="tr-TR" sz="1800" smtClean="0">
                <a:latin typeface="Calibri" pitchFamily="34" charset="0"/>
              </a:rPr>
              <a:t>Araştırma amaçlı yenidoğan poliklinik izlemleri!</a:t>
            </a:r>
          </a:p>
          <a:p>
            <a:pPr eaLnBrk="1" hangingPunct="1">
              <a:buFont typeface="Calibri" pitchFamily="34" charset="0"/>
              <a:buChar char="•"/>
            </a:pPr>
            <a:r>
              <a:rPr lang="tr-TR" sz="1800" smtClean="0">
                <a:latin typeface="Calibri" pitchFamily="34" charset="0"/>
              </a:rPr>
              <a:t>Yenidoğancının izleminde taraflılık riski?</a:t>
            </a:r>
          </a:p>
          <a:p>
            <a:pPr eaLnBrk="1" hangingPunct="1">
              <a:buFont typeface="Calibri" pitchFamily="34" charset="0"/>
              <a:buChar char="•"/>
            </a:pPr>
            <a:r>
              <a:rPr lang="tr-TR" sz="1800" smtClean="0">
                <a:latin typeface="Calibri" pitchFamily="34" charset="0"/>
              </a:rPr>
              <a:t>İngiltere, Norveç, Danimarka, Hollanda modeli</a:t>
            </a:r>
          </a:p>
          <a:p>
            <a:pPr eaLnBrk="1" hangingPunct="1">
              <a:buFont typeface="Calibri" pitchFamily="34" charset="0"/>
              <a:buChar char="•"/>
            </a:pPr>
            <a:r>
              <a:rPr lang="tr-TR" sz="1800" smtClean="0">
                <a:latin typeface="Calibri" pitchFamily="34" charset="0"/>
              </a:rPr>
              <a:t>Ulusal izlem programı” henüz yok.</a:t>
            </a:r>
          </a:p>
          <a:p>
            <a:pPr eaLnBrk="1" hangingPunct="1">
              <a:buFont typeface="Calibri" pitchFamily="34" charset="0"/>
              <a:buChar char="•"/>
            </a:pPr>
            <a:r>
              <a:rPr lang="tr-TR" sz="1800" smtClean="0">
                <a:latin typeface="Calibri" pitchFamily="34" charset="0"/>
              </a:rPr>
              <a:t>Kurumsal «Prematüre izlem programları»</a:t>
            </a:r>
            <a:r>
              <a:rPr lang="en-US" sz="1800" smtClean="0">
                <a:latin typeface="Calibri" pitchFamily="34" charset="0"/>
              </a:rPr>
              <a:t>: </a:t>
            </a:r>
            <a:r>
              <a:rPr lang="tr-TR" sz="1800" smtClean="0">
                <a:latin typeface="Calibri" pitchFamily="34" charset="0"/>
              </a:rPr>
              <a:t>Çok az ve yetersiz</a:t>
            </a:r>
            <a:endParaRPr lang="en-US" sz="1800" smtClean="0">
              <a:latin typeface="Calibri" pitchFamily="34" charset="0"/>
            </a:endParaRPr>
          </a:p>
          <a:p>
            <a:pPr eaLnBrk="1" hangingPunct="1">
              <a:buFont typeface="Calibri" pitchFamily="34" charset="0"/>
              <a:buNone/>
            </a:pPr>
            <a:endParaRPr lang="tr-TR" sz="1800" smtClean="0">
              <a:latin typeface="Calibri" pitchFamily="34" charset="0"/>
            </a:endParaRPr>
          </a:p>
          <a:p>
            <a:pPr eaLnBrk="1" hangingPunct="1">
              <a:buFont typeface="Calibri" pitchFamily="34" charset="0"/>
              <a:buNone/>
            </a:pPr>
            <a:endParaRPr lang="tr-TR" sz="1800" smtClean="0">
              <a:latin typeface="Calibri" pitchFamily="34" charset="0"/>
            </a:endParaRPr>
          </a:p>
          <a:p>
            <a:pPr lvl="1" eaLnBrk="1" hangingPunct="1">
              <a:buFontTx/>
              <a:buNone/>
            </a:pPr>
            <a:endParaRPr lang="tr-TR" sz="1800" smtClean="0">
              <a:latin typeface="Calibri" pitchFamily="34" charset="0"/>
            </a:endParaRPr>
          </a:p>
        </p:txBody>
      </p:sp>
      <p:sp>
        <p:nvSpPr>
          <p:cNvPr id="5" name="4 Dikdörtgen"/>
          <p:cNvSpPr/>
          <p:nvPr/>
        </p:nvSpPr>
        <p:spPr>
          <a:xfrm>
            <a:off x="684213" y="1412875"/>
            <a:ext cx="2520950" cy="1368425"/>
          </a:xfrm>
          <a:prstGeom prst="rect">
            <a:avLst/>
          </a:prstGeom>
          <a:noFill/>
          <a:ln>
            <a:solidFill>
              <a:srgbClr val="F915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tr-TR">
              <a:solidFill>
                <a:srgbClr val="FFFFFF"/>
              </a:solidFill>
              <a:latin typeface="Arial Unicode MS" pitchFamily="34" charset="-128"/>
            </a:endParaRPr>
          </a:p>
        </p:txBody>
      </p:sp>
      <p:sp>
        <p:nvSpPr>
          <p:cNvPr id="6" name="5 Dikdörtgen"/>
          <p:cNvSpPr/>
          <p:nvPr/>
        </p:nvSpPr>
        <p:spPr>
          <a:xfrm>
            <a:off x="2916238" y="1557338"/>
            <a:ext cx="2519362" cy="1366837"/>
          </a:xfrm>
          <a:prstGeom prst="rect">
            <a:avLst/>
          </a:prstGeom>
          <a:noFill/>
          <a:ln>
            <a:solidFill>
              <a:srgbClr val="F915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tr-TR">
              <a:solidFill>
                <a:srgbClr val="FFFFFF"/>
              </a:solidFill>
              <a:latin typeface="Arial Unicode MS" pitchFamily="34" charset="-128"/>
            </a:endParaRPr>
          </a:p>
        </p:txBody>
      </p:sp>
      <p:sp>
        <p:nvSpPr>
          <p:cNvPr id="7" name="6 Dikdörtgen"/>
          <p:cNvSpPr/>
          <p:nvPr/>
        </p:nvSpPr>
        <p:spPr>
          <a:xfrm>
            <a:off x="5076825" y="1700213"/>
            <a:ext cx="2520950" cy="1368425"/>
          </a:xfrm>
          <a:prstGeom prst="rect">
            <a:avLst/>
          </a:prstGeom>
          <a:noFill/>
          <a:ln>
            <a:solidFill>
              <a:srgbClr val="F915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tr-TR">
              <a:solidFill>
                <a:srgbClr val="FFFFFF"/>
              </a:solidFill>
              <a:latin typeface="Arial Unicode MS" pitchFamily="34" charset="-128"/>
            </a:endParaRPr>
          </a:p>
        </p:txBody>
      </p:sp>
      <p:sp>
        <p:nvSpPr>
          <p:cNvPr id="111622" name="7 Dikdörtgen"/>
          <p:cNvSpPr>
            <a:spLocks noChangeArrowheads="1"/>
          </p:cNvSpPr>
          <p:nvPr/>
        </p:nvSpPr>
        <p:spPr bwMode="auto">
          <a:xfrm>
            <a:off x="1187450" y="1700213"/>
            <a:ext cx="1725613" cy="701675"/>
          </a:xfrm>
          <a:prstGeom prst="rect">
            <a:avLst/>
          </a:prstGeom>
          <a:noFill/>
          <a:ln w="9525">
            <a:noFill/>
            <a:miter lim="800000"/>
            <a:headEnd/>
            <a:tailEnd/>
          </a:ln>
        </p:spPr>
        <p:txBody>
          <a:bodyPr wrap="none">
            <a:spAutoFit/>
          </a:bodyPr>
          <a:lstStyle/>
          <a:p>
            <a:r>
              <a:rPr lang="tr-TR" sz="2000" b="1">
                <a:latin typeface="Arial Unicode MS" pitchFamily="34" charset="-128"/>
              </a:rPr>
              <a:t>Neonatolog</a:t>
            </a:r>
          </a:p>
          <a:p>
            <a:r>
              <a:rPr lang="tr-TR" sz="2000">
                <a:latin typeface="Arial Unicode MS" pitchFamily="34" charset="-128"/>
              </a:rPr>
              <a:t>Multidisipliner</a:t>
            </a:r>
            <a:endParaRPr lang="tr-TR">
              <a:latin typeface="Arial Unicode MS" pitchFamily="34" charset="-128"/>
            </a:endParaRPr>
          </a:p>
        </p:txBody>
      </p:sp>
      <p:sp>
        <p:nvSpPr>
          <p:cNvPr id="9" name="8 Metin kutusu"/>
          <p:cNvSpPr txBox="1"/>
          <p:nvPr/>
        </p:nvSpPr>
        <p:spPr>
          <a:xfrm>
            <a:off x="3276600" y="2060575"/>
            <a:ext cx="1871663" cy="366713"/>
          </a:xfrm>
          <a:prstGeom prst="rect">
            <a:avLst/>
          </a:prstGeom>
          <a:noFill/>
        </p:spPr>
        <p:txBody>
          <a:bodyPr>
            <a:spAutoFit/>
          </a:bodyPr>
          <a:lstStyle/>
          <a:p>
            <a:r>
              <a:rPr lang="tr-TR" b="1">
                <a:latin typeface="Arial Unicode MS" pitchFamily="34" charset="-128"/>
              </a:rPr>
              <a:t>  Pediatrist</a:t>
            </a:r>
          </a:p>
        </p:txBody>
      </p:sp>
      <p:sp>
        <p:nvSpPr>
          <p:cNvPr id="10" name="9 Metin kutusu"/>
          <p:cNvSpPr txBox="1"/>
          <p:nvPr/>
        </p:nvSpPr>
        <p:spPr>
          <a:xfrm>
            <a:off x="5580063" y="2205038"/>
            <a:ext cx="1657350" cy="366712"/>
          </a:xfrm>
          <a:prstGeom prst="rect">
            <a:avLst/>
          </a:prstGeom>
          <a:noFill/>
        </p:spPr>
        <p:txBody>
          <a:bodyPr>
            <a:spAutoFit/>
          </a:bodyPr>
          <a:lstStyle/>
          <a:p>
            <a:r>
              <a:rPr lang="tr-TR" b="1">
                <a:latin typeface="Arial Unicode MS" pitchFamily="34" charset="-128"/>
              </a:rPr>
              <a:t>Aile Hekimi</a:t>
            </a:r>
          </a:p>
        </p:txBody>
      </p:sp>
      <p:sp>
        <p:nvSpPr>
          <p:cNvPr id="111625" name="10 Metin kutusu"/>
          <p:cNvSpPr txBox="1">
            <a:spLocks noChangeArrowheads="1"/>
          </p:cNvSpPr>
          <p:nvPr/>
        </p:nvSpPr>
        <p:spPr bwMode="auto">
          <a:xfrm>
            <a:off x="5435600" y="3213100"/>
            <a:ext cx="2376488" cy="366713"/>
          </a:xfrm>
          <a:prstGeom prst="rect">
            <a:avLst/>
          </a:prstGeom>
          <a:noFill/>
          <a:ln w="9525">
            <a:noFill/>
            <a:miter lim="800000"/>
            <a:headEnd/>
            <a:tailEnd/>
          </a:ln>
        </p:spPr>
        <p:txBody>
          <a:bodyPr>
            <a:spAutoFit/>
          </a:bodyPr>
          <a:lstStyle/>
          <a:p>
            <a:r>
              <a:rPr lang="tr-TR" b="1">
                <a:latin typeface="Arial Unicode MS" pitchFamily="34" charset="-128"/>
              </a:rPr>
              <a:t>Birinci basamak</a:t>
            </a:r>
            <a:endParaRPr lang="tr-TR">
              <a:latin typeface="Arial Unicode MS" pitchFamily="34" charset="-128"/>
            </a:endParaRPr>
          </a:p>
        </p:txBody>
      </p:sp>
      <p:sp>
        <p:nvSpPr>
          <p:cNvPr id="111626" name="11 Dikdörtgen"/>
          <p:cNvSpPr>
            <a:spLocks noChangeArrowheads="1"/>
          </p:cNvSpPr>
          <p:nvPr/>
        </p:nvSpPr>
        <p:spPr bwMode="auto">
          <a:xfrm>
            <a:off x="3276600" y="3213100"/>
            <a:ext cx="1695450" cy="366713"/>
          </a:xfrm>
          <a:prstGeom prst="rect">
            <a:avLst/>
          </a:prstGeom>
          <a:noFill/>
          <a:ln w="9525">
            <a:noFill/>
            <a:miter lim="800000"/>
            <a:headEnd/>
            <a:tailEnd/>
          </a:ln>
        </p:spPr>
        <p:txBody>
          <a:bodyPr wrap="none">
            <a:spAutoFit/>
          </a:bodyPr>
          <a:lstStyle/>
          <a:p>
            <a:r>
              <a:rPr lang="tr-TR" b="1">
                <a:latin typeface="Arial Unicode MS" pitchFamily="34" charset="-128"/>
              </a:rPr>
              <a:t>İkinci basamak</a:t>
            </a:r>
            <a:endParaRPr lang="tr-TR">
              <a:latin typeface="Arial Unicode MS" pitchFamily="34" charset="-128"/>
            </a:endParaRPr>
          </a:p>
        </p:txBody>
      </p:sp>
      <p:sp>
        <p:nvSpPr>
          <p:cNvPr id="111627" name="12 Dikdörtgen"/>
          <p:cNvSpPr>
            <a:spLocks noChangeArrowheads="1"/>
          </p:cNvSpPr>
          <p:nvPr/>
        </p:nvSpPr>
        <p:spPr bwMode="auto">
          <a:xfrm>
            <a:off x="755650" y="3141663"/>
            <a:ext cx="1905000" cy="366712"/>
          </a:xfrm>
          <a:prstGeom prst="rect">
            <a:avLst/>
          </a:prstGeom>
          <a:noFill/>
          <a:ln w="9525">
            <a:noFill/>
            <a:miter lim="800000"/>
            <a:headEnd/>
            <a:tailEnd/>
          </a:ln>
        </p:spPr>
        <p:txBody>
          <a:bodyPr wrap="none">
            <a:spAutoFit/>
          </a:bodyPr>
          <a:lstStyle/>
          <a:p>
            <a:r>
              <a:rPr lang="tr-TR" b="1">
                <a:latin typeface="Calibri"/>
              </a:rPr>
              <a:t>Üçü</a:t>
            </a:r>
            <a:r>
              <a:rPr lang="tr-TR" b="1">
                <a:latin typeface="Arial Unicode MS" pitchFamily="34" charset="-128"/>
              </a:rPr>
              <a:t>nc</a:t>
            </a:r>
            <a:r>
              <a:rPr lang="tr-TR" b="1">
                <a:latin typeface="Calibri"/>
              </a:rPr>
              <a:t>ü</a:t>
            </a:r>
            <a:r>
              <a:rPr lang="tr-TR" b="1">
                <a:latin typeface="Arial Unicode MS" pitchFamily="34" charset="-128"/>
              </a:rPr>
              <a:t> basamak</a:t>
            </a:r>
            <a:endParaRPr lang="tr-TR">
              <a:latin typeface="Arial Unicode MS" pitchFamily="34" charset="-128"/>
            </a:endParaRPr>
          </a:p>
        </p:txBody>
      </p:sp>
      <p:pic>
        <p:nvPicPr>
          <p:cNvPr id="111630" name="Picture 2" descr="http://ts4.mm.bing.net/images/thumbnail.aspx?q=1184642633679&amp;id=4c6dfa2072db63297dde33cbbfbd11fe">
            <a:hlinkClick r:id="rId3"/>
          </p:cNvPr>
          <p:cNvPicPr>
            <a:picLocks noChangeAspect="1" noChangeArrowheads="1"/>
          </p:cNvPicPr>
          <p:nvPr/>
        </p:nvPicPr>
        <p:blipFill>
          <a:blip r:embed="rId4"/>
          <a:srcRect/>
          <a:stretch>
            <a:fillRect/>
          </a:stretch>
        </p:blipFill>
        <p:spPr bwMode="auto">
          <a:xfrm>
            <a:off x="6732588" y="5445125"/>
            <a:ext cx="1368425" cy="91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7900" y="337418"/>
            <a:ext cx="7715200" cy="1024658"/>
          </a:xfrm>
        </p:spPr>
        <p:txBody>
          <a:bodyPr rtlCol="0">
            <a:scene3d>
              <a:camera prst="orthographicFront"/>
              <a:lightRig rig="soft" dir="t">
                <a:rot lat="0" lon="0" rev="2400000"/>
              </a:lightRig>
            </a:scene3d>
            <a:sp3d>
              <a:bevelT w="19050" h="12700"/>
            </a:sp3d>
          </a:bodyPr>
          <a:lstStyle/>
          <a:p>
            <a:pPr marL="54864" algn="ctr" eaLnBrk="1" fontAlgn="auto" hangingPunct="1">
              <a:spcAft>
                <a:spcPts val="0"/>
              </a:spcAft>
              <a:defRPr/>
            </a:pPr>
            <a:r>
              <a:rPr lang="tr-TR" sz="3200" dirty="0" smtClean="0">
                <a:solidFill>
                  <a:schemeClr val="tx2">
                    <a:tint val="100000"/>
                    <a:shade val="90000"/>
                    <a:satMod val="250000"/>
                    <a:alpha val="100000"/>
                  </a:schemeClr>
                </a:solidFill>
                <a:effectLst>
                  <a:outerShdw blurRad="38100" dist="38100" dir="2700000" algn="tl">
                    <a:srgbClr val="000000">
                      <a:alpha val="43137"/>
                    </a:srgbClr>
                  </a:outerShdw>
                </a:effectLst>
                <a:latin typeface="+mj-lt"/>
              </a:rPr>
              <a:t>BÜTÜNCÜL İZLEM MODELİ</a:t>
            </a:r>
            <a:endParaRPr lang="tr-TR" sz="3200" dirty="0">
              <a:solidFill>
                <a:schemeClr val="tx2">
                  <a:tint val="100000"/>
                  <a:shade val="90000"/>
                  <a:satMod val="250000"/>
                  <a:alpha val="100000"/>
                </a:schemeClr>
              </a:solidFill>
              <a:effectLst>
                <a:outerShdw blurRad="38100" dist="38100" dir="2700000" algn="tl">
                  <a:srgbClr val="000000">
                    <a:alpha val="43137"/>
                  </a:srgbClr>
                </a:outerShdw>
              </a:effectLst>
              <a:latin typeface="+mj-lt"/>
            </a:endParaRPr>
          </a:p>
        </p:txBody>
      </p:sp>
      <p:sp>
        <p:nvSpPr>
          <p:cNvPr id="3" name="2 İçerik Yer Tutucusu"/>
          <p:cNvSpPr>
            <a:spLocks noGrp="1"/>
          </p:cNvSpPr>
          <p:nvPr>
            <p:ph idx="1"/>
          </p:nvPr>
        </p:nvSpPr>
        <p:spPr>
          <a:xfrm>
            <a:off x="457200" y="1484313"/>
            <a:ext cx="4186238" cy="3816350"/>
          </a:xfrm>
        </p:spPr>
        <p:txBody>
          <a:bodyPr>
            <a:normAutofit/>
          </a:bodyPr>
          <a:lstStyle/>
          <a:p>
            <a:pPr marL="273050" indent="-273050" eaLnBrk="1" hangingPunct="1">
              <a:lnSpc>
                <a:spcPct val="80000"/>
              </a:lnSpc>
              <a:buClr>
                <a:schemeClr val="tx1"/>
              </a:buClr>
              <a:buFont typeface="Wingdings 2" pitchFamily="18" charset="2"/>
              <a:buNone/>
            </a:pPr>
            <a:r>
              <a:rPr lang="tr-TR" sz="2400" smtClean="0">
                <a:latin typeface="Calibri" pitchFamily="34" charset="0"/>
                <a:cs typeface="Arial" charset="0"/>
              </a:rPr>
              <a:t>    </a:t>
            </a:r>
            <a:r>
              <a:rPr lang="tr-TR" sz="2400" smtClean="0">
                <a:latin typeface="Calibri"/>
                <a:cs typeface="Arial" charset="0"/>
              </a:rPr>
              <a:t>Ç</a:t>
            </a:r>
            <a:r>
              <a:rPr lang="tr-TR" sz="2400" smtClean="0">
                <a:cs typeface="Arial" charset="0"/>
              </a:rPr>
              <a:t>ocukların sağlık ve gelişimsel durumlarının izlenmesi i</a:t>
            </a:r>
            <a:r>
              <a:rPr lang="tr-TR" sz="2400" smtClean="0">
                <a:latin typeface="Calibri"/>
                <a:cs typeface="Arial" charset="0"/>
              </a:rPr>
              <a:t>ç</a:t>
            </a:r>
            <a:r>
              <a:rPr lang="tr-TR" sz="2400" smtClean="0">
                <a:cs typeface="Arial" charset="0"/>
              </a:rPr>
              <a:t>in gereken t</a:t>
            </a:r>
            <a:r>
              <a:rPr lang="tr-TR" sz="2400" smtClean="0">
                <a:latin typeface="Calibri"/>
                <a:cs typeface="Arial" charset="0"/>
              </a:rPr>
              <a:t>ü</a:t>
            </a:r>
            <a:r>
              <a:rPr lang="tr-TR" sz="2400" smtClean="0">
                <a:cs typeface="Arial" charset="0"/>
              </a:rPr>
              <a:t>m koruyucu ve tedavi edici hizmetlerin </a:t>
            </a:r>
            <a:r>
              <a:rPr lang="tr-TR" sz="2400" smtClean="0">
                <a:solidFill>
                  <a:srgbClr val="C00000"/>
                </a:solidFill>
                <a:cs typeface="Arial" charset="0"/>
              </a:rPr>
              <a:t>aynı ekip tarafından ve aynı </a:t>
            </a:r>
            <a:r>
              <a:rPr lang="tr-TR" sz="2400" smtClean="0">
                <a:solidFill>
                  <a:srgbClr val="C00000"/>
                </a:solidFill>
                <a:latin typeface="Calibri"/>
                <a:cs typeface="Arial" charset="0"/>
              </a:rPr>
              <a:t>ç</a:t>
            </a:r>
            <a:r>
              <a:rPr lang="tr-TR" sz="2400" smtClean="0">
                <a:solidFill>
                  <a:srgbClr val="C00000"/>
                </a:solidFill>
                <a:cs typeface="Arial" charset="0"/>
              </a:rPr>
              <a:t>atı altında</a:t>
            </a:r>
            <a:r>
              <a:rPr lang="tr-TR" sz="2400" smtClean="0">
                <a:cs typeface="Arial" charset="0"/>
              </a:rPr>
              <a:t> verilmesini sağlayan sağlık hizmeti modelidir. </a:t>
            </a:r>
          </a:p>
          <a:p>
            <a:pPr marL="273050" indent="-273050" eaLnBrk="1" hangingPunct="1">
              <a:lnSpc>
                <a:spcPct val="80000"/>
              </a:lnSpc>
              <a:buClr>
                <a:srgbClr val="969696"/>
              </a:buClr>
              <a:buFont typeface="Wingdings 2" pitchFamily="18" charset="2"/>
              <a:buNone/>
            </a:pPr>
            <a:endParaRPr lang="tr-TR" sz="2400" smtClean="0">
              <a:cs typeface="Arial" charset="0"/>
            </a:endParaRPr>
          </a:p>
          <a:p>
            <a:pPr marL="273050" indent="-273050" algn="ctr" eaLnBrk="1" hangingPunct="1">
              <a:lnSpc>
                <a:spcPct val="80000"/>
              </a:lnSpc>
              <a:buClr>
                <a:srgbClr val="969696"/>
              </a:buClr>
              <a:buFont typeface="Wingdings 2" pitchFamily="18" charset="2"/>
              <a:buNone/>
            </a:pPr>
            <a:endParaRPr lang="tr-TR" sz="1500" smtClean="0">
              <a:cs typeface="Arial" charset="0"/>
            </a:endParaRPr>
          </a:p>
          <a:p>
            <a:pPr marL="273050" indent="-273050" algn="ctr" eaLnBrk="1" hangingPunct="1">
              <a:lnSpc>
                <a:spcPct val="80000"/>
              </a:lnSpc>
              <a:buClr>
                <a:srgbClr val="969696"/>
              </a:buClr>
              <a:buFont typeface="Wingdings 2" pitchFamily="18" charset="2"/>
              <a:buNone/>
            </a:pPr>
            <a:endParaRPr lang="tr-TR" sz="1500" smtClean="0">
              <a:cs typeface="Arial" charset="0"/>
            </a:endParaRPr>
          </a:p>
          <a:p>
            <a:pPr marL="273050" indent="-273050" algn="ctr" eaLnBrk="1" hangingPunct="1">
              <a:lnSpc>
                <a:spcPct val="80000"/>
              </a:lnSpc>
              <a:buClr>
                <a:srgbClr val="969696"/>
              </a:buClr>
              <a:buFont typeface="Wingdings 2" pitchFamily="18" charset="2"/>
              <a:buNone/>
            </a:pPr>
            <a:endParaRPr lang="tr-TR" sz="1500" smtClean="0">
              <a:cs typeface="Arial" charset="0"/>
            </a:endParaRPr>
          </a:p>
          <a:p>
            <a:pPr marL="273050" indent="-273050" algn="ctr" eaLnBrk="1" hangingPunct="1">
              <a:lnSpc>
                <a:spcPct val="80000"/>
              </a:lnSpc>
              <a:buClr>
                <a:srgbClr val="969696"/>
              </a:buClr>
              <a:buFont typeface="Wingdings 2" pitchFamily="18" charset="2"/>
              <a:buNone/>
            </a:pPr>
            <a:endParaRPr lang="tr-TR" sz="1500" smtClean="0">
              <a:cs typeface="Arial" charset="0"/>
            </a:endParaRPr>
          </a:p>
          <a:p>
            <a:pPr marL="273050" indent="-273050" algn="ctr" eaLnBrk="1" hangingPunct="1">
              <a:lnSpc>
                <a:spcPct val="80000"/>
              </a:lnSpc>
              <a:buClr>
                <a:srgbClr val="969696"/>
              </a:buClr>
              <a:buFont typeface="Wingdings 2" pitchFamily="18" charset="2"/>
              <a:buNone/>
            </a:pPr>
            <a:endParaRPr lang="tr-TR" sz="1500" smtClean="0">
              <a:cs typeface="Arial" charset="0"/>
            </a:endParaRPr>
          </a:p>
          <a:p>
            <a:pPr marL="273050" indent="-273050" algn="ctr" eaLnBrk="1" hangingPunct="1">
              <a:lnSpc>
                <a:spcPct val="80000"/>
              </a:lnSpc>
              <a:buClr>
                <a:srgbClr val="969696"/>
              </a:buClr>
              <a:buFont typeface="Wingdings 2" pitchFamily="18" charset="2"/>
              <a:buNone/>
            </a:pPr>
            <a:endParaRPr lang="tr-TR" sz="1500" smtClean="0">
              <a:cs typeface="Arial" charset="0"/>
            </a:endParaRPr>
          </a:p>
          <a:p>
            <a:pPr marL="273050" indent="-273050" algn="ctr" eaLnBrk="1" hangingPunct="1">
              <a:lnSpc>
                <a:spcPct val="80000"/>
              </a:lnSpc>
              <a:buClr>
                <a:srgbClr val="969696"/>
              </a:buClr>
              <a:buFont typeface="Wingdings 2" pitchFamily="18" charset="2"/>
              <a:buNone/>
            </a:pPr>
            <a:endParaRPr lang="tr-TR" sz="1300" smtClean="0">
              <a:cs typeface="Arial" charset="0"/>
            </a:endParaRPr>
          </a:p>
          <a:p>
            <a:pPr marL="273050" indent="-273050" algn="ctr" eaLnBrk="1" hangingPunct="1">
              <a:lnSpc>
                <a:spcPct val="80000"/>
              </a:lnSpc>
              <a:buClr>
                <a:srgbClr val="969696"/>
              </a:buClr>
              <a:buFont typeface="Wingdings 2" pitchFamily="18" charset="2"/>
              <a:buNone/>
            </a:pPr>
            <a:r>
              <a:rPr lang="tr-TR" sz="1300" smtClean="0">
                <a:cs typeface="Arial" charset="0"/>
              </a:rPr>
              <a:t>			</a:t>
            </a:r>
            <a:endParaRPr lang="tr-TR" sz="1300" i="1" smtClean="0">
              <a:cs typeface="Arial" charset="0"/>
            </a:endParaRPr>
          </a:p>
          <a:p>
            <a:pPr marL="273050" indent="-273050" eaLnBrk="1" hangingPunct="1">
              <a:lnSpc>
                <a:spcPct val="80000"/>
              </a:lnSpc>
              <a:buFont typeface="Wingdings 2" pitchFamily="18" charset="2"/>
              <a:buNone/>
            </a:pPr>
            <a:r>
              <a:rPr lang="tr-TR" sz="1300" i="1" smtClean="0">
                <a:cs typeface="Arial" charset="0"/>
              </a:rPr>
              <a:t>                     </a:t>
            </a:r>
            <a:endParaRPr lang="tr-TR" sz="1300" i="1" smtClean="0">
              <a:latin typeface="Calibri" pitchFamily="34" charset="0"/>
              <a:cs typeface="Arial" charset="0"/>
            </a:endParaRPr>
          </a:p>
          <a:p>
            <a:pPr marL="273050" indent="-273050" eaLnBrk="1" hangingPunct="1">
              <a:lnSpc>
                <a:spcPct val="80000"/>
              </a:lnSpc>
              <a:buFont typeface="Wingdings 2" pitchFamily="18" charset="2"/>
              <a:buNone/>
            </a:pPr>
            <a:endParaRPr lang="tr-TR" sz="1300" i="1" smtClean="0">
              <a:latin typeface="Calibri" pitchFamily="34" charset="0"/>
              <a:cs typeface="Arial" charset="0"/>
            </a:endParaRPr>
          </a:p>
          <a:p>
            <a:pPr marL="273050" indent="-273050" eaLnBrk="1" hangingPunct="1">
              <a:lnSpc>
                <a:spcPct val="80000"/>
              </a:lnSpc>
              <a:buFont typeface="Wingdings 2" pitchFamily="18" charset="2"/>
              <a:buNone/>
            </a:pPr>
            <a:r>
              <a:rPr lang="tr-TR" sz="1300" i="1" smtClean="0">
                <a:cs typeface="Arial" charset="0"/>
              </a:rPr>
              <a:t> </a:t>
            </a:r>
            <a:r>
              <a:rPr lang="tr-TR" sz="800" i="1" smtClean="0">
                <a:cs typeface="Arial" charset="0"/>
              </a:rPr>
              <a:t>American Academy of Pediatrics Committee on Hospital Care. Pediatrics 2003</a:t>
            </a:r>
            <a:endParaRPr lang="tr-TR" sz="800" smtClean="0"/>
          </a:p>
        </p:txBody>
      </p:sp>
      <p:sp>
        <p:nvSpPr>
          <p:cNvPr id="4" name="3 İkizkenar Üçgen"/>
          <p:cNvSpPr/>
          <p:nvPr/>
        </p:nvSpPr>
        <p:spPr>
          <a:xfrm>
            <a:off x="971550" y="4076700"/>
            <a:ext cx="2447925" cy="43180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tr-TR">
              <a:solidFill>
                <a:srgbClr val="FFFFFF"/>
              </a:solidFill>
              <a:latin typeface="Arial Unicode MS" pitchFamily="34" charset="-128"/>
            </a:endParaRPr>
          </a:p>
        </p:txBody>
      </p:sp>
      <p:sp>
        <p:nvSpPr>
          <p:cNvPr id="5" name="4 Akış Çizelgesi: İşlem"/>
          <p:cNvSpPr/>
          <p:nvPr/>
        </p:nvSpPr>
        <p:spPr>
          <a:xfrm>
            <a:off x="1042988" y="4508500"/>
            <a:ext cx="2233612" cy="15843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tr-TR" b="1">
              <a:solidFill>
                <a:srgbClr val="FFFFFF"/>
              </a:solidFill>
              <a:latin typeface="Arial Unicode MS" pitchFamily="34" charset="-128"/>
            </a:endParaRPr>
          </a:p>
        </p:txBody>
      </p:sp>
      <p:sp>
        <p:nvSpPr>
          <p:cNvPr id="6" name="5 Dikdörtgen"/>
          <p:cNvSpPr/>
          <p:nvPr/>
        </p:nvSpPr>
        <p:spPr>
          <a:xfrm>
            <a:off x="1187624" y="4581128"/>
            <a:ext cx="576064" cy="1418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wordArtVert" anchor="ctr"/>
          <a:lstStyle/>
          <a:p>
            <a:pPr algn="ctr" fontAlgn="auto">
              <a:spcBef>
                <a:spcPts val="0"/>
              </a:spcBef>
              <a:spcAft>
                <a:spcPts val="0"/>
              </a:spcAft>
              <a:defRPr/>
            </a:pPr>
            <a:r>
              <a:rPr lang="tr-TR" sz="1200" b="1" dirty="0">
                <a:solidFill>
                  <a:srgbClr val="C00000"/>
                </a:solidFill>
              </a:rPr>
              <a:t>İZLEM</a:t>
            </a:r>
          </a:p>
        </p:txBody>
      </p:sp>
      <p:sp>
        <p:nvSpPr>
          <p:cNvPr id="7" name="6 Dikdörtgen"/>
          <p:cNvSpPr/>
          <p:nvPr/>
        </p:nvSpPr>
        <p:spPr>
          <a:xfrm>
            <a:off x="1907704" y="4581128"/>
            <a:ext cx="576064"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wordArtVert" anchor="ctr"/>
          <a:lstStyle/>
          <a:p>
            <a:pPr algn="ctr" fontAlgn="auto">
              <a:spcBef>
                <a:spcPts val="0"/>
              </a:spcBef>
              <a:spcAft>
                <a:spcPts val="0"/>
              </a:spcAft>
              <a:defRPr/>
            </a:pPr>
            <a:r>
              <a:rPr lang="tr-TR" sz="1200" b="1" dirty="0">
                <a:solidFill>
                  <a:srgbClr val="C00000"/>
                </a:solidFill>
              </a:rPr>
              <a:t>DESTEK</a:t>
            </a:r>
            <a:endParaRPr lang="tr-TR" sz="1600" b="1" dirty="0">
              <a:solidFill>
                <a:srgbClr val="C00000"/>
              </a:solidFill>
            </a:endParaRPr>
          </a:p>
        </p:txBody>
      </p:sp>
      <p:sp>
        <p:nvSpPr>
          <p:cNvPr id="8" name="7 Dikdörtgen"/>
          <p:cNvSpPr/>
          <p:nvPr/>
        </p:nvSpPr>
        <p:spPr>
          <a:xfrm>
            <a:off x="4860032" y="4077072"/>
            <a:ext cx="576064" cy="1418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wordArtVert" anchor="ctr"/>
          <a:lstStyle/>
          <a:p>
            <a:pPr algn="ctr" fontAlgn="auto">
              <a:spcBef>
                <a:spcPts val="0"/>
              </a:spcBef>
              <a:spcAft>
                <a:spcPts val="0"/>
              </a:spcAft>
              <a:defRPr/>
            </a:pPr>
            <a:r>
              <a:rPr lang="tr-TR" sz="1200" b="1" dirty="0">
                <a:solidFill>
                  <a:srgbClr val="C00000"/>
                </a:solidFill>
              </a:rPr>
              <a:t>TEDAVİ</a:t>
            </a:r>
          </a:p>
        </p:txBody>
      </p:sp>
      <p:graphicFrame>
        <p:nvGraphicFramePr>
          <p:cNvPr id="11" name="İçerik Yer Tutucusu 4"/>
          <p:cNvGraphicFramePr>
            <a:graphicFrameLocks/>
          </p:cNvGraphicFramePr>
          <p:nvPr/>
        </p:nvGraphicFramePr>
        <p:xfrm>
          <a:off x="4572000" y="1700808"/>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1 Dikdörtgen"/>
          <p:cNvSpPr/>
          <p:nvPr/>
        </p:nvSpPr>
        <p:spPr>
          <a:xfrm>
            <a:off x="2555776" y="4581128"/>
            <a:ext cx="576064" cy="1418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wordArtVert" anchor="ctr"/>
          <a:lstStyle/>
          <a:p>
            <a:pPr algn="ctr">
              <a:defRPr/>
            </a:pPr>
            <a:r>
              <a:rPr lang="tr-TR" sz="1200" b="1" dirty="0">
                <a:solidFill>
                  <a:srgbClr val="C00000"/>
                </a:solidFill>
              </a:rPr>
              <a:t>TEDAVİ</a:t>
            </a:r>
          </a:p>
        </p:txBody>
      </p:sp>
      <p:pic>
        <p:nvPicPr>
          <p:cNvPr id="114699" name="Picture 11" descr="AÜTF-ÇOCUK-poster"/>
          <p:cNvPicPr>
            <a:picLocks noChangeAspect="1" noChangeArrowheads="1"/>
          </p:cNvPicPr>
          <p:nvPr/>
        </p:nvPicPr>
        <p:blipFill>
          <a:blip r:embed="rId7"/>
          <a:srcRect/>
          <a:stretch>
            <a:fillRect/>
          </a:stretch>
        </p:blipFill>
        <p:spPr bwMode="auto">
          <a:xfrm>
            <a:off x="7524750" y="549275"/>
            <a:ext cx="730250" cy="719138"/>
          </a:xfrm>
          <a:prstGeom prst="rect">
            <a:avLst/>
          </a:prstGeom>
          <a:noFill/>
        </p:spPr>
      </p:pic>
      <p:pic>
        <p:nvPicPr>
          <p:cNvPr id="114701" name="Picture 13" descr="ankara_tip_poster"/>
          <p:cNvPicPr>
            <a:picLocks noChangeAspect="1" noChangeArrowheads="1"/>
          </p:cNvPicPr>
          <p:nvPr/>
        </p:nvPicPr>
        <p:blipFill>
          <a:blip r:embed="rId8"/>
          <a:srcRect/>
          <a:stretch>
            <a:fillRect/>
          </a:stretch>
        </p:blipFill>
        <p:spPr bwMode="auto">
          <a:xfrm>
            <a:off x="1547813" y="620713"/>
            <a:ext cx="720725" cy="7207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2 Metin kutusu"/>
          <p:cNvSpPr txBox="1">
            <a:spLocks noChangeArrowheads="1"/>
          </p:cNvSpPr>
          <p:nvPr/>
        </p:nvSpPr>
        <p:spPr bwMode="auto">
          <a:xfrm>
            <a:off x="755650" y="1844675"/>
            <a:ext cx="7704138" cy="731838"/>
          </a:xfrm>
          <a:prstGeom prst="rect">
            <a:avLst/>
          </a:prstGeom>
          <a:noFill/>
          <a:ln w="9525">
            <a:noFill/>
            <a:miter lim="800000"/>
            <a:headEnd/>
            <a:tailEnd/>
          </a:ln>
        </p:spPr>
        <p:txBody>
          <a:bodyPr>
            <a:spAutoFit/>
          </a:bodyPr>
          <a:lstStyle/>
          <a:p>
            <a:pPr algn="ctr"/>
            <a:r>
              <a:rPr lang="tr-TR" sz="2400" b="1">
                <a:latin typeface="Arial Unicode MS" pitchFamily="34" charset="-128"/>
              </a:rPr>
              <a:t>Premat</a:t>
            </a:r>
            <a:r>
              <a:rPr lang="tr-TR" sz="2400" b="1">
                <a:latin typeface="Calibri"/>
              </a:rPr>
              <a:t>ü</a:t>
            </a:r>
            <a:r>
              <a:rPr lang="tr-TR" sz="2400" b="1">
                <a:latin typeface="Arial Unicode MS" pitchFamily="34" charset="-128"/>
              </a:rPr>
              <a:t>re izlem alanları</a:t>
            </a:r>
            <a:r>
              <a:rPr lang="tr-TR" sz="2400" b="1"/>
              <a:t> </a:t>
            </a:r>
          </a:p>
          <a:p>
            <a:endParaRPr lang="tr-TR">
              <a:latin typeface="Arial Unicode MS" pitchFamily="34" charset="-128"/>
            </a:endParaRPr>
          </a:p>
        </p:txBody>
      </p:sp>
      <p:pic>
        <p:nvPicPr>
          <p:cNvPr id="4" name="Picture 4" descr="AYDAN1"/>
          <p:cNvPicPr>
            <a:picLocks noChangeAspect="1" noChangeArrowheads="1"/>
          </p:cNvPicPr>
          <p:nvPr/>
        </p:nvPicPr>
        <p:blipFill>
          <a:blip r:embed="rId3"/>
          <a:srcRect/>
          <a:stretch>
            <a:fillRect/>
          </a:stretch>
        </p:blipFill>
        <p:spPr bwMode="auto">
          <a:xfrm>
            <a:off x="2843213" y="2781300"/>
            <a:ext cx="3382962" cy="226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6*min(max(#ppt_w*#ppt_h,.3),1)-7.4)/-.7*#ppt_w"/>
                                          </p:val>
                                        </p:tav>
                                        <p:tav tm="100000">
                                          <p:val>
                                            <p:strVal val="#ppt_w"/>
                                          </p:val>
                                        </p:tav>
                                      </p:tavLst>
                                    </p:anim>
                                    <p:anim calcmode="lin" valueType="num">
                                      <p:cBhvr>
                                        <p:cTn id="8" dur="500" fill="hold"/>
                                        <p:tgtEl>
                                          <p:spTgt spid="4"/>
                                        </p:tgtEl>
                                        <p:attrNameLst>
                                          <p:attrName>ppt_h</p:attrName>
                                        </p:attrNameLst>
                                      </p:cBhvr>
                                      <p:tavLst>
                                        <p:tav tm="0">
                                          <p:val>
                                            <p:strVal val="(6*min(max(#ppt_w*#ppt_h,.3),1)-7.4)/-.7*#ppt_h"/>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Başlık"/>
          <p:cNvSpPr>
            <a:spLocks noGrp="1"/>
          </p:cNvSpPr>
          <p:nvPr>
            <p:ph type="title"/>
          </p:nvPr>
        </p:nvSpPr>
        <p:spPr>
          <a:xfrm>
            <a:off x="457200" y="253536"/>
            <a:ext cx="8229600" cy="1143000"/>
          </a:xfrm>
        </p:spPr>
        <p:txBody>
          <a:bodyPr>
            <a:scene3d>
              <a:camera prst="orthographicFront"/>
              <a:lightRig rig="soft" dir="t">
                <a:rot lat="0" lon="0" rev="2400000"/>
              </a:lightRig>
            </a:scene3d>
            <a:sp3d>
              <a:bevelT w="19050" h="12700"/>
            </a:sp3d>
          </a:bodyPr>
          <a:lstStyle/>
          <a:p>
            <a:pPr marL="54864" algn="ctr" eaLnBrk="1" fontAlgn="auto" hangingPunct="1">
              <a:spcAft>
                <a:spcPts val="0"/>
              </a:spcAft>
              <a:defRPr/>
            </a:pPr>
            <a:r>
              <a:rPr lang="tr-TR" sz="3400" dirty="0" smtClean="0">
                <a:solidFill>
                  <a:schemeClr val="tx2">
                    <a:tint val="100000"/>
                    <a:shade val="90000"/>
                    <a:satMod val="250000"/>
                    <a:alpha val="100000"/>
                  </a:schemeClr>
                </a:solidFill>
                <a:latin typeface="+mj-lt"/>
              </a:rPr>
              <a:t>İzlemde genel değerlendirme</a:t>
            </a:r>
            <a:br>
              <a:rPr lang="tr-TR" sz="3400" dirty="0" smtClean="0">
                <a:solidFill>
                  <a:schemeClr val="tx2">
                    <a:tint val="100000"/>
                    <a:shade val="90000"/>
                    <a:satMod val="250000"/>
                    <a:alpha val="100000"/>
                  </a:schemeClr>
                </a:solidFill>
                <a:latin typeface="+mj-lt"/>
              </a:rPr>
            </a:br>
            <a:r>
              <a:rPr lang="tr-TR" sz="3400" dirty="0" smtClean="0">
                <a:solidFill>
                  <a:schemeClr val="tx2">
                    <a:tint val="100000"/>
                    <a:shade val="90000"/>
                    <a:satMod val="250000"/>
                    <a:alpha val="100000"/>
                  </a:schemeClr>
                </a:solidFill>
                <a:latin typeface="+mj-lt"/>
              </a:rPr>
              <a:t>“medikal ve </a:t>
            </a:r>
            <a:r>
              <a:rPr lang="tr-TR" sz="3400" dirty="0" err="1" smtClean="0">
                <a:solidFill>
                  <a:schemeClr val="tx2">
                    <a:tint val="100000"/>
                    <a:shade val="90000"/>
                    <a:satMod val="250000"/>
                    <a:alpha val="100000"/>
                  </a:schemeClr>
                </a:solidFill>
                <a:latin typeface="+mj-lt"/>
              </a:rPr>
              <a:t>nörogelişimsel</a:t>
            </a:r>
            <a:r>
              <a:rPr lang="tr-TR" sz="3400" dirty="0" smtClean="0">
                <a:solidFill>
                  <a:schemeClr val="tx2">
                    <a:tint val="100000"/>
                    <a:shade val="90000"/>
                    <a:satMod val="250000"/>
                    <a:alpha val="100000"/>
                  </a:schemeClr>
                </a:solidFill>
                <a:latin typeface="+mj-lt"/>
              </a:rPr>
              <a:t>”</a:t>
            </a:r>
          </a:p>
        </p:txBody>
      </p:sp>
      <p:sp>
        <p:nvSpPr>
          <p:cNvPr id="117762" name="2 İçerik Yer Tutucusu"/>
          <p:cNvSpPr>
            <a:spLocks noGrp="1"/>
          </p:cNvSpPr>
          <p:nvPr>
            <p:ph idx="1"/>
          </p:nvPr>
        </p:nvSpPr>
        <p:spPr/>
        <p:txBody>
          <a:bodyPr/>
          <a:lstStyle/>
          <a:p>
            <a:pPr eaLnBrk="1" hangingPunct="1">
              <a:lnSpc>
                <a:spcPct val="80000"/>
              </a:lnSpc>
            </a:pPr>
            <a:endParaRPr lang="tr-TR" sz="2500" smtClean="0"/>
          </a:p>
          <a:p>
            <a:pPr eaLnBrk="1" hangingPunct="1">
              <a:lnSpc>
                <a:spcPct val="80000"/>
              </a:lnSpc>
              <a:buFont typeface="Wingdings 2" pitchFamily="18" charset="2"/>
              <a:buNone/>
            </a:pPr>
            <a:r>
              <a:rPr lang="tr-TR" sz="2500" smtClean="0"/>
              <a:t>B</a:t>
            </a:r>
            <a:r>
              <a:rPr lang="tr-TR" sz="2500" smtClean="0">
                <a:latin typeface="Calibri"/>
              </a:rPr>
              <a:t>ü</a:t>
            </a:r>
            <a:r>
              <a:rPr lang="tr-TR" sz="2500" smtClean="0"/>
              <a:t>y</a:t>
            </a:r>
            <a:r>
              <a:rPr lang="tr-TR" sz="2500" smtClean="0">
                <a:latin typeface="Calibri"/>
              </a:rPr>
              <a:t>ü</a:t>
            </a:r>
            <a:r>
              <a:rPr lang="tr-TR" sz="2500" smtClean="0"/>
              <a:t>me</a:t>
            </a:r>
          </a:p>
          <a:p>
            <a:pPr eaLnBrk="1" hangingPunct="1">
              <a:lnSpc>
                <a:spcPct val="80000"/>
              </a:lnSpc>
              <a:buFont typeface="Wingdings 2" pitchFamily="18" charset="2"/>
              <a:buNone/>
            </a:pPr>
            <a:r>
              <a:rPr lang="tr-TR" sz="2500" smtClean="0"/>
              <a:t>Beslenme</a:t>
            </a:r>
          </a:p>
          <a:p>
            <a:pPr eaLnBrk="1" hangingPunct="1">
              <a:lnSpc>
                <a:spcPct val="80000"/>
              </a:lnSpc>
              <a:buFont typeface="Wingdings 2" pitchFamily="18" charset="2"/>
              <a:buNone/>
            </a:pPr>
            <a:r>
              <a:rPr lang="tr-TR" sz="2500" smtClean="0"/>
              <a:t>Aşılar</a:t>
            </a:r>
          </a:p>
          <a:p>
            <a:pPr eaLnBrk="1" hangingPunct="1">
              <a:lnSpc>
                <a:spcPct val="80000"/>
              </a:lnSpc>
              <a:buFont typeface="Wingdings 2" pitchFamily="18" charset="2"/>
              <a:buNone/>
            </a:pPr>
            <a:r>
              <a:rPr lang="tr-TR" sz="2500" smtClean="0"/>
              <a:t>Solunum sistemi/apne</a:t>
            </a:r>
          </a:p>
          <a:p>
            <a:pPr eaLnBrk="1" hangingPunct="1">
              <a:lnSpc>
                <a:spcPct val="80000"/>
              </a:lnSpc>
              <a:buFont typeface="Wingdings 2" pitchFamily="18" charset="2"/>
              <a:buNone/>
            </a:pPr>
            <a:r>
              <a:rPr lang="tr-TR" sz="2500" smtClean="0"/>
              <a:t>Kardiak</a:t>
            </a:r>
          </a:p>
          <a:p>
            <a:pPr eaLnBrk="1" hangingPunct="1">
              <a:lnSpc>
                <a:spcPct val="80000"/>
              </a:lnSpc>
              <a:buFont typeface="Wingdings 2" pitchFamily="18" charset="2"/>
              <a:buNone/>
            </a:pPr>
            <a:r>
              <a:rPr lang="tr-TR" sz="2500" smtClean="0"/>
              <a:t>Gastrointestinal sistem</a:t>
            </a:r>
          </a:p>
          <a:p>
            <a:pPr eaLnBrk="1" hangingPunct="1">
              <a:lnSpc>
                <a:spcPct val="80000"/>
              </a:lnSpc>
              <a:buFont typeface="Wingdings 2" pitchFamily="18" charset="2"/>
              <a:buNone/>
            </a:pPr>
            <a:r>
              <a:rPr lang="tr-TR" sz="2500" smtClean="0"/>
              <a:t>Anemi</a:t>
            </a:r>
          </a:p>
          <a:p>
            <a:pPr eaLnBrk="1" hangingPunct="1">
              <a:lnSpc>
                <a:spcPct val="80000"/>
              </a:lnSpc>
              <a:buFont typeface="Wingdings 2" pitchFamily="18" charset="2"/>
              <a:buNone/>
            </a:pPr>
            <a:r>
              <a:rPr lang="tr-TR" sz="2500" smtClean="0"/>
              <a:t>Proflaksiler</a:t>
            </a:r>
          </a:p>
          <a:p>
            <a:pPr eaLnBrk="1" hangingPunct="1">
              <a:lnSpc>
                <a:spcPct val="80000"/>
              </a:lnSpc>
              <a:buFont typeface="Wingdings 2" pitchFamily="18" charset="2"/>
              <a:buNone/>
            </a:pPr>
            <a:r>
              <a:rPr lang="tr-TR" sz="2500" smtClean="0"/>
              <a:t>Diğer</a:t>
            </a:r>
          </a:p>
        </p:txBody>
      </p:sp>
      <p:sp>
        <p:nvSpPr>
          <p:cNvPr id="117763" name="Text Box 4"/>
          <p:cNvSpPr txBox="1">
            <a:spLocks noChangeArrowheads="1"/>
          </p:cNvSpPr>
          <p:nvPr/>
        </p:nvSpPr>
        <p:spPr bwMode="auto">
          <a:xfrm>
            <a:off x="4643438" y="1773238"/>
            <a:ext cx="3887787" cy="1187450"/>
          </a:xfrm>
          <a:prstGeom prst="rect">
            <a:avLst/>
          </a:prstGeom>
          <a:noFill/>
          <a:ln w="9525">
            <a:noFill/>
            <a:miter lim="800000"/>
            <a:headEnd/>
            <a:tailEnd/>
          </a:ln>
        </p:spPr>
        <p:txBody>
          <a:bodyPr>
            <a:spAutoFit/>
          </a:bodyPr>
          <a:lstStyle/>
          <a:p>
            <a:r>
              <a:rPr lang="tr-TR" sz="2400">
                <a:latin typeface="Arial Unicode MS" pitchFamily="34" charset="-128"/>
              </a:rPr>
              <a:t>N</a:t>
            </a:r>
            <a:r>
              <a:rPr lang="tr-TR" sz="2400">
                <a:latin typeface="Calibri"/>
              </a:rPr>
              <a:t>ö</a:t>
            </a:r>
            <a:r>
              <a:rPr lang="tr-TR" sz="2400">
                <a:latin typeface="Arial Unicode MS" pitchFamily="34" charset="-128"/>
              </a:rPr>
              <a:t>rolojik değerlendirme</a:t>
            </a:r>
          </a:p>
          <a:p>
            <a:r>
              <a:rPr lang="tr-TR" sz="2400">
                <a:latin typeface="Arial Unicode MS" pitchFamily="34" charset="-128"/>
              </a:rPr>
              <a:t> Motor-mental-duyu</a:t>
            </a:r>
          </a:p>
          <a:p>
            <a:r>
              <a:rPr lang="tr-TR" sz="2400">
                <a:latin typeface="Arial Unicode MS" pitchFamily="34" charset="-128"/>
              </a:rPr>
              <a:t>Gelişimsel değerlendirme</a:t>
            </a:r>
          </a:p>
        </p:txBody>
      </p:sp>
      <p:sp>
        <p:nvSpPr>
          <p:cNvPr id="117764" name="AutoShape 5"/>
          <p:cNvSpPr>
            <a:spLocks noChangeArrowheads="1"/>
          </p:cNvSpPr>
          <p:nvPr/>
        </p:nvSpPr>
        <p:spPr bwMode="auto">
          <a:xfrm>
            <a:off x="3995738" y="4005263"/>
            <a:ext cx="2592387" cy="863600"/>
          </a:xfrm>
          <a:prstGeom prst="curvedDownArrow">
            <a:avLst>
              <a:gd name="adj1" fmla="val 60037"/>
              <a:gd name="adj2" fmla="val 120074"/>
              <a:gd name="adj3" fmla="val 33333"/>
            </a:avLst>
          </a:prstGeom>
          <a:solidFill>
            <a:srgbClr val="F91515"/>
          </a:solidFill>
          <a:ln w="9525">
            <a:solidFill>
              <a:schemeClr val="tx1"/>
            </a:solidFill>
            <a:miter lim="800000"/>
            <a:headEnd/>
            <a:tailEnd/>
          </a:ln>
        </p:spPr>
        <p:txBody>
          <a:bodyPr wrap="none" anchor="ctr"/>
          <a:lstStyle/>
          <a:p>
            <a:endParaRPr lang="tr-TR">
              <a:latin typeface="Arial Unicode MS" pitchFamily="34" charset="-128"/>
            </a:endParaRPr>
          </a:p>
        </p:txBody>
      </p:sp>
      <p:sp>
        <p:nvSpPr>
          <p:cNvPr id="117765" name="Text Box 6"/>
          <p:cNvSpPr txBox="1">
            <a:spLocks noChangeArrowheads="1"/>
          </p:cNvSpPr>
          <p:nvPr/>
        </p:nvSpPr>
        <p:spPr bwMode="auto">
          <a:xfrm>
            <a:off x="2916238" y="5122863"/>
            <a:ext cx="5292725" cy="1735137"/>
          </a:xfrm>
          <a:prstGeom prst="rect">
            <a:avLst/>
          </a:prstGeom>
          <a:noFill/>
          <a:ln w="9525">
            <a:noFill/>
            <a:miter lim="800000"/>
            <a:headEnd/>
            <a:tailEnd/>
          </a:ln>
        </p:spPr>
        <p:txBody>
          <a:bodyPr>
            <a:spAutoFit/>
          </a:bodyPr>
          <a:lstStyle/>
          <a:p>
            <a:r>
              <a:rPr lang="tr-TR" sz="2400">
                <a:latin typeface="Arial Unicode MS" pitchFamily="34" charset="-128"/>
              </a:rPr>
              <a:t>Ailenin değerlendirilmesi</a:t>
            </a:r>
          </a:p>
          <a:p>
            <a:r>
              <a:rPr lang="tr-TR" sz="2400">
                <a:latin typeface="Arial Unicode MS" pitchFamily="34" charset="-128"/>
              </a:rPr>
              <a:t>Tedavi ve destek planlaması</a:t>
            </a:r>
          </a:p>
          <a:p>
            <a:endParaRPr lang="tr-TR" sz="2400">
              <a:latin typeface="Arial Unicode MS" pitchFamily="34" charset="-128"/>
            </a:endParaRPr>
          </a:p>
          <a:p>
            <a:pPr>
              <a:spcBef>
                <a:spcPct val="50000"/>
              </a:spcBef>
            </a:pPr>
            <a:endParaRPr lang="tr-TR" sz="2400">
              <a:latin typeface="Arial Unicode MS" pitchFamily="34" charset="-128"/>
            </a:endParaRPr>
          </a:p>
        </p:txBody>
      </p:sp>
      <p:sp>
        <p:nvSpPr>
          <p:cNvPr id="117766" name="Rectangle 7"/>
          <p:cNvSpPr>
            <a:spLocks noChangeArrowheads="1"/>
          </p:cNvSpPr>
          <p:nvPr/>
        </p:nvSpPr>
        <p:spPr bwMode="auto">
          <a:xfrm>
            <a:off x="2700338" y="5084763"/>
            <a:ext cx="4464050" cy="1223962"/>
          </a:xfrm>
          <a:prstGeom prst="rect">
            <a:avLst/>
          </a:prstGeom>
          <a:noFill/>
          <a:ln w="57150">
            <a:solidFill>
              <a:srgbClr val="F91515"/>
            </a:solidFill>
            <a:miter lim="800000"/>
            <a:headEnd/>
            <a:tailEnd/>
          </a:ln>
        </p:spPr>
        <p:txBody>
          <a:bodyPr wrap="none" anchor="ctr"/>
          <a:lstStyle/>
          <a:p>
            <a:endParaRPr lang="tr-TR">
              <a:latin typeface="Arial Unicode MS"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 Başlık"/>
          <p:cNvSpPr>
            <a:spLocks noGrp="1"/>
          </p:cNvSpPr>
          <p:nvPr>
            <p:ph type="title"/>
          </p:nvPr>
        </p:nvSpPr>
        <p:spPr>
          <a:xfrm>
            <a:off x="457200" y="253536"/>
            <a:ext cx="8229600" cy="1143000"/>
          </a:xfrm>
        </p:spPr>
        <p:txBody>
          <a:bodyPr>
            <a:scene3d>
              <a:camera prst="orthographicFront"/>
              <a:lightRig rig="soft" dir="t">
                <a:rot lat="0" lon="0" rev="2400000"/>
              </a:lightRig>
            </a:scene3d>
            <a:sp3d>
              <a:bevelT w="19050" h="12700"/>
            </a:sp3d>
          </a:bodyPr>
          <a:lstStyle/>
          <a:p>
            <a:pPr marL="54864" eaLnBrk="1" fontAlgn="auto" hangingPunct="1">
              <a:spcAft>
                <a:spcPts val="0"/>
              </a:spcAft>
              <a:defRPr/>
            </a:pPr>
            <a:r>
              <a:rPr lang="tr-TR" sz="4000" dirty="0" smtClean="0">
                <a:solidFill>
                  <a:schemeClr val="tx1"/>
                </a:solidFill>
                <a:latin typeface="+mj-lt"/>
              </a:rPr>
              <a:t>Kontrol ve değerlendirme zamanları</a:t>
            </a:r>
          </a:p>
        </p:txBody>
      </p:sp>
      <p:sp>
        <p:nvSpPr>
          <p:cNvPr id="118786" name="2 İçerik Yer Tutucusu"/>
          <p:cNvSpPr>
            <a:spLocks noGrp="1"/>
          </p:cNvSpPr>
          <p:nvPr>
            <p:ph idx="1"/>
          </p:nvPr>
        </p:nvSpPr>
        <p:spPr/>
        <p:txBody>
          <a:bodyPr/>
          <a:lstStyle/>
          <a:p>
            <a:pPr eaLnBrk="1" hangingPunct="1">
              <a:lnSpc>
                <a:spcPct val="80000"/>
              </a:lnSpc>
              <a:buFont typeface="Wingdings" pitchFamily="2" charset="2"/>
              <a:buChar char="§"/>
            </a:pPr>
            <a:r>
              <a:rPr lang="tr-TR" sz="3000" smtClean="0"/>
              <a:t>Taburculuktan 7-10 g</a:t>
            </a:r>
            <a:r>
              <a:rPr lang="tr-TR" sz="3000" smtClean="0">
                <a:latin typeface="Calibri"/>
              </a:rPr>
              <a:t>ü</a:t>
            </a:r>
            <a:r>
              <a:rPr lang="tr-TR" sz="3000" smtClean="0"/>
              <a:t>n sonra</a:t>
            </a:r>
          </a:p>
          <a:p>
            <a:pPr eaLnBrk="1" hangingPunct="1">
              <a:lnSpc>
                <a:spcPct val="80000"/>
              </a:lnSpc>
              <a:buFont typeface="Wingdings" pitchFamily="2" charset="2"/>
              <a:buChar char="§"/>
            </a:pPr>
            <a:r>
              <a:rPr lang="tr-TR" sz="3000" smtClean="0"/>
              <a:t>D</a:t>
            </a:r>
            <a:r>
              <a:rPr lang="tr-TR" sz="3000" smtClean="0">
                <a:latin typeface="Calibri"/>
              </a:rPr>
              <a:t>ü</a:t>
            </a:r>
            <a:r>
              <a:rPr lang="tr-TR" sz="3000" smtClean="0"/>
              <a:t>zeltilmiş 40 hafta</a:t>
            </a:r>
          </a:p>
          <a:p>
            <a:pPr eaLnBrk="1" hangingPunct="1">
              <a:lnSpc>
                <a:spcPct val="80000"/>
              </a:lnSpc>
              <a:buFont typeface="Wingdings" pitchFamily="2" charset="2"/>
              <a:buChar char="§"/>
            </a:pPr>
            <a:r>
              <a:rPr lang="tr-TR" sz="3000" smtClean="0"/>
              <a:t>3 ay</a:t>
            </a:r>
          </a:p>
          <a:p>
            <a:pPr eaLnBrk="1" hangingPunct="1">
              <a:lnSpc>
                <a:spcPct val="80000"/>
              </a:lnSpc>
              <a:buFont typeface="Wingdings" pitchFamily="2" charset="2"/>
              <a:buChar char="§"/>
            </a:pPr>
            <a:r>
              <a:rPr lang="tr-TR" sz="3000" smtClean="0"/>
              <a:t>6 ay</a:t>
            </a:r>
          </a:p>
          <a:p>
            <a:pPr eaLnBrk="1" hangingPunct="1">
              <a:lnSpc>
                <a:spcPct val="80000"/>
              </a:lnSpc>
              <a:buFont typeface="Wingdings" pitchFamily="2" charset="2"/>
              <a:buChar char="§"/>
            </a:pPr>
            <a:r>
              <a:rPr lang="tr-TR" sz="3000" smtClean="0"/>
              <a:t>12 ay</a:t>
            </a:r>
          </a:p>
          <a:p>
            <a:pPr eaLnBrk="1" hangingPunct="1">
              <a:lnSpc>
                <a:spcPct val="80000"/>
              </a:lnSpc>
              <a:buFont typeface="Wingdings" pitchFamily="2" charset="2"/>
              <a:buChar char="§"/>
            </a:pPr>
            <a:r>
              <a:rPr lang="tr-TR" sz="3000" smtClean="0"/>
              <a:t>18-24 ay</a:t>
            </a:r>
          </a:p>
          <a:p>
            <a:pPr eaLnBrk="1" hangingPunct="1">
              <a:lnSpc>
                <a:spcPct val="80000"/>
              </a:lnSpc>
              <a:buFont typeface="Wingdings" pitchFamily="2" charset="2"/>
              <a:buChar char="§"/>
            </a:pPr>
            <a:r>
              <a:rPr lang="tr-TR" sz="3000" smtClean="0"/>
              <a:t>Kronolojik 3 yaş</a:t>
            </a:r>
          </a:p>
          <a:p>
            <a:pPr eaLnBrk="1" hangingPunct="1">
              <a:lnSpc>
                <a:spcPct val="80000"/>
              </a:lnSpc>
              <a:buFont typeface="Wingdings" pitchFamily="2" charset="2"/>
              <a:buChar char="§"/>
            </a:pPr>
            <a:r>
              <a:rPr lang="tr-TR" sz="3000" smtClean="0"/>
              <a:t>5-6 yaş</a:t>
            </a:r>
          </a:p>
          <a:p>
            <a:pPr eaLnBrk="1" hangingPunct="1">
              <a:lnSpc>
                <a:spcPct val="80000"/>
              </a:lnSpc>
              <a:buFont typeface="Wingdings" pitchFamily="2" charset="2"/>
              <a:buChar char="§"/>
            </a:pPr>
            <a:r>
              <a:rPr lang="tr-TR" sz="3000" smtClean="0"/>
              <a:t>12 yaş</a:t>
            </a:r>
          </a:p>
        </p:txBody>
      </p:sp>
      <p:sp>
        <p:nvSpPr>
          <p:cNvPr id="118787" name="Text Box 4"/>
          <p:cNvSpPr txBox="1">
            <a:spLocks noChangeArrowheads="1"/>
          </p:cNvSpPr>
          <p:nvPr/>
        </p:nvSpPr>
        <p:spPr bwMode="auto">
          <a:xfrm>
            <a:off x="5076825" y="2924175"/>
            <a:ext cx="3529013" cy="1735138"/>
          </a:xfrm>
          <a:prstGeom prst="rect">
            <a:avLst/>
          </a:prstGeom>
          <a:noFill/>
          <a:ln w="9525">
            <a:noFill/>
            <a:miter lim="800000"/>
            <a:headEnd/>
            <a:tailEnd/>
          </a:ln>
        </p:spPr>
        <p:txBody>
          <a:bodyPr>
            <a:spAutoFit/>
          </a:bodyPr>
          <a:lstStyle/>
          <a:p>
            <a:pPr algn="ctr">
              <a:spcBef>
                <a:spcPct val="50000"/>
              </a:spcBef>
              <a:buFontTx/>
              <a:buChar char="•"/>
            </a:pPr>
            <a:r>
              <a:rPr lang="tr-TR" sz="2400">
                <a:latin typeface="Arial Unicode MS" pitchFamily="34" charset="-128"/>
              </a:rPr>
              <a:t>Değerlendirme sıklığı bireyselleştiriliyor</a:t>
            </a:r>
          </a:p>
          <a:p>
            <a:pPr algn="ctr">
              <a:spcBef>
                <a:spcPct val="50000"/>
              </a:spcBef>
              <a:buFontTx/>
              <a:buChar char="•"/>
            </a:pPr>
            <a:r>
              <a:rPr lang="tr-TR" sz="2400">
                <a:latin typeface="Arial Unicode MS" pitchFamily="34" charset="-128"/>
              </a:rPr>
              <a:t> ilk 1 yaşta aylık izlem gerektiriyor</a:t>
            </a:r>
          </a:p>
        </p:txBody>
      </p:sp>
      <p:sp>
        <p:nvSpPr>
          <p:cNvPr id="5" name="4 Yuvarlatılmış Dikdörtgen"/>
          <p:cNvSpPr/>
          <p:nvPr/>
        </p:nvSpPr>
        <p:spPr>
          <a:xfrm>
            <a:off x="5076825" y="2924175"/>
            <a:ext cx="3527425" cy="1728788"/>
          </a:xfrm>
          <a:prstGeom prst="roundRect">
            <a:avLst/>
          </a:prstGeom>
          <a:noFill/>
          <a:ln w="57150">
            <a:solidFill>
              <a:srgbClr val="F915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tr-TR">
              <a:solidFill>
                <a:srgbClr val="FFFFFF"/>
              </a:solidFill>
              <a:latin typeface="Arial Unicode MS"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Başlık"/>
          <p:cNvSpPr>
            <a:spLocks noGrp="1"/>
          </p:cNvSpPr>
          <p:nvPr>
            <p:ph type="title"/>
          </p:nvPr>
        </p:nvSpPr>
        <p:spPr>
          <a:xfrm>
            <a:off x="455412" y="264607"/>
            <a:ext cx="5912251" cy="1132040"/>
          </a:xfrm>
        </p:spPr>
        <p:txBody>
          <a:bodyPr>
            <a:scene3d>
              <a:camera prst="orthographicFront"/>
              <a:lightRig rig="soft" dir="t">
                <a:rot lat="0" lon="0" rev="2400000"/>
              </a:lightRig>
            </a:scene3d>
            <a:sp3d>
              <a:bevelT w="19050" h="12700"/>
            </a:sp3d>
          </a:bodyPr>
          <a:lstStyle/>
          <a:p>
            <a:pPr marL="54864" algn="ctr" eaLnBrk="1" fontAlgn="auto" hangingPunct="1">
              <a:spcAft>
                <a:spcPts val="0"/>
              </a:spcAft>
              <a:defRPr/>
            </a:pPr>
            <a:r>
              <a:rPr lang="tr-TR" sz="3600" dirty="0" smtClean="0">
                <a:solidFill>
                  <a:schemeClr val="tx1"/>
                </a:solidFill>
                <a:latin typeface="+mj-lt"/>
              </a:rPr>
              <a:t>Beslenme ve büyümenin izlenmesi</a:t>
            </a:r>
          </a:p>
        </p:txBody>
      </p:sp>
      <p:sp>
        <p:nvSpPr>
          <p:cNvPr id="119810" name="2 İçerik Yer Tutucusu"/>
          <p:cNvSpPr>
            <a:spLocks noGrp="1"/>
          </p:cNvSpPr>
          <p:nvPr>
            <p:ph idx="1"/>
          </p:nvPr>
        </p:nvSpPr>
        <p:spPr/>
        <p:txBody>
          <a:bodyPr/>
          <a:lstStyle/>
          <a:p>
            <a:pPr eaLnBrk="1" hangingPunct="1">
              <a:buFont typeface="Wingdings" pitchFamily="2" charset="2"/>
              <a:buChar char="§"/>
            </a:pPr>
            <a:r>
              <a:rPr lang="tr-TR" sz="2800" smtClean="0"/>
              <a:t>Uygun referans eğrileri, biyokimyasal ve m</a:t>
            </a:r>
            <a:r>
              <a:rPr lang="tr-TR" sz="2800" smtClean="0">
                <a:latin typeface="Calibri"/>
              </a:rPr>
              <a:t>ü</a:t>
            </a:r>
            <a:r>
              <a:rPr lang="tr-TR" sz="2800" smtClean="0"/>
              <a:t>mk</a:t>
            </a:r>
            <a:r>
              <a:rPr lang="tr-TR" sz="2800" smtClean="0">
                <a:latin typeface="Calibri"/>
              </a:rPr>
              <a:t>ü</a:t>
            </a:r>
            <a:r>
              <a:rPr lang="tr-TR" sz="2800" smtClean="0"/>
              <a:t>nse v</a:t>
            </a:r>
            <a:r>
              <a:rPr lang="tr-TR" sz="2800" smtClean="0">
                <a:latin typeface="Calibri"/>
              </a:rPr>
              <a:t>ü</a:t>
            </a:r>
            <a:r>
              <a:rPr lang="tr-TR" sz="2800" smtClean="0"/>
              <a:t>cut bileşenlerinin değerlendirilmesi ve izlenmesi</a:t>
            </a:r>
          </a:p>
          <a:p>
            <a:pPr eaLnBrk="1" hangingPunct="1">
              <a:buFont typeface="Wingdings" pitchFamily="2" charset="2"/>
              <a:buNone/>
            </a:pPr>
            <a:endParaRPr lang="tr-TR" sz="2800" smtClean="0"/>
          </a:p>
          <a:p>
            <a:pPr eaLnBrk="1" hangingPunct="1">
              <a:buFont typeface="Wingdings" pitchFamily="2" charset="2"/>
              <a:buChar char="§"/>
            </a:pPr>
            <a:r>
              <a:rPr lang="tr-TR" sz="2800" smtClean="0"/>
              <a:t>Ama</a:t>
            </a:r>
            <a:r>
              <a:rPr lang="tr-TR" sz="2800" smtClean="0">
                <a:latin typeface="Calibri"/>
              </a:rPr>
              <a:t>ç</a:t>
            </a:r>
            <a:r>
              <a:rPr lang="tr-TR" sz="2800" smtClean="0"/>
              <a:t>, </a:t>
            </a:r>
            <a:r>
              <a:rPr lang="tr-TR" sz="2800" smtClean="0">
                <a:latin typeface="Calibri"/>
              </a:rPr>
              <a:t>ç</a:t>
            </a:r>
            <a:r>
              <a:rPr lang="tr-TR" sz="2800" smtClean="0"/>
              <a:t>ocukluk ve ergenlikte b</a:t>
            </a:r>
            <a:r>
              <a:rPr lang="tr-TR" sz="2800" smtClean="0">
                <a:latin typeface="Calibri"/>
              </a:rPr>
              <a:t>ü</a:t>
            </a:r>
            <a:r>
              <a:rPr lang="tr-TR" sz="2800" smtClean="0"/>
              <a:t>y</a:t>
            </a:r>
            <a:r>
              <a:rPr lang="tr-TR" sz="2800" smtClean="0">
                <a:latin typeface="Calibri"/>
              </a:rPr>
              <a:t>ü</a:t>
            </a:r>
            <a:r>
              <a:rPr lang="tr-TR" sz="2800" smtClean="0"/>
              <a:t>me ile ilgili sorunları </a:t>
            </a:r>
            <a:r>
              <a:rPr lang="tr-TR" sz="2800" smtClean="0">
                <a:latin typeface="Calibri"/>
              </a:rPr>
              <a:t>ö</a:t>
            </a:r>
            <a:r>
              <a:rPr lang="tr-TR" sz="2800" smtClean="0"/>
              <a:t>nlemek i</a:t>
            </a:r>
            <a:r>
              <a:rPr lang="tr-TR" sz="2800" smtClean="0">
                <a:latin typeface="Calibri"/>
              </a:rPr>
              <a:t>ç</a:t>
            </a:r>
            <a:r>
              <a:rPr lang="tr-TR" sz="2800" smtClean="0"/>
              <a:t>in b</a:t>
            </a:r>
            <a:r>
              <a:rPr lang="tr-TR" sz="2800" smtClean="0">
                <a:latin typeface="Calibri"/>
              </a:rPr>
              <a:t>ü</a:t>
            </a:r>
            <a:r>
              <a:rPr lang="tr-TR" sz="2800" smtClean="0"/>
              <a:t>y</a:t>
            </a:r>
            <a:r>
              <a:rPr lang="tr-TR" sz="2800" smtClean="0">
                <a:latin typeface="Calibri"/>
              </a:rPr>
              <a:t>ü</a:t>
            </a:r>
            <a:r>
              <a:rPr lang="tr-TR" sz="2800" smtClean="0"/>
              <a:t>menin olabildiğince erken yakalanmasıdır</a:t>
            </a:r>
          </a:p>
          <a:p>
            <a:pPr eaLnBrk="1" hangingPunct="1"/>
            <a:endParaRPr lang="tr-TR" smtClean="0"/>
          </a:p>
          <a:p>
            <a:pPr eaLnBrk="1" hangingPunct="1"/>
            <a:endParaRPr lang="tr-TR" smtClean="0"/>
          </a:p>
          <a:p>
            <a:pPr eaLnBrk="1" hangingPunct="1"/>
            <a:endParaRPr lang="tr-TR" smtClean="0"/>
          </a:p>
          <a:p>
            <a:pPr eaLnBrk="1" hangingPunct="1"/>
            <a:endParaRPr lang="tr-TR" smtClean="0"/>
          </a:p>
        </p:txBody>
      </p:sp>
      <p:sp>
        <p:nvSpPr>
          <p:cNvPr id="119812" name="Text Box 4"/>
          <p:cNvSpPr txBox="1">
            <a:spLocks noChangeArrowheads="1"/>
          </p:cNvSpPr>
          <p:nvPr/>
        </p:nvSpPr>
        <p:spPr bwMode="auto">
          <a:xfrm>
            <a:off x="6227763" y="260350"/>
            <a:ext cx="2663825" cy="1192213"/>
          </a:xfrm>
          <a:prstGeom prst="rect">
            <a:avLst/>
          </a:prstGeom>
          <a:noFill/>
          <a:ln w="9525">
            <a:noFill/>
            <a:miter lim="800000"/>
            <a:headEnd/>
            <a:tailEnd/>
          </a:ln>
          <a:effectLst/>
        </p:spPr>
        <p:txBody>
          <a:bodyPr>
            <a:spAutoFit/>
          </a:bodyPr>
          <a:lstStyle/>
          <a:p>
            <a:pPr>
              <a:spcBef>
                <a:spcPct val="50000"/>
              </a:spcBef>
            </a:pPr>
            <a:r>
              <a:rPr lang="tr-TR">
                <a:solidFill>
                  <a:srgbClr val="F91515"/>
                </a:solidFill>
              </a:rPr>
              <a:t>Vucut ağırlığı</a:t>
            </a:r>
          </a:p>
          <a:p>
            <a:pPr>
              <a:spcBef>
                <a:spcPct val="50000"/>
              </a:spcBef>
            </a:pPr>
            <a:r>
              <a:rPr lang="tr-TR">
                <a:solidFill>
                  <a:srgbClr val="F91515"/>
                </a:solidFill>
              </a:rPr>
              <a:t>Boy</a:t>
            </a:r>
          </a:p>
          <a:p>
            <a:pPr>
              <a:spcBef>
                <a:spcPct val="50000"/>
              </a:spcBef>
            </a:pPr>
            <a:r>
              <a:rPr lang="tr-TR">
                <a:solidFill>
                  <a:srgbClr val="F91515"/>
                </a:solidFill>
              </a:rPr>
              <a:t>Baş Çevresi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539750" y="153988"/>
            <a:ext cx="5030788" cy="6704012"/>
          </a:xfrm>
          <a:prstGeom prst="rect">
            <a:avLst/>
          </a:prstGeom>
          <a:noFill/>
          <a:ln w="9525">
            <a:noFill/>
            <a:miter lim="800000"/>
            <a:headEnd/>
            <a:tailEnd/>
          </a:ln>
        </p:spPr>
      </p:pic>
      <p:sp>
        <p:nvSpPr>
          <p:cNvPr id="124930" name="Text Box 5"/>
          <p:cNvSpPr txBox="1">
            <a:spLocks noChangeArrowheads="1"/>
          </p:cNvSpPr>
          <p:nvPr/>
        </p:nvSpPr>
        <p:spPr bwMode="auto">
          <a:xfrm>
            <a:off x="5940425" y="620713"/>
            <a:ext cx="2879725" cy="5040312"/>
          </a:xfrm>
          <a:prstGeom prst="rect">
            <a:avLst/>
          </a:prstGeom>
          <a:noFill/>
          <a:ln w="9525">
            <a:noFill/>
            <a:miter lim="800000"/>
            <a:headEnd/>
            <a:tailEnd/>
          </a:ln>
        </p:spPr>
        <p:txBody>
          <a:bodyPr>
            <a:spAutoFit/>
          </a:bodyPr>
          <a:lstStyle/>
          <a:p>
            <a:pPr>
              <a:spcBef>
                <a:spcPct val="50000"/>
              </a:spcBef>
              <a:buFont typeface="Wingdings" pitchFamily="2" charset="2"/>
              <a:buChar char="§"/>
            </a:pPr>
            <a:r>
              <a:rPr lang="tr-TR">
                <a:latin typeface="Arial Unicode MS" pitchFamily="34" charset="-128"/>
              </a:rPr>
              <a:t>D</a:t>
            </a:r>
            <a:r>
              <a:rPr lang="tr-TR">
                <a:latin typeface="Calibri"/>
              </a:rPr>
              <a:t>ü</a:t>
            </a:r>
            <a:r>
              <a:rPr lang="tr-TR">
                <a:latin typeface="Arial Unicode MS" pitchFamily="34" charset="-128"/>
              </a:rPr>
              <a:t>zeltilmiş yaşa g</a:t>
            </a:r>
            <a:r>
              <a:rPr lang="tr-TR">
                <a:latin typeface="Calibri"/>
              </a:rPr>
              <a:t>ö</a:t>
            </a:r>
            <a:r>
              <a:rPr lang="tr-TR">
                <a:latin typeface="Arial Unicode MS" pitchFamily="34" charset="-128"/>
              </a:rPr>
              <a:t>re işaretlenir</a:t>
            </a:r>
          </a:p>
          <a:p>
            <a:pPr>
              <a:spcBef>
                <a:spcPct val="50000"/>
              </a:spcBef>
              <a:buFont typeface="Wingdings" pitchFamily="2" charset="2"/>
              <a:buChar char="§"/>
            </a:pPr>
            <a:r>
              <a:rPr lang="tr-TR">
                <a:latin typeface="Arial Unicode MS" pitchFamily="34" charset="-128"/>
              </a:rPr>
              <a:t>2-3 yaşa kadar d</a:t>
            </a:r>
            <a:r>
              <a:rPr lang="tr-TR">
                <a:latin typeface="Calibri"/>
              </a:rPr>
              <a:t>ü</a:t>
            </a:r>
            <a:r>
              <a:rPr lang="tr-TR">
                <a:latin typeface="Arial Unicode MS" pitchFamily="34" charset="-128"/>
              </a:rPr>
              <a:t>zeltilmiş yaş kullanılır</a:t>
            </a:r>
          </a:p>
          <a:p>
            <a:pPr>
              <a:spcBef>
                <a:spcPct val="50000"/>
              </a:spcBef>
              <a:buFont typeface="Wingdings" pitchFamily="2" charset="2"/>
              <a:buChar char="§"/>
            </a:pPr>
            <a:r>
              <a:rPr lang="tr-TR">
                <a:latin typeface="Arial Unicode MS" pitchFamily="34" charset="-128"/>
              </a:rPr>
              <a:t>Genellikle b</a:t>
            </a:r>
            <a:r>
              <a:rPr lang="tr-TR">
                <a:latin typeface="Calibri"/>
              </a:rPr>
              <a:t>ü</a:t>
            </a:r>
            <a:r>
              <a:rPr lang="tr-TR">
                <a:latin typeface="Arial Unicode MS" pitchFamily="34" charset="-128"/>
              </a:rPr>
              <a:t>y</a:t>
            </a:r>
            <a:r>
              <a:rPr lang="tr-TR">
                <a:latin typeface="Calibri"/>
              </a:rPr>
              <a:t>ü</a:t>
            </a:r>
            <a:r>
              <a:rPr lang="tr-TR">
                <a:latin typeface="Arial Unicode MS" pitchFamily="34" charset="-128"/>
              </a:rPr>
              <a:t>me ilk 2 yaşta yakalanır</a:t>
            </a:r>
          </a:p>
          <a:p>
            <a:pPr>
              <a:spcBef>
                <a:spcPct val="50000"/>
              </a:spcBef>
              <a:buFont typeface="Wingdings" pitchFamily="2" charset="2"/>
              <a:buChar char="§"/>
            </a:pPr>
            <a:r>
              <a:rPr lang="tr-TR">
                <a:latin typeface="Arial Unicode MS" pitchFamily="34" charset="-128"/>
              </a:rPr>
              <a:t>Maksimum hızda b</a:t>
            </a:r>
            <a:r>
              <a:rPr lang="tr-TR">
                <a:latin typeface="Calibri"/>
              </a:rPr>
              <a:t>ü</a:t>
            </a:r>
            <a:r>
              <a:rPr lang="tr-TR">
                <a:latin typeface="Arial Unicode MS" pitchFamily="34" charset="-128"/>
              </a:rPr>
              <a:t>y</a:t>
            </a:r>
            <a:r>
              <a:rPr lang="tr-TR">
                <a:latin typeface="Calibri"/>
              </a:rPr>
              <a:t>ü</a:t>
            </a:r>
            <a:r>
              <a:rPr lang="tr-TR">
                <a:latin typeface="Arial Unicode MS" pitchFamily="34" charset="-128"/>
              </a:rPr>
              <a:t>me 36-44 hafta</a:t>
            </a:r>
          </a:p>
          <a:p>
            <a:pPr>
              <a:spcBef>
                <a:spcPct val="50000"/>
              </a:spcBef>
              <a:buFont typeface="Wingdings" pitchFamily="2" charset="2"/>
              <a:buChar char="§"/>
            </a:pPr>
            <a:r>
              <a:rPr lang="tr-TR">
                <a:latin typeface="Arial Unicode MS" pitchFamily="34" charset="-128"/>
              </a:rPr>
              <a:t>Yakalmada </a:t>
            </a:r>
            <a:r>
              <a:rPr lang="tr-TR">
                <a:latin typeface="Calibri"/>
              </a:rPr>
              <a:t>ö</a:t>
            </a:r>
            <a:r>
              <a:rPr lang="tr-TR">
                <a:latin typeface="Arial Unicode MS" pitchFamily="34" charset="-128"/>
              </a:rPr>
              <a:t>nce baş </a:t>
            </a:r>
            <a:r>
              <a:rPr lang="tr-TR">
                <a:latin typeface="Calibri"/>
              </a:rPr>
              <a:t>ç</a:t>
            </a:r>
            <a:r>
              <a:rPr lang="tr-TR">
                <a:latin typeface="Arial Unicode MS" pitchFamily="34" charset="-128"/>
              </a:rPr>
              <a:t>evresi</a:t>
            </a:r>
            <a:endParaRPr lang="tr-TR"/>
          </a:p>
          <a:p>
            <a:pPr>
              <a:spcBef>
                <a:spcPct val="50000"/>
              </a:spcBef>
              <a:buFont typeface="Wingdings" pitchFamily="2" charset="2"/>
              <a:buChar char="§"/>
            </a:pPr>
            <a:r>
              <a:rPr lang="tr-TR">
                <a:latin typeface="Arial Unicode MS" pitchFamily="34" charset="-128"/>
              </a:rPr>
              <a:t>B</a:t>
            </a:r>
            <a:r>
              <a:rPr lang="tr-TR">
                <a:latin typeface="Calibri"/>
              </a:rPr>
              <a:t>Ç</a:t>
            </a:r>
            <a:r>
              <a:rPr lang="tr-TR">
                <a:latin typeface="Arial Unicode MS" pitchFamily="34" charset="-128"/>
              </a:rPr>
              <a:t> </a:t>
            </a:r>
            <a:r>
              <a:rPr lang="tr-TR">
                <a:latin typeface="Calibri"/>
              </a:rPr>
              <a:t>ö</a:t>
            </a:r>
            <a:r>
              <a:rPr lang="tr-TR">
                <a:latin typeface="Arial Unicode MS" pitchFamily="34" charset="-128"/>
              </a:rPr>
              <a:t>l</a:t>
            </a:r>
            <a:r>
              <a:rPr lang="tr-TR">
                <a:latin typeface="Calibri"/>
              </a:rPr>
              <a:t>çü</a:t>
            </a:r>
            <a:r>
              <a:rPr lang="tr-TR">
                <a:latin typeface="Arial Unicode MS" pitchFamily="34" charset="-128"/>
              </a:rPr>
              <a:t>m</a:t>
            </a:r>
            <a:r>
              <a:rPr lang="tr-TR">
                <a:latin typeface="Calibri"/>
              </a:rPr>
              <a:t>ü</a:t>
            </a:r>
            <a:r>
              <a:rPr lang="tr-TR">
                <a:latin typeface="Arial Unicode MS" pitchFamily="34" charset="-128"/>
              </a:rPr>
              <a:t> beyin b</a:t>
            </a:r>
            <a:r>
              <a:rPr lang="tr-TR">
                <a:latin typeface="Calibri"/>
              </a:rPr>
              <a:t>ü</a:t>
            </a:r>
            <a:r>
              <a:rPr lang="tr-TR">
                <a:latin typeface="Arial Unicode MS" pitchFamily="34" charset="-128"/>
              </a:rPr>
              <a:t>y</a:t>
            </a:r>
            <a:r>
              <a:rPr lang="tr-TR">
                <a:latin typeface="Calibri"/>
              </a:rPr>
              <a:t>ü</a:t>
            </a:r>
            <a:r>
              <a:rPr lang="tr-TR">
                <a:latin typeface="Arial Unicode MS" pitchFamily="34" charset="-128"/>
              </a:rPr>
              <a:t>mesi ve ilişkili olarak bilişsel fonksiyonlar i</a:t>
            </a:r>
            <a:r>
              <a:rPr lang="tr-TR">
                <a:latin typeface="Calibri"/>
              </a:rPr>
              <a:t>ç</a:t>
            </a:r>
            <a:r>
              <a:rPr lang="tr-TR">
                <a:latin typeface="Arial Unicode MS" pitchFamily="34" charset="-128"/>
              </a:rPr>
              <a:t>in iyi bir g</a:t>
            </a:r>
            <a:r>
              <a:rPr lang="tr-TR">
                <a:latin typeface="Calibri"/>
              </a:rPr>
              <a:t>ö</a:t>
            </a:r>
            <a:r>
              <a:rPr lang="tr-TR">
                <a:latin typeface="Arial Unicode MS" pitchFamily="34" charset="-128"/>
              </a:rPr>
              <a:t>stergedir.</a:t>
            </a:r>
          </a:p>
          <a:p>
            <a:pPr>
              <a:spcBef>
                <a:spcPct val="50000"/>
              </a:spcBef>
              <a:buFont typeface="Wingdings" pitchFamily="2" charset="2"/>
              <a:buChar char="§"/>
            </a:pPr>
            <a:r>
              <a:rPr lang="tr-TR">
                <a:latin typeface="Arial Unicode MS" pitchFamily="34" charset="-128"/>
              </a:rPr>
              <a:t> Hidrosefali?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96" name="Group 40"/>
          <p:cNvGraphicFramePr>
            <a:graphicFrameLocks noGrp="1"/>
          </p:cNvGraphicFramePr>
          <p:nvPr/>
        </p:nvGraphicFramePr>
        <p:xfrm>
          <a:off x="1524000" y="1397000"/>
          <a:ext cx="6096000" cy="4229100"/>
        </p:xfrm>
        <a:graphic>
          <a:graphicData uri="http://schemas.openxmlformats.org/drawingml/2006/table">
            <a:tbl>
              <a:tblPr/>
              <a:tblGrid>
                <a:gridCol w="1524000"/>
                <a:gridCol w="1524000"/>
                <a:gridCol w="1524000"/>
                <a:gridCol w="1524000"/>
              </a:tblGrid>
              <a:tr h="677863">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D</a:t>
                      </a:r>
                      <a:r>
                        <a:rPr kumimoji="0" lang="tr-TR" sz="2000" b="0" i="0" u="none" strike="noStrike" cap="none" normalizeH="0" baseline="0" smtClean="0">
                          <a:ln>
                            <a:noFill/>
                          </a:ln>
                          <a:solidFill>
                            <a:schemeClr val="tx1"/>
                          </a:solidFill>
                          <a:effectLst/>
                          <a:latin typeface="Calibri"/>
                        </a:rPr>
                        <a:t>ü</a:t>
                      </a:r>
                      <a:r>
                        <a:rPr kumimoji="0" lang="tr-TR" sz="2000" b="0" i="0" u="none" strike="noStrike" cap="none" normalizeH="0" baseline="0" smtClean="0">
                          <a:ln>
                            <a:noFill/>
                          </a:ln>
                          <a:solidFill>
                            <a:schemeClr val="tx1"/>
                          </a:solidFill>
                          <a:effectLst/>
                          <a:latin typeface="Arial Unicode MS" pitchFamily="34" charset="-128"/>
                        </a:rPr>
                        <a:t>zeltilmiş yaş, 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Ağırlık </a:t>
                      </a:r>
                    </a:p>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g/g</a:t>
                      </a:r>
                      <a:r>
                        <a:rPr kumimoji="0" lang="tr-TR" sz="2000" b="0" i="0" u="none" strike="noStrike" cap="none" normalizeH="0" baseline="0" smtClean="0">
                          <a:ln>
                            <a:noFill/>
                          </a:ln>
                          <a:solidFill>
                            <a:schemeClr val="tx1"/>
                          </a:solidFill>
                          <a:effectLst/>
                          <a:latin typeface="Calibri"/>
                        </a:rPr>
                        <a:t>ü</a:t>
                      </a:r>
                      <a:r>
                        <a:rPr kumimoji="0" lang="tr-TR" sz="2000" b="0" i="0" u="none" strike="noStrike" cap="none" normalizeH="0" baseline="0" smtClean="0">
                          <a:ln>
                            <a:noFill/>
                          </a:ln>
                          <a:solidFill>
                            <a:schemeClr val="tx1"/>
                          </a:solidFill>
                          <a:effectLst/>
                          <a:latin typeface="Arial Unicode MS" pitchFamily="34"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Boy</a:t>
                      </a:r>
                    </a:p>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cm/ay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Baş </a:t>
                      </a:r>
                      <a:r>
                        <a:rPr kumimoji="0" lang="tr-TR" sz="2000" b="0" i="0" u="none" strike="noStrike" cap="none" normalizeH="0" baseline="0" smtClean="0">
                          <a:ln>
                            <a:noFill/>
                          </a:ln>
                          <a:solidFill>
                            <a:schemeClr val="tx1"/>
                          </a:solidFill>
                          <a:effectLst/>
                          <a:latin typeface="Calibri"/>
                        </a:rPr>
                        <a:t>ç</a:t>
                      </a:r>
                      <a:r>
                        <a:rPr kumimoji="0" lang="tr-TR" sz="2000" b="0" i="0" u="none" strike="noStrike" cap="none" normalizeH="0" baseline="0" smtClean="0">
                          <a:ln>
                            <a:noFill/>
                          </a:ln>
                          <a:solidFill>
                            <a:schemeClr val="tx1"/>
                          </a:solidFill>
                          <a:effectLst/>
                          <a:latin typeface="Arial Unicode MS" pitchFamily="34" charset="-128"/>
                        </a:rPr>
                        <a:t>evresi</a:t>
                      </a:r>
                    </a:p>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cm/ay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25-40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3-4.5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1.6-2.5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4-8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15-25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2.3-3.6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0.8-1.4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8-12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12-17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0.3-0.8</a:t>
                      </a:r>
                    </a:p>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endParaRPr kumimoji="0" lang="tr-TR" sz="20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12-18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9-12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0.8-1.5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0.2-0.4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18-24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4-10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0.7-1.3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tr-TR" sz="2000" b="0" i="0" u="none" strike="noStrike" cap="none" normalizeH="0" baseline="0" smtClean="0">
                          <a:ln>
                            <a:noFill/>
                          </a:ln>
                          <a:solidFill>
                            <a:schemeClr val="tx1"/>
                          </a:solidFill>
                          <a:effectLst/>
                          <a:latin typeface="Arial Unicode MS" pitchFamily="34" charset="-128"/>
                        </a:rPr>
                        <a:t>0.1-0.4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1894" name="Text Box 42"/>
          <p:cNvSpPr txBox="1">
            <a:spLocks noChangeArrowheads="1"/>
          </p:cNvSpPr>
          <p:nvPr/>
        </p:nvSpPr>
        <p:spPr bwMode="auto">
          <a:xfrm>
            <a:off x="1547813" y="836613"/>
            <a:ext cx="6911975" cy="457200"/>
          </a:xfrm>
          <a:prstGeom prst="rect">
            <a:avLst/>
          </a:prstGeom>
          <a:noFill/>
          <a:ln w="9525">
            <a:noFill/>
            <a:miter lim="800000"/>
            <a:headEnd/>
            <a:tailEnd/>
          </a:ln>
        </p:spPr>
        <p:txBody>
          <a:bodyPr>
            <a:spAutoFit/>
          </a:bodyPr>
          <a:lstStyle/>
          <a:p>
            <a:pPr>
              <a:spcBef>
                <a:spcPct val="50000"/>
              </a:spcBef>
            </a:pPr>
            <a:r>
              <a:rPr lang="tr-TR" sz="2400">
                <a:latin typeface="Arial Unicode MS" pitchFamily="34" charset="-128"/>
              </a:rPr>
              <a:t>Premature bebeklerde ortalama b</a:t>
            </a:r>
            <a:r>
              <a:rPr lang="tr-TR" sz="2400">
                <a:latin typeface="Calibri"/>
              </a:rPr>
              <a:t>ü</a:t>
            </a:r>
            <a:r>
              <a:rPr lang="tr-TR" sz="2400">
                <a:latin typeface="Arial Unicode MS" pitchFamily="34" charset="-128"/>
              </a:rPr>
              <a:t>y</a:t>
            </a:r>
            <a:r>
              <a:rPr lang="tr-TR" sz="2400">
                <a:latin typeface="Calibri"/>
              </a:rPr>
              <a:t>ü</a:t>
            </a:r>
            <a:r>
              <a:rPr lang="tr-TR" sz="2400">
                <a:latin typeface="Arial Unicode MS" pitchFamily="34" charset="-128"/>
              </a:rPr>
              <a:t>me hızları</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a:xfrm>
            <a:off x="457200" y="253536"/>
            <a:ext cx="8229600" cy="1143000"/>
          </a:xfrm>
        </p:spPr>
        <p:txBody>
          <a:bodyPr>
            <a:scene3d>
              <a:camera prst="orthographicFront"/>
              <a:lightRig rig="soft" dir="t">
                <a:rot lat="0" lon="0" rev="2400000"/>
              </a:lightRig>
            </a:scene3d>
            <a:sp3d>
              <a:bevelT w="19050" h="12700"/>
            </a:sp3d>
          </a:bodyPr>
          <a:lstStyle/>
          <a:p>
            <a:pPr marL="54864" algn="ctr" eaLnBrk="1" fontAlgn="auto" hangingPunct="1">
              <a:spcAft>
                <a:spcPts val="0"/>
              </a:spcAft>
              <a:defRPr/>
            </a:pPr>
            <a:r>
              <a:rPr lang="tr-TR" sz="3600" dirty="0" err="1" smtClean="0">
                <a:solidFill>
                  <a:schemeClr val="tx2">
                    <a:tint val="100000"/>
                    <a:shade val="90000"/>
                    <a:satMod val="250000"/>
                    <a:alpha val="100000"/>
                  </a:schemeClr>
                </a:solidFill>
                <a:latin typeface="+mj-lt"/>
              </a:rPr>
              <a:t>Postnatal</a:t>
            </a:r>
            <a:r>
              <a:rPr lang="tr-TR" sz="3600" dirty="0" smtClean="0">
                <a:solidFill>
                  <a:schemeClr val="tx2">
                    <a:tint val="100000"/>
                    <a:shade val="90000"/>
                    <a:satMod val="250000"/>
                    <a:alpha val="100000"/>
                  </a:schemeClr>
                </a:solidFill>
                <a:latin typeface="+mj-lt"/>
              </a:rPr>
              <a:t> büyüme geriliği</a:t>
            </a:r>
          </a:p>
        </p:txBody>
      </p:sp>
      <p:sp>
        <p:nvSpPr>
          <p:cNvPr id="122882" name="Rectangle 3"/>
          <p:cNvSpPr>
            <a:spLocks noGrp="1"/>
          </p:cNvSpPr>
          <p:nvPr>
            <p:ph type="body" idx="1"/>
          </p:nvPr>
        </p:nvSpPr>
        <p:spPr/>
        <p:txBody>
          <a:bodyPr/>
          <a:lstStyle/>
          <a:p>
            <a:pPr eaLnBrk="1" hangingPunct="1">
              <a:buFont typeface="Calibri" pitchFamily="34" charset="0"/>
              <a:buNone/>
            </a:pPr>
            <a:r>
              <a:rPr lang="tr-TR" sz="2000" smtClean="0"/>
              <a:t>D</a:t>
            </a:r>
            <a:r>
              <a:rPr lang="tr-TR" sz="2000" smtClean="0">
                <a:latin typeface="Calibri"/>
              </a:rPr>
              <a:t>ü</a:t>
            </a:r>
            <a:r>
              <a:rPr lang="tr-TR" sz="2000" smtClean="0"/>
              <a:t>zeltilmiş yaş 36.hafta olan</a:t>
            </a:r>
          </a:p>
          <a:p>
            <a:pPr eaLnBrk="1" hangingPunct="1"/>
            <a:r>
              <a:rPr lang="tr-TR" sz="2000" smtClean="0"/>
              <a:t> &lt;1500g bebeklerin %97si</a:t>
            </a:r>
          </a:p>
          <a:p>
            <a:pPr eaLnBrk="1" hangingPunct="1"/>
            <a:r>
              <a:rPr lang="tr-TR" sz="2000" smtClean="0"/>
              <a:t>&lt;1000g bebeklerin %99</a:t>
            </a:r>
            <a:r>
              <a:rPr lang="tr-TR" sz="2000" smtClean="0">
                <a:latin typeface="Calibri"/>
              </a:rPr>
              <a:t>’</a:t>
            </a:r>
            <a:r>
              <a:rPr lang="tr-TR" sz="2000" smtClean="0"/>
              <a:t>u</a:t>
            </a:r>
          </a:p>
        </p:txBody>
      </p:sp>
      <p:sp>
        <p:nvSpPr>
          <p:cNvPr id="122883" name="AutoShape 4"/>
          <p:cNvSpPr>
            <a:spLocks noChangeArrowheads="1"/>
          </p:cNvSpPr>
          <p:nvPr/>
        </p:nvSpPr>
        <p:spPr bwMode="auto">
          <a:xfrm>
            <a:off x="4211638" y="1844675"/>
            <a:ext cx="576262" cy="649288"/>
          </a:xfrm>
          <a:prstGeom prst="rightArrow">
            <a:avLst>
              <a:gd name="adj1" fmla="val 50000"/>
              <a:gd name="adj2" fmla="val 25000"/>
            </a:avLst>
          </a:prstGeom>
          <a:solidFill>
            <a:srgbClr val="F91515"/>
          </a:solidFill>
          <a:ln w="9525">
            <a:solidFill>
              <a:schemeClr val="tx1"/>
            </a:solidFill>
            <a:miter lim="800000"/>
            <a:headEnd/>
            <a:tailEnd/>
          </a:ln>
        </p:spPr>
        <p:txBody>
          <a:bodyPr wrap="none" anchor="ctr"/>
          <a:lstStyle/>
          <a:p>
            <a:endParaRPr lang="tr-TR">
              <a:latin typeface="Arial Unicode MS" pitchFamily="34" charset="-128"/>
            </a:endParaRPr>
          </a:p>
        </p:txBody>
      </p:sp>
      <p:sp>
        <p:nvSpPr>
          <p:cNvPr id="122884" name="Text Box 5"/>
          <p:cNvSpPr txBox="1">
            <a:spLocks noChangeArrowheads="1"/>
          </p:cNvSpPr>
          <p:nvPr/>
        </p:nvSpPr>
        <p:spPr bwMode="auto">
          <a:xfrm>
            <a:off x="5148263" y="1916113"/>
            <a:ext cx="1871662" cy="457200"/>
          </a:xfrm>
          <a:prstGeom prst="rect">
            <a:avLst/>
          </a:prstGeom>
          <a:noFill/>
          <a:ln w="9525">
            <a:noFill/>
            <a:miter lim="800000"/>
            <a:headEnd/>
            <a:tailEnd/>
          </a:ln>
        </p:spPr>
        <p:txBody>
          <a:bodyPr>
            <a:spAutoFit/>
          </a:bodyPr>
          <a:lstStyle/>
          <a:p>
            <a:pPr>
              <a:spcBef>
                <a:spcPct val="50000"/>
              </a:spcBef>
            </a:pPr>
            <a:r>
              <a:rPr lang="tr-TR" sz="2400" b="1">
                <a:latin typeface="Arial Unicode MS" pitchFamily="34" charset="-128"/>
              </a:rPr>
              <a:t>&lt;10p</a:t>
            </a:r>
          </a:p>
        </p:txBody>
      </p:sp>
      <p:sp>
        <p:nvSpPr>
          <p:cNvPr id="122885" name="Text Box 6"/>
          <p:cNvSpPr txBox="1">
            <a:spLocks noChangeArrowheads="1"/>
          </p:cNvSpPr>
          <p:nvPr/>
        </p:nvSpPr>
        <p:spPr bwMode="auto">
          <a:xfrm>
            <a:off x="3635375" y="2852738"/>
            <a:ext cx="3240088" cy="366712"/>
          </a:xfrm>
          <a:prstGeom prst="rect">
            <a:avLst/>
          </a:prstGeom>
          <a:noFill/>
          <a:ln w="9525">
            <a:noFill/>
            <a:miter lim="800000"/>
            <a:headEnd/>
            <a:tailEnd/>
          </a:ln>
        </p:spPr>
        <p:txBody>
          <a:bodyPr>
            <a:spAutoFit/>
          </a:bodyPr>
          <a:lstStyle/>
          <a:p>
            <a:pPr>
              <a:spcBef>
                <a:spcPct val="50000"/>
              </a:spcBef>
            </a:pPr>
            <a:r>
              <a:rPr lang="tr-TR">
                <a:latin typeface="Arial Unicode MS" pitchFamily="34" charset="-128"/>
              </a:rPr>
              <a:t>Lemons, Pediatrics 2001</a:t>
            </a:r>
          </a:p>
        </p:txBody>
      </p:sp>
      <p:pic>
        <p:nvPicPr>
          <p:cNvPr id="122886" name="Picture 2" descr="http://ars.sciencedirect.com/content/image/1-s2.0-S0146000507000237-gr2.jpg"/>
          <p:cNvPicPr>
            <a:picLocks noChangeAspect="1" noChangeArrowheads="1"/>
          </p:cNvPicPr>
          <p:nvPr/>
        </p:nvPicPr>
        <p:blipFill>
          <a:blip r:embed="rId2"/>
          <a:srcRect/>
          <a:stretch>
            <a:fillRect/>
          </a:stretch>
        </p:blipFill>
        <p:spPr bwMode="auto">
          <a:xfrm>
            <a:off x="900113" y="3644900"/>
            <a:ext cx="3533775" cy="2352675"/>
          </a:xfrm>
          <a:prstGeom prst="rect">
            <a:avLst/>
          </a:prstGeom>
          <a:noFill/>
          <a:ln w="9525">
            <a:noFill/>
            <a:miter lim="800000"/>
            <a:headEnd/>
            <a:tailEnd/>
          </a:ln>
        </p:spPr>
      </p:pic>
      <p:sp>
        <p:nvSpPr>
          <p:cNvPr id="122887" name="7 Metin kutusu"/>
          <p:cNvSpPr txBox="1">
            <a:spLocks noChangeArrowheads="1"/>
          </p:cNvSpPr>
          <p:nvPr/>
        </p:nvSpPr>
        <p:spPr bwMode="auto">
          <a:xfrm>
            <a:off x="3851275" y="6092825"/>
            <a:ext cx="5041900" cy="366713"/>
          </a:xfrm>
          <a:prstGeom prst="rect">
            <a:avLst/>
          </a:prstGeom>
          <a:noFill/>
          <a:ln w="9525">
            <a:noFill/>
            <a:miter lim="800000"/>
            <a:headEnd/>
            <a:tailEnd/>
          </a:ln>
        </p:spPr>
        <p:txBody>
          <a:bodyPr>
            <a:spAutoFit/>
          </a:bodyPr>
          <a:lstStyle/>
          <a:p>
            <a:r>
              <a:rPr lang="tr-TR">
                <a:latin typeface="Arial Unicode MS" pitchFamily="34" charset="-128"/>
              </a:rPr>
              <a:t>Ehrenkranz, Seminars in Perinatology 2007</a:t>
            </a:r>
          </a:p>
        </p:txBody>
      </p:sp>
      <p:sp>
        <p:nvSpPr>
          <p:cNvPr id="122889" name="Text Box 9"/>
          <p:cNvSpPr txBox="1">
            <a:spLocks noChangeArrowheads="1"/>
          </p:cNvSpPr>
          <p:nvPr/>
        </p:nvSpPr>
        <p:spPr bwMode="auto">
          <a:xfrm>
            <a:off x="5003800" y="3716338"/>
            <a:ext cx="3529013" cy="1311275"/>
          </a:xfrm>
          <a:prstGeom prst="rect">
            <a:avLst/>
          </a:prstGeom>
          <a:noFill/>
          <a:ln w="9525">
            <a:noFill/>
            <a:miter lim="800000"/>
            <a:headEnd/>
            <a:tailEnd/>
          </a:ln>
          <a:effectLst/>
        </p:spPr>
        <p:txBody>
          <a:bodyPr>
            <a:spAutoFit/>
          </a:bodyPr>
          <a:lstStyle/>
          <a:p>
            <a:pPr>
              <a:spcBef>
                <a:spcPct val="50000"/>
              </a:spcBef>
            </a:pPr>
            <a:r>
              <a:rPr lang="tr-TR" sz="2000"/>
              <a:t>Erken postnatal dönemdeki ciddi tıbbi sorunlar yetersiz besin desteği alımı ve büyüme geriliği ile ilişkilidir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7" descr="2_61_tiny_baby1"/>
          <p:cNvPicPr>
            <a:picLocks noChangeAspect="1" noChangeArrowheads="1"/>
          </p:cNvPicPr>
          <p:nvPr/>
        </p:nvPicPr>
        <p:blipFill>
          <a:blip r:embed="rId2"/>
          <a:srcRect/>
          <a:stretch>
            <a:fillRect/>
          </a:stretch>
        </p:blipFill>
        <p:spPr bwMode="auto">
          <a:xfrm>
            <a:off x="1116013" y="1196975"/>
            <a:ext cx="3121025" cy="2341563"/>
          </a:xfrm>
          <a:prstGeom prst="rect">
            <a:avLst/>
          </a:prstGeom>
          <a:noFill/>
          <a:ln w="9525">
            <a:noFill/>
            <a:miter lim="800000"/>
            <a:headEnd/>
            <a:tailEnd/>
          </a:ln>
        </p:spPr>
      </p:pic>
      <p:sp>
        <p:nvSpPr>
          <p:cNvPr id="17410" name="Text Box 4"/>
          <p:cNvSpPr txBox="1">
            <a:spLocks noChangeArrowheads="1"/>
          </p:cNvSpPr>
          <p:nvPr/>
        </p:nvSpPr>
        <p:spPr bwMode="auto">
          <a:xfrm>
            <a:off x="0" y="4149725"/>
            <a:ext cx="9144000" cy="2073275"/>
          </a:xfrm>
          <a:prstGeom prst="rect">
            <a:avLst/>
          </a:prstGeom>
          <a:noFill/>
          <a:ln w="9525">
            <a:noFill/>
            <a:miter lim="800000"/>
            <a:headEnd/>
            <a:tailEnd/>
          </a:ln>
        </p:spPr>
        <p:txBody>
          <a:bodyPr>
            <a:spAutoFit/>
          </a:bodyPr>
          <a:lstStyle/>
          <a:p>
            <a:pPr algn="ctr">
              <a:spcBef>
                <a:spcPct val="50000"/>
              </a:spcBef>
              <a:buFontTx/>
              <a:buChar char="•"/>
            </a:pPr>
            <a:r>
              <a:rPr lang="tr-TR" sz="2000" b="1">
                <a:latin typeface="Arial Unicode MS" pitchFamily="34" charset="-128"/>
              </a:rPr>
              <a:t>Premature bebeğin b</a:t>
            </a:r>
            <a:r>
              <a:rPr lang="tr-TR" sz="2000" b="1">
                <a:latin typeface="Calibri"/>
              </a:rPr>
              <a:t>ü</a:t>
            </a:r>
            <a:r>
              <a:rPr lang="tr-TR" sz="2000" b="1">
                <a:latin typeface="Arial Unicode MS" pitchFamily="34" charset="-128"/>
              </a:rPr>
              <a:t>y</a:t>
            </a:r>
            <a:r>
              <a:rPr lang="tr-TR" sz="2000" b="1">
                <a:latin typeface="Calibri"/>
              </a:rPr>
              <a:t>ü</a:t>
            </a:r>
            <a:r>
              <a:rPr lang="tr-TR" sz="2000" b="1">
                <a:latin typeface="Arial Unicode MS" pitchFamily="34" charset="-128"/>
              </a:rPr>
              <a:t>me ve gelişmesini izlemek ve optimalize etmek</a:t>
            </a:r>
          </a:p>
          <a:p>
            <a:pPr algn="ctr">
              <a:spcBef>
                <a:spcPct val="50000"/>
              </a:spcBef>
              <a:buFontTx/>
              <a:buChar char="•"/>
            </a:pPr>
            <a:r>
              <a:rPr lang="tr-TR" sz="2000" b="1">
                <a:latin typeface="Arial Unicode MS" pitchFamily="34" charset="-128"/>
              </a:rPr>
              <a:t>Devam eden veya yeni ortaya </a:t>
            </a:r>
            <a:r>
              <a:rPr lang="tr-TR" sz="2000" b="1">
                <a:latin typeface="Calibri"/>
              </a:rPr>
              <a:t>ç</a:t>
            </a:r>
            <a:r>
              <a:rPr lang="tr-TR" sz="2000" b="1">
                <a:latin typeface="Arial Unicode MS" pitchFamily="34" charset="-128"/>
              </a:rPr>
              <a:t>ıkan sorunları tanımak, tedavi etmek</a:t>
            </a:r>
            <a:endParaRPr lang="tr-TR" sz="2000" b="1"/>
          </a:p>
          <a:p>
            <a:pPr algn="ctr">
              <a:spcBef>
                <a:spcPct val="50000"/>
              </a:spcBef>
              <a:buFontTx/>
              <a:buChar char="•"/>
            </a:pPr>
            <a:r>
              <a:rPr lang="tr-TR" sz="2000" b="1">
                <a:latin typeface="Arial Unicode MS" pitchFamily="34" charset="-128"/>
              </a:rPr>
              <a:t>Prematurelik ilişkili morbiditelerin uzun d</a:t>
            </a:r>
            <a:r>
              <a:rPr lang="tr-TR" sz="2000" b="1">
                <a:latin typeface="Calibri"/>
              </a:rPr>
              <a:t>ö</a:t>
            </a:r>
            <a:r>
              <a:rPr lang="tr-TR" sz="2000" b="1">
                <a:latin typeface="Arial Unicode MS" pitchFamily="34" charset="-128"/>
              </a:rPr>
              <a:t>nem etkilerini ve yoğun bakım uygulamalarının  sonu</a:t>
            </a:r>
            <a:r>
              <a:rPr lang="tr-TR" sz="2000" b="1">
                <a:latin typeface="Calibri"/>
              </a:rPr>
              <a:t>ç</a:t>
            </a:r>
            <a:r>
              <a:rPr lang="tr-TR" sz="2000" b="1">
                <a:latin typeface="Arial Unicode MS" pitchFamily="34" charset="-128"/>
              </a:rPr>
              <a:t>larını </a:t>
            </a:r>
            <a:r>
              <a:rPr lang="tr-TR" sz="2000" b="1"/>
              <a:t>görmek</a:t>
            </a:r>
          </a:p>
          <a:p>
            <a:pPr algn="ctr">
              <a:spcBef>
                <a:spcPct val="50000"/>
              </a:spcBef>
              <a:buFontTx/>
              <a:buChar char="•"/>
            </a:pPr>
            <a:endParaRPr lang="tr-TR" sz="2000" b="1">
              <a:latin typeface="Arial Unicode MS" pitchFamily="34" charset="-128"/>
            </a:endParaRPr>
          </a:p>
        </p:txBody>
      </p:sp>
      <p:sp>
        <p:nvSpPr>
          <p:cNvPr id="17411" name="Text Box 6"/>
          <p:cNvSpPr txBox="1">
            <a:spLocks noChangeArrowheads="1"/>
          </p:cNvSpPr>
          <p:nvPr/>
        </p:nvSpPr>
        <p:spPr bwMode="auto">
          <a:xfrm>
            <a:off x="2843213" y="404813"/>
            <a:ext cx="3313112" cy="457200"/>
          </a:xfrm>
          <a:prstGeom prst="rect">
            <a:avLst/>
          </a:prstGeom>
          <a:noFill/>
          <a:ln w="9525">
            <a:noFill/>
            <a:miter lim="800000"/>
            <a:headEnd/>
            <a:tailEnd/>
          </a:ln>
        </p:spPr>
        <p:txBody>
          <a:bodyPr>
            <a:spAutoFit/>
          </a:bodyPr>
          <a:lstStyle/>
          <a:p>
            <a:pPr algn="ctr">
              <a:spcBef>
                <a:spcPct val="50000"/>
              </a:spcBef>
            </a:pPr>
            <a:r>
              <a:rPr lang="tr-TR" sz="2400" b="1">
                <a:solidFill>
                  <a:srgbClr val="FF0000"/>
                </a:solidFill>
                <a:latin typeface="Arial Unicode MS" pitchFamily="34" charset="-128"/>
              </a:rPr>
              <a:t>İZLEMİN AMACI</a:t>
            </a:r>
          </a:p>
        </p:txBody>
      </p:sp>
      <p:pic>
        <p:nvPicPr>
          <p:cNvPr id="17412" name="Picture 10" descr="yani olgular 021"/>
          <p:cNvPicPr>
            <a:picLocks noChangeAspect="1" noChangeArrowheads="1"/>
          </p:cNvPicPr>
          <p:nvPr/>
        </p:nvPicPr>
        <p:blipFill>
          <a:blip r:embed="rId3"/>
          <a:srcRect/>
          <a:stretch>
            <a:fillRect/>
          </a:stretch>
        </p:blipFill>
        <p:spPr bwMode="auto">
          <a:xfrm>
            <a:off x="5219700" y="981075"/>
            <a:ext cx="2014538" cy="302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2 İçerik Yer Tutucusu"/>
          <p:cNvSpPr>
            <a:spLocks noGrp="1"/>
          </p:cNvSpPr>
          <p:nvPr>
            <p:ph idx="1"/>
          </p:nvPr>
        </p:nvSpPr>
        <p:spPr>
          <a:xfrm>
            <a:off x="457200" y="1782763"/>
            <a:ext cx="8229600" cy="4525962"/>
          </a:xfrm>
        </p:spPr>
        <p:txBody>
          <a:bodyPr/>
          <a:lstStyle/>
          <a:p>
            <a:pPr>
              <a:buFont typeface="Wingdings 2" pitchFamily="18" charset="2"/>
              <a:buNone/>
            </a:pPr>
            <a:r>
              <a:rPr lang="tr-TR" b="1" smtClean="0">
                <a:solidFill>
                  <a:srgbClr val="F91515"/>
                </a:solidFill>
                <a:latin typeface="Calibri" pitchFamily="34" charset="0"/>
              </a:rPr>
              <a:t>Her kontrolde 24 saatlik alımdeğerlendirilmedir</a:t>
            </a:r>
          </a:p>
          <a:p>
            <a:pPr>
              <a:buFont typeface="Wingdings 2" pitchFamily="18" charset="2"/>
              <a:buNone/>
            </a:pPr>
            <a:r>
              <a:rPr lang="tr-TR" b="1" smtClean="0">
                <a:solidFill>
                  <a:srgbClr val="F91515"/>
                </a:solidFill>
                <a:latin typeface="Calibri" pitchFamily="34" charset="0"/>
              </a:rPr>
              <a:t>Beslenme pratiği, tekniği tartışılmalıdır</a:t>
            </a:r>
            <a:r>
              <a:rPr lang="tr-TR" sz="2800" smtClean="0">
                <a:solidFill>
                  <a:srgbClr val="F91515"/>
                </a:solidFill>
              </a:rPr>
              <a:t> </a:t>
            </a:r>
            <a:endParaRPr lang="tr-TR" sz="2800" smtClean="0">
              <a:solidFill>
                <a:srgbClr val="F91515"/>
              </a:solidFill>
              <a:latin typeface="Calibri" pitchFamily="34" charset="0"/>
            </a:endParaRPr>
          </a:p>
          <a:p>
            <a:pPr>
              <a:buFont typeface="Wingdings 2" pitchFamily="18" charset="2"/>
              <a:buNone/>
            </a:pPr>
            <a:r>
              <a:rPr lang="tr-TR" sz="2800" smtClean="0">
                <a:solidFill>
                  <a:srgbClr val="F91515"/>
                </a:solidFill>
              </a:rPr>
              <a:t>En ideal besin anne s</a:t>
            </a:r>
            <a:r>
              <a:rPr lang="tr-TR" sz="2800" smtClean="0">
                <a:solidFill>
                  <a:srgbClr val="F91515"/>
                </a:solidFill>
                <a:latin typeface="Calibri"/>
              </a:rPr>
              <a:t>ü</a:t>
            </a:r>
            <a:r>
              <a:rPr lang="tr-TR" sz="2800" smtClean="0">
                <a:solidFill>
                  <a:srgbClr val="F91515"/>
                </a:solidFill>
              </a:rPr>
              <a:t>t</a:t>
            </a:r>
            <a:r>
              <a:rPr lang="tr-TR" sz="2800" smtClean="0">
                <a:solidFill>
                  <a:srgbClr val="F91515"/>
                </a:solidFill>
                <a:latin typeface="Calibri"/>
              </a:rPr>
              <a:t>ü</a:t>
            </a:r>
            <a:r>
              <a:rPr lang="tr-TR" sz="2800" smtClean="0">
                <a:solidFill>
                  <a:srgbClr val="F91515"/>
                </a:solidFill>
              </a:rPr>
              <a:t>; fakat yeterli değil</a:t>
            </a:r>
            <a:endParaRPr lang="tr-TR" sz="2800" smtClean="0">
              <a:solidFill>
                <a:srgbClr val="F91515"/>
              </a:solidFill>
              <a:latin typeface="Calibri" pitchFamily="34" charset="0"/>
            </a:endParaRPr>
          </a:p>
          <a:p>
            <a:pPr>
              <a:buFont typeface="Wingdings 2" pitchFamily="18" charset="2"/>
              <a:buNone/>
            </a:pPr>
            <a:endParaRPr lang="tr-TR" sz="2400" smtClean="0">
              <a:solidFill>
                <a:srgbClr val="F91515"/>
              </a:solidFill>
              <a:latin typeface="Calibri" pitchFamily="34" charset="0"/>
            </a:endParaRPr>
          </a:p>
          <a:p>
            <a:pPr eaLnBrk="1" hangingPunct="1">
              <a:buFont typeface="Wingdings" pitchFamily="2" charset="2"/>
              <a:buNone/>
            </a:pPr>
            <a:r>
              <a:rPr lang="tr-TR" sz="2400" smtClean="0">
                <a:latin typeface="Calibri" pitchFamily="34" charset="0"/>
              </a:rPr>
              <a:t>    Hı</a:t>
            </a:r>
            <a:r>
              <a:rPr lang="tr-TR" sz="2400" smtClean="0"/>
              <a:t>ızlı b</a:t>
            </a:r>
            <a:r>
              <a:rPr lang="tr-TR" sz="2400" smtClean="0">
                <a:latin typeface="Calibri"/>
              </a:rPr>
              <a:t>ü</a:t>
            </a:r>
            <a:r>
              <a:rPr lang="tr-TR" sz="2400" smtClean="0"/>
              <a:t>y</a:t>
            </a:r>
            <a:r>
              <a:rPr lang="tr-TR" sz="2400" smtClean="0">
                <a:latin typeface="Calibri"/>
              </a:rPr>
              <a:t>ü</a:t>
            </a:r>
            <a:r>
              <a:rPr lang="tr-TR" sz="2400" smtClean="0"/>
              <a:t>me d</a:t>
            </a:r>
            <a:r>
              <a:rPr lang="tr-TR" sz="2400" smtClean="0">
                <a:latin typeface="Calibri"/>
              </a:rPr>
              <a:t>ö</a:t>
            </a:r>
            <a:r>
              <a:rPr lang="tr-TR" sz="2400" smtClean="0"/>
              <a:t>neminde anne s</a:t>
            </a:r>
            <a:r>
              <a:rPr lang="tr-TR" sz="2400" smtClean="0">
                <a:latin typeface="Calibri"/>
              </a:rPr>
              <a:t>ü</a:t>
            </a:r>
            <a:r>
              <a:rPr lang="tr-TR" sz="2400" smtClean="0"/>
              <a:t>t</a:t>
            </a:r>
            <a:r>
              <a:rPr lang="tr-TR" sz="2400" smtClean="0">
                <a:latin typeface="Calibri"/>
              </a:rPr>
              <a:t>ü</a:t>
            </a:r>
            <a:r>
              <a:rPr lang="tr-TR" sz="2400" smtClean="0"/>
              <a:t>n</a:t>
            </a:r>
            <a:r>
              <a:rPr lang="tr-TR" sz="2400" smtClean="0">
                <a:latin typeface="Calibri"/>
              </a:rPr>
              <a:t>ü</a:t>
            </a:r>
            <a:r>
              <a:rPr lang="tr-TR" sz="2400" smtClean="0"/>
              <a:t>n</a:t>
            </a:r>
            <a:r>
              <a:rPr lang="tr-TR" sz="2400" smtClean="0">
                <a:latin typeface="Calibri" pitchFamily="34" charset="0"/>
              </a:rPr>
              <a:t> </a:t>
            </a:r>
            <a:r>
              <a:rPr lang="tr-TR" sz="2400" smtClean="0"/>
              <a:t>kalori, protein,vitamin ve mineral a</a:t>
            </a:r>
            <a:r>
              <a:rPr lang="tr-TR" sz="2400" smtClean="0">
                <a:latin typeface="Calibri"/>
              </a:rPr>
              <a:t>ç</a:t>
            </a:r>
            <a:r>
              <a:rPr lang="tr-TR" sz="2400" smtClean="0"/>
              <a:t>ısından desteklenmesi zenginleştirilmesi, d</a:t>
            </a:r>
            <a:r>
              <a:rPr lang="tr-TR" sz="2400" smtClean="0">
                <a:latin typeface="Calibri"/>
              </a:rPr>
              <a:t>ü</a:t>
            </a:r>
            <a:r>
              <a:rPr lang="tr-TR" sz="2400" smtClean="0"/>
              <a:t>ş</a:t>
            </a:r>
            <a:r>
              <a:rPr lang="tr-TR" sz="2400" smtClean="0">
                <a:latin typeface="Calibri"/>
              </a:rPr>
              <a:t>ü</a:t>
            </a:r>
            <a:r>
              <a:rPr lang="tr-TR" sz="2400" smtClean="0"/>
              <a:t>k </a:t>
            </a:r>
            <a:r>
              <a:rPr lang="tr-TR" sz="2400" smtClean="0">
                <a:latin typeface="Calibri"/>
              </a:rPr>
              <a:t>ö</a:t>
            </a:r>
            <a:r>
              <a:rPr lang="tr-TR" sz="2400" smtClean="0"/>
              <a:t>ğ</a:t>
            </a:r>
            <a:r>
              <a:rPr lang="tr-TR" sz="2400" smtClean="0">
                <a:latin typeface="Calibri"/>
              </a:rPr>
              <a:t>ü</a:t>
            </a:r>
            <a:r>
              <a:rPr lang="tr-TR" sz="2400" smtClean="0"/>
              <a:t>n hacimleriyle beslenebilen premat</a:t>
            </a:r>
            <a:r>
              <a:rPr lang="tr-TR" sz="2400" smtClean="0">
                <a:latin typeface="Calibri"/>
              </a:rPr>
              <a:t>ü</a:t>
            </a:r>
            <a:r>
              <a:rPr lang="tr-TR" sz="2400" smtClean="0"/>
              <a:t>relerde </a:t>
            </a:r>
            <a:r>
              <a:rPr lang="tr-TR" sz="2400" smtClean="0">
                <a:latin typeface="Calibri" pitchFamily="34" charset="0"/>
              </a:rPr>
              <a:t>daha iyi büyüme sağlar</a:t>
            </a:r>
          </a:p>
          <a:p>
            <a:pPr eaLnBrk="1" hangingPunct="1">
              <a:buFont typeface="Wingdings" pitchFamily="2" charset="2"/>
              <a:buNone/>
            </a:pPr>
            <a:endParaRPr lang="tr-TR" sz="2400" smtClean="0"/>
          </a:p>
          <a:p>
            <a:pPr eaLnBrk="1" hangingPunct="1">
              <a:buFont typeface="Wingdings" pitchFamily="2" charset="2"/>
              <a:buNone/>
            </a:pPr>
            <a:r>
              <a:rPr lang="tr-TR" sz="2400" smtClean="0"/>
              <a:t>Premat</a:t>
            </a:r>
            <a:r>
              <a:rPr lang="tr-TR" sz="2400" smtClean="0">
                <a:latin typeface="Calibri"/>
              </a:rPr>
              <a:t>ü</a:t>
            </a:r>
            <a:r>
              <a:rPr lang="tr-TR" sz="2400" smtClean="0"/>
              <a:t>re mamaları/Premature devam mamaları</a:t>
            </a:r>
          </a:p>
          <a:p>
            <a:pPr eaLnBrk="1" hangingPunct="1">
              <a:buFont typeface="Wingdings" pitchFamily="2" charset="2"/>
              <a:buNone/>
            </a:pPr>
            <a:r>
              <a:rPr lang="tr-TR" sz="2400" smtClean="0"/>
              <a:t>Bireyselleştirilmiş protein desteği</a:t>
            </a:r>
          </a:p>
          <a:p>
            <a:pPr eaLnBrk="1" hangingPunct="1">
              <a:buFont typeface="Wingdings" pitchFamily="2" charset="2"/>
              <a:buNone/>
            </a:pPr>
            <a:r>
              <a:rPr lang="tr-TR" sz="2400" smtClean="0"/>
              <a:t>Tamamlayıcı gıdaların eklenmesi</a:t>
            </a:r>
          </a:p>
        </p:txBody>
      </p:sp>
      <p:sp>
        <p:nvSpPr>
          <p:cNvPr id="123906" name="Text Box 4"/>
          <p:cNvSpPr txBox="1">
            <a:spLocks noChangeArrowheads="1"/>
          </p:cNvSpPr>
          <p:nvPr/>
        </p:nvSpPr>
        <p:spPr bwMode="auto">
          <a:xfrm>
            <a:off x="1835150" y="765175"/>
            <a:ext cx="5184775" cy="519113"/>
          </a:xfrm>
          <a:prstGeom prst="rect">
            <a:avLst/>
          </a:prstGeom>
          <a:noFill/>
          <a:ln w="9525">
            <a:noFill/>
            <a:miter lim="800000"/>
            <a:headEnd/>
            <a:tailEnd/>
          </a:ln>
        </p:spPr>
        <p:txBody>
          <a:bodyPr>
            <a:spAutoFit/>
          </a:bodyPr>
          <a:lstStyle/>
          <a:p>
            <a:pPr algn="ctr">
              <a:spcBef>
                <a:spcPct val="50000"/>
              </a:spcBef>
            </a:pPr>
            <a:r>
              <a:rPr lang="tr-TR" sz="2800"/>
              <a:t>Beslenme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Başlık 1"/>
          <p:cNvSpPr>
            <a:spLocks noGrp="1"/>
          </p:cNvSpPr>
          <p:nvPr>
            <p:ph type="title"/>
          </p:nvPr>
        </p:nvSpPr>
        <p:spPr>
          <a:xfrm>
            <a:off x="539551" y="0"/>
            <a:ext cx="8158361" cy="908720"/>
          </a:xfrm>
        </p:spPr>
        <p:txBody>
          <a:bodyPr>
            <a:scene3d>
              <a:camera prst="orthographicFront"/>
              <a:lightRig rig="soft" dir="t">
                <a:rot lat="0" lon="0" rev="2400000"/>
              </a:lightRig>
            </a:scene3d>
            <a:sp3d>
              <a:bevelT w="19050" h="12700"/>
            </a:sp3d>
          </a:bodyPr>
          <a:lstStyle/>
          <a:p>
            <a:pPr marL="54864" algn="ctr" eaLnBrk="1" fontAlgn="auto" hangingPunct="1">
              <a:spcAft>
                <a:spcPts val="0"/>
              </a:spcAft>
              <a:defRPr/>
            </a:pPr>
            <a:r>
              <a:rPr lang="tr-TR" sz="2800" dirty="0" smtClean="0">
                <a:solidFill>
                  <a:schemeClr val="tx1"/>
                </a:solidFill>
                <a:latin typeface="+mj-lt"/>
              </a:rPr>
              <a:t>Anne sütünün zenginleştirilmesi/ </a:t>
            </a:r>
            <a:r>
              <a:rPr lang="tr-TR" sz="2800" dirty="0" err="1" smtClean="0">
                <a:solidFill>
                  <a:schemeClr val="tx1"/>
                </a:solidFill>
                <a:latin typeface="+mj-lt"/>
              </a:rPr>
              <a:t>formula</a:t>
            </a:r>
            <a:endParaRPr lang="tr-TR" sz="2800" dirty="0" smtClean="0">
              <a:solidFill>
                <a:schemeClr val="tx1"/>
              </a:solidFill>
              <a:latin typeface="+mj-lt"/>
            </a:endParaRPr>
          </a:p>
        </p:txBody>
      </p:sp>
      <p:sp>
        <p:nvSpPr>
          <p:cNvPr id="5" name="Yuvarlatılmış Dikdörtgen 4"/>
          <p:cNvSpPr/>
          <p:nvPr/>
        </p:nvSpPr>
        <p:spPr>
          <a:xfrm>
            <a:off x="179388" y="1196975"/>
            <a:ext cx="2124075" cy="244792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2000">
                <a:solidFill>
                  <a:srgbClr val="FFFFFF"/>
                </a:solidFill>
                <a:latin typeface="Arial Unicode MS" pitchFamily="34" charset="-128"/>
              </a:rPr>
              <a:t>100 ml</a:t>
            </a:r>
          </a:p>
          <a:p>
            <a:pPr algn="ctr"/>
            <a:r>
              <a:rPr lang="tr-TR" sz="2000">
                <a:solidFill>
                  <a:srgbClr val="FFFFFF"/>
                </a:solidFill>
                <a:latin typeface="Arial Unicode MS" pitchFamily="34" charset="-128"/>
              </a:rPr>
              <a:t> anne s</a:t>
            </a:r>
            <a:r>
              <a:rPr lang="tr-TR" sz="2000">
                <a:solidFill>
                  <a:srgbClr val="FFFFFF"/>
                </a:solidFill>
              </a:rPr>
              <a:t>ü</a:t>
            </a:r>
            <a:r>
              <a:rPr lang="tr-TR" sz="2000">
                <a:solidFill>
                  <a:srgbClr val="FFFFFF"/>
                </a:solidFill>
                <a:latin typeface="Arial Unicode MS" pitchFamily="34" charset="-128"/>
              </a:rPr>
              <a:t>t</a:t>
            </a:r>
            <a:r>
              <a:rPr lang="tr-TR" sz="2000">
                <a:solidFill>
                  <a:srgbClr val="FFFFFF"/>
                </a:solidFill>
              </a:rPr>
              <a:t>ü</a:t>
            </a:r>
            <a:endParaRPr lang="tr-TR" sz="2000">
              <a:solidFill>
                <a:srgbClr val="FFFFFF"/>
              </a:solidFill>
              <a:latin typeface="Arial Unicode MS" pitchFamily="34" charset="-128"/>
            </a:endParaRPr>
          </a:p>
          <a:p>
            <a:pPr algn="ctr"/>
            <a:r>
              <a:rPr lang="tr-TR" sz="2000">
                <a:solidFill>
                  <a:srgbClr val="FFFFFF"/>
                </a:solidFill>
                <a:latin typeface="Arial Unicode MS" pitchFamily="34" charset="-128"/>
              </a:rPr>
              <a:t>1.3 g protein</a:t>
            </a:r>
          </a:p>
          <a:p>
            <a:pPr algn="ctr"/>
            <a:r>
              <a:rPr lang="tr-TR" sz="2000">
                <a:solidFill>
                  <a:srgbClr val="FFFFFF"/>
                </a:solidFill>
                <a:latin typeface="Arial Unicode MS" pitchFamily="34" charset="-128"/>
              </a:rPr>
              <a:t>71 kcal</a:t>
            </a:r>
          </a:p>
        </p:txBody>
      </p:sp>
      <p:sp>
        <p:nvSpPr>
          <p:cNvPr id="124931" name="Metin kutusu 5"/>
          <p:cNvSpPr txBox="1">
            <a:spLocks noChangeArrowheads="1"/>
          </p:cNvSpPr>
          <p:nvPr/>
        </p:nvSpPr>
        <p:spPr bwMode="auto">
          <a:xfrm>
            <a:off x="6011863" y="3141663"/>
            <a:ext cx="185737" cy="368300"/>
          </a:xfrm>
          <a:prstGeom prst="rect">
            <a:avLst/>
          </a:prstGeom>
          <a:noFill/>
          <a:ln w="9525">
            <a:noFill/>
            <a:miter lim="800000"/>
            <a:headEnd/>
            <a:tailEnd/>
          </a:ln>
        </p:spPr>
        <p:txBody>
          <a:bodyPr wrap="none">
            <a:spAutoFit/>
          </a:bodyPr>
          <a:lstStyle/>
          <a:p>
            <a:endParaRPr lang="tr-TR">
              <a:latin typeface="Arial Unicode MS" pitchFamily="34" charset="-128"/>
            </a:endParaRPr>
          </a:p>
        </p:txBody>
      </p:sp>
      <p:sp>
        <p:nvSpPr>
          <p:cNvPr id="2" name="Yuvarlatılmış Dikdörtgen 4"/>
          <p:cNvSpPr/>
          <p:nvPr/>
        </p:nvSpPr>
        <p:spPr>
          <a:xfrm>
            <a:off x="4500563" y="1196975"/>
            <a:ext cx="2303462" cy="237648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2000">
                <a:solidFill>
                  <a:srgbClr val="FFFFFF"/>
                </a:solidFill>
                <a:latin typeface="Arial Unicode MS" pitchFamily="34" charset="-128"/>
              </a:rPr>
              <a:t>100 ml</a:t>
            </a:r>
          </a:p>
          <a:p>
            <a:pPr algn="ctr"/>
            <a:r>
              <a:rPr lang="tr-TR" sz="2000">
                <a:solidFill>
                  <a:srgbClr val="FFFFFF"/>
                </a:solidFill>
                <a:latin typeface="Arial Unicode MS" pitchFamily="34" charset="-128"/>
              </a:rPr>
              <a:t>preterm mama</a:t>
            </a:r>
          </a:p>
          <a:p>
            <a:pPr algn="ctr"/>
            <a:r>
              <a:rPr lang="tr-TR" sz="2000">
                <a:solidFill>
                  <a:srgbClr val="FFFFFF"/>
                </a:solidFill>
                <a:latin typeface="Arial Unicode MS" pitchFamily="34" charset="-128"/>
              </a:rPr>
              <a:t>2.3 g protein</a:t>
            </a:r>
          </a:p>
          <a:p>
            <a:pPr algn="ctr"/>
            <a:r>
              <a:rPr lang="tr-TR" sz="2000">
                <a:solidFill>
                  <a:srgbClr val="FFFFFF"/>
                </a:solidFill>
                <a:latin typeface="Arial Unicode MS" pitchFamily="34" charset="-128"/>
              </a:rPr>
              <a:t>81 kcal</a:t>
            </a:r>
          </a:p>
        </p:txBody>
      </p:sp>
      <p:sp>
        <p:nvSpPr>
          <p:cNvPr id="124933" name="Text Box 8"/>
          <p:cNvSpPr txBox="1">
            <a:spLocks noChangeArrowheads="1"/>
          </p:cNvSpPr>
          <p:nvPr/>
        </p:nvSpPr>
        <p:spPr bwMode="auto">
          <a:xfrm>
            <a:off x="395288" y="3662363"/>
            <a:ext cx="8280400" cy="3560762"/>
          </a:xfrm>
          <a:prstGeom prst="rect">
            <a:avLst/>
          </a:prstGeom>
          <a:noFill/>
          <a:ln w="9525">
            <a:noFill/>
            <a:miter lim="800000"/>
            <a:headEnd/>
            <a:tailEnd/>
          </a:ln>
        </p:spPr>
        <p:txBody>
          <a:bodyPr>
            <a:spAutoFit/>
          </a:bodyPr>
          <a:lstStyle/>
          <a:p>
            <a:pPr algn="ctr">
              <a:spcBef>
                <a:spcPct val="50000"/>
              </a:spcBef>
            </a:pPr>
            <a:r>
              <a:rPr lang="tr-TR" sz="2400" b="1">
                <a:solidFill>
                  <a:srgbClr val="FF0000"/>
                </a:solidFill>
                <a:latin typeface="Arial Unicode MS" pitchFamily="34" charset="-128"/>
              </a:rPr>
              <a:t>ESPGHAN </a:t>
            </a:r>
            <a:r>
              <a:rPr lang="tr-TR" sz="2400" b="1">
                <a:solidFill>
                  <a:srgbClr val="FF0000"/>
                </a:solidFill>
                <a:latin typeface="Calibri"/>
              </a:rPr>
              <a:t>Ö</a:t>
            </a:r>
            <a:r>
              <a:rPr lang="tr-TR" sz="2400" b="1">
                <a:solidFill>
                  <a:srgbClr val="FF0000"/>
                </a:solidFill>
                <a:latin typeface="Arial Unicode MS" pitchFamily="34" charset="-128"/>
              </a:rPr>
              <a:t>NERİLERİ</a:t>
            </a:r>
          </a:p>
          <a:p>
            <a:pPr>
              <a:spcBef>
                <a:spcPct val="50000"/>
              </a:spcBef>
              <a:buFontTx/>
              <a:buChar char="•"/>
            </a:pPr>
            <a:r>
              <a:rPr lang="tr-TR" sz="2400">
                <a:latin typeface="Arial Unicode MS" pitchFamily="34" charset="-128"/>
              </a:rPr>
              <a:t>D</a:t>
            </a:r>
            <a:r>
              <a:rPr lang="tr-TR" sz="2400">
                <a:latin typeface="Calibri"/>
              </a:rPr>
              <a:t>ü</a:t>
            </a:r>
            <a:r>
              <a:rPr lang="tr-TR" sz="2400">
                <a:latin typeface="Arial Unicode MS" pitchFamily="34" charset="-128"/>
              </a:rPr>
              <a:t>zeltilmiş yaşa g</a:t>
            </a:r>
            <a:r>
              <a:rPr lang="tr-TR" sz="2400">
                <a:latin typeface="Calibri"/>
              </a:rPr>
              <a:t>ö</a:t>
            </a:r>
            <a:r>
              <a:rPr lang="tr-TR" sz="2400">
                <a:latin typeface="Arial Unicode MS" pitchFamily="34" charset="-128"/>
              </a:rPr>
              <a:t>re ağırlığı taburculukta normal ise AS ile besle yoksa preterm devam formulu terme veya d</a:t>
            </a:r>
            <a:r>
              <a:rPr lang="tr-TR" sz="2400">
                <a:latin typeface="Calibri"/>
              </a:rPr>
              <a:t>ü</a:t>
            </a:r>
            <a:r>
              <a:rPr lang="tr-TR" sz="2400">
                <a:latin typeface="Arial Unicode MS" pitchFamily="34" charset="-128"/>
              </a:rPr>
              <a:t>zeltilmiş 3 aya kadar</a:t>
            </a:r>
          </a:p>
          <a:p>
            <a:pPr>
              <a:spcBef>
                <a:spcPct val="50000"/>
              </a:spcBef>
              <a:buFontTx/>
              <a:buChar char="•"/>
            </a:pPr>
            <a:r>
              <a:rPr lang="tr-TR" sz="2400">
                <a:latin typeface="Arial Unicode MS" pitchFamily="34" charset="-128"/>
              </a:rPr>
              <a:t>D</a:t>
            </a:r>
            <a:r>
              <a:rPr lang="tr-TR" sz="2400">
                <a:latin typeface="Calibri"/>
              </a:rPr>
              <a:t>ü</a:t>
            </a:r>
            <a:r>
              <a:rPr lang="tr-TR" sz="2400">
                <a:latin typeface="Arial Unicode MS" pitchFamily="34" charset="-128"/>
              </a:rPr>
              <a:t>zeltilmiş yaşa g</a:t>
            </a:r>
            <a:r>
              <a:rPr lang="tr-TR" sz="2400">
                <a:latin typeface="Calibri"/>
              </a:rPr>
              <a:t>ö</a:t>
            </a:r>
            <a:r>
              <a:rPr lang="tr-TR" sz="2400">
                <a:latin typeface="Arial Unicode MS" pitchFamily="34" charset="-128"/>
              </a:rPr>
              <a:t>re ağırlık taburculukta d</a:t>
            </a:r>
            <a:r>
              <a:rPr lang="tr-TR" sz="2400">
                <a:latin typeface="Calibri"/>
              </a:rPr>
              <a:t>ü</a:t>
            </a:r>
            <a:r>
              <a:rPr lang="tr-TR" sz="2400">
                <a:latin typeface="Arial Unicode MS" pitchFamily="34" charset="-128"/>
              </a:rPr>
              <a:t>ş</a:t>
            </a:r>
            <a:r>
              <a:rPr lang="tr-TR" sz="2400">
                <a:latin typeface="Calibri"/>
              </a:rPr>
              <a:t>ü</a:t>
            </a:r>
            <a:r>
              <a:rPr lang="tr-TR" sz="2400">
                <a:latin typeface="Arial Unicode MS" pitchFamily="34" charset="-128"/>
              </a:rPr>
              <a:t>k ise fortifiye AS veya preterm devam formula</a:t>
            </a:r>
            <a:r>
              <a:rPr lang="tr-TR" sz="2400"/>
              <a:t> </a:t>
            </a:r>
            <a:r>
              <a:rPr lang="tr-TR" sz="2400">
                <a:latin typeface="Arial Unicode MS" pitchFamily="34" charset="-128"/>
              </a:rPr>
              <a:t>terme veya d</a:t>
            </a:r>
            <a:r>
              <a:rPr lang="tr-TR" sz="2400">
                <a:latin typeface="Calibri"/>
              </a:rPr>
              <a:t>ü</a:t>
            </a:r>
            <a:r>
              <a:rPr lang="tr-TR" sz="2400">
                <a:latin typeface="Arial Unicode MS" pitchFamily="34" charset="-128"/>
              </a:rPr>
              <a:t>zeltilmiş 3 aya kadar</a:t>
            </a:r>
          </a:p>
          <a:p>
            <a:pPr>
              <a:spcBef>
                <a:spcPct val="50000"/>
              </a:spcBef>
              <a:buFontTx/>
              <a:buChar char="•"/>
            </a:pPr>
            <a:endParaRPr lang="tr-TR" sz="2400">
              <a:latin typeface="Arial Unicode MS" pitchFamily="34" charset="-128"/>
            </a:endParaRPr>
          </a:p>
        </p:txBody>
      </p:sp>
      <p:sp>
        <p:nvSpPr>
          <p:cNvPr id="3" name="Yuvarlatılmış Dikdörtgen 4"/>
          <p:cNvSpPr/>
          <p:nvPr/>
        </p:nvSpPr>
        <p:spPr>
          <a:xfrm>
            <a:off x="2268538" y="1125538"/>
            <a:ext cx="2447925" cy="251936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tr-TR" sz="2400">
              <a:solidFill>
                <a:schemeClr val="bg1"/>
              </a:solidFill>
              <a:latin typeface="Arial Unicode MS" pitchFamily="34" charset="-128"/>
            </a:endParaRPr>
          </a:p>
          <a:p>
            <a:pPr algn="ctr"/>
            <a:endParaRPr lang="tr-TR" sz="2400">
              <a:solidFill>
                <a:schemeClr val="bg1"/>
              </a:solidFill>
              <a:latin typeface="Arial Unicode MS" pitchFamily="34" charset="-128"/>
            </a:endParaRPr>
          </a:p>
          <a:p>
            <a:pPr algn="ctr"/>
            <a:r>
              <a:rPr lang="tr-TR">
                <a:solidFill>
                  <a:schemeClr val="bg1"/>
                </a:solidFill>
                <a:latin typeface="Arial Unicode MS" pitchFamily="34" charset="-128"/>
              </a:rPr>
              <a:t>100ml</a:t>
            </a:r>
          </a:p>
          <a:p>
            <a:pPr algn="ctr"/>
            <a:r>
              <a:rPr lang="tr-TR">
                <a:solidFill>
                  <a:schemeClr val="bg1"/>
                </a:solidFill>
                <a:latin typeface="Arial Unicode MS" pitchFamily="34" charset="-128"/>
              </a:rPr>
              <a:t>Zenginleştirilmiş</a:t>
            </a:r>
          </a:p>
          <a:p>
            <a:pPr algn="ctr"/>
            <a:r>
              <a:rPr lang="tr-TR">
                <a:solidFill>
                  <a:schemeClr val="bg1"/>
                </a:solidFill>
                <a:latin typeface="Arial Unicode MS" pitchFamily="34" charset="-128"/>
              </a:rPr>
              <a:t> anne s</a:t>
            </a:r>
            <a:r>
              <a:rPr lang="tr-TR">
                <a:solidFill>
                  <a:schemeClr val="bg1"/>
                </a:solidFill>
              </a:rPr>
              <a:t>ü</a:t>
            </a:r>
            <a:r>
              <a:rPr lang="tr-TR">
                <a:solidFill>
                  <a:schemeClr val="bg1"/>
                </a:solidFill>
                <a:latin typeface="Arial Unicode MS" pitchFamily="34" charset="-128"/>
              </a:rPr>
              <a:t>t</a:t>
            </a:r>
            <a:r>
              <a:rPr lang="tr-TR">
                <a:solidFill>
                  <a:schemeClr val="bg1"/>
                </a:solidFill>
              </a:rPr>
              <a:t>ü</a:t>
            </a:r>
            <a:endParaRPr lang="tr-TR">
              <a:solidFill>
                <a:schemeClr val="bg1"/>
              </a:solidFill>
              <a:latin typeface="Arial Unicode MS" pitchFamily="34" charset="-128"/>
            </a:endParaRPr>
          </a:p>
          <a:p>
            <a:pPr algn="ctr"/>
            <a:r>
              <a:rPr lang="tr-TR">
                <a:solidFill>
                  <a:schemeClr val="bg1"/>
                </a:solidFill>
                <a:latin typeface="Arial Unicode MS" pitchFamily="34" charset="-128"/>
              </a:rPr>
              <a:t>1.9 g protein</a:t>
            </a:r>
          </a:p>
          <a:p>
            <a:pPr algn="ctr"/>
            <a:r>
              <a:rPr lang="tr-TR">
                <a:solidFill>
                  <a:schemeClr val="bg1"/>
                </a:solidFill>
                <a:latin typeface="Arial Unicode MS" pitchFamily="34" charset="-128"/>
              </a:rPr>
              <a:t>82 kcal</a:t>
            </a:r>
            <a:endParaRPr lang="tr-TR" sz="2400">
              <a:solidFill>
                <a:schemeClr val="bg1"/>
              </a:solidFill>
              <a:latin typeface="Arial Unicode MS" pitchFamily="34" charset="-128"/>
            </a:endParaRPr>
          </a:p>
          <a:p>
            <a:pPr algn="ctr"/>
            <a:endParaRPr lang="tr-TR" sz="2800">
              <a:solidFill>
                <a:schemeClr val="tx1"/>
              </a:solidFill>
              <a:latin typeface="Arial Unicode MS" pitchFamily="34" charset="-128"/>
            </a:endParaRPr>
          </a:p>
          <a:p>
            <a:endParaRPr lang="tr-TR" sz="2800">
              <a:solidFill>
                <a:srgbClr val="FFFFFF"/>
              </a:solidFill>
              <a:latin typeface="Arial Unicode MS" pitchFamily="34" charset="-128"/>
            </a:endParaRPr>
          </a:p>
        </p:txBody>
      </p:sp>
      <p:sp>
        <p:nvSpPr>
          <p:cNvPr id="4" name="Yuvarlatılmış Dikdörtgen 4"/>
          <p:cNvSpPr/>
          <p:nvPr/>
        </p:nvSpPr>
        <p:spPr>
          <a:xfrm>
            <a:off x="6588125" y="1196975"/>
            <a:ext cx="2447925" cy="244792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2000">
                <a:solidFill>
                  <a:srgbClr val="FFFFFF"/>
                </a:solidFill>
                <a:latin typeface="Arial Unicode MS" pitchFamily="34" charset="-128"/>
              </a:rPr>
              <a:t>100 ml </a:t>
            </a:r>
          </a:p>
          <a:p>
            <a:pPr algn="ctr"/>
            <a:r>
              <a:rPr lang="tr-TR" sz="2000">
                <a:solidFill>
                  <a:srgbClr val="FFFFFF"/>
                </a:solidFill>
                <a:latin typeface="Arial Unicode MS" pitchFamily="34" charset="-128"/>
              </a:rPr>
              <a:t>preterm devam maması</a:t>
            </a:r>
          </a:p>
          <a:p>
            <a:pPr algn="ctr"/>
            <a:r>
              <a:rPr lang="tr-TR" sz="2000">
                <a:solidFill>
                  <a:srgbClr val="FFFFFF"/>
                </a:solidFill>
                <a:latin typeface="Arial Unicode MS" pitchFamily="34" charset="-128"/>
              </a:rPr>
              <a:t>2.1 grprotein</a:t>
            </a:r>
          </a:p>
          <a:p>
            <a:pPr algn="ctr"/>
            <a:r>
              <a:rPr lang="tr-TR" sz="2000">
                <a:solidFill>
                  <a:srgbClr val="FFFFFF"/>
                </a:solidFill>
                <a:latin typeface="Arial Unicode MS" pitchFamily="34" charset="-128"/>
              </a:rPr>
              <a:t>73 kcal</a:t>
            </a:r>
          </a:p>
        </p:txBody>
      </p:sp>
      <p:sp>
        <p:nvSpPr>
          <p:cNvPr id="9" name="8 Yuvarlatılmış Dikdörtgen"/>
          <p:cNvSpPr/>
          <p:nvPr/>
        </p:nvSpPr>
        <p:spPr>
          <a:xfrm>
            <a:off x="395288" y="3644900"/>
            <a:ext cx="8280400" cy="2952750"/>
          </a:xfrm>
          <a:prstGeom prst="roundRect">
            <a:avLst/>
          </a:prstGeom>
          <a:noFill/>
          <a:ln w="38100">
            <a:solidFill>
              <a:srgbClr val="F915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tr-TR">
              <a:solidFill>
                <a:srgbClr val="FFFFFF"/>
              </a:solidFill>
              <a:latin typeface="Arial Unicode MS"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a:xfrm>
            <a:off x="457200" y="253536"/>
            <a:ext cx="8229600" cy="1143000"/>
          </a:xfrm>
        </p:spPr>
        <p:txBody>
          <a:bodyPr>
            <a:scene3d>
              <a:camera prst="orthographicFront"/>
              <a:lightRig rig="soft" dir="t">
                <a:rot lat="0" lon="0" rev="2400000"/>
              </a:lightRig>
            </a:scene3d>
            <a:sp3d>
              <a:bevelT w="19050" h="12700"/>
            </a:sp3d>
          </a:bodyPr>
          <a:lstStyle/>
          <a:p>
            <a:pPr marL="54864" algn="ctr" eaLnBrk="1" fontAlgn="auto" hangingPunct="1">
              <a:spcAft>
                <a:spcPts val="0"/>
              </a:spcAft>
              <a:defRPr/>
            </a:pPr>
            <a:r>
              <a:rPr lang="tr-TR" sz="4000" dirty="0" smtClean="0">
                <a:solidFill>
                  <a:schemeClr val="tx2">
                    <a:tint val="100000"/>
                    <a:shade val="90000"/>
                    <a:satMod val="250000"/>
                    <a:alpha val="100000"/>
                  </a:schemeClr>
                </a:solidFill>
                <a:latin typeface="+mj-lt"/>
              </a:rPr>
              <a:t>Beslenme sorunları</a:t>
            </a:r>
          </a:p>
        </p:txBody>
      </p:sp>
      <p:sp>
        <p:nvSpPr>
          <p:cNvPr id="125954" name="Rectangle 3"/>
          <p:cNvSpPr>
            <a:spLocks noGrp="1"/>
          </p:cNvSpPr>
          <p:nvPr>
            <p:ph type="body" idx="1"/>
          </p:nvPr>
        </p:nvSpPr>
        <p:spPr>
          <a:xfrm>
            <a:off x="457200" y="1711325"/>
            <a:ext cx="8229600" cy="4525963"/>
          </a:xfrm>
        </p:spPr>
        <p:txBody>
          <a:bodyPr/>
          <a:lstStyle/>
          <a:p>
            <a:pPr eaLnBrk="1" hangingPunct="1">
              <a:lnSpc>
                <a:spcPct val="90000"/>
              </a:lnSpc>
              <a:buFont typeface="Wingdings 2" pitchFamily="18" charset="2"/>
              <a:buNone/>
            </a:pPr>
            <a:r>
              <a:rPr lang="tr-TR" sz="2800" smtClean="0"/>
              <a:t>Emme yutma kordinasyon sorunu veya zayıflık</a:t>
            </a:r>
          </a:p>
          <a:p>
            <a:pPr eaLnBrk="1" hangingPunct="1">
              <a:lnSpc>
                <a:spcPct val="90000"/>
              </a:lnSpc>
              <a:buFont typeface="Wingdings 2" pitchFamily="18" charset="2"/>
              <a:buNone/>
            </a:pPr>
            <a:r>
              <a:rPr lang="tr-TR" sz="2800" smtClean="0"/>
              <a:t>Oral beslenmeye ge</a:t>
            </a:r>
            <a:r>
              <a:rPr lang="tr-TR" sz="2800" smtClean="0">
                <a:latin typeface="Calibri"/>
              </a:rPr>
              <a:t>ç</a:t>
            </a:r>
            <a:r>
              <a:rPr lang="tr-TR" sz="2800" smtClean="0"/>
              <a:t>işte gecikme</a:t>
            </a:r>
          </a:p>
          <a:p>
            <a:pPr eaLnBrk="1" hangingPunct="1">
              <a:lnSpc>
                <a:spcPct val="90000"/>
              </a:lnSpc>
              <a:buFont typeface="Wingdings 2" pitchFamily="18" charset="2"/>
              <a:buNone/>
            </a:pPr>
            <a:r>
              <a:rPr lang="tr-TR" sz="2800" smtClean="0"/>
              <a:t>Ge</a:t>
            </a:r>
            <a:r>
              <a:rPr lang="tr-TR" sz="2800" smtClean="0">
                <a:latin typeface="Calibri"/>
              </a:rPr>
              <a:t>ç</a:t>
            </a:r>
            <a:r>
              <a:rPr lang="tr-TR" sz="2800" smtClean="0"/>
              <a:t>ici n</a:t>
            </a:r>
            <a:r>
              <a:rPr lang="tr-TR" sz="2800" smtClean="0">
                <a:latin typeface="Calibri"/>
              </a:rPr>
              <a:t>ö</a:t>
            </a:r>
            <a:r>
              <a:rPr lang="tr-TR" sz="2800" smtClean="0"/>
              <a:t>rolojik immaturite veya kalıcı defisit</a:t>
            </a:r>
          </a:p>
          <a:p>
            <a:pPr eaLnBrk="1" hangingPunct="1">
              <a:lnSpc>
                <a:spcPct val="90000"/>
              </a:lnSpc>
              <a:buFont typeface="Wingdings 2" pitchFamily="18" charset="2"/>
              <a:buNone/>
            </a:pPr>
            <a:r>
              <a:rPr lang="tr-TR" sz="2800" smtClean="0"/>
              <a:t>Kronik akciğer/dispne-oksijen-trakeostomi</a:t>
            </a:r>
          </a:p>
          <a:p>
            <a:pPr eaLnBrk="1" hangingPunct="1">
              <a:lnSpc>
                <a:spcPct val="90000"/>
              </a:lnSpc>
              <a:buFont typeface="Wingdings 2" pitchFamily="18" charset="2"/>
              <a:buNone/>
            </a:pPr>
            <a:r>
              <a:rPr lang="tr-TR" sz="2800" smtClean="0"/>
              <a:t>G</a:t>
            </a:r>
            <a:r>
              <a:rPr lang="tr-TR" sz="2800" smtClean="0">
                <a:latin typeface="Calibri"/>
              </a:rPr>
              <a:t>ö</a:t>
            </a:r>
            <a:r>
              <a:rPr lang="tr-TR" sz="2800" smtClean="0"/>
              <a:t>r</a:t>
            </a:r>
          </a:p>
          <a:p>
            <a:pPr eaLnBrk="1" hangingPunct="1">
              <a:lnSpc>
                <a:spcPct val="90000"/>
              </a:lnSpc>
              <a:buFont typeface="Wingdings 2" pitchFamily="18" charset="2"/>
              <a:buNone/>
            </a:pPr>
            <a:r>
              <a:rPr lang="tr-TR" sz="2800" smtClean="0"/>
              <a:t>Oral aversiyon</a:t>
            </a:r>
          </a:p>
          <a:p>
            <a:pPr eaLnBrk="1" hangingPunct="1">
              <a:lnSpc>
                <a:spcPct val="90000"/>
              </a:lnSpc>
              <a:buFont typeface="Wingdings 2" pitchFamily="18" charset="2"/>
              <a:buNone/>
            </a:pPr>
            <a:r>
              <a:rPr lang="tr-TR" sz="2800" smtClean="0"/>
              <a:t>NG-gastrostomi</a:t>
            </a:r>
          </a:p>
          <a:p>
            <a:pPr eaLnBrk="1" hangingPunct="1">
              <a:lnSpc>
                <a:spcPct val="90000"/>
              </a:lnSpc>
              <a:buFont typeface="Wingdings 2" pitchFamily="18" charset="2"/>
              <a:buNone/>
            </a:pPr>
            <a:r>
              <a:rPr lang="tr-TR" sz="2800" smtClean="0"/>
              <a:t>Kabızlık</a:t>
            </a:r>
          </a:p>
          <a:p>
            <a:pPr eaLnBrk="1" hangingPunct="1">
              <a:lnSpc>
                <a:spcPct val="90000"/>
              </a:lnSpc>
              <a:buFont typeface="Wingdings 2" pitchFamily="18" charset="2"/>
              <a:buNone/>
            </a:pPr>
            <a:r>
              <a:rPr lang="tr-TR" sz="2800" smtClean="0"/>
              <a:t>Kolik</a:t>
            </a:r>
          </a:p>
          <a:p>
            <a:pPr eaLnBrk="1" hangingPunct="1">
              <a:lnSpc>
                <a:spcPct val="90000"/>
              </a:lnSpc>
              <a:buFont typeface="Wingdings 2" pitchFamily="18" charset="2"/>
              <a:buNone/>
            </a:pPr>
            <a:r>
              <a:rPr lang="tr-TR" sz="2800" smtClean="0"/>
              <a:t>Kısa barsak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54000"/>
            <a:ext cx="8229600" cy="1143000"/>
          </a:xfrm>
          <a:prstGeom prst="rect">
            <a:avLst/>
          </a:prstGeom>
        </p:spPr>
        <p:txBody>
          <a:bodyPr/>
          <a:lstStyle/>
          <a:p>
            <a:pPr marL="53975" algn="ctr"/>
            <a:r>
              <a:rPr lang="tr-TR" sz="2400">
                <a:solidFill>
                  <a:srgbClr val="EDEDED"/>
                </a:solidFill>
                <a:effectLst>
                  <a:outerShdw blurRad="38100" dist="38100" dir="2700000" algn="tl">
                    <a:srgbClr val="FFFFFF"/>
                  </a:outerShdw>
                </a:effectLst>
                <a:latin typeface="Calibri"/>
              </a:rPr>
              <a:t>Ö</a:t>
            </a:r>
            <a:r>
              <a:rPr lang="tr-TR" sz="2400">
                <a:solidFill>
                  <a:srgbClr val="EDEDED"/>
                </a:solidFill>
                <a:effectLst>
                  <a:outerShdw blurRad="38100" dist="38100" dir="2700000" algn="tl">
                    <a:srgbClr val="FFFFFF"/>
                  </a:outerShdw>
                </a:effectLst>
                <a:latin typeface="Arial Unicode MS" pitchFamily="34" charset="-128"/>
              </a:rPr>
              <a:t>zel bakım gereksinimi veya cihaz gereksinimi olan bebek</a:t>
            </a:r>
          </a:p>
          <a:p>
            <a:pPr marL="53975" algn="ctr"/>
            <a:r>
              <a:rPr lang="tr-TR" sz="2400">
                <a:solidFill>
                  <a:srgbClr val="EDEDED"/>
                </a:solidFill>
                <a:effectLst>
                  <a:outerShdw blurRad="38100" dist="38100" dir="2700000" algn="tl">
                    <a:srgbClr val="FFFFFF"/>
                  </a:outerShdw>
                </a:effectLst>
                <a:latin typeface="Arial Unicode MS" pitchFamily="34" charset="-128"/>
              </a:rPr>
              <a:t>Beslenme</a:t>
            </a:r>
          </a:p>
        </p:txBody>
      </p:sp>
      <p:sp>
        <p:nvSpPr>
          <p:cNvPr id="126978" name="Rectangle 3"/>
          <p:cNvSpPr txBox="1">
            <a:spLocks noChangeArrowheads="1"/>
          </p:cNvSpPr>
          <p:nvPr/>
        </p:nvSpPr>
        <p:spPr bwMode="auto">
          <a:xfrm>
            <a:off x="684213" y="1341438"/>
            <a:ext cx="7580312" cy="720725"/>
          </a:xfrm>
          <a:prstGeom prst="rect">
            <a:avLst/>
          </a:prstGeom>
          <a:noFill/>
          <a:ln w="9525">
            <a:noFill/>
            <a:miter lim="800000"/>
            <a:headEnd/>
            <a:tailEnd/>
          </a:ln>
        </p:spPr>
        <p:txBody>
          <a:bodyPr/>
          <a:lstStyle/>
          <a:p>
            <a:pPr marL="292100" indent="-292100" algn="ctr">
              <a:buClr>
                <a:schemeClr val="accent1"/>
              </a:buClr>
              <a:buSzPct val="70000"/>
            </a:pPr>
            <a:r>
              <a:rPr lang="tr-TR">
                <a:latin typeface="Arial Unicode MS" pitchFamily="34" charset="-128"/>
              </a:rPr>
              <a:t> </a:t>
            </a:r>
            <a:r>
              <a:rPr lang="tr-TR">
                <a:solidFill>
                  <a:srgbClr val="FF0000"/>
                </a:solidFill>
                <a:latin typeface="Arial Unicode MS" pitchFamily="34" charset="-128"/>
              </a:rPr>
              <a:t>Premature veya kompleks medikal problemleri olan bebeklere oral emerek veya biberonla beslenme  hastanede </a:t>
            </a:r>
            <a:r>
              <a:rPr lang="tr-TR">
                <a:solidFill>
                  <a:srgbClr val="FF0000"/>
                </a:solidFill>
                <a:latin typeface="Calibri"/>
              </a:rPr>
              <a:t>ö</a:t>
            </a:r>
            <a:r>
              <a:rPr lang="tr-TR">
                <a:solidFill>
                  <a:srgbClr val="FF0000"/>
                </a:solidFill>
                <a:latin typeface="Arial Unicode MS" pitchFamily="34" charset="-128"/>
              </a:rPr>
              <a:t>ğretilmelidir.</a:t>
            </a:r>
          </a:p>
        </p:txBody>
      </p:sp>
      <p:sp>
        <p:nvSpPr>
          <p:cNvPr id="126979" name="Text Box 4"/>
          <p:cNvSpPr txBox="1">
            <a:spLocks noChangeArrowheads="1"/>
          </p:cNvSpPr>
          <p:nvPr/>
        </p:nvSpPr>
        <p:spPr bwMode="auto">
          <a:xfrm>
            <a:off x="755650" y="2205038"/>
            <a:ext cx="7129463" cy="915987"/>
          </a:xfrm>
          <a:prstGeom prst="rect">
            <a:avLst/>
          </a:prstGeom>
          <a:noFill/>
          <a:ln w="9525">
            <a:noFill/>
            <a:miter lim="800000"/>
            <a:headEnd/>
            <a:tailEnd/>
          </a:ln>
        </p:spPr>
        <p:txBody>
          <a:bodyPr>
            <a:spAutoFit/>
          </a:bodyPr>
          <a:lstStyle/>
          <a:p>
            <a:pPr algn="ctr">
              <a:spcBef>
                <a:spcPct val="50000"/>
              </a:spcBef>
            </a:pPr>
            <a:r>
              <a:rPr lang="tr-TR">
                <a:latin typeface="Arial Unicode MS" pitchFamily="34" charset="-128"/>
              </a:rPr>
              <a:t>Gavaj ile beslenme, hastanede yatmayı gerektiren tek sorunu ağızdan beslenememe olan bebekte veya emmesi hi</a:t>
            </a:r>
            <a:r>
              <a:rPr lang="tr-TR">
                <a:latin typeface="Calibri"/>
              </a:rPr>
              <a:t>ç</a:t>
            </a:r>
            <a:r>
              <a:rPr lang="tr-TR">
                <a:latin typeface="Arial Unicode MS" pitchFamily="34" charset="-128"/>
              </a:rPr>
              <a:t> sağlanamayacak bebekte aile eğitimi verildiğinde evde uygulanabilir</a:t>
            </a:r>
          </a:p>
        </p:txBody>
      </p:sp>
      <p:sp>
        <p:nvSpPr>
          <p:cNvPr id="126980" name="Text Box 5"/>
          <p:cNvSpPr txBox="1">
            <a:spLocks noChangeArrowheads="1"/>
          </p:cNvSpPr>
          <p:nvPr/>
        </p:nvSpPr>
        <p:spPr bwMode="auto">
          <a:xfrm>
            <a:off x="827088" y="4292600"/>
            <a:ext cx="6767512" cy="641350"/>
          </a:xfrm>
          <a:prstGeom prst="rect">
            <a:avLst/>
          </a:prstGeom>
          <a:noFill/>
          <a:ln w="9525">
            <a:noFill/>
            <a:miter lim="800000"/>
            <a:headEnd/>
            <a:tailEnd/>
          </a:ln>
        </p:spPr>
        <p:txBody>
          <a:bodyPr>
            <a:spAutoFit/>
          </a:bodyPr>
          <a:lstStyle/>
          <a:p>
            <a:pPr>
              <a:spcBef>
                <a:spcPct val="50000"/>
              </a:spcBef>
            </a:pPr>
            <a:r>
              <a:rPr lang="tr-TR">
                <a:latin typeface="Arial Unicode MS" pitchFamily="34" charset="-128"/>
              </a:rPr>
              <a:t>Evde parenteral beslenme ise bir ekip tarfından dikkatle planlanarak uygulanabilir</a:t>
            </a:r>
          </a:p>
        </p:txBody>
      </p:sp>
      <p:sp>
        <p:nvSpPr>
          <p:cNvPr id="126981" name="Text Box 6"/>
          <p:cNvSpPr txBox="1">
            <a:spLocks noChangeArrowheads="1"/>
          </p:cNvSpPr>
          <p:nvPr/>
        </p:nvSpPr>
        <p:spPr bwMode="auto">
          <a:xfrm>
            <a:off x="900113" y="3573463"/>
            <a:ext cx="4105275" cy="366712"/>
          </a:xfrm>
          <a:prstGeom prst="rect">
            <a:avLst/>
          </a:prstGeom>
          <a:noFill/>
          <a:ln w="9525">
            <a:noFill/>
            <a:miter lim="800000"/>
            <a:headEnd/>
            <a:tailEnd/>
          </a:ln>
        </p:spPr>
        <p:txBody>
          <a:bodyPr>
            <a:spAutoFit/>
          </a:bodyPr>
          <a:lstStyle/>
          <a:p>
            <a:pPr>
              <a:spcBef>
                <a:spcPct val="50000"/>
              </a:spcBef>
            </a:pPr>
            <a:r>
              <a:rPr lang="tr-TR">
                <a:latin typeface="Arial Unicode MS" pitchFamily="34" charset="-128"/>
              </a:rPr>
              <a:t>Gastrostomi</a:t>
            </a:r>
            <a:r>
              <a:rPr lang="tr-TR">
                <a:latin typeface="Calibri"/>
              </a:rPr>
              <a:t>…</a:t>
            </a:r>
            <a:endParaRPr lang="tr-TR">
              <a:latin typeface="Arial Unicode MS" pitchFamily="34" charset="-128"/>
            </a:endParaRPr>
          </a:p>
        </p:txBody>
      </p:sp>
      <p:sp>
        <p:nvSpPr>
          <p:cNvPr id="126982" name="Text Box 7"/>
          <p:cNvSpPr txBox="1">
            <a:spLocks noChangeArrowheads="1"/>
          </p:cNvSpPr>
          <p:nvPr/>
        </p:nvSpPr>
        <p:spPr bwMode="auto">
          <a:xfrm>
            <a:off x="2339975" y="5084763"/>
            <a:ext cx="6804025" cy="917575"/>
          </a:xfrm>
          <a:prstGeom prst="rect">
            <a:avLst/>
          </a:prstGeom>
          <a:noFill/>
          <a:ln w="9525">
            <a:noFill/>
            <a:miter lim="800000"/>
            <a:headEnd/>
            <a:tailEnd/>
          </a:ln>
        </p:spPr>
        <p:txBody>
          <a:bodyPr>
            <a:spAutoFit/>
          </a:bodyPr>
          <a:lstStyle/>
          <a:p>
            <a:pPr>
              <a:spcBef>
                <a:spcPct val="50000"/>
              </a:spcBef>
            </a:pPr>
            <a:r>
              <a:rPr lang="tr-TR" sz="800">
                <a:latin typeface="Arial Unicode MS" pitchFamily="34" charset="-128"/>
              </a:rPr>
              <a:t>Collins CT. Early discharge with home support of gavage feeding for stable preterm infants who have not established full oral feeds Cochrane Database. Syst Rev. 2003(4):CD003743</a:t>
            </a:r>
          </a:p>
          <a:p>
            <a:pPr>
              <a:spcBef>
                <a:spcPct val="50000"/>
              </a:spcBef>
            </a:pPr>
            <a:r>
              <a:rPr lang="tr-TR" sz="800">
                <a:latin typeface="Arial Unicode MS" pitchFamily="34" charset="-128"/>
              </a:rPr>
              <a:t>George DE. AAP, Section on home health care. Home parenteral and enteral nutrution. In: Mc Conell MS Guidelines for Pdiatric Home health care. Elk Groove Village, IL.AAP Pediatrics 2002:113-123</a:t>
            </a:r>
          </a:p>
          <a:p>
            <a:pPr>
              <a:spcBef>
                <a:spcPct val="50000"/>
              </a:spcBef>
            </a:pPr>
            <a:endParaRPr lang="tr-TR" sz="1200">
              <a:latin typeface="Arial Unicode MS"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Başlık 1"/>
          <p:cNvSpPr>
            <a:spLocks noGrp="1"/>
          </p:cNvSpPr>
          <p:nvPr>
            <p:ph type="title"/>
          </p:nvPr>
        </p:nvSpPr>
        <p:spPr>
          <a:xfrm>
            <a:off x="457200" y="253536"/>
            <a:ext cx="8229600" cy="1143000"/>
          </a:xfrm>
        </p:spPr>
        <p:txBody>
          <a:bodyPr>
            <a:scene3d>
              <a:camera prst="orthographicFront"/>
              <a:lightRig rig="soft" dir="t">
                <a:rot lat="0" lon="0" rev="2400000"/>
              </a:lightRig>
            </a:scene3d>
            <a:sp3d>
              <a:bevelT w="19050" h="12700"/>
            </a:sp3d>
          </a:bodyPr>
          <a:lstStyle/>
          <a:p>
            <a:pPr marL="54864" algn="ctr" eaLnBrk="1" fontAlgn="auto" hangingPunct="1">
              <a:spcAft>
                <a:spcPts val="0"/>
              </a:spcAft>
              <a:defRPr/>
            </a:pPr>
            <a:r>
              <a:rPr lang="tr-TR" sz="3600" dirty="0" smtClean="0">
                <a:solidFill>
                  <a:schemeClr val="tx2">
                    <a:tint val="100000"/>
                    <a:shade val="90000"/>
                    <a:satMod val="250000"/>
                    <a:alpha val="100000"/>
                  </a:schemeClr>
                </a:solidFill>
                <a:latin typeface="+mj-lt"/>
              </a:rPr>
              <a:t> </a:t>
            </a:r>
            <a:r>
              <a:rPr lang="tr-TR" sz="3600" dirty="0" smtClean="0">
                <a:solidFill>
                  <a:schemeClr val="accent2"/>
                </a:solidFill>
                <a:latin typeface="+mj-lt"/>
              </a:rPr>
              <a:t>Vitamin ve mineral destekleri</a:t>
            </a:r>
          </a:p>
        </p:txBody>
      </p:sp>
      <p:sp>
        <p:nvSpPr>
          <p:cNvPr id="128002" name="İçerik Yer Tutucusu 2"/>
          <p:cNvSpPr>
            <a:spLocks noGrp="1"/>
          </p:cNvSpPr>
          <p:nvPr>
            <p:ph sz="half" idx="1"/>
          </p:nvPr>
        </p:nvSpPr>
        <p:spPr>
          <a:xfrm>
            <a:off x="457200" y="1646238"/>
            <a:ext cx="4038600" cy="4525962"/>
          </a:xfrm>
        </p:spPr>
        <p:txBody>
          <a:bodyPr/>
          <a:lstStyle/>
          <a:p>
            <a:pPr eaLnBrk="1" hangingPunct="1"/>
            <a:r>
              <a:rPr lang="tr-TR" smtClean="0"/>
              <a:t>D vitamini:</a:t>
            </a:r>
          </a:p>
          <a:p>
            <a:pPr lvl="1" eaLnBrk="1" hangingPunct="1"/>
            <a:r>
              <a:rPr lang="tr-TR" smtClean="0"/>
              <a:t>&lt;32 hafta: </a:t>
            </a:r>
            <a:r>
              <a:rPr lang="tr-TR" i="1" smtClean="0"/>
              <a:t>800 iu/g</a:t>
            </a:r>
            <a:r>
              <a:rPr lang="tr-TR" i="1" smtClean="0">
                <a:latin typeface="Calibri"/>
              </a:rPr>
              <a:t>ü</a:t>
            </a:r>
            <a:r>
              <a:rPr lang="tr-TR" i="1" smtClean="0"/>
              <a:t>n</a:t>
            </a:r>
          </a:p>
          <a:p>
            <a:pPr lvl="1" eaLnBrk="1" hangingPunct="1"/>
            <a:r>
              <a:rPr lang="tr-TR" smtClean="0"/>
              <a:t>32-37 hafta: </a:t>
            </a:r>
            <a:r>
              <a:rPr lang="tr-TR" i="1" smtClean="0"/>
              <a:t>400 iu/g</a:t>
            </a:r>
            <a:r>
              <a:rPr lang="tr-TR" i="1" smtClean="0">
                <a:latin typeface="Calibri"/>
              </a:rPr>
              <a:t>ü</a:t>
            </a:r>
            <a:r>
              <a:rPr lang="tr-TR" i="1" smtClean="0"/>
              <a:t>n</a:t>
            </a:r>
          </a:p>
        </p:txBody>
      </p:sp>
      <p:sp>
        <p:nvSpPr>
          <p:cNvPr id="4" name="İçerik Yer Tutucusu 3"/>
          <p:cNvSpPr>
            <a:spLocks noGrp="1"/>
          </p:cNvSpPr>
          <p:nvPr>
            <p:ph sz="half" idx="2"/>
          </p:nvPr>
        </p:nvSpPr>
        <p:spPr>
          <a:xfrm>
            <a:off x="4648200" y="1646238"/>
            <a:ext cx="4038600" cy="4525962"/>
          </a:xfrm>
        </p:spPr>
        <p:txBody>
          <a:bodyPr>
            <a:normAutofit/>
          </a:bodyPr>
          <a:lstStyle/>
          <a:p>
            <a:pPr eaLnBrk="1" hangingPunct="1">
              <a:buFont typeface="Calibri" pitchFamily="34" charset="0"/>
              <a:buChar char="•"/>
            </a:pPr>
            <a:r>
              <a:rPr lang="tr-TR" smtClean="0"/>
              <a:t>Demir:</a:t>
            </a:r>
          </a:p>
          <a:p>
            <a:pPr lvl="1" eaLnBrk="1" hangingPunct="1">
              <a:buFont typeface="Calibri" pitchFamily="34" charset="0"/>
              <a:buChar char="–"/>
            </a:pPr>
            <a:r>
              <a:rPr lang="tr-TR" smtClean="0"/>
              <a:t>&lt;32 hafta: İlk ayda</a:t>
            </a:r>
          </a:p>
          <a:p>
            <a:pPr lvl="1" eaLnBrk="1" hangingPunct="1">
              <a:buFont typeface="Calibri" pitchFamily="34" charset="0"/>
              <a:buChar char="–"/>
            </a:pPr>
            <a:r>
              <a:rPr lang="tr-TR" smtClean="0"/>
              <a:t>32-37 hafta: 2. aydan itibaren</a:t>
            </a:r>
          </a:p>
          <a:p>
            <a:pPr lvl="1" eaLnBrk="1" hangingPunct="1">
              <a:buFont typeface="Calibri" pitchFamily="34" charset="0"/>
              <a:buChar char="–"/>
            </a:pPr>
            <a:endParaRPr lang="tr-TR" smtClean="0"/>
          </a:p>
          <a:p>
            <a:pPr lvl="1" eaLnBrk="1" hangingPunct="1">
              <a:buFontTx/>
              <a:buNone/>
            </a:pPr>
            <a:r>
              <a:rPr lang="tr-TR" smtClean="0"/>
              <a:t>	</a:t>
            </a:r>
            <a:r>
              <a:rPr lang="tr-TR" i="1" smtClean="0"/>
              <a:t>≥2 mg/kg/g</a:t>
            </a:r>
            <a:r>
              <a:rPr lang="tr-TR" i="1" smtClean="0">
                <a:latin typeface="Calibri"/>
              </a:rPr>
              <a:t>ü</a:t>
            </a:r>
            <a:r>
              <a:rPr lang="tr-TR" i="1" smtClean="0"/>
              <a:t>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Başlık 1"/>
          <p:cNvSpPr>
            <a:spLocks noGrp="1"/>
          </p:cNvSpPr>
          <p:nvPr>
            <p:ph type="title"/>
          </p:nvPr>
        </p:nvSpPr>
        <p:spPr>
          <a:xfrm>
            <a:off x="457200" y="253536"/>
            <a:ext cx="8229600" cy="1143000"/>
          </a:xfrm>
        </p:spPr>
        <p:txBody>
          <a:bodyPr>
            <a:scene3d>
              <a:camera prst="orthographicFront"/>
              <a:lightRig rig="soft" dir="t">
                <a:rot lat="0" lon="0" rev="2400000"/>
              </a:lightRig>
            </a:scene3d>
            <a:sp3d>
              <a:bevelT w="19050" h="12700"/>
            </a:sp3d>
          </a:bodyPr>
          <a:lstStyle/>
          <a:p>
            <a:pPr marL="54864" algn="ctr" eaLnBrk="1" fontAlgn="auto" hangingPunct="1">
              <a:spcAft>
                <a:spcPts val="0"/>
              </a:spcAft>
              <a:defRPr/>
            </a:pPr>
            <a:r>
              <a:rPr lang="tr-TR" sz="4000" dirty="0" smtClean="0">
                <a:solidFill>
                  <a:schemeClr val="accent2"/>
                </a:solidFill>
                <a:latin typeface="+mj-lt"/>
              </a:rPr>
              <a:t>Prematürelerde aşılama</a:t>
            </a:r>
          </a:p>
        </p:txBody>
      </p:sp>
      <p:sp>
        <p:nvSpPr>
          <p:cNvPr id="129026" name="İçerik Yer Tutucusu 2"/>
          <p:cNvSpPr>
            <a:spLocks noGrp="1"/>
          </p:cNvSpPr>
          <p:nvPr>
            <p:ph idx="1"/>
          </p:nvPr>
        </p:nvSpPr>
        <p:spPr/>
        <p:txBody>
          <a:bodyPr/>
          <a:lstStyle/>
          <a:p>
            <a:pPr eaLnBrk="1" hangingPunct="1">
              <a:buFont typeface="Wingdings" pitchFamily="2" charset="2"/>
              <a:buChar char="§"/>
            </a:pPr>
            <a:r>
              <a:rPr lang="tr-TR" smtClean="0"/>
              <a:t>Aşılar takvim yaşına g</a:t>
            </a:r>
            <a:r>
              <a:rPr lang="tr-TR" smtClean="0">
                <a:latin typeface="Calibri"/>
              </a:rPr>
              <a:t>ö</a:t>
            </a:r>
            <a:r>
              <a:rPr lang="tr-TR" smtClean="0"/>
              <a:t>re, normal zamanında yapılır</a:t>
            </a:r>
          </a:p>
          <a:p>
            <a:pPr eaLnBrk="1" hangingPunct="1">
              <a:buFont typeface="Wingdings" pitchFamily="2" charset="2"/>
              <a:buChar char="§"/>
            </a:pPr>
            <a:r>
              <a:rPr lang="tr-TR" smtClean="0"/>
              <a:t>Yoğun bakım </a:t>
            </a:r>
            <a:r>
              <a:rPr lang="tr-TR" smtClean="0">
                <a:latin typeface="Calibri"/>
              </a:rPr>
              <a:t>ü</a:t>
            </a:r>
            <a:r>
              <a:rPr lang="tr-TR" smtClean="0"/>
              <a:t>nitesinde yatmaktayken canlı aşı yapılmaz</a:t>
            </a:r>
          </a:p>
          <a:p>
            <a:pPr eaLnBrk="1" hangingPunct="1">
              <a:buFont typeface="Wingdings" pitchFamily="2" charset="2"/>
              <a:buChar char="§"/>
            </a:pPr>
            <a:r>
              <a:rPr lang="tr-TR" smtClean="0"/>
              <a:t>&lt;2000 g Hepatit B aşısı yapılmaz</a:t>
            </a:r>
          </a:p>
          <a:p>
            <a:pPr eaLnBrk="1" hangingPunct="1">
              <a:buFont typeface="Wingdings" pitchFamily="2" charset="2"/>
              <a:buChar char="§"/>
            </a:pPr>
            <a:r>
              <a:rPr lang="tr-TR" smtClean="0">
                <a:latin typeface="Calibri"/>
              </a:rPr>
              <a:t>Ö</a:t>
            </a:r>
            <a:r>
              <a:rPr lang="tr-TR" smtClean="0"/>
              <a:t>zellikle BPD</a:t>
            </a:r>
            <a:r>
              <a:rPr lang="tr-TR" smtClean="0">
                <a:latin typeface="Calibri"/>
              </a:rPr>
              <a:t>’</a:t>
            </a:r>
            <a:r>
              <a:rPr lang="tr-TR" smtClean="0"/>
              <a:t>li premat</a:t>
            </a:r>
            <a:r>
              <a:rPr lang="tr-TR" smtClean="0">
                <a:latin typeface="Calibri"/>
              </a:rPr>
              <a:t>ü</a:t>
            </a:r>
            <a:r>
              <a:rPr lang="tr-TR" smtClean="0"/>
              <a:t>relere her yıl (&gt;6ay)influenza aşısı yapılmalıdır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ext Box 4"/>
          <p:cNvSpPr txBox="1">
            <a:spLocks noChangeArrowheads="1"/>
          </p:cNvSpPr>
          <p:nvPr/>
        </p:nvSpPr>
        <p:spPr bwMode="auto">
          <a:xfrm>
            <a:off x="539750" y="1412875"/>
            <a:ext cx="7920038" cy="519113"/>
          </a:xfrm>
          <a:prstGeom prst="rect">
            <a:avLst/>
          </a:prstGeom>
          <a:noFill/>
          <a:ln w="9525">
            <a:noFill/>
            <a:miter lim="800000"/>
            <a:headEnd/>
            <a:tailEnd/>
          </a:ln>
        </p:spPr>
        <p:txBody>
          <a:bodyPr>
            <a:spAutoFit/>
          </a:bodyPr>
          <a:lstStyle/>
          <a:p>
            <a:pPr algn="ctr">
              <a:spcBef>
                <a:spcPct val="50000"/>
              </a:spcBef>
            </a:pPr>
            <a:r>
              <a:rPr lang="tr-TR" sz="2800"/>
              <a:t>Sık karşılaşılan medikal sorunlar ve taramalar</a:t>
            </a:r>
          </a:p>
        </p:txBody>
      </p:sp>
      <p:pic>
        <p:nvPicPr>
          <p:cNvPr id="130050" name="Picture 5" descr="awake"/>
          <p:cNvPicPr>
            <a:picLocks noChangeAspect="1" noChangeArrowheads="1"/>
          </p:cNvPicPr>
          <p:nvPr/>
        </p:nvPicPr>
        <p:blipFill>
          <a:blip r:embed="rId2"/>
          <a:srcRect/>
          <a:stretch>
            <a:fillRect/>
          </a:stretch>
        </p:blipFill>
        <p:spPr bwMode="auto">
          <a:xfrm>
            <a:off x="2700338" y="2349500"/>
            <a:ext cx="3775075" cy="26479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 Box 3"/>
          <p:cNvSpPr txBox="1">
            <a:spLocks noChangeArrowheads="1"/>
          </p:cNvSpPr>
          <p:nvPr/>
        </p:nvSpPr>
        <p:spPr bwMode="auto">
          <a:xfrm>
            <a:off x="3348038" y="4292600"/>
            <a:ext cx="2376487" cy="1190625"/>
          </a:xfrm>
          <a:prstGeom prst="rect">
            <a:avLst/>
          </a:prstGeom>
          <a:noFill/>
          <a:ln w="9525">
            <a:noFill/>
            <a:miter lim="800000"/>
            <a:headEnd/>
            <a:tailEnd/>
          </a:ln>
        </p:spPr>
        <p:txBody>
          <a:bodyPr>
            <a:spAutoFit/>
          </a:bodyPr>
          <a:lstStyle/>
          <a:p>
            <a:pPr>
              <a:spcBef>
                <a:spcPct val="50000"/>
              </a:spcBef>
            </a:pPr>
            <a:r>
              <a:rPr lang="tr-TR" b="1">
                <a:solidFill>
                  <a:schemeClr val="bg1"/>
                </a:solidFill>
                <a:latin typeface="Arial Unicode MS" pitchFamily="34" charset="-128"/>
              </a:rPr>
              <a:t>AKCİĞER GRAFİSİNDE SEBAT EDEN ANORMALLİK</a:t>
            </a:r>
          </a:p>
        </p:txBody>
      </p:sp>
      <p:sp>
        <p:nvSpPr>
          <p:cNvPr id="131074" name="Text Box 4"/>
          <p:cNvSpPr txBox="1">
            <a:spLocks noChangeArrowheads="1"/>
          </p:cNvSpPr>
          <p:nvPr/>
        </p:nvSpPr>
        <p:spPr bwMode="auto">
          <a:xfrm>
            <a:off x="3203575" y="2139950"/>
            <a:ext cx="2447925" cy="641350"/>
          </a:xfrm>
          <a:prstGeom prst="rect">
            <a:avLst/>
          </a:prstGeom>
          <a:noFill/>
          <a:ln w="9525">
            <a:noFill/>
            <a:miter lim="800000"/>
            <a:headEnd/>
            <a:tailEnd/>
          </a:ln>
        </p:spPr>
        <p:txBody>
          <a:bodyPr>
            <a:spAutoFit/>
          </a:bodyPr>
          <a:lstStyle/>
          <a:p>
            <a:pPr algn="ctr">
              <a:spcBef>
                <a:spcPct val="50000"/>
              </a:spcBef>
            </a:pPr>
            <a:r>
              <a:rPr lang="tr-TR" b="1">
                <a:latin typeface="Arial Unicode MS" pitchFamily="34" charset="-128"/>
              </a:rPr>
              <a:t>MATUR OLMAYAN AKCİĞER</a:t>
            </a:r>
          </a:p>
        </p:txBody>
      </p:sp>
      <p:sp>
        <p:nvSpPr>
          <p:cNvPr id="131075" name="AutoShape 5"/>
          <p:cNvSpPr>
            <a:spLocks noChangeArrowheads="1"/>
          </p:cNvSpPr>
          <p:nvPr/>
        </p:nvSpPr>
        <p:spPr bwMode="auto">
          <a:xfrm>
            <a:off x="2627313" y="2276475"/>
            <a:ext cx="576262" cy="431800"/>
          </a:xfrm>
          <a:prstGeom prst="rightArrow">
            <a:avLst>
              <a:gd name="adj1" fmla="val 50000"/>
              <a:gd name="adj2" fmla="val 33364"/>
            </a:avLst>
          </a:prstGeom>
          <a:solidFill>
            <a:srgbClr val="FF0000"/>
          </a:solidFill>
          <a:ln w="9525">
            <a:solidFill>
              <a:schemeClr val="tx1"/>
            </a:solidFill>
            <a:miter lim="800000"/>
            <a:headEnd/>
            <a:tailEnd/>
          </a:ln>
        </p:spPr>
        <p:txBody>
          <a:bodyPr wrap="none" anchor="ctr"/>
          <a:lstStyle/>
          <a:p>
            <a:endParaRPr lang="tr-TR">
              <a:latin typeface="Arial Unicode MS" pitchFamily="34" charset="-128"/>
            </a:endParaRPr>
          </a:p>
        </p:txBody>
      </p:sp>
      <p:sp>
        <p:nvSpPr>
          <p:cNvPr id="131076" name="AutoShape 6"/>
          <p:cNvSpPr>
            <a:spLocks noChangeArrowheads="1"/>
          </p:cNvSpPr>
          <p:nvPr/>
        </p:nvSpPr>
        <p:spPr bwMode="auto">
          <a:xfrm>
            <a:off x="5651500" y="2349500"/>
            <a:ext cx="647700" cy="430213"/>
          </a:xfrm>
          <a:prstGeom prst="rightArrow">
            <a:avLst>
              <a:gd name="adj1" fmla="val 50000"/>
              <a:gd name="adj2" fmla="val 37638"/>
            </a:avLst>
          </a:prstGeom>
          <a:solidFill>
            <a:srgbClr val="FF0000"/>
          </a:solidFill>
          <a:ln w="9525">
            <a:solidFill>
              <a:schemeClr val="tx1"/>
            </a:solidFill>
            <a:miter lim="800000"/>
            <a:headEnd/>
            <a:tailEnd/>
          </a:ln>
        </p:spPr>
        <p:txBody>
          <a:bodyPr wrap="none" anchor="ctr"/>
          <a:lstStyle/>
          <a:p>
            <a:endParaRPr lang="tr-TR">
              <a:latin typeface="Arial Unicode MS" pitchFamily="34" charset="-128"/>
            </a:endParaRPr>
          </a:p>
        </p:txBody>
      </p:sp>
      <p:sp>
        <p:nvSpPr>
          <p:cNvPr id="131077" name="Text Box 7"/>
          <p:cNvSpPr txBox="1">
            <a:spLocks noChangeArrowheads="1"/>
          </p:cNvSpPr>
          <p:nvPr/>
        </p:nvSpPr>
        <p:spPr bwMode="auto">
          <a:xfrm>
            <a:off x="179388" y="1700213"/>
            <a:ext cx="2700337" cy="1604962"/>
          </a:xfrm>
          <a:prstGeom prst="rect">
            <a:avLst/>
          </a:prstGeom>
          <a:noFill/>
          <a:ln w="9525">
            <a:noFill/>
            <a:miter lim="800000"/>
            <a:headEnd/>
            <a:tailEnd/>
          </a:ln>
        </p:spPr>
        <p:txBody>
          <a:bodyPr>
            <a:spAutoFit/>
          </a:bodyPr>
          <a:lstStyle/>
          <a:p>
            <a:pPr>
              <a:spcBef>
                <a:spcPct val="50000"/>
              </a:spcBef>
            </a:pPr>
            <a:r>
              <a:rPr lang="tr-TR" b="1">
                <a:latin typeface="Arial Unicode MS" pitchFamily="34" charset="-128"/>
              </a:rPr>
              <a:t>VOLU/BARO TRAUMA</a:t>
            </a:r>
          </a:p>
          <a:p>
            <a:pPr>
              <a:spcBef>
                <a:spcPct val="50000"/>
              </a:spcBef>
            </a:pPr>
            <a:r>
              <a:rPr lang="tr-TR" b="1">
                <a:latin typeface="Arial Unicode MS" pitchFamily="34" charset="-128"/>
              </a:rPr>
              <a:t>ATELEKTOTRAUMA</a:t>
            </a:r>
          </a:p>
          <a:p>
            <a:pPr>
              <a:spcBef>
                <a:spcPct val="50000"/>
              </a:spcBef>
            </a:pPr>
            <a:r>
              <a:rPr lang="tr-TR" b="1">
                <a:latin typeface="Arial Unicode MS" pitchFamily="34" charset="-128"/>
              </a:rPr>
              <a:t>OXY TRAUMA</a:t>
            </a:r>
          </a:p>
          <a:p>
            <a:pPr>
              <a:spcBef>
                <a:spcPct val="50000"/>
              </a:spcBef>
            </a:pPr>
            <a:r>
              <a:rPr lang="tr-TR" b="1">
                <a:latin typeface="Arial Unicode MS" pitchFamily="34" charset="-128"/>
              </a:rPr>
              <a:t>INFLAMASYON</a:t>
            </a:r>
          </a:p>
        </p:txBody>
      </p:sp>
      <p:sp>
        <p:nvSpPr>
          <p:cNvPr id="131078" name="Text Box 8"/>
          <p:cNvSpPr txBox="1">
            <a:spLocks noChangeArrowheads="1"/>
          </p:cNvSpPr>
          <p:nvPr/>
        </p:nvSpPr>
        <p:spPr bwMode="auto">
          <a:xfrm>
            <a:off x="6372225" y="1773238"/>
            <a:ext cx="2555875" cy="1192212"/>
          </a:xfrm>
          <a:prstGeom prst="rect">
            <a:avLst/>
          </a:prstGeom>
          <a:noFill/>
          <a:ln w="9525">
            <a:noFill/>
            <a:miter lim="800000"/>
            <a:headEnd/>
            <a:tailEnd/>
          </a:ln>
        </p:spPr>
        <p:txBody>
          <a:bodyPr>
            <a:spAutoFit/>
          </a:bodyPr>
          <a:lstStyle/>
          <a:p>
            <a:pPr>
              <a:spcBef>
                <a:spcPct val="50000"/>
              </a:spcBef>
            </a:pPr>
            <a:r>
              <a:rPr lang="tr-TR" b="1">
                <a:latin typeface="Arial Unicode MS" pitchFamily="34" charset="-128"/>
              </a:rPr>
              <a:t>ALVEOLARİZASYON</a:t>
            </a:r>
          </a:p>
          <a:p>
            <a:pPr>
              <a:spcBef>
                <a:spcPct val="50000"/>
              </a:spcBef>
            </a:pPr>
            <a:r>
              <a:rPr lang="tr-TR" b="1">
                <a:latin typeface="Arial Unicode MS" pitchFamily="34" charset="-128"/>
              </a:rPr>
              <a:t>FİBROSİS</a:t>
            </a:r>
          </a:p>
          <a:p>
            <a:pPr>
              <a:spcBef>
                <a:spcPct val="50000"/>
              </a:spcBef>
            </a:pPr>
            <a:r>
              <a:rPr lang="tr-TR" b="1">
                <a:latin typeface="Arial Unicode MS" pitchFamily="34" charset="-128"/>
              </a:rPr>
              <a:t>PULMONER HT</a:t>
            </a:r>
          </a:p>
        </p:txBody>
      </p:sp>
      <p:sp>
        <p:nvSpPr>
          <p:cNvPr id="131079" name="AutoShape 9"/>
          <p:cNvSpPr>
            <a:spLocks noChangeArrowheads="1"/>
          </p:cNvSpPr>
          <p:nvPr/>
        </p:nvSpPr>
        <p:spPr bwMode="auto">
          <a:xfrm>
            <a:off x="6227763" y="4149725"/>
            <a:ext cx="2592387" cy="2447925"/>
          </a:xfrm>
          <a:prstGeom prst="roundRect">
            <a:avLst>
              <a:gd name="adj" fmla="val 16667"/>
            </a:avLst>
          </a:prstGeom>
          <a:solidFill>
            <a:srgbClr val="FF0000"/>
          </a:solidFill>
          <a:ln w="9525">
            <a:solidFill>
              <a:schemeClr val="tx1"/>
            </a:solidFill>
            <a:round/>
            <a:headEnd/>
            <a:tailEnd/>
          </a:ln>
        </p:spPr>
        <p:txBody>
          <a:bodyPr wrap="none" anchor="ctr"/>
          <a:lstStyle/>
          <a:p>
            <a:endParaRPr lang="tr-TR">
              <a:latin typeface="Arial Unicode MS" pitchFamily="34" charset="-128"/>
            </a:endParaRPr>
          </a:p>
        </p:txBody>
      </p:sp>
      <p:sp>
        <p:nvSpPr>
          <p:cNvPr id="131080" name="AutoShape 10"/>
          <p:cNvSpPr>
            <a:spLocks noChangeArrowheads="1"/>
          </p:cNvSpPr>
          <p:nvPr/>
        </p:nvSpPr>
        <p:spPr bwMode="auto">
          <a:xfrm>
            <a:off x="3348038" y="4221163"/>
            <a:ext cx="2592387" cy="2447925"/>
          </a:xfrm>
          <a:prstGeom prst="roundRect">
            <a:avLst>
              <a:gd name="adj" fmla="val 16667"/>
            </a:avLst>
          </a:prstGeom>
          <a:solidFill>
            <a:srgbClr val="FF0000"/>
          </a:solidFill>
          <a:ln w="9525">
            <a:solidFill>
              <a:schemeClr val="tx1"/>
            </a:solidFill>
            <a:round/>
            <a:headEnd/>
            <a:tailEnd/>
          </a:ln>
        </p:spPr>
        <p:txBody>
          <a:bodyPr wrap="none" anchor="ctr"/>
          <a:lstStyle/>
          <a:p>
            <a:endParaRPr lang="tr-TR">
              <a:latin typeface="Arial Unicode MS" pitchFamily="34" charset="-128"/>
            </a:endParaRPr>
          </a:p>
        </p:txBody>
      </p:sp>
      <p:sp>
        <p:nvSpPr>
          <p:cNvPr id="131081" name="Text Box 11"/>
          <p:cNvSpPr txBox="1">
            <a:spLocks noChangeArrowheads="1"/>
          </p:cNvSpPr>
          <p:nvPr/>
        </p:nvSpPr>
        <p:spPr bwMode="auto">
          <a:xfrm>
            <a:off x="6084888" y="4437063"/>
            <a:ext cx="3457575" cy="749300"/>
          </a:xfrm>
          <a:prstGeom prst="rect">
            <a:avLst/>
          </a:prstGeom>
          <a:noFill/>
          <a:ln w="9525">
            <a:noFill/>
            <a:miter lim="800000"/>
            <a:headEnd/>
            <a:tailEnd/>
          </a:ln>
        </p:spPr>
        <p:txBody>
          <a:bodyPr>
            <a:spAutoFit/>
          </a:bodyPr>
          <a:lstStyle/>
          <a:p>
            <a:pPr>
              <a:spcBef>
                <a:spcPct val="50000"/>
              </a:spcBef>
            </a:pPr>
            <a:r>
              <a:rPr lang="tr-TR" sz="1600" b="1">
                <a:solidFill>
                  <a:schemeClr val="bg1"/>
                </a:solidFill>
                <a:latin typeface="Arial Unicode MS" pitchFamily="34" charset="-128"/>
              </a:rPr>
              <a:t>SEBAT EDEN</a:t>
            </a:r>
            <a:r>
              <a:rPr lang="tr-TR" sz="1600" b="1">
                <a:solidFill>
                  <a:schemeClr val="bg1"/>
                </a:solidFill>
              </a:rPr>
              <a:t> </a:t>
            </a:r>
            <a:r>
              <a:rPr lang="tr-TR" sz="1600" b="1">
                <a:solidFill>
                  <a:schemeClr val="bg1"/>
                </a:solidFill>
                <a:latin typeface="Arial Unicode MS" pitchFamily="34" charset="-128"/>
              </a:rPr>
              <a:t>ANORMALLİK</a:t>
            </a:r>
          </a:p>
          <a:p>
            <a:pPr>
              <a:spcBef>
                <a:spcPct val="50000"/>
              </a:spcBef>
            </a:pPr>
            <a:endParaRPr lang="tr-TR">
              <a:solidFill>
                <a:schemeClr val="bg1"/>
              </a:solidFill>
              <a:latin typeface="Arial Unicode MS" pitchFamily="34" charset="-128"/>
            </a:endParaRPr>
          </a:p>
        </p:txBody>
      </p:sp>
      <p:sp>
        <p:nvSpPr>
          <p:cNvPr id="131082" name="AutoShape 12"/>
          <p:cNvSpPr>
            <a:spLocks noChangeArrowheads="1"/>
          </p:cNvSpPr>
          <p:nvPr/>
        </p:nvSpPr>
        <p:spPr bwMode="auto">
          <a:xfrm>
            <a:off x="0" y="1412875"/>
            <a:ext cx="8713788" cy="2232025"/>
          </a:xfrm>
          <a:prstGeom prst="roundRect">
            <a:avLst>
              <a:gd name="adj" fmla="val 16667"/>
            </a:avLst>
          </a:prstGeom>
          <a:noFill/>
          <a:ln w="38100">
            <a:solidFill>
              <a:schemeClr val="tx1"/>
            </a:solidFill>
            <a:round/>
            <a:headEnd/>
            <a:tailEnd/>
          </a:ln>
        </p:spPr>
        <p:txBody>
          <a:bodyPr wrap="none" anchor="ctr"/>
          <a:lstStyle/>
          <a:p>
            <a:endParaRPr lang="tr-TR">
              <a:latin typeface="Arial Unicode MS" pitchFamily="34" charset="-128"/>
            </a:endParaRPr>
          </a:p>
        </p:txBody>
      </p:sp>
      <p:sp>
        <p:nvSpPr>
          <p:cNvPr id="131083" name="Text Box 13"/>
          <p:cNvSpPr txBox="1">
            <a:spLocks noChangeArrowheads="1"/>
          </p:cNvSpPr>
          <p:nvPr/>
        </p:nvSpPr>
        <p:spPr bwMode="auto">
          <a:xfrm>
            <a:off x="3276600" y="3573463"/>
            <a:ext cx="2232025" cy="366712"/>
          </a:xfrm>
          <a:prstGeom prst="rect">
            <a:avLst/>
          </a:prstGeom>
          <a:solidFill>
            <a:schemeClr val="tx2"/>
          </a:solidFill>
          <a:ln w="9525">
            <a:noFill/>
            <a:miter lim="800000"/>
            <a:headEnd/>
            <a:tailEnd/>
          </a:ln>
        </p:spPr>
        <p:txBody>
          <a:bodyPr>
            <a:spAutoFit/>
          </a:bodyPr>
          <a:lstStyle/>
          <a:p>
            <a:pPr>
              <a:spcBef>
                <a:spcPct val="50000"/>
              </a:spcBef>
            </a:pPr>
            <a:r>
              <a:rPr lang="tr-TR" b="1">
                <a:solidFill>
                  <a:schemeClr val="bg1"/>
                </a:solidFill>
                <a:latin typeface="Arial Unicode MS" pitchFamily="34" charset="-128"/>
              </a:rPr>
              <a:t>500-1500g %25-30</a:t>
            </a:r>
          </a:p>
        </p:txBody>
      </p:sp>
      <p:sp>
        <p:nvSpPr>
          <p:cNvPr id="131084" name="Text Box 14"/>
          <p:cNvSpPr txBox="1">
            <a:spLocks noChangeArrowheads="1"/>
          </p:cNvSpPr>
          <p:nvPr/>
        </p:nvSpPr>
        <p:spPr bwMode="auto">
          <a:xfrm>
            <a:off x="3492500" y="4724400"/>
            <a:ext cx="2376488" cy="1465263"/>
          </a:xfrm>
          <a:prstGeom prst="rect">
            <a:avLst/>
          </a:prstGeom>
          <a:noFill/>
          <a:ln w="9525">
            <a:noFill/>
            <a:miter lim="800000"/>
            <a:headEnd/>
            <a:tailEnd/>
          </a:ln>
        </p:spPr>
        <p:txBody>
          <a:bodyPr>
            <a:spAutoFit/>
          </a:bodyPr>
          <a:lstStyle/>
          <a:p>
            <a:pPr>
              <a:spcBef>
                <a:spcPct val="50000"/>
              </a:spcBef>
            </a:pPr>
            <a:r>
              <a:rPr lang="tr-TR" b="1">
                <a:solidFill>
                  <a:schemeClr val="bg1"/>
                </a:solidFill>
                <a:latin typeface="Arial Unicode MS" pitchFamily="34" charset="-128"/>
              </a:rPr>
              <a:t>POSMENSTRUAL36 HAFTAYA GELEN PREMATUREDE EKOKSİJEN GEREKSİNİMİ</a:t>
            </a:r>
          </a:p>
        </p:txBody>
      </p:sp>
      <p:pic>
        <p:nvPicPr>
          <p:cNvPr id="131085" name="Picture 2" descr="http://www.nature.com/jp/journal/v26/n1s/images/7211476f1.jpg"/>
          <p:cNvPicPr>
            <a:picLocks noChangeAspect="1" noChangeArrowheads="1"/>
          </p:cNvPicPr>
          <p:nvPr/>
        </p:nvPicPr>
        <p:blipFill>
          <a:blip r:embed="rId2"/>
          <a:srcRect/>
          <a:stretch>
            <a:fillRect/>
          </a:stretch>
        </p:blipFill>
        <p:spPr bwMode="auto">
          <a:xfrm>
            <a:off x="250825" y="4149725"/>
            <a:ext cx="2765425" cy="2041525"/>
          </a:xfrm>
          <a:prstGeom prst="rect">
            <a:avLst/>
          </a:prstGeom>
          <a:noFill/>
          <a:ln w="9525">
            <a:noFill/>
            <a:miter lim="800000"/>
            <a:headEnd/>
            <a:tailEnd/>
          </a:ln>
        </p:spPr>
      </p:pic>
      <p:sp>
        <p:nvSpPr>
          <p:cNvPr id="131086" name="AutoShape 16"/>
          <p:cNvSpPr>
            <a:spLocks noChangeArrowheads="1"/>
          </p:cNvSpPr>
          <p:nvPr/>
        </p:nvSpPr>
        <p:spPr bwMode="auto">
          <a:xfrm>
            <a:off x="179388" y="3860800"/>
            <a:ext cx="2808287" cy="2736850"/>
          </a:xfrm>
          <a:prstGeom prst="roundRect">
            <a:avLst>
              <a:gd name="adj" fmla="val 16667"/>
            </a:avLst>
          </a:prstGeom>
          <a:noFill/>
          <a:ln w="38100">
            <a:solidFill>
              <a:srgbClr val="E2264E"/>
            </a:solidFill>
            <a:round/>
            <a:headEnd/>
            <a:tailEnd/>
          </a:ln>
        </p:spPr>
        <p:txBody>
          <a:bodyPr wrap="none" anchor="ctr"/>
          <a:lstStyle/>
          <a:p>
            <a:endParaRPr lang="tr-TR">
              <a:latin typeface="Arial Unicode MS" pitchFamily="34" charset="-128"/>
            </a:endParaRPr>
          </a:p>
        </p:txBody>
      </p:sp>
      <p:sp>
        <p:nvSpPr>
          <p:cNvPr id="17" name="16 Başlık"/>
          <p:cNvSpPr>
            <a:spLocks noGrp="1"/>
          </p:cNvSpPr>
          <p:nvPr>
            <p:ph type="title"/>
          </p:nvPr>
        </p:nvSpPr>
        <p:spPr>
          <a:xfrm>
            <a:off x="467544" y="0"/>
            <a:ext cx="8229600" cy="1143000"/>
          </a:xfrm>
        </p:spPr>
        <p:txBody>
          <a:bodyPr>
            <a:scene3d>
              <a:camera prst="orthographicFront"/>
              <a:lightRig rig="soft" dir="t">
                <a:rot lat="0" lon="0" rev="2400000"/>
              </a:lightRig>
            </a:scene3d>
            <a:sp3d>
              <a:bevelT w="19050" h="12700"/>
            </a:sp3d>
          </a:bodyPr>
          <a:lstStyle/>
          <a:p>
            <a:pPr marL="54864" algn="ctr" eaLnBrk="1" fontAlgn="auto" hangingPunct="1">
              <a:spcAft>
                <a:spcPts val="0"/>
              </a:spcAft>
              <a:defRPr/>
            </a:pPr>
            <a:r>
              <a:rPr lang="tr-TR" sz="3200" b="1" dirty="0" smtClean="0">
                <a:solidFill>
                  <a:schemeClr val="tx2">
                    <a:tint val="100000"/>
                    <a:shade val="90000"/>
                    <a:satMod val="250000"/>
                    <a:alpha val="100000"/>
                  </a:schemeClr>
                </a:solidFill>
                <a:latin typeface="+mj-lt"/>
              </a:rPr>
              <a:t>BPD-Tanım</a:t>
            </a:r>
            <a:endParaRPr lang="tr-TR" sz="3200" dirty="0">
              <a:solidFill>
                <a:schemeClr val="tx2">
                  <a:tint val="100000"/>
                  <a:shade val="90000"/>
                  <a:satMod val="250000"/>
                  <a:alpha val="100000"/>
                </a:schemeClr>
              </a:solidFill>
              <a:latin typeface="+mj-lt"/>
            </a:endParaRPr>
          </a:p>
        </p:txBody>
      </p:sp>
      <p:pic>
        <p:nvPicPr>
          <p:cNvPr id="131089" name="Picture 4" descr="http://www.learningradiology.com/caseofweek/caseoftheweekpix2007-1/cow284lg.jpg"/>
          <p:cNvPicPr>
            <a:picLocks noChangeAspect="1" noChangeArrowheads="1"/>
          </p:cNvPicPr>
          <p:nvPr/>
        </p:nvPicPr>
        <p:blipFill>
          <a:blip r:embed="rId3"/>
          <a:srcRect/>
          <a:stretch>
            <a:fillRect/>
          </a:stretch>
        </p:blipFill>
        <p:spPr bwMode="auto">
          <a:xfrm>
            <a:off x="6516688" y="4868863"/>
            <a:ext cx="2016125" cy="1604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title"/>
          </p:nvPr>
        </p:nvSpPr>
        <p:spPr>
          <a:xfrm>
            <a:off x="0" y="333375"/>
            <a:ext cx="8229600" cy="1143000"/>
          </a:xfrm>
        </p:spPr>
        <p:txBody>
          <a:bodyPr>
            <a:scene3d>
              <a:camera prst="orthographicFront"/>
              <a:lightRig rig="soft" dir="t">
                <a:rot lat="0" lon="0" rev="2400000"/>
              </a:lightRig>
            </a:scene3d>
            <a:sp3d>
              <a:bevelT w="19050" h="12700"/>
            </a:sp3d>
          </a:bodyPr>
          <a:lstStyle/>
          <a:p>
            <a:pPr marL="54864" algn="ctr" eaLnBrk="1" fontAlgn="auto" hangingPunct="1">
              <a:spcAft>
                <a:spcPts val="0"/>
              </a:spcAft>
              <a:defRPr/>
            </a:pPr>
            <a:r>
              <a:rPr lang="tr-TR" sz="2800" b="1" dirty="0" smtClean="0">
                <a:solidFill>
                  <a:schemeClr val="tx2">
                    <a:tint val="100000"/>
                    <a:shade val="90000"/>
                    <a:satMod val="250000"/>
                    <a:alpha val="100000"/>
                  </a:schemeClr>
                </a:solidFill>
                <a:latin typeface="+mj-lt"/>
              </a:rPr>
              <a:t>BPD- Yönetim-</a:t>
            </a:r>
            <a:r>
              <a:rPr lang="tr-TR" sz="2800" b="1" dirty="0" err="1" smtClean="0">
                <a:solidFill>
                  <a:schemeClr val="tx2">
                    <a:tint val="100000"/>
                    <a:shade val="90000"/>
                    <a:satMod val="250000"/>
                    <a:alpha val="100000"/>
                  </a:schemeClr>
                </a:solidFill>
                <a:latin typeface="+mj-lt"/>
              </a:rPr>
              <a:t>Yoğunbakım</a:t>
            </a:r>
            <a:r>
              <a:rPr lang="tr-TR" sz="2800" b="1" dirty="0" smtClean="0">
                <a:solidFill>
                  <a:schemeClr val="tx2">
                    <a:tint val="100000"/>
                    <a:shade val="90000"/>
                    <a:satMod val="250000"/>
                    <a:alpha val="100000"/>
                  </a:schemeClr>
                </a:solidFill>
                <a:latin typeface="+mj-lt"/>
              </a:rPr>
              <a:t> süreci</a:t>
            </a:r>
            <a:r>
              <a:rPr lang="tr-TR" sz="4000" dirty="0" smtClean="0">
                <a:solidFill>
                  <a:schemeClr val="tx2">
                    <a:tint val="100000"/>
                    <a:shade val="90000"/>
                    <a:satMod val="250000"/>
                    <a:alpha val="100000"/>
                  </a:schemeClr>
                </a:solidFill>
                <a:latin typeface="+mj-lt"/>
              </a:rPr>
              <a:t/>
            </a:r>
            <a:br>
              <a:rPr lang="tr-TR" sz="4000" dirty="0" smtClean="0">
                <a:solidFill>
                  <a:schemeClr val="tx2">
                    <a:tint val="100000"/>
                    <a:shade val="90000"/>
                    <a:satMod val="250000"/>
                    <a:alpha val="100000"/>
                  </a:schemeClr>
                </a:solidFill>
                <a:latin typeface="+mj-lt"/>
              </a:rPr>
            </a:br>
            <a:endParaRPr lang="tr-TR" sz="4000" dirty="0" smtClean="0">
              <a:solidFill>
                <a:schemeClr val="tx2">
                  <a:tint val="100000"/>
                  <a:shade val="90000"/>
                  <a:satMod val="250000"/>
                  <a:alpha val="100000"/>
                </a:schemeClr>
              </a:solidFill>
              <a:latin typeface="+mj-lt"/>
            </a:endParaRPr>
          </a:p>
        </p:txBody>
      </p:sp>
      <p:sp>
        <p:nvSpPr>
          <p:cNvPr id="133122" name="Rectangle 3"/>
          <p:cNvSpPr>
            <a:spLocks noChangeArrowheads="1"/>
          </p:cNvSpPr>
          <p:nvPr/>
        </p:nvSpPr>
        <p:spPr bwMode="auto">
          <a:xfrm>
            <a:off x="2843213" y="1412875"/>
            <a:ext cx="2736850" cy="4679950"/>
          </a:xfrm>
          <a:prstGeom prst="rect">
            <a:avLst/>
          </a:prstGeom>
          <a:solidFill>
            <a:schemeClr val="tx1"/>
          </a:solidFill>
          <a:ln w="9525">
            <a:solidFill>
              <a:schemeClr val="tx1"/>
            </a:solidFill>
            <a:miter lim="800000"/>
            <a:headEnd/>
            <a:tailEnd/>
          </a:ln>
        </p:spPr>
        <p:txBody>
          <a:bodyPr wrap="none" anchor="ctr"/>
          <a:lstStyle/>
          <a:p>
            <a:pPr algn="ctr"/>
            <a:endParaRPr lang="tr-TR">
              <a:solidFill>
                <a:schemeClr val="bg1"/>
              </a:solidFill>
              <a:latin typeface="Arial Unicode MS" pitchFamily="34" charset="-128"/>
            </a:endParaRPr>
          </a:p>
        </p:txBody>
      </p:sp>
      <p:sp>
        <p:nvSpPr>
          <p:cNvPr id="133123" name="Text Box 4"/>
          <p:cNvSpPr txBox="1">
            <a:spLocks noChangeArrowheads="1"/>
          </p:cNvSpPr>
          <p:nvPr/>
        </p:nvSpPr>
        <p:spPr bwMode="auto">
          <a:xfrm>
            <a:off x="1908175" y="1412875"/>
            <a:ext cx="4535488" cy="4624388"/>
          </a:xfrm>
          <a:prstGeom prst="rect">
            <a:avLst/>
          </a:prstGeom>
          <a:noFill/>
          <a:ln w="9525">
            <a:noFill/>
            <a:miter lim="800000"/>
            <a:headEnd/>
            <a:tailEnd/>
          </a:ln>
        </p:spPr>
        <p:txBody>
          <a:bodyPr>
            <a:spAutoFit/>
          </a:bodyPr>
          <a:lstStyle/>
          <a:p>
            <a:pPr algn="ctr"/>
            <a:r>
              <a:rPr lang="tr-TR">
                <a:solidFill>
                  <a:schemeClr val="bg1"/>
                </a:solidFill>
                <a:latin typeface="Arial Unicode MS" pitchFamily="34" charset="-128"/>
              </a:rPr>
              <a:t>Engelleyici yaklaşımlar </a:t>
            </a:r>
          </a:p>
          <a:p>
            <a:pPr algn="ctr"/>
            <a:endParaRPr lang="tr-TR">
              <a:solidFill>
                <a:schemeClr val="bg1"/>
              </a:solidFill>
              <a:latin typeface="Arial Unicode MS" pitchFamily="34" charset="-128"/>
            </a:endParaRPr>
          </a:p>
          <a:p>
            <a:pPr algn="ctr"/>
            <a:r>
              <a:rPr lang="tr-TR">
                <a:solidFill>
                  <a:schemeClr val="bg1"/>
                </a:solidFill>
                <a:latin typeface="Arial Unicode MS" pitchFamily="34" charset="-128"/>
              </a:rPr>
              <a:t>Anti inflamatuar tedavi</a:t>
            </a:r>
          </a:p>
          <a:p>
            <a:pPr algn="ctr"/>
            <a:endParaRPr lang="tr-TR">
              <a:solidFill>
                <a:schemeClr val="bg1"/>
              </a:solidFill>
              <a:latin typeface="Arial Unicode MS" pitchFamily="34" charset="-128"/>
            </a:endParaRPr>
          </a:p>
          <a:p>
            <a:pPr algn="ctr"/>
            <a:r>
              <a:rPr lang="tr-TR">
                <a:solidFill>
                  <a:schemeClr val="bg1"/>
                </a:solidFill>
                <a:latin typeface="Arial Unicode MS" pitchFamily="34" charset="-128"/>
              </a:rPr>
              <a:t>Sıvı kısıtlaması</a:t>
            </a:r>
          </a:p>
          <a:p>
            <a:pPr algn="ctr"/>
            <a:endParaRPr lang="tr-TR">
              <a:solidFill>
                <a:schemeClr val="bg1"/>
              </a:solidFill>
              <a:latin typeface="Arial Unicode MS" pitchFamily="34" charset="-128"/>
            </a:endParaRPr>
          </a:p>
          <a:p>
            <a:pPr algn="ctr"/>
            <a:r>
              <a:rPr lang="tr-TR">
                <a:solidFill>
                  <a:schemeClr val="bg1"/>
                </a:solidFill>
                <a:latin typeface="Arial Unicode MS" pitchFamily="34" charset="-128"/>
              </a:rPr>
              <a:t>Diuretikler</a:t>
            </a:r>
          </a:p>
          <a:p>
            <a:pPr algn="ctr"/>
            <a:endParaRPr lang="tr-TR">
              <a:solidFill>
                <a:schemeClr val="bg1"/>
              </a:solidFill>
              <a:latin typeface="Arial Unicode MS" pitchFamily="34" charset="-128"/>
            </a:endParaRPr>
          </a:p>
          <a:p>
            <a:pPr algn="ctr"/>
            <a:r>
              <a:rPr lang="tr-TR">
                <a:solidFill>
                  <a:schemeClr val="bg1"/>
                </a:solidFill>
                <a:latin typeface="Arial Unicode MS" pitchFamily="34" charset="-128"/>
              </a:rPr>
              <a:t>Metilksantinler</a:t>
            </a:r>
          </a:p>
          <a:p>
            <a:pPr algn="ctr"/>
            <a:endParaRPr lang="tr-TR">
              <a:solidFill>
                <a:schemeClr val="bg1"/>
              </a:solidFill>
              <a:latin typeface="Arial Unicode MS" pitchFamily="34" charset="-128"/>
            </a:endParaRPr>
          </a:p>
          <a:p>
            <a:pPr algn="ctr"/>
            <a:r>
              <a:rPr lang="tr-TR">
                <a:solidFill>
                  <a:schemeClr val="bg1"/>
                </a:solidFill>
                <a:latin typeface="Arial Unicode MS" pitchFamily="34" charset="-128"/>
              </a:rPr>
              <a:t>Klaritromisin</a:t>
            </a:r>
          </a:p>
          <a:p>
            <a:pPr algn="ctr"/>
            <a:endParaRPr lang="tr-TR">
              <a:solidFill>
                <a:schemeClr val="bg1"/>
              </a:solidFill>
              <a:latin typeface="Arial Unicode MS" pitchFamily="34" charset="-128"/>
            </a:endParaRPr>
          </a:p>
          <a:p>
            <a:pPr algn="ctr"/>
            <a:r>
              <a:rPr lang="tr-TR">
                <a:solidFill>
                  <a:schemeClr val="bg1"/>
                </a:solidFill>
                <a:latin typeface="Arial Unicode MS" pitchFamily="34" charset="-128"/>
              </a:rPr>
              <a:t>Nutrusyon</a:t>
            </a:r>
          </a:p>
          <a:p>
            <a:pPr algn="ctr"/>
            <a:endParaRPr lang="tr-TR">
              <a:solidFill>
                <a:schemeClr val="bg1"/>
              </a:solidFill>
              <a:latin typeface="Arial Unicode MS" pitchFamily="34" charset="-128"/>
            </a:endParaRPr>
          </a:p>
          <a:p>
            <a:pPr algn="ctr"/>
            <a:r>
              <a:rPr lang="tr-TR">
                <a:solidFill>
                  <a:schemeClr val="bg1"/>
                </a:solidFill>
                <a:latin typeface="Arial Unicode MS" pitchFamily="34" charset="-128"/>
              </a:rPr>
              <a:t>A vitamini</a:t>
            </a:r>
          </a:p>
          <a:p>
            <a:pPr algn="ctr">
              <a:spcBef>
                <a:spcPct val="50000"/>
              </a:spcBef>
            </a:pPr>
            <a:endParaRPr lang="tr-TR">
              <a:solidFill>
                <a:schemeClr val="bg1"/>
              </a:solidFill>
              <a:latin typeface="Arial Unicode MS" pitchFamily="34" charset="-128"/>
            </a:endParaRPr>
          </a:p>
        </p:txBody>
      </p:sp>
      <p:sp>
        <p:nvSpPr>
          <p:cNvPr id="133125" name="Text Box 6"/>
          <p:cNvSpPr txBox="1">
            <a:spLocks noChangeArrowheads="1"/>
          </p:cNvSpPr>
          <p:nvPr/>
        </p:nvSpPr>
        <p:spPr bwMode="auto">
          <a:xfrm>
            <a:off x="0" y="1916113"/>
            <a:ext cx="2592388" cy="1879600"/>
          </a:xfrm>
          <a:prstGeom prst="rect">
            <a:avLst/>
          </a:prstGeom>
          <a:solidFill>
            <a:srgbClr val="FF0000"/>
          </a:solidFill>
          <a:ln w="9525">
            <a:noFill/>
            <a:miter lim="800000"/>
            <a:headEnd/>
            <a:tailEnd/>
          </a:ln>
        </p:spPr>
        <p:txBody>
          <a:bodyPr>
            <a:spAutoFit/>
          </a:bodyPr>
          <a:lstStyle/>
          <a:p>
            <a:pPr>
              <a:spcBef>
                <a:spcPct val="50000"/>
              </a:spcBef>
            </a:pPr>
            <a:r>
              <a:rPr lang="tr-TR">
                <a:solidFill>
                  <a:schemeClr val="bg1"/>
                </a:solidFill>
                <a:latin typeface="Arial Unicode MS" pitchFamily="34" charset="-128"/>
              </a:rPr>
              <a:t>Antenatal steroid</a:t>
            </a:r>
          </a:p>
          <a:p>
            <a:pPr>
              <a:spcBef>
                <a:spcPct val="50000"/>
              </a:spcBef>
            </a:pPr>
            <a:r>
              <a:rPr lang="tr-TR">
                <a:solidFill>
                  <a:schemeClr val="bg1"/>
                </a:solidFill>
                <a:latin typeface="Arial Unicode MS" pitchFamily="34" charset="-128"/>
              </a:rPr>
              <a:t>Surfaktan</a:t>
            </a:r>
          </a:p>
          <a:p>
            <a:pPr>
              <a:spcBef>
                <a:spcPct val="50000"/>
              </a:spcBef>
            </a:pPr>
            <a:r>
              <a:rPr lang="tr-TR">
                <a:solidFill>
                  <a:schemeClr val="bg1"/>
                </a:solidFill>
                <a:latin typeface="Arial Unicode MS" pitchFamily="34" charset="-128"/>
              </a:rPr>
              <a:t>Non invasiv ventilasyon</a:t>
            </a:r>
          </a:p>
          <a:p>
            <a:pPr>
              <a:spcBef>
                <a:spcPct val="50000"/>
              </a:spcBef>
            </a:pPr>
            <a:r>
              <a:rPr lang="tr-TR">
                <a:solidFill>
                  <a:schemeClr val="bg1"/>
                </a:solidFill>
                <a:latin typeface="Arial Unicode MS" pitchFamily="34" charset="-128"/>
              </a:rPr>
              <a:t>Enfeksiyon/PDA kontrol</a:t>
            </a:r>
            <a:r>
              <a:rPr lang="tr-TR">
                <a:solidFill>
                  <a:schemeClr val="bg1"/>
                </a:solidFill>
                <a:latin typeface="Calibri"/>
              </a:rPr>
              <a:t>ü</a:t>
            </a:r>
            <a:endParaRPr lang="tr-TR">
              <a:solidFill>
                <a:schemeClr val="bg1"/>
              </a:solidFill>
              <a:latin typeface="Arial Unicode MS" pitchFamily="34" charset="-128"/>
            </a:endParaRPr>
          </a:p>
        </p:txBody>
      </p:sp>
      <p:sp>
        <p:nvSpPr>
          <p:cNvPr id="133127" name="AutoShape 8"/>
          <p:cNvSpPr>
            <a:spLocks noChangeArrowheads="1"/>
          </p:cNvSpPr>
          <p:nvPr/>
        </p:nvSpPr>
        <p:spPr bwMode="auto">
          <a:xfrm>
            <a:off x="2195513" y="1268413"/>
            <a:ext cx="647700" cy="647700"/>
          </a:xfrm>
          <a:prstGeom prst="left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tr-TR">
              <a:latin typeface="Arial Unicode MS" pitchFamily="34" charset="-128"/>
            </a:endParaRPr>
          </a:p>
        </p:txBody>
      </p:sp>
      <p:sp>
        <p:nvSpPr>
          <p:cNvPr id="133129" name="Text Box 9"/>
          <p:cNvSpPr txBox="1">
            <a:spLocks noChangeArrowheads="1"/>
          </p:cNvSpPr>
          <p:nvPr/>
        </p:nvSpPr>
        <p:spPr bwMode="auto">
          <a:xfrm>
            <a:off x="6084888" y="1052513"/>
            <a:ext cx="2519362" cy="366712"/>
          </a:xfrm>
          <a:prstGeom prst="rect">
            <a:avLst/>
          </a:prstGeom>
          <a:noFill/>
          <a:ln w="9525">
            <a:noFill/>
            <a:miter lim="800000"/>
            <a:headEnd/>
            <a:tailEnd/>
          </a:ln>
          <a:effectLst/>
        </p:spPr>
        <p:txBody>
          <a:bodyPr>
            <a:spAutoFit/>
          </a:bodyPr>
          <a:lstStyle/>
          <a:p>
            <a:pPr>
              <a:spcBef>
                <a:spcPct val="50000"/>
              </a:spcBef>
            </a:pPr>
            <a:r>
              <a:rPr lang="tr-TR"/>
              <a:t>Komplikasyonlar</a:t>
            </a:r>
          </a:p>
        </p:txBody>
      </p:sp>
      <p:sp>
        <p:nvSpPr>
          <p:cNvPr id="133131" name="Rectangle 11"/>
          <p:cNvSpPr>
            <a:spLocks noChangeArrowheads="1"/>
          </p:cNvSpPr>
          <p:nvPr/>
        </p:nvSpPr>
        <p:spPr bwMode="auto">
          <a:xfrm>
            <a:off x="5795963" y="1412875"/>
            <a:ext cx="3025775" cy="4679950"/>
          </a:xfrm>
          <a:prstGeom prst="rect">
            <a:avLst/>
          </a:prstGeom>
          <a:solidFill>
            <a:schemeClr val="accent1"/>
          </a:solidFill>
          <a:ln w="9525">
            <a:solidFill>
              <a:schemeClr val="tx1"/>
            </a:solidFill>
            <a:miter lim="800000"/>
            <a:headEnd/>
            <a:tailEnd/>
          </a:ln>
          <a:effectLst/>
        </p:spPr>
        <p:txBody>
          <a:bodyPr wrap="none" anchor="ctr"/>
          <a:lstStyle/>
          <a:p>
            <a:pPr algn="ctr"/>
            <a:r>
              <a:rPr lang="tr-TR" b="1">
                <a:solidFill>
                  <a:schemeClr val="bg1"/>
                </a:solidFill>
              </a:rPr>
              <a:t>Solunum sistemi</a:t>
            </a:r>
          </a:p>
          <a:p>
            <a:pPr algn="ctr"/>
            <a:endParaRPr lang="tr-TR" b="1">
              <a:solidFill>
                <a:schemeClr val="bg1"/>
              </a:solidFill>
            </a:endParaRPr>
          </a:p>
          <a:p>
            <a:pPr algn="ctr"/>
            <a:r>
              <a:rPr lang="tr-TR" b="1">
                <a:solidFill>
                  <a:schemeClr val="bg1"/>
                </a:solidFill>
              </a:rPr>
              <a:t>Subglotik stenoz</a:t>
            </a:r>
          </a:p>
          <a:p>
            <a:pPr algn="ctr"/>
            <a:r>
              <a:rPr lang="tr-TR" b="1">
                <a:solidFill>
                  <a:schemeClr val="bg1"/>
                </a:solidFill>
              </a:rPr>
              <a:t>Trakea veya bronşgranulomu</a:t>
            </a:r>
          </a:p>
          <a:p>
            <a:pPr algn="ctr"/>
            <a:r>
              <a:rPr lang="tr-TR" b="1">
                <a:solidFill>
                  <a:schemeClr val="bg1"/>
                </a:solidFill>
              </a:rPr>
              <a:t>Akkiz trakeobronkomalazi</a:t>
            </a:r>
          </a:p>
          <a:p>
            <a:pPr algn="ctr"/>
            <a:r>
              <a:rPr lang="tr-TR" b="1">
                <a:solidFill>
                  <a:schemeClr val="bg1"/>
                </a:solidFill>
              </a:rPr>
              <a:t>Kor pulmonale ve </a:t>
            </a:r>
          </a:p>
          <a:p>
            <a:pPr algn="ctr"/>
            <a:r>
              <a:rPr lang="tr-TR" b="1">
                <a:solidFill>
                  <a:schemeClr val="bg1"/>
                </a:solidFill>
              </a:rPr>
              <a:t>ulmoner hipertansiyon</a:t>
            </a:r>
          </a:p>
          <a:p>
            <a:pPr algn="ctr"/>
            <a:endParaRPr lang="tr-TR" b="1">
              <a:solidFill>
                <a:schemeClr val="bg1"/>
              </a:solidFill>
            </a:endParaRPr>
          </a:p>
          <a:p>
            <a:pPr algn="ctr"/>
            <a:r>
              <a:rPr lang="tr-TR" b="1">
                <a:solidFill>
                  <a:schemeClr val="bg1"/>
                </a:solidFill>
              </a:rPr>
              <a:t>Solunum sistemi dışı</a:t>
            </a:r>
          </a:p>
          <a:p>
            <a:pPr algn="ctr"/>
            <a:endParaRPr lang="tr-TR" b="1">
              <a:solidFill>
                <a:schemeClr val="bg1"/>
              </a:solidFill>
            </a:endParaRPr>
          </a:p>
          <a:p>
            <a:pPr algn="ctr"/>
            <a:r>
              <a:rPr lang="tr-TR" b="1">
                <a:solidFill>
                  <a:schemeClr val="bg1"/>
                </a:solidFill>
              </a:rPr>
              <a:t>Büyüme geriliği</a:t>
            </a:r>
          </a:p>
          <a:p>
            <a:pPr algn="ctr"/>
            <a:r>
              <a:rPr lang="tr-TR" b="1">
                <a:solidFill>
                  <a:schemeClr val="bg1"/>
                </a:solidFill>
              </a:rPr>
              <a:t>Renal fonksiyon bozukluğu</a:t>
            </a:r>
          </a:p>
          <a:p>
            <a:pPr algn="ctr"/>
            <a:r>
              <a:rPr lang="tr-TR" b="1">
                <a:solidFill>
                  <a:schemeClr val="bg1"/>
                </a:solidFill>
              </a:rPr>
              <a:t>Gelişimsel gecikme</a:t>
            </a:r>
          </a:p>
          <a:p>
            <a:pPr algn="ctr"/>
            <a:endParaRPr lang="tr-TR">
              <a:solidFill>
                <a:schemeClr val="bg1"/>
              </a:solidFill>
            </a:endParaRPr>
          </a:p>
          <a:p>
            <a:pPr algn="ctr"/>
            <a:endParaRPr lang="tr-TR" b="1">
              <a:solidFill>
                <a:schemeClr val="bg1"/>
              </a:solidFill>
            </a:endParaRPr>
          </a:p>
          <a:p>
            <a:pPr algn="ctr"/>
            <a:endParaRPr lang="tr-TR" b="1">
              <a:solidFill>
                <a:schemeClr val="bg1"/>
              </a:solidFill>
            </a:endParaRPr>
          </a:p>
          <a:p>
            <a:pPr algn="ctr"/>
            <a:endParaRPr lang="tr-TR"/>
          </a:p>
        </p:txBody>
      </p:sp>
      <p:sp>
        <p:nvSpPr>
          <p:cNvPr id="133132" name="AutoShape 12"/>
          <p:cNvSpPr>
            <a:spLocks noChangeArrowheads="1"/>
          </p:cNvSpPr>
          <p:nvPr/>
        </p:nvSpPr>
        <p:spPr bwMode="auto">
          <a:xfrm>
            <a:off x="684213" y="4149725"/>
            <a:ext cx="1584325" cy="1511300"/>
          </a:xfrm>
          <a:prstGeom prst="smileyFace">
            <a:avLst>
              <a:gd name="adj" fmla="val -4653"/>
            </a:avLst>
          </a:prstGeom>
          <a:solidFill>
            <a:srgbClr val="F91515"/>
          </a:solidFill>
          <a:ln w="9525">
            <a:solidFill>
              <a:schemeClr val="tx1"/>
            </a:solidFill>
            <a:round/>
            <a:headEnd/>
            <a:tailEnd/>
          </a:ln>
          <a:effectLst/>
        </p:spPr>
        <p:txBody>
          <a:bodyPr wrap="none" anchor="ctr"/>
          <a:lstStyle/>
          <a:p>
            <a:pPr algn="ctr"/>
            <a:endParaRPr lang="tr-TR">
              <a:solidFill>
                <a:srgbClr val="F91515"/>
              </a:solidFill>
            </a:endParaRPr>
          </a:p>
        </p:txBody>
      </p:sp>
      <p:sp>
        <p:nvSpPr>
          <p:cNvPr id="133133" name="Text Box 13"/>
          <p:cNvSpPr txBox="1">
            <a:spLocks noChangeArrowheads="1"/>
          </p:cNvSpPr>
          <p:nvPr/>
        </p:nvSpPr>
        <p:spPr bwMode="auto">
          <a:xfrm>
            <a:off x="611188" y="5734050"/>
            <a:ext cx="2159000" cy="366713"/>
          </a:xfrm>
          <a:prstGeom prst="rect">
            <a:avLst/>
          </a:prstGeom>
          <a:noFill/>
          <a:ln w="9525">
            <a:noFill/>
            <a:miter lim="800000"/>
            <a:headEnd/>
            <a:tailEnd/>
          </a:ln>
          <a:effectLst/>
        </p:spPr>
        <p:txBody>
          <a:bodyPr>
            <a:spAutoFit/>
          </a:bodyPr>
          <a:lstStyle/>
          <a:p>
            <a:pPr>
              <a:spcBef>
                <a:spcPct val="50000"/>
              </a:spcBef>
            </a:pPr>
            <a:r>
              <a:rPr lang="tr-TR"/>
              <a:t>İNVAZİV BAKIM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a:xfrm>
            <a:off x="395288" y="260350"/>
            <a:ext cx="8229600" cy="1143000"/>
          </a:xfrm>
        </p:spPr>
        <p:txBody>
          <a:bodyPr>
            <a:scene3d>
              <a:camera prst="orthographicFront"/>
              <a:lightRig rig="soft" dir="t">
                <a:rot lat="0" lon="0" rev="2400000"/>
              </a:lightRig>
            </a:scene3d>
            <a:sp3d>
              <a:bevelT w="19050" h="12700"/>
            </a:sp3d>
          </a:bodyPr>
          <a:lstStyle/>
          <a:p>
            <a:pPr marL="54864" algn="ctr" eaLnBrk="1" fontAlgn="auto" hangingPunct="1">
              <a:spcAft>
                <a:spcPts val="0"/>
              </a:spcAft>
              <a:defRPr/>
            </a:pPr>
            <a:r>
              <a:rPr lang="tr-TR" sz="2800" b="1" dirty="0" smtClean="0">
                <a:solidFill>
                  <a:schemeClr val="tx2">
                    <a:tint val="100000"/>
                    <a:shade val="90000"/>
                    <a:satMod val="250000"/>
                    <a:alpha val="100000"/>
                  </a:schemeClr>
                </a:solidFill>
                <a:latin typeface="+mj-lt"/>
              </a:rPr>
              <a:t>BPD- Yönetim-Taburcu olma süreci</a:t>
            </a:r>
            <a:r>
              <a:rPr lang="tr-TR" sz="4000" dirty="0" smtClean="0">
                <a:solidFill>
                  <a:schemeClr val="tx2">
                    <a:tint val="100000"/>
                    <a:shade val="90000"/>
                    <a:satMod val="250000"/>
                    <a:alpha val="100000"/>
                  </a:schemeClr>
                </a:solidFill>
                <a:latin typeface="+mj-lt"/>
              </a:rPr>
              <a:t/>
            </a:r>
            <a:br>
              <a:rPr lang="tr-TR" sz="4000" dirty="0" smtClean="0">
                <a:solidFill>
                  <a:schemeClr val="tx2">
                    <a:tint val="100000"/>
                    <a:shade val="90000"/>
                    <a:satMod val="250000"/>
                    <a:alpha val="100000"/>
                  </a:schemeClr>
                </a:solidFill>
                <a:latin typeface="+mj-lt"/>
              </a:rPr>
            </a:br>
            <a:endParaRPr lang="tr-TR" sz="4000" dirty="0" smtClean="0">
              <a:solidFill>
                <a:schemeClr val="tx2">
                  <a:tint val="100000"/>
                  <a:shade val="90000"/>
                  <a:satMod val="250000"/>
                  <a:alpha val="100000"/>
                </a:schemeClr>
              </a:solidFill>
              <a:latin typeface="+mj-lt"/>
            </a:endParaRPr>
          </a:p>
        </p:txBody>
      </p:sp>
      <p:sp>
        <p:nvSpPr>
          <p:cNvPr id="135170" name="Text Box 3"/>
          <p:cNvSpPr txBox="1">
            <a:spLocks noChangeArrowheads="1"/>
          </p:cNvSpPr>
          <p:nvPr/>
        </p:nvSpPr>
        <p:spPr bwMode="auto">
          <a:xfrm>
            <a:off x="2555875" y="3878263"/>
            <a:ext cx="3095625" cy="2154237"/>
          </a:xfrm>
          <a:prstGeom prst="rect">
            <a:avLst/>
          </a:prstGeom>
          <a:noFill/>
          <a:ln w="9525">
            <a:noFill/>
            <a:miter lim="800000"/>
            <a:headEnd/>
            <a:tailEnd/>
          </a:ln>
        </p:spPr>
        <p:txBody>
          <a:bodyPr>
            <a:spAutoFit/>
          </a:bodyPr>
          <a:lstStyle/>
          <a:p>
            <a:pPr algn="ctr">
              <a:spcBef>
                <a:spcPct val="50000"/>
              </a:spcBef>
            </a:pPr>
            <a:r>
              <a:rPr lang="tr-TR" b="1">
                <a:solidFill>
                  <a:schemeClr val="bg1"/>
                </a:solidFill>
                <a:latin typeface="Arial Unicode MS" pitchFamily="34" charset="-128"/>
              </a:rPr>
              <a:t>TOPLUM</a:t>
            </a:r>
          </a:p>
          <a:p>
            <a:pPr algn="ctr">
              <a:spcBef>
                <a:spcPct val="50000"/>
              </a:spcBef>
            </a:pPr>
            <a:r>
              <a:rPr lang="tr-TR" b="1">
                <a:solidFill>
                  <a:schemeClr val="bg1"/>
                </a:solidFill>
                <a:latin typeface="Arial Unicode MS" pitchFamily="34" charset="-128"/>
              </a:rPr>
              <a:t>Yoğun bakım s</a:t>
            </a:r>
            <a:r>
              <a:rPr lang="tr-TR" b="1">
                <a:solidFill>
                  <a:schemeClr val="bg1"/>
                </a:solidFill>
                <a:latin typeface="Calibri"/>
              </a:rPr>
              <a:t>ü</a:t>
            </a:r>
            <a:r>
              <a:rPr lang="tr-TR" b="1">
                <a:solidFill>
                  <a:schemeClr val="bg1"/>
                </a:solidFill>
                <a:latin typeface="Arial Unicode MS" pitchFamily="34" charset="-128"/>
              </a:rPr>
              <a:t>recinin izlemi yaptıracak doktorla takip planı oluşturması</a:t>
            </a:r>
          </a:p>
          <a:p>
            <a:pPr algn="ctr">
              <a:spcBef>
                <a:spcPct val="50000"/>
              </a:spcBef>
            </a:pPr>
            <a:r>
              <a:rPr lang="tr-TR" b="1">
                <a:solidFill>
                  <a:schemeClr val="bg1"/>
                </a:solidFill>
                <a:latin typeface="Arial Unicode MS" pitchFamily="34" charset="-128"/>
              </a:rPr>
              <a:t>Hemşire bakımı</a:t>
            </a:r>
          </a:p>
          <a:p>
            <a:pPr algn="ctr">
              <a:spcBef>
                <a:spcPct val="50000"/>
              </a:spcBef>
            </a:pPr>
            <a:r>
              <a:rPr lang="tr-TR" b="1">
                <a:solidFill>
                  <a:schemeClr val="bg1"/>
                </a:solidFill>
                <a:latin typeface="Arial Unicode MS" pitchFamily="34" charset="-128"/>
              </a:rPr>
              <a:t>Oksijen ekipmanı</a:t>
            </a:r>
          </a:p>
        </p:txBody>
      </p:sp>
      <p:sp>
        <p:nvSpPr>
          <p:cNvPr id="135171" name="Text Box 7"/>
          <p:cNvSpPr txBox="1">
            <a:spLocks noChangeArrowheads="1"/>
          </p:cNvSpPr>
          <p:nvPr/>
        </p:nvSpPr>
        <p:spPr bwMode="auto">
          <a:xfrm>
            <a:off x="4787900" y="1268413"/>
            <a:ext cx="3887788" cy="2427287"/>
          </a:xfrm>
          <a:prstGeom prst="rect">
            <a:avLst/>
          </a:prstGeom>
          <a:solidFill>
            <a:schemeClr val="tx1"/>
          </a:solidFill>
          <a:ln w="9525">
            <a:noFill/>
            <a:miter lim="800000"/>
            <a:headEnd/>
            <a:tailEnd/>
          </a:ln>
        </p:spPr>
        <p:txBody>
          <a:bodyPr>
            <a:spAutoFit/>
          </a:bodyPr>
          <a:lstStyle/>
          <a:p>
            <a:pPr algn="ctr"/>
            <a:r>
              <a:rPr lang="tr-TR" b="1">
                <a:solidFill>
                  <a:schemeClr val="bg1"/>
                </a:solidFill>
                <a:latin typeface="Arial Unicode MS" pitchFamily="34" charset="-128"/>
              </a:rPr>
              <a:t>AİLE</a:t>
            </a:r>
          </a:p>
          <a:p>
            <a:pPr algn="ctr"/>
            <a:r>
              <a:rPr lang="tr-TR" b="1">
                <a:solidFill>
                  <a:schemeClr val="bg1"/>
                </a:solidFill>
                <a:latin typeface="Arial Unicode MS" pitchFamily="34" charset="-128"/>
              </a:rPr>
              <a:t>Solunum distresi bulguları</a:t>
            </a:r>
          </a:p>
          <a:p>
            <a:pPr algn="ctr"/>
            <a:r>
              <a:rPr lang="tr-TR" b="1">
                <a:solidFill>
                  <a:schemeClr val="bg1"/>
                </a:solidFill>
                <a:latin typeface="Arial Unicode MS" pitchFamily="34" charset="-128"/>
              </a:rPr>
              <a:t>Sayı/</a:t>
            </a:r>
            <a:r>
              <a:rPr lang="tr-TR" b="1">
                <a:solidFill>
                  <a:schemeClr val="bg1"/>
                </a:solidFill>
                <a:latin typeface="Calibri"/>
              </a:rPr>
              <a:t>ç</a:t>
            </a:r>
            <a:r>
              <a:rPr lang="tr-TR" b="1">
                <a:solidFill>
                  <a:schemeClr val="bg1"/>
                </a:solidFill>
                <a:latin typeface="Arial Unicode MS" pitchFamily="34" charset="-128"/>
              </a:rPr>
              <a:t>ekilme/inleme/burun kanadı</a:t>
            </a:r>
          </a:p>
          <a:p>
            <a:pPr algn="ctr"/>
            <a:r>
              <a:rPr lang="tr-TR" b="1">
                <a:solidFill>
                  <a:schemeClr val="bg1"/>
                </a:solidFill>
                <a:latin typeface="Arial Unicode MS" pitchFamily="34" charset="-128"/>
              </a:rPr>
              <a:t>İla</a:t>
            </a:r>
            <a:r>
              <a:rPr lang="tr-TR" b="1">
                <a:solidFill>
                  <a:schemeClr val="bg1"/>
                </a:solidFill>
                <a:latin typeface="Calibri"/>
              </a:rPr>
              <a:t>ç</a:t>
            </a:r>
            <a:r>
              <a:rPr lang="tr-TR" b="1">
                <a:solidFill>
                  <a:schemeClr val="bg1"/>
                </a:solidFill>
                <a:latin typeface="Arial Unicode MS" pitchFamily="34" charset="-128"/>
              </a:rPr>
              <a:t> ve oksijen kullanımı ve beslenme eğitimi</a:t>
            </a:r>
          </a:p>
          <a:p>
            <a:pPr algn="ctr"/>
            <a:r>
              <a:rPr lang="tr-TR" b="1">
                <a:solidFill>
                  <a:schemeClr val="bg1"/>
                </a:solidFill>
                <a:latin typeface="Arial Unicode MS" pitchFamily="34" charset="-128"/>
              </a:rPr>
              <a:t>Acil m</a:t>
            </a:r>
            <a:r>
              <a:rPr lang="tr-TR" b="1">
                <a:solidFill>
                  <a:schemeClr val="bg1"/>
                </a:solidFill>
                <a:latin typeface="Calibri"/>
              </a:rPr>
              <a:t>ü</a:t>
            </a:r>
            <a:r>
              <a:rPr lang="tr-TR" b="1">
                <a:solidFill>
                  <a:schemeClr val="bg1"/>
                </a:solidFill>
                <a:latin typeface="Arial Unicode MS" pitchFamily="34" charset="-128"/>
              </a:rPr>
              <a:t>dahele/izlem polikliniği-acile  getirme</a:t>
            </a:r>
          </a:p>
          <a:p>
            <a:pPr algn="ctr">
              <a:spcBef>
                <a:spcPct val="50000"/>
              </a:spcBef>
            </a:pPr>
            <a:endParaRPr lang="tr-TR">
              <a:solidFill>
                <a:schemeClr val="bg1"/>
              </a:solidFill>
              <a:latin typeface="Arial Unicode MS" pitchFamily="34" charset="-128"/>
            </a:endParaRPr>
          </a:p>
        </p:txBody>
      </p:sp>
      <p:sp>
        <p:nvSpPr>
          <p:cNvPr id="135172" name="Text Box 9"/>
          <p:cNvSpPr txBox="1">
            <a:spLocks noChangeArrowheads="1"/>
          </p:cNvSpPr>
          <p:nvPr/>
        </p:nvSpPr>
        <p:spPr bwMode="auto">
          <a:xfrm>
            <a:off x="1979613" y="4005263"/>
            <a:ext cx="4824412" cy="2427287"/>
          </a:xfrm>
          <a:prstGeom prst="rect">
            <a:avLst/>
          </a:prstGeom>
          <a:solidFill>
            <a:schemeClr val="tx1"/>
          </a:solidFill>
          <a:ln w="9525">
            <a:noFill/>
            <a:miter lim="800000"/>
            <a:headEnd/>
            <a:tailEnd/>
          </a:ln>
        </p:spPr>
        <p:txBody>
          <a:bodyPr>
            <a:spAutoFit/>
          </a:bodyPr>
          <a:lstStyle/>
          <a:p>
            <a:pPr algn="ctr"/>
            <a:r>
              <a:rPr lang="tr-TR" b="1">
                <a:solidFill>
                  <a:schemeClr val="bg1"/>
                </a:solidFill>
                <a:latin typeface="Arial Unicode MS" pitchFamily="34" charset="-128"/>
              </a:rPr>
              <a:t>TOPLUM</a:t>
            </a:r>
          </a:p>
          <a:p>
            <a:pPr algn="ctr"/>
            <a:r>
              <a:rPr lang="tr-TR" b="1">
                <a:solidFill>
                  <a:schemeClr val="bg1"/>
                </a:solidFill>
                <a:latin typeface="Arial Unicode MS" pitchFamily="34" charset="-128"/>
              </a:rPr>
              <a:t>Yoğun bakım s</a:t>
            </a:r>
            <a:r>
              <a:rPr lang="tr-TR" b="1">
                <a:solidFill>
                  <a:schemeClr val="bg1"/>
                </a:solidFill>
                <a:latin typeface="Calibri"/>
              </a:rPr>
              <a:t>ü</a:t>
            </a:r>
            <a:r>
              <a:rPr lang="tr-TR" b="1">
                <a:solidFill>
                  <a:schemeClr val="bg1"/>
                </a:solidFill>
                <a:latin typeface="Arial Unicode MS" pitchFamily="34" charset="-128"/>
              </a:rPr>
              <a:t>recinin izlemi yaptıracak doktorla takip planı oluşturması</a:t>
            </a:r>
          </a:p>
          <a:p>
            <a:pPr algn="ctr"/>
            <a:r>
              <a:rPr lang="tr-TR" b="1">
                <a:solidFill>
                  <a:schemeClr val="bg1"/>
                </a:solidFill>
                <a:latin typeface="Arial Unicode MS" pitchFamily="34" charset="-128"/>
              </a:rPr>
              <a:t>Hemşire bakımı</a:t>
            </a:r>
          </a:p>
          <a:p>
            <a:pPr algn="ctr"/>
            <a:r>
              <a:rPr lang="tr-TR" b="1">
                <a:solidFill>
                  <a:schemeClr val="bg1"/>
                </a:solidFill>
                <a:latin typeface="Arial Unicode MS" pitchFamily="34" charset="-128"/>
              </a:rPr>
              <a:t>Oksijen ekipmanı</a:t>
            </a:r>
          </a:p>
          <a:p>
            <a:pPr algn="ctr"/>
            <a:r>
              <a:rPr lang="tr-TR" b="1">
                <a:solidFill>
                  <a:schemeClr val="bg1"/>
                </a:solidFill>
                <a:latin typeface="Arial Unicode MS" pitchFamily="34" charset="-128"/>
              </a:rPr>
              <a:t>Monit</a:t>
            </a:r>
            <a:r>
              <a:rPr lang="tr-TR" b="1">
                <a:solidFill>
                  <a:schemeClr val="bg1"/>
                </a:solidFill>
                <a:latin typeface="Calibri"/>
              </a:rPr>
              <a:t>ö</a:t>
            </a:r>
            <a:r>
              <a:rPr lang="tr-TR" b="1">
                <a:solidFill>
                  <a:schemeClr val="bg1"/>
                </a:solidFill>
                <a:latin typeface="Arial Unicode MS" pitchFamily="34" charset="-128"/>
              </a:rPr>
              <a:t>r</a:t>
            </a:r>
          </a:p>
          <a:p>
            <a:pPr algn="ctr"/>
            <a:r>
              <a:rPr lang="tr-TR" b="1">
                <a:solidFill>
                  <a:schemeClr val="bg1"/>
                </a:solidFill>
                <a:latin typeface="Arial Unicode MS" pitchFamily="34" charset="-128"/>
              </a:rPr>
              <a:t>Paliatif bakım merkezi</a:t>
            </a:r>
          </a:p>
          <a:p>
            <a:pPr algn="ctr">
              <a:spcBef>
                <a:spcPct val="50000"/>
              </a:spcBef>
            </a:pPr>
            <a:endParaRPr lang="tr-TR">
              <a:solidFill>
                <a:schemeClr val="bg1"/>
              </a:solidFill>
              <a:latin typeface="Arial Unicode MS" pitchFamily="34" charset="-128"/>
            </a:endParaRPr>
          </a:p>
        </p:txBody>
      </p:sp>
      <p:sp>
        <p:nvSpPr>
          <p:cNvPr id="10" name="9 Dikdörtgen"/>
          <p:cNvSpPr/>
          <p:nvPr/>
        </p:nvSpPr>
        <p:spPr>
          <a:xfrm>
            <a:off x="827088" y="1268413"/>
            <a:ext cx="3816350" cy="23764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b="1">
                <a:solidFill>
                  <a:schemeClr val="bg1"/>
                </a:solidFill>
                <a:latin typeface="Arial Unicode MS" pitchFamily="34" charset="-128"/>
              </a:rPr>
              <a:t>BEBEK</a:t>
            </a:r>
            <a:endParaRPr lang="en-US" b="1">
              <a:solidFill>
                <a:schemeClr val="bg1"/>
              </a:solidFill>
              <a:latin typeface="Arial Unicode MS" pitchFamily="34" charset="-128"/>
            </a:endParaRPr>
          </a:p>
          <a:p>
            <a:pPr algn="ctr"/>
            <a:r>
              <a:rPr lang="tr-TR" b="1">
                <a:solidFill>
                  <a:schemeClr val="bg1"/>
                </a:solidFill>
                <a:latin typeface="Arial Unicode MS" pitchFamily="34" charset="-128"/>
              </a:rPr>
              <a:t>Stabil solunum durumu</a:t>
            </a:r>
          </a:p>
          <a:p>
            <a:pPr algn="ctr"/>
            <a:r>
              <a:rPr lang="tr-TR" b="1">
                <a:solidFill>
                  <a:schemeClr val="bg1"/>
                </a:solidFill>
                <a:latin typeface="Arial Unicode MS" pitchFamily="34" charset="-128"/>
              </a:rPr>
              <a:t>spo2&gt;%93, apne (-)</a:t>
            </a:r>
          </a:p>
          <a:p>
            <a:pPr algn="ctr"/>
            <a:r>
              <a:rPr lang="tr-TR" b="1">
                <a:solidFill>
                  <a:schemeClr val="bg1"/>
                </a:solidFill>
                <a:latin typeface="Arial Unicode MS" pitchFamily="34" charset="-128"/>
              </a:rPr>
              <a:t>Stabil kilo alımı-beslenme</a:t>
            </a:r>
          </a:p>
          <a:p>
            <a:pPr algn="ctr"/>
            <a:r>
              <a:rPr lang="tr-TR" b="1">
                <a:solidFill>
                  <a:schemeClr val="bg1"/>
                </a:solidFill>
                <a:latin typeface="Arial Unicode MS" pitchFamily="34" charset="-128"/>
              </a:rPr>
              <a:t>Stabil ila</a:t>
            </a:r>
            <a:r>
              <a:rPr lang="tr-TR" b="1">
                <a:solidFill>
                  <a:schemeClr val="bg1"/>
                </a:solidFill>
              </a:rPr>
              <a:t>ç</a:t>
            </a:r>
            <a:r>
              <a:rPr lang="tr-TR" b="1">
                <a:solidFill>
                  <a:schemeClr val="bg1"/>
                </a:solidFill>
                <a:latin typeface="Arial Unicode MS" pitchFamily="34" charset="-128"/>
              </a:rPr>
              <a:t> d</a:t>
            </a:r>
            <a:r>
              <a:rPr lang="tr-TR" b="1">
                <a:solidFill>
                  <a:schemeClr val="bg1"/>
                </a:solidFill>
              </a:rPr>
              <a:t>ü</a:t>
            </a:r>
            <a:r>
              <a:rPr lang="tr-TR" b="1">
                <a:solidFill>
                  <a:schemeClr val="bg1"/>
                </a:solidFill>
                <a:latin typeface="Arial Unicode MS" pitchFamily="34" charset="-128"/>
              </a:rPr>
              <a:t>zeni</a:t>
            </a:r>
          </a:p>
          <a:p>
            <a:pPr algn="ctr"/>
            <a:r>
              <a:rPr lang="tr-TR" b="1">
                <a:solidFill>
                  <a:schemeClr val="bg1"/>
                </a:solidFill>
                <a:latin typeface="Arial Unicode MS" pitchFamily="34" charset="-128"/>
              </a:rPr>
              <a:t>RSV ve ınfluenza proflaksisi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3059113" y="1628775"/>
            <a:ext cx="2808287" cy="2289175"/>
          </a:xfrm>
          <a:prstGeom prst="rect">
            <a:avLst/>
          </a:prstGeom>
          <a:solidFill>
            <a:schemeClr val="bg1"/>
          </a:solidFill>
          <a:ln w="9525">
            <a:noFill/>
            <a:miter lim="800000"/>
            <a:headEnd/>
            <a:tailEnd/>
          </a:ln>
        </p:spPr>
        <p:txBody>
          <a:bodyPr>
            <a:spAutoFit/>
          </a:bodyPr>
          <a:lstStyle/>
          <a:p>
            <a:pPr>
              <a:spcBef>
                <a:spcPct val="50000"/>
              </a:spcBef>
            </a:pPr>
            <a:r>
              <a:rPr lang="tr-TR" sz="1200" b="1">
                <a:latin typeface="Arial Unicode MS" pitchFamily="34" charset="-128"/>
              </a:rPr>
              <a:t>         Akım hızı      Vt</a:t>
            </a:r>
            <a:r>
              <a:rPr lang="tr-TR" sz="1200" b="1">
                <a:solidFill>
                  <a:schemeClr val="bg1"/>
                </a:solidFill>
                <a:latin typeface="Arial Unicode MS" pitchFamily="34" charset="-128"/>
              </a:rPr>
              <a:t>      </a:t>
            </a:r>
            <a:r>
              <a:rPr lang="tr-TR" sz="1200" b="1">
                <a:latin typeface="Arial Unicode MS" pitchFamily="34" charset="-128"/>
              </a:rPr>
              <a:t>Soğuk ve                     </a:t>
            </a:r>
          </a:p>
          <a:p>
            <a:pPr>
              <a:spcBef>
                <a:spcPct val="50000"/>
              </a:spcBef>
            </a:pPr>
            <a:r>
              <a:rPr lang="tr-TR" sz="1200" b="1">
                <a:latin typeface="Arial Unicode MS" pitchFamily="34" charset="-128"/>
              </a:rPr>
              <a:t>O2                                     kuru gaz</a:t>
            </a:r>
          </a:p>
          <a:p>
            <a:pPr>
              <a:spcBef>
                <a:spcPct val="50000"/>
              </a:spcBef>
            </a:pPr>
            <a:endParaRPr lang="tr-TR" sz="1200" b="1">
              <a:solidFill>
                <a:schemeClr val="bg1"/>
              </a:solidFill>
              <a:latin typeface="Arial Unicode MS" pitchFamily="34" charset="-128"/>
            </a:endParaRPr>
          </a:p>
          <a:p>
            <a:pPr>
              <a:spcBef>
                <a:spcPct val="50000"/>
              </a:spcBef>
            </a:pPr>
            <a:endParaRPr lang="tr-TR" sz="1200" b="1">
              <a:solidFill>
                <a:schemeClr val="bg1"/>
              </a:solidFill>
              <a:latin typeface="Arial Unicode MS" pitchFamily="34" charset="-128"/>
            </a:endParaRPr>
          </a:p>
          <a:p>
            <a:pPr algn="ctr">
              <a:spcBef>
                <a:spcPct val="50000"/>
              </a:spcBef>
            </a:pPr>
            <a:endParaRPr lang="tr-TR" sz="1600" b="1">
              <a:solidFill>
                <a:schemeClr val="bg1"/>
              </a:solidFill>
              <a:latin typeface="Arial Unicode MS" pitchFamily="34" charset="-128"/>
            </a:endParaRPr>
          </a:p>
          <a:p>
            <a:pPr>
              <a:spcBef>
                <a:spcPct val="50000"/>
              </a:spcBef>
            </a:pPr>
            <a:endParaRPr lang="tr-TR" sz="1200" b="1">
              <a:solidFill>
                <a:schemeClr val="bg1"/>
              </a:solidFill>
              <a:latin typeface="Arial Unicode MS" pitchFamily="34" charset="-128"/>
            </a:endParaRPr>
          </a:p>
          <a:p>
            <a:pPr>
              <a:spcBef>
                <a:spcPct val="50000"/>
              </a:spcBef>
            </a:pPr>
            <a:r>
              <a:rPr lang="tr-TR" sz="1200" b="1">
                <a:latin typeface="Arial Unicode MS" pitchFamily="34" charset="-128"/>
              </a:rPr>
              <a:t>PEEP   </a:t>
            </a:r>
            <a:r>
              <a:rPr lang="tr-TR" sz="1200" b="1">
                <a:solidFill>
                  <a:schemeClr val="bg1"/>
                </a:solidFill>
                <a:latin typeface="Arial Unicode MS" pitchFamily="34" charset="-128"/>
              </a:rPr>
              <a:t>          </a:t>
            </a:r>
            <a:r>
              <a:rPr lang="tr-TR" sz="1200" b="1">
                <a:latin typeface="Arial Unicode MS" pitchFamily="34" charset="-128"/>
              </a:rPr>
              <a:t>S</a:t>
            </a:r>
            <a:r>
              <a:rPr lang="tr-TR" sz="1200" b="1">
                <a:latin typeface="Calibri"/>
              </a:rPr>
              <a:t>ü</a:t>
            </a:r>
            <a:r>
              <a:rPr lang="tr-TR" sz="1200" b="1">
                <a:latin typeface="Arial Unicode MS" pitchFamily="34" charset="-128"/>
              </a:rPr>
              <a:t>rfaktan            Isı</a:t>
            </a:r>
          </a:p>
          <a:p>
            <a:pPr>
              <a:spcBef>
                <a:spcPct val="50000"/>
              </a:spcBef>
            </a:pPr>
            <a:r>
              <a:rPr lang="tr-TR" sz="1200" b="1">
                <a:latin typeface="Arial Unicode MS" pitchFamily="34" charset="-128"/>
              </a:rPr>
              <a:t>                                             </a:t>
            </a:r>
            <a:endParaRPr lang="tr-TR" b="1">
              <a:latin typeface="Arial Unicode MS" pitchFamily="34" charset="-128"/>
            </a:endParaRPr>
          </a:p>
        </p:txBody>
      </p:sp>
      <p:sp>
        <p:nvSpPr>
          <p:cNvPr id="18434" name="Text Box 4"/>
          <p:cNvSpPr txBox="1">
            <a:spLocks noChangeArrowheads="1"/>
          </p:cNvSpPr>
          <p:nvPr/>
        </p:nvSpPr>
        <p:spPr bwMode="auto">
          <a:xfrm>
            <a:off x="1116013" y="2708275"/>
            <a:ext cx="1584325" cy="366713"/>
          </a:xfrm>
          <a:prstGeom prst="rect">
            <a:avLst/>
          </a:prstGeom>
          <a:noFill/>
          <a:ln w="9525">
            <a:noFill/>
            <a:miter lim="800000"/>
            <a:headEnd/>
            <a:tailEnd/>
          </a:ln>
        </p:spPr>
        <p:txBody>
          <a:bodyPr>
            <a:spAutoFit/>
          </a:bodyPr>
          <a:lstStyle/>
          <a:p>
            <a:pPr>
              <a:spcBef>
                <a:spcPct val="50000"/>
              </a:spcBef>
            </a:pPr>
            <a:endParaRPr lang="tr-TR">
              <a:latin typeface="Arial Unicode MS" pitchFamily="34" charset="-128"/>
            </a:endParaRPr>
          </a:p>
        </p:txBody>
      </p:sp>
      <p:sp>
        <p:nvSpPr>
          <p:cNvPr id="18435" name="Text Box 6"/>
          <p:cNvSpPr txBox="1">
            <a:spLocks noChangeArrowheads="1"/>
          </p:cNvSpPr>
          <p:nvPr/>
        </p:nvSpPr>
        <p:spPr bwMode="auto">
          <a:xfrm>
            <a:off x="179388" y="3162300"/>
            <a:ext cx="1008062" cy="274638"/>
          </a:xfrm>
          <a:prstGeom prst="rect">
            <a:avLst/>
          </a:prstGeom>
          <a:noFill/>
          <a:ln w="9525">
            <a:noFill/>
            <a:miter lim="800000"/>
            <a:headEnd/>
            <a:tailEnd/>
          </a:ln>
        </p:spPr>
        <p:txBody>
          <a:bodyPr>
            <a:spAutoFit/>
          </a:bodyPr>
          <a:lstStyle/>
          <a:p>
            <a:r>
              <a:rPr lang="tr-TR" sz="1200" b="1">
                <a:latin typeface="Arial Unicode MS" pitchFamily="34" charset="-128"/>
              </a:rPr>
              <a:t>Preeklamsi</a:t>
            </a:r>
          </a:p>
        </p:txBody>
      </p:sp>
      <p:sp>
        <p:nvSpPr>
          <p:cNvPr id="18436" name="Text Box 7"/>
          <p:cNvSpPr txBox="1">
            <a:spLocks noChangeArrowheads="1"/>
          </p:cNvSpPr>
          <p:nvPr/>
        </p:nvSpPr>
        <p:spPr bwMode="auto">
          <a:xfrm>
            <a:off x="376238" y="4170363"/>
            <a:ext cx="858837" cy="274637"/>
          </a:xfrm>
          <a:prstGeom prst="rect">
            <a:avLst/>
          </a:prstGeom>
          <a:noFill/>
          <a:ln w="9525">
            <a:noFill/>
            <a:miter lim="800000"/>
            <a:headEnd/>
            <a:tailEnd/>
          </a:ln>
        </p:spPr>
        <p:txBody>
          <a:bodyPr wrap="none">
            <a:spAutoFit/>
          </a:bodyPr>
          <a:lstStyle/>
          <a:p>
            <a:r>
              <a:rPr lang="tr-TR" sz="1200" b="1">
                <a:latin typeface="Arial Unicode MS" pitchFamily="34" charset="-128"/>
              </a:rPr>
              <a:t>Beslenme</a:t>
            </a:r>
          </a:p>
        </p:txBody>
      </p:sp>
      <p:sp>
        <p:nvSpPr>
          <p:cNvPr id="18437" name="Text Box 8"/>
          <p:cNvSpPr txBox="1">
            <a:spLocks noChangeArrowheads="1"/>
          </p:cNvSpPr>
          <p:nvPr/>
        </p:nvSpPr>
        <p:spPr bwMode="auto">
          <a:xfrm>
            <a:off x="1619250" y="4292600"/>
            <a:ext cx="833438" cy="274638"/>
          </a:xfrm>
          <a:prstGeom prst="rect">
            <a:avLst/>
          </a:prstGeom>
          <a:noFill/>
          <a:ln w="9525">
            <a:noFill/>
            <a:miter lim="800000"/>
            <a:headEnd/>
            <a:tailEnd/>
          </a:ln>
        </p:spPr>
        <p:txBody>
          <a:bodyPr wrap="none">
            <a:spAutoFit/>
          </a:bodyPr>
          <a:lstStyle/>
          <a:p>
            <a:r>
              <a:rPr lang="tr-TR" sz="1200" b="1">
                <a:latin typeface="Arial Unicode MS" pitchFamily="34" charset="-128"/>
              </a:rPr>
              <a:t>Steroidler</a:t>
            </a:r>
          </a:p>
        </p:txBody>
      </p:sp>
      <p:sp>
        <p:nvSpPr>
          <p:cNvPr id="18438" name="Text Box 9"/>
          <p:cNvSpPr txBox="1">
            <a:spLocks noChangeArrowheads="1"/>
          </p:cNvSpPr>
          <p:nvPr/>
        </p:nvSpPr>
        <p:spPr bwMode="auto">
          <a:xfrm>
            <a:off x="1331913" y="1916113"/>
            <a:ext cx="1273175" cy="274637"/>
          </a:xfrm>
          <a:prstGeom prst="rect">
            <a:avLst/>
          </a:prstGeom>
          <a:noFill/>
          <a:ln w="9525">
            <a:noFill/>
            <a:miter lim="800000"/>
            <a:headEnd/>
            <a:tailEnd/>
          </a:ln>
        </p:spPr>
        <p:txBody>
          <a:bodyPr wrap="none">
            <a:spAutoFit/>
          </a:bodyPr>
          <a:lstStyle/>
          <a:p>
            <a:r>
              <a:rPr lang="tr-TR" sz="1200" b="1">
                <a:latin typeface="Arial Unicode MS" pitchFamily="34" charset="-128"/>
              </a:rPr>
              <a:t>Koryoamniyonit </a:t>
            </a:r>
          </a:p>
        </p:txBody>
      </p:sp>
      <p:sp>
        <p:nvSpPr>
          <p:cNvPr id="18439" name="Text Box 11"/>
          <p:cNvSpPr txBox="1">
            <a:spLocks noChangeArrowheads="1"/>
          </p:cNvSpPr>
          <p:nvPr/>
        </p:nvSpPr>
        <p:spPr bwMode="auto">
          <a:xfrm>
            <a:off x="8459788" y="1557338"/>
            <a:ext cx="420687" cy="3013075"/>
          </a:xfrm>
          <a:prstGeom prst="rect">
            <a:avLst/>
          </a:prstGeom>
          <a:noFill/>
          <a:ln w="9525">
            <a:noFill/>
            <a:miter lim="800000"/>
            <a:headEnd/>
            <a:tailEnd/>
          </a:ln>
        </p:spPr>
        <p:txBody>
          <a:bodyPr wrap="none">
            <a:spAutoFit/>
          </a:bodyPr>
          <a:lstStyle/>
          <a:p>
            <a:r>
              <a:rPr lang="tr-TR" sz="2400" b="1">
                <a:latin typeface="Arial Unicode MS" pitchFamily="34" charset="-128"/>
              </a:rPr>
              <a:t>S</a:t>
            </a:r>
          </a:p>
          <a:p>
            <a:r>
              <a:rPr lang="tr-TR" sz="2400" b="1">
                <a:latin typeface="Arial Unicode MS" pitchFamily="34" charset="-128"/>
              </a:rPr>
              <a:t>O</a:t>
            </a:r>
          </a:p>
          <a:p>
            <a:r>
              <a:rPr lang="tr-TR" sz="2400" b="1">
                <a:latin typeface="Arial Unicode MS" pitchFamily="34" charset="-128"/>
              </a:rPr>
              <a:t>N</a:t>
            </a:r>
          </a:p>
          <a:p>
            <a:r>
              <a:rPr lang="tr-TR" sz="2400" b="1">
                <a:latin typeface="Arial Unicode MS" pitchFamily="34" charset="-128"/>
              </a:rPr>
              <a:t>U</a:t>
            </a:r>
          </a:p>
          <a:p>
            <a:r>
              <a:rPr lang="tr-TR" sz="2400" b="1">
                <a:latin typeface="Calibri"/>
              </a:rPr>
              <a:t>Ç</a:t>
            </a:r>
            <a:endParaRPr lang="tr-TR" sz="2400" b="1">
              <a:latin typeface="Arial Unicode MS" pitchFamily="34" charset="-128"/>
            </a:endParaRPr>
          </a:p>
          <a:p>
            <a:r>
              <a:rPr lang="tr-TR" sz="2400" b="1">
                <a:latin typeface="Arial Unicode MS" pitchFamily="34" charset="-128"/>
              </a:rPr>
              <a:t>L</a:t>
            </a:r>
          </a:p>
          <a:p>
            <a:r>
              <a:rPr lang="tr-TR" sz="2400" b="1">
                <a:latin typeface="Arial Unicode MS" pitchFamily="34" charset="-128"/>
              </a:rPr>
              <a:t>A</a:t>
            </a:r>
          </a:p>
          <a:p>
            <a:r>
              <a:rPr lang="tr-TR" sz="2400" b="1">
                <a:latin typeface="Arial Unicode MS" pitchFamily="34" charset="-128"/>
              </a:rPr>
              <a:t>R</a:t>
            </a:r>
          </a:p>
        </p:txBody>
      </p:sp>
      <p:sp>
        <p:nvSpPr>
          <p:cNvPr id="18440" name="Text Box 12"/>
          <p:cNvSpPr txBox="1">
            <a:spLocks noChangeArrowheads="1"/>
          </p:cNvSpPr>
          <p:nvPr/>
        </p:nvSpPr>
        <p:spPr bwMode="auto">
          <a:xfrm>
            <a:off x="7164388" y="1844675"/>
            <a:ext cx="546100" cy="274638"/>
          </a:xfrm>
          <a:prstGeom prst="rect">
            <a:avLst/>
          </a:prstGeom>
          <a:noFill/>
          <a:ln w="9525">
            <a:noFill/>
            <a:miter lim="800000"/>
            <a:headEnd/>
            <a:tailEnd/>
          </a:ln>
        </p:spPr>
        <p:txBody>
          <a:bodyPr wrap="none">
            <a:spAutoFit/>
          </a:bodyPr>
          <a:lstStyle/>
          <a:p>
            <a:r>
              <a:rPr lang="tr-TR" sz="1200" b="1">
                <a:latin typeface="Arial Unicode MS" pitchFamily="34" charset="-128"/>
              </a:rPr>
              <a:t>Diğer</a:t>
            </a:r>
          </a:p>
        </p:txBody>
      </p:sp>
      <p:sp>
        <p:nvSpPr>
          <p:cNvPr id="18441" name="Text Box 13"/>
          <p:cNvSpPr txBox="1">
            <a:spLocks noChangeArrowheads="1"/>
          </p:cNvSpPr>
          <p:nvPr/>
        </p:nvSpPr>
        <p:spPr bwMode="auto">
          <a:xfrm>
            <a:off x="6556375" y="1700213"/>
            <a:ext cx="639763" cy="274637"/>
          </a:xfrm>
          <a:prstGeom prst="rect">
            <a:avLst/>
          </a:prstGeom>
          <a:noFill/>
          <a:ln w="9525">
            <a:noFill/>
            <a:miter lim="800000"/>
            <a:headEnd/>
            <a:tailEnd/>
          </a:ln>
        </p:spPr>
        <p:txBody>
          <a:bodyPr wrap="none">
            <a:spAutoFit/>
          </a:bodyPr>
          <a:lstStyle/>
          <a:p>
            <a:r>
              <a:rPr lang="tr-TR" sz="1200" b="1">
                <a:latin typeface="Arial Unicode MS" pitchFamily="34" charset="-128"/>
              </a:rPr>
              <a:t>Sepsis</a:t>
            </a:r>
          </a:p>
        </p:txBody>
      </p:sp>
      <p:sp>
        <p:nvSpPr>
          <p:cNvPr id="18442" name="Text Box 14"/>
          <p:cNvSpPr txBox="1">
            <a:spLocks noChangeArrowheads="1"/>
          </p:cNvSpPr>
          <p:nvPr/>
        </p:nvSpPr>
        <p:spPr bwMode="auto">
          <a:xfrm>
            <a:off x="5908675" y="1916113"/>
            <a:ext cx="496888" cy="274637"/>
          </a:xfrm>
          <a:prstGeom prst="rect">
            <a:avLst/>
          </a:prstGeom>
          <a:noFill/>
          <a:ln w="9525">
            <a:noFill/>
            <a:miter lim="800000"/>
            <a:headEnd/>
            <a:tailEnd/>
          </a:ln>
        </p:spPr>
        <p:txBody>
          <a:bodyPr wrap="none">
            <a:spAutoFit/>
          </a:bodyPr>
          <a:lstStyle/>
          <a:p>
            <a:r>
              <a:rPr lang="tr-TR" sz="1200" b="1">
                <a:latin typeface="Arial Unicode MS" pitchFamily="34" charset="-128"/>
              </a:rPr>
              <a:t>PDA</a:t>
            </a:r>
          </a:p>
        </p:txBody>
      </p:sp>
      <p:sp>
        <p:nvSpPr>
          <p:cNvPr id="18443" name="Text Box 15"/>
          <p:cNvSpPr txBox="1">
            <a:spLocks noChangeArrowheads="1"/>
          </p:cNvSpPr>
          <p:nvPr/>
        </p:nvSpPr>
        <p:spPr bwMode="auto">
          <a:xfrm>
            <a:off x="7380288" y="3860800"/>
            <a:ext cx="690562" cy="274638"/>
          </a:xfrm>
          <a:prstGeom prst="rect">
            <a:avLst/>
          </a:prstGeom>
          <a:noFill/>
          <a:ln w="9525">
            <a:noFill/>
            <a:miter lim="800000"/>
            <a:headEnd/>
            <a:tailEnd/>
          </a:ln>
        </p:spPr>
        <p:txBody>
          <a:bodyPr wrap="none">
            <a:spAutoFit/>
          </a:bodyPr>
          <a:lstStyle/>
          <a:p>
            <a:r>
              <a:rPr lang="tr-TR" sz="1200" b="1">
                <a:latin typeface="Arial Unicode MS" pitchFamily="34" charset="-128"/>
              </a:rPr>
              <a:t>Oksijen</a:t>
            </a:r>
          </a:p>
        </p:txBody>
      </p:sp>
      <p:sp>
        <p:nvSpPr>
          <p:cNvPr id="18444" name="Text Box 16"/>
          <p:cNvSpPr txBox="1">
            <a:spLocks noChangeArrowheads="1"/>
          </p:cNvSpPr>
          <p:nvPr/>
        </p:nvSpPr>
        <p:spPr bwMode="auto">
          <a:xfrm>
            <a:off x="6732588" y="4149725"/>
            <a:ext cx="1011237" cy="274638"/>
          </a:xfrm>
          <a:prstGeom prst="rect">
            <a:avLst/>
          </a:prstGeom>
          <a:noFill/>
          <a:ln w="9525">
            <a:noFill/>
            <a:miter lim="800000"/>
            <a:headEnd/>
            <a:tailEnd/>
          </a:ln>
        </p:spPr>
        <p:txBody>
          <a:bodyPr wrap="none">
            <a:spAutoFit/>
          </a:bodyPr>
          <a:lstStyle/>
          <a:p>
            <a:r>
              <a:rPr lang="tr-TR" sz="1200" b="1">
                <a:latin typeface="Arial Unicode MS" pitchFamily="34" charset="-128"/>
              </a:rPr>
              <a:t>Ventilasyon </a:t>
            </a:r>
          </a:p>
        </p:txBody>
      </p:sp>
      <p:sp>
        <p:nvSpPr>
          <p:cNvPr id="18445" name="Text Box 17"/>
          <p:cNvSpPr txBox="1">
            <a:spLocks noChangeArrowheads="1"/>
          </p:cNvSpPr>
          <p:nvPr/>
        </p:nvSpPr>
        <p:spPr bwMode="auto">
          <a:xfrm>
            <a:off x="6011863" y="3860800"/>
            <a:ext cx="858837" cy="274638"/>
          </a:xfrm>
          <a:prstGeom prst="rect">
            <a:avLst/>
          </a:prstGeom>
          <a:noFill/>
          <a:ln w="9525">
            <a:noFill/>
            <a:miter lim="800000"/>
            <a:headEnd/>
            <a:tailEnd/>
          </a:ln>
        </p:spPr>
        <p:txBody>
          <a:bodyPr wrap="none">
            <a:spAutoFit/>
          </a:bodyPr>
          <a:lstStyle/>
          <a:p>
            <a:r>
              <a:rPr lang="tr-TR" sz="1200" b="1">
                <a:latin typeface="Arial Unicode MS" pitchFamily="34" charset="-128"/>
              </a:rPr>
              <a:t>Beslenme</a:t>
            </a:r>
          </a:p>
        </p:txBody>
      </p:sp>
      <p:sp>
        <p:nvSpPr>
          <p:cNvPr id="18446" name="Line 19"/>
          <p:cNvSpPr>
            <a:spLocks noChangeShapeType="1"/>
          </p:cNvSpPr>
          <p:nvPr/>
        </p:nvSpPr>
        <p:spPr bwMode="auto">
          <a:xfrm>
            <a:off x="3924300" y="1844675"/>
            <a:ext cx="0" cy="360363"/>
          </a:xfrm>
          <a:prstGeom prst="line">
            <a:avLst/>
          </a:prstGeom>
          <a:noFill/>
          <a:ln w="9525">
            <a:solidFill>
              <a:schemeClr val="tx1"/>
            </a:solidFill>
            <a:round/>
            <a:headEnd/>
            <a:tailEnd type="triangle" w="med" len="med"/>
          </a:ln>
        </p:spPr>
        <p:txBody>
          <a:bodyPr/>
          <a:lstStyle/>
          <a:p>
            <a:endParaRPr lang="tr-TR"/>
          </a:p>
        </p:txBody>
      </p:sp>
      <p:sp>
        <p:nvSpPr>
          <p:cNvPr id="18447" name="Line 20"/>
          <p:cNvSpPr>
            <a:spLocks noChangeShapeType="1"/>
          </p:cNvSpPr>
          <p:nvPr/>
        </p:nvSpPr>
        <p:spPr bwMode="auto">
          <a:xfrm>
            <a:off x="4284663" y="1844675"/>
            <a:ext cx="0" cy="360363"/>
          </a:xfrm>
          <a:prstGeom prst="line">
            <a:avLst/>
          </a:prstGeom>
          <a:noFill/>
          <a:ln w="9525">
            <a:solidFill>
              <a:schemeClr val="tx1"/>
            </a:solidFill>
            <a:round/>
            <a:headEnd/>
            <a:tailEnd type="triangle" w="med" len="med"/>
          </a:ln>
        </p:spPr>
        <p:txBody>
          <a:bodyPr/>
          <a:lstStyle/>
          <a:p>
            <a:endParaRPr lang="tr-TR"/>
          </a:p>
        </p:txBody>
      </p:sp>
      <p:sp>
        <p:nvSpPr>
          <p:cNvPr id="18448" name="Line 21"/>
          <p:cNvSpPr>
            <a:spLocks noChangeShapeType="1"/>
          </p:cNvSpPr>
          <p:nvPr/>
        </p:nvSpPr>
        <p:spPr bwMode="auto">
          <a:xfrm flipH="1">
            <a:off x="4787900" y="2133600"/>
            <a:ext cx="215900" cy="214313"/>
          </a:xfrm>
          <a:prstGeom prst="line">
            <a:avLst/>
          </a:prstGeom>
          <a:noFill/>
          <a:ln w="9525">
            <a:solidFill>
              <a:schemeClr val="tx1"/>
            </a:solidFill>
            <a:round/>
            <a:headEnd/>
            <a:tailEnd type="triangle" w="med" len="med"/>
          </a:ln>
        </p:spPr>
        <p:txBody>
          <a:bodyPr/>
          <a:lstStyle/>
          <a:p>
            <a:endParaRPr lang="tr-TR"/>
          </a:p>
        </p:txBody>
      </p:sp>
      <p:sp>
        <p:nvSpPr>
          <p:cNvPr id="18449" name="Line 22"/>
          <p:cNvSpPr>
            <a:spLocks noChangeShapeType="1"/>
          </p:cNvSpPr>
          <p:nvPr/>
        </p:nvSpPr>
        <p:spPr bwMode="auto">
          <a:xfrm flipV="1">
            <a:off x="1979613" y="3716338"/>
            <a:ext cx="0" cy="504825"/>
          </a:xfrm>
          <a:prstGeom prst="line">
            <a:avLst/>
          </a:prstGeom>
          <a:noFill/>
          <a:ln w="9525">
            <a:solidFill>
              <a:schemeClr val="tx1"/>
            </a:solidFill>
            <a:round/>
            <a:headEnd/>
            <a:tailEnd type="triangle" w="med" len="med"/>
          </a:ln>
        </p:spPr>
        <p:txBody>
          <a:bodyPr/>
          <a:lstStyle/>
          <a:p>
            <a:endParaRPr lang="tr-TR"/>
          </a:p>
        </p:txBody>
      </p:sp>
      <p:sp>
        <p:nvSpPr>
          <p:cNvPr id="18450" name="Line 23"/>
          <p:cNvSpPr>
            <a:spLocks noChangeShapeType="1"/>
          </p:cNvSpPr>
          <p:nvPr/>
        </p:nvSpPr>
        <p:spPr bwMode="auto">
          <a:xfrm flipV="1">
            <a:off x="827088" y="3716338"/>
            <a:ext cx="576262" cy="433387"/>
          </a:xfrm>
          <a:prstGeom prst="line">
            <a:avLst/>
          </a:prstGeom>
          <a:noFill/>
          <a:ln w="9525">
            <a:solidFill>
              <a:schemeClr val="tx1"/>
            </a:solidFill>
            <a:round/>
            <a:headEnd/>
            <a:tailEnd type="triangle" w="med" len="med"/>
          </a:ln>
        </p:spPr>
        <p:txBody>
          <a:bodyPr/>
          <a:lstStyle/>
          <a:p>
            <a:endParaRPr lang="tr-TR"/>
          </a:p>
        </p:txBody>
      </p:sp>
      <p:sp>
        <p:nvSpPr>
          <p:cNvPr id="18451" name="Line 24"/>
          <p:cNvSpPr>
            <a:spLocks noChangeShapeType="1"/>
          </p:cNvSpPr>
          <p:nvPr/>
        </p:nvSpPr>
        <p:spPr bwMode="auto">
          <a:xfrm>
            <a:off x="1116013" y="3284538"/>
            <a:ext cx="287337" cy="0"/>
          </a:xfrm>
          <a:prstGeom prst="line">
            <a:avLst/>
          </a:prstGeom>
          <a:noFill/>
          <a:ln w="9525">
            <a:solidFill>
              <a:schemeClr val="tx1"/>
            </a:solidFill>
            <a:round/>
            <a:headEnd/>
            <a:tailEnd type="triangle" w="med" len="med"/>
          </a:ln>
        </p:spPr>
        <p:txBody>
          <a:bodyPr/>
          <a:lstStyle/>
          <a:p>
            <a:endParaRPr lang="tr-TR"/>
          </a:p>
        </p:txBody>
      </p:sp>
      <p:sp>
        <p:nvSpPr>
          <p:cNvPr id="18452" name="Line 25"/>
          <p:cNvSpPr>
            <a:spLocks noChangeShapeType="1"/>
          </p:cNvSpPr>
          <p:nvPr/>
        </p:nvSpPr>
        <p:spPr bwMode="auto">
          <a:xfrm>
            <a:off x="1979613" y="2205038"/>
            <a:ext cx="0" cy="431800"/>
          </a:xfrm>
          <a:prstGeom prst="line">
            <a:avLst/>
          </a:prstGeom>
          <a:noFill/>
          <a:ln w="9525">
            <a:solidFill>
              <a:schemeClr val="tx1"/>
            </a:solidFill>
            <a:round/>
            <a:headEnd/>
            <a:tailEnd type="triangle" w="med" len="med"/>
          </a:ln>
        </p:spPr>
        <p:txBody>
          <a:bodyPr/>
          <a:lstStyle/>
          <a:p>
            <a:endParaRPr lang="tr-TR"/>
          </a:p>
        </p:txBody>
      </p:sp>
      <p:sp>
        <p:nvSpPr>
          <p:cNvPr id="18453" name="Line 27"/>
          <p:cNvSpPr>
            <a:spLocks noChangeShapeType="1"/>
          </p:cNvSpPr>
          <p:nvPr/>
        </p:nvSpPr>
        <p:spPr bwMode="auto">
          <a:xfrm flipV="1">
            <a:off x="4284663" y="3716338"/>
            <a:ext cx="0" cy="288925"/>
          </a:xfrm>
          <a:prstGeom prst="line">
            <a:avLst/>
          </a:prstGeom>
          <a:noFill/>
          <a:ln w="9525">
            <a:solidFill>
              <a:schemeClr val="tx1"/>
            </a:solidFill>
            <a:round/>
            <a:headEnd/>
            <a:tailEnd type="triangle" w="med" len="med"/>
          </a:ln>
        </p:spPr>
        <p:txBody>
          <a:bodyPr/>
          <a:lstStyle/>
          <a:p>
            <a:endParaRPr lang="tr-TR"/>
          </a:p>
        </p:txBody>
      </p:sp>
      <p:sp>
        <p:nvSpPr>
          <p:cNvPr id="18454" name="Line 28"/>
          <p:cNvSpPr>
            <a:spLocks noChangeShapeType="1"/>
          </p:cNvSpPr>
          <p:nvPr/>
        </p:nvSpPr>
        <p:spPr bwMode="auto">
          <a:xfrm flipH="1" flipV="1">
            <a:off x="5003800" y="3716338"/>
            <a:ext cx="144463" cy="217487"/>
          </a:xfrm>
          <a:prstGeom prst="line">
            <a:avLst/>
          </a:prstGeom>
          <a:noFill/>
          <a:ln w="9525">
            <a:solidFill>
              <a:schemeClr val="tx1"/>
            </a:solidFill>
            <a:round/>
            <a:headEnd/>
            <a:tailEnd type="triangle" w="med" len="med"/>
          </a:ln>
        </p:spPr>
        <p:txBody>
          <a:bodyPr/>
          <a:lstStyle/>
          <a:p>
            <a:endParaRPr lang="tr-TR"/>
          </a:p>
        </p:txBody>
      </p:sp>
      <p:sp>
        <p:nvSpPr>
          <p:cNvPr id="18455" name="Line 29"/>
          <p:cNvSpPr>
            <a:spLocks noChangeShapeType="1"/>
          </p:cNvSpPr>
          <p:nvPr/>
        </p:nvSpPr>
        <p:spPr bwMode="auto">
          <a:xfrm>
            <a:off x="6300788" y="2205038"/>
            <a:ext cx="287337" cy="287337"/>
          </a:xfrm>
          <a:prstGeom prst="line">
            <a:avLst/>
          </a:prstGeom>
          <a:noFill/>
          <a:ln w="9525">
            <a:solidFill>
              <a:schemeClr val="tx1"/>
            </a:solidFill>
            <a:round/>
            <a:headEnd/>
            <a:tailEnd type="triangle" w="med" len="med"/>
          </a:ln>
        </p:spPr>
        <p:txBody>
          <a:bodyPr/>
          <a:lstStyle/>
          <a:p>
            <a:endParaRPr lang="tr-TR"/>
          </a:p>
        </p:txBody>
      </p:sp>
      <p:sp>
        <p:nvSpPr>
          <p:cNvPr id="18456" name="Line 30"/>
          <p:cNvSpPr>
            <a:spLocks noChangeShapeType="1"/>
          </p:cNvSpPr>
          <p:nvPr/>
        </p:nvSpPr>
        <p:spPr bwMode="auto">
          <a:xfrm>
            <a:off x="6948488" y="2060575"/>
            <a:ext cx="0" cy="504825"/>
          </a:xfrm>
          <a:prstGeom prst="line">
            <a:avLst/>
          </a:prstGeom>
          <a:noFill/>
          <a:ln w="9525">
            <a:solidFill>
              <a:schemeClr val="tx1"/>
            </a:solidFill>
            <a:round/>
            <a:headEnd/>
            <a:tailEnd type="triangle" w="med" len="med"/>
          </a:ln>
        </p:spPr>
        <p:txBody>
          <a:bodyPr/>
          <a:lstStyle/>
          <a:p>
            <a:endParaRPr lang="tr-TR"/>
          </a:p>
        </p:txBody>
      </p:sp>
      <p:sp>
        <p:nvSpPr>
          <p:cNvPr id="18457" name="Line 31"/>
          <p:cNvSpPr>
            <a:spLocks noChangeShapeType="1"/>
          </p:cNvSpPr>
          <p:nvPr/>
        </p:nvSpPr>
        <p:spPr bwMode="auto">
          <a:xfrm flipH="1">
            <a:off x="7380288" y="2060575"/>
            <a:ext cx="144462" cy="360363"/>
          </a:xfrm>
          <a:prstGeom prst="line">
            <a:avLst/>
          </a:prstGeom>
          <a:noFill/>
          <a:ln w="9525">
            <a:solidFill>
              <a:schemeClr val="tx1"/>
            </a:solidFill>
            <a:round/>
            <a:headEnd/>
            <a:tailEnd type="triangle" w="med" len="med"/>
          </a:ln>
        </p:spPr>
        <p:txBody>
          <a:bodyPr/>
          <a:lstStyle/>
          <a:p>
            <a:endParaRPr lang="tr-TR"/>
          </a:p>
        </p:txBody>
      </p:sp>
      <p:sp>
        <p:nvSpPr>
          <p:cNvPr id="18458" name="Line 33"/>
          <p:cNvSpPr>
            <a:spLocks noChangeShapeType="1"/>
          </p:cNvSpPr>
          <p:nvPr/>
        </p:nvSpPr>
        <p:spPr bwMode="auto">
          <a:xfrm flipV="1">
            <a:off x="6300788" y="3573463"/>
            <a:ext cx="287337" cy="360362"/>
          </a:xfrm>
          <a:prstGeom prst="line">
            <a:avLst/>
          </a:prstGeom>
          <a:noFill/>
          <a:ln w="9525">
            <a:solidFill>
              <a:schemeClr val="tx1"/>
            </a:solidFill>
            <a:round/>
            <a:headEnd/>
            <a:tailEnd type="triangle" w="med" len="med"/>
          </a:ln>
        </p:spPr>
        <p:txBody>
          <a:bodyPr/>
          <a:lstStyle/>
          <a:p>
            <a:endParaRPr lang="tr-TR"/>
          </a:p>
        </p:txBody>
      </p:sp>
      <p:sp>
        <p:nvSpPr>
          <p:cNvPr id="18459" name="Line 34"/>
          <p:cNvSpPr>
            <a:spLocks noChangeShapeType="1"/>
          </p:cNvSpPr>
          <p:nvPr/>
        </p:nvSpPr>
        <p:spPr bwMode="auto">
          <a:xfrm flipV="1">
            <a:off x="7092950" y="3644900"/>
            <a:ext cx="0" cy="504825"/>
          </a:xfrm>
          <a:prstGeom prst="line">
            <a:avLst/>
          </a:prstGeom>
          <a:noFill/>
          <a:ln w="9525">
            <a:solidFill>
              <a:schemeClr val="tx1"/>
            </a:solidFill>
            <a:round/>
            <a:headEnd/>
            <a:tailEnd type="triangle" w="med" len="med"/>
          </a:ln>
        </p:spPr>
        <p:txBody>
          <a:bodyPr/>
          <a:lstStyle/>
          <a:p>
            <a:endParaRPr lang="tr-TR"/>
          </a:p>
        </p:txBody>
      </p:sp>
      <p:sp>
        <p:nvSpPr>
          <p:cNvPr id="18460" name="Line 35"/>
          <p:cNvSpPr>
            <a:spLocks noChangeShapeType="1"/>
          </p:cNvSpPr>
          <p:nvPr/>
        </p:nvSpPr>
        <p:spPr bwMode="auto">
          <a:xfrm flipH="1" flipV="1">
            <a:off x="7308850" y="3644900"/>
            <a:ext cx="288925" cy="287338"/>
          </a:xfrm>
          <a:prstGeom prst="line">
            <a:avLst/>
          </a:prstGeom>
          <a:noFill/>
          <a:ln w="9525">
            <a:solidFill>
              <a:schemeClr val="tx1"/>
            </a:solidFill>
            <a:round/>
            <a:headEnd/>
            <a:tailEnd type="triangle" w="med" len="med"/>
          </a:ln>
        </p:spPr>
        <p:txBody>
          <a:bodyPr/>
          <a:lstStyle/>
          <a:p>
            <a:endParaRPr lang="tr-TR"/>
          </a:p>
        </p:txBody>
      </p:sp>
      <p:sp>
        <p:nvSpPr>
          <p:cNvPr id="18461" name="Line 36"/>
          <p:cNvSpPr>
            <a:spLocks noChangeShapeType="1"/>
          </p:cNvSpPr>
          <p:nvPr/>
        </p:nvSpPr>
        <p:spPr bwMode="auto">
          <a:xfrm>
            <a:off x="2555875" y="3213100"/>
            <a:ext cx="647700" cy="0"/>
          </a:xfrm>
          <a:prstGeom prst="line">
            <a:avLst/>
          </a:prstGeom>
          <a:noFill/>
          <a:ln w="76200">
            <a:solidFill>
              <a:schemeClr val="tx1"/>
            </a:solidFill>
            <a:round/>
            <a:headEnd/>
            <a:tailEnd type="triangle" w="med" len="med"/>
          </a:ln>
        </p:spPr>
        <p:txBody>
          <a:bodyPr/>
          <a:lstStyle/>
          <a:p>
            <a:endParaRPr lang="tr-TR"/>
          </a:p>
        </p:txBody>
      </p:sp>
      <p:sp>
        <p:nvSpPr>
          <p:cNvPr id="18462" name="Line 37"/>
          <p:cNvSpPr>
            <a:spLocks noChangeShapeType="1"/>
          </p:cNvSpPr>
          <p:nvPr/>
        </p:nvSpPr>
        <p:spPr bwMode="auto">
          <a:xfrm>
            <a:off x="5508625" y="3213100"/>
            <a:ext cx="649288" cy="0"/>
          </a:xfrm>
          <a:prstGeom prst="line">
            <a:avLst/>
          </a:prstGeom>
          <a:noFill/>
          <a:ln w="76200">
            <a:solidFill>
              <a:schemeClr val="tx1"/>
            </a:solidFill>
            <a:round/>
            <a:headEnd/>
            <a:tailEnd type="triangle" w="med" len="med"/>
          </a:ln>
        </p:spPr>
        <p:txBody>
          <a:bodyPr/>
          <a:lstStyle/>
          <a:p>
            <a:endParaRPr lang="tr-TR"/>
          </a:p>
        </p:txBody>
      </p:sp>
      <p:sp>
        <p:nvSpPr>
          <p:cNvPr id="18463" name="Text Box 38"/>
          <p:cNvSpPr txBox="1">
            <a:spLocks noChangeArrowheads="1"/>
          </p:cNvSpPr>
          <p:nvPr/>
        </p:nvSpPr>
        <p:spPr bwMode="auto">
          <a:xfrm>
            <a:off x="755650" y="4941888"/>
            <a:ext cx="8569325" cy="366712"/>
          </a:xfrm>
          <a:prstGeom prst="rect">
            <a:avLst/>
          </a:prstGeom>
          <a:noFill/>
          <a:ln w="9525">
            <a:noFill/>
            <a:miter lim="800000"/>
            <a:headEnd/>
            <a:tailEnd/>
          </a:ln>
        </p:spPr>
        <p:txBody>
          <a:bodyPr>
            <a:spAutoFit/>
          </a:bodyPr>
          <a:lstStyle/>
          <a:p>
            <a:r>
              <a:rPr lang="tr-TR" sz="1600" b="1">
                <a:solidFill>
                  <a:srgbClr val="FF0000"/>
                </a:solidFill>
                <a:latin typeface="Arial Unicode MS" pitchFamily="34" charset="-128"/>
              </a:rPr>
              <a:t>           22-42 hafta</a:t>
            </a:r>
            <a:r>
              <a:rPr lang="tr-TR" b="1">
                <a:solidFill>
                  <a:srgbClr val="FF0000"/>
                </a:solidFill>
                <a:latin typeface="Arial Unicode MS" pitchFamily="34" charset="-128"/>
              </a:rPr>
              <a:t>                                    15 dakika                   Aylar           Yıllar </a:t>
            </a:r>
            <a:r>
              <a:rPr lang="tr-TR" sz="1600" b="1">
                <a:latin typeface="Arial Unicode MS" pitchFamily="34" charset="-128"/>
              </a:rPr>
              <a:t>                                   </a:t>
            </a:r>
          </a:p>
        </p:txBody>
      </p:sp>
      <p:sp>
        <p:nvSpPr>
          <p:cNvPr id="18464" name="Rectangle 39"/>
          <p:cNvSpPr>
            <a:spLocks noChangeArrowheads="1"/>
          </p:cNvSpPr>
          <p:nvPr/>
        </p:nvSpPr>
        <p:spPr bwMode="auto">
          <a:xfrm>
            <a:off x="179388" y="692150"/>
            <a:ext cx="8856662" cy="4679950"/>
          </a:xfrm>
          <a:prstGeom prst="rect">
            <a:avLst/>
          </a:prstGeom>
          <a:noFill/>
          <a:ln w="28575">
            <a:solidFill>
              <a:schemeClr val="tx1"/>
            </a:solidFill>
            <a:miter lim="800000"/>
            <a:headEnd/>
            <a:tailEnd/>
          </a:ln>
        </p:spPr>
        <p:txBody>
          <a:bodyPr wrap="none" anchor="ctr"/>
          <a:lstStyle/>
          <a:p>
            <a:endParaRPr lang="tr-TR">
              <a:latin typeface="Arial Unicode MS" pitchFamily="34" charset="-128"/>
            </a:endParaRPr>
          </a:p>
        </p:txBody>
      </p:sp>
      <p:sp>
        <p:nvSpPr>
          <p:cNvPr id="18465" name="54 Dikdörtgen"/>
          <p:cNvSpPr>
            <a:spLocks noChangeArrowheads="1"/>
          </p:cNvSpPr>
          <p:nvPr/>
        </p:nvSpPr>
        <p:spPr bwMode="auto">
          <a:xfrm>
            <a:off x="0" y="5516563"/>
            <a:ext cx="9144000" cy="946150"/>
          </a:xfrm>
          <a:prstGeom prst="rect">
            <a:avLst/>
          </a:prstGeom>
          <a:noFill/>
          <a:ln w="9525">
            <a:noFill/>
            <a:miter lim="800000"/>
            <a:headEnd/>
            <a:tailEnd/>
          </a:ln>
        </p:spPr>
        <p:txBody>
          <a:bodyPr>
            <a:spAutoFit/>
          </a:bodyPr>
          <a:lstStyle/>
          <a:p>
            <a:pPr algn="ctr"/>
            <a:r>
              <a:rPr lang="tr-TR" sz="2800" b="1">
                <a:latin typeface="Arial Unicode MS" pitchFamily="34" charset="-128"/>
              </a:rPr>
              <a:t>KANITA DAYALI BİREYSELLEŞTİRİLMİŞ DESTEK PLANI</a:t>
            </a:r>
          </a:p>
        </p:txBody>
      </p:sp>
      <p:sp>
        <p:nvSpPr>
          <p:cNvPr id="46" name="45 Sağ Ayraç"/>
          <p:cNvSpPr/>
          <p:nvPr/>
        </p:nvSpPr>
        <p:spPr>
          <a:xfrm>
            <a:off x="7596188" y="1196975"/>
            <a:ext cx="576262" cy="3816350"/>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tr-TR">
              <a:solidFill>
                <a:srgbClr val="FF0000"/>
              </a:solidFill>
              <a:latin typeface="Arial Unicode MS" pitchFamily="34" charset="-128"/>
            </a:endParaRPr>
          </a:p>
        </p:txBody>
      </p:sp>
      <p:sp>
        <p:nvSpPr>
          <p:cNvPr id="47" name="46 Dikdörtgen"/>
          <p:cNvSpPr/>
          <p:nvPr/>
        </p:nvSpPr>
        <p:spPr>
          <a:xfrm>
            <a:off x="8243888" y="1412875"/>
            <a:ext cx="576262" cy="3384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tr-TR">
              <a:solidFill>
                <a:srgbClr val="FFFFFF"/>
              </a:solidFill>
              <a:latin typeface="Arial Unicode MS" pitchFamily="34" charset="-128"/>
            </a:endParaRPr>
          </a:p>
        </p:txBody>
      </p:sp>
      <p:cxnSp>
        <p:nvCxnSpPr>
          <p:cNvPr id="49" name="48 Düz Ok Bağlayıcısı"/>
          <p:cNvCxnSpPr/>
          <p:nvPr/>
        </p:nvCxnSpPr>
        <p:spPr>
          <a:xfrm>
            <a:off x="3276600" y="2205038"/>
            <a:ext cx="287338" cy="1444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50 Düz Ok Bağlayıcısı"/>
          <p:cNvCxnSpPr/>
          <p:nvPr/>
        </p:nvCxnSpPr>
        <p:spPr>
          <a:xfrm flipV="1">
            <a:off x="3276600" y="3716338"/>
            <a:ext cx="358775" cy="1444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70" name="Picture 6" descr="http://2.bp.blogspot.com/-06CJDUqMN9Q/TZuq6CzqMuI/AAAAAAAAAT8/kZ60HsubZ3k/s1600/photo_36_week_fetus.jpg"/>
          <p:cNvPicPr>
            <a:picLocks noChangeAspect="1" noChangeArrowheads="1"/>
          </p:cNvPicPr>
          <p:nvPr/>
        </p:nvPicPr>
        <p:blipFill>
          <a:blip r:embed="rId2"/>
          <a:srcRect/>
          <a:stretch>
            <a:fillRect/>
          </a:stretch>
        </p:blipFill>
        <p:spPr bwMode="auto">
          <a:xfrm>
            <a:off x="1331913" y="2708275"/>
            <a:ext cx="1414462" cy="962025"/>
          </a:xfrm>
          <a:prstGeom prst="rect">
            <a:avLst/>
          </a:prstGeom>
          <a:noFill/>
          <a:ln w="9525">
            <a:noFill/>
            <a:miter lim="800000"/>
            <a:headEnd/>
            <a:tailEnd/>
          </a:ln>
        </p:spPr>
      </p:pic>
      <p:pic>
        <p:nvPicPr>
          <p:cNvPr id="18471" name="Picture 8" descr="http://www.baby2see.com/im/kimberly_032007_small.jpg"/>
          <p:cNvPicPr>
            <a:picLocks noChangeAspect="1" noChangeArrowheads="1"/>
          </p:cNvPicPr>
          <p:nvPr/>
        </p:nvPicPr>
        <p:blipFill>
          <a:blip r:embed="rId3"/>
          <a:srcRect/>
          <a:stretch>
            <a:fillRect/>
          </a:stretch>
        </p:blipFill>
        <p:spPr bwMode="auto">
          <a:xfrm>
            <a:off x="6156325" y="2565400"/>
            <a:ext cx="1384300" cy="936625"/>
          </a:xfrm>
          <a:prstGeom prst="rect">
            <a:avLst/>
          </a:prstGeom>
          <a:noFill/>
          <a:ln w="9525">
            <a:noFill/>
            <a:miter lim="800000"/>
            <a:headEnd/>
            <a:tailEnd/>
          </a:ln>
        </p:spPr>
      </p:pic>
      <p:sp>
        <p:nvSpPr>
          <p:cNvPr id="18472" name="53 Metin kutusu"/>
          <p:cNvSpPr txBox="1">
            <a:spLocks noChangeArrowheads="1"/>
          </p:cNvSpPr>
          <p:nvPr/>
        </p:nvSpPr>
        <p:spPr bwMode="auto">
          <a:xfrm>
            <a:off x="5867400" y="4581525"/>
            <a:ext cx="2159000" cy="641350"/>
          </a:xfrm>
          <a:prstGeom prst="rect">
            <a:avLst/>
          </a:prstGeom>
          <a:noFill/>
          <a:ln w="9525">
            <a:noFill/>
            <a:miter lim="800000"/>
            <a:headEnd/>
            <a:tailEnd/>
          </a:ln>
        </p:spPr>
        <p:txBody>
          <a:bodyPr>
            <a:spAutoFit/>
          </a:bodyPr>
          <a:lstStyle/>
          <a:p>
            <a:r>
              <a:rPr lang="tr-TR" b="1">
                <a:latin typeface="Arial Unicode MS" pitchFamily="34" charset="-128"/>
              </a:rPr>
              <a:t>Postnatal  D</a:t>
            </a:r>
            <a:r>
              <a:rPr lang="tr-TR" b="1">
                <a:latin typeface="Calibri"/>
              </a:rPr>
              <a:t>ö</a:t>
            </a:r>
            <a:r>
              <a:rPr lang="tr-TR" b="1">
                <a:latin typeface="Arial Unicode MS" pitchFamily="34" charset="-128"/>
              </a:rPr>
              <a:t>nem</a:t>
            </a:r>
          </a:p>
          <a:p>
            <a:endParaRPr lang="tr-TR" b="1">
              <a:latin typeface="Arial Unicode MS" pitchFamily="34" charset="-128"/>
            </a:endParaRPr>
          </a:p>
        </p:txBody>
      </p:sp>
      <p:sp>
        <p:nvSpPr>
          <p:cNvPr id="18473" name="54 Metin kutusu"/>
          <p:cNvSpPr txBox="1">
            <a:spLocks noChangeArrowheads="1"/>
          </p:cNvSpPr>
          <p:nvPr/>
        </p:nvSpPr>
        <p:spPr bwMode="auto">
          <a:xfrm>
            <a:off x="3276600" y="4581525"/>
            <a:ext cx="2663825" cy="915988"/>
          </a:xfrm>
          <a:prstGeom prst="rect">
            <a:avLst/>
          </a:prstGeom>
          <a:noFill/>
          <a:ln w="9525">
            <a:noFill/>
            <a:miter lim="800000"/>
            <a:headEnd/>
            <a:tailEnd/>
          </a:ln>
        </p:spPr>
        <p:txBody>
          <a:bodyPr>
            <a:spAutoFit/>
          </a:bodyPr>
          <a:lstStyle/>
          <a:p>
            <a:r>
              <a:rPr lang="tr-TR" b="1">
                <a:latin typeface="Arial Unicode MS" pitchFamily="34" charset="-128"/>
              </a:rPr>
              <a:t>Doğum salonu girişimleri</a:t>
            </a:r>
          </a:p>
          <a:p>
            <a:endParaRPr lang="tr-TR">
              <a:latin typeface="Arial Unicode MS" pitchFamily="34" charset="-128"/>
            </a:endParaRPr>
          </a:p>
        </p:txBody>
      </p:sp>
      <p:sp>
        <p:nvSpPr>
          <p:cNvPr id="18474" name="55 Metin kutusu"/>
          <p:cNvSpPr txBox="1">
            <a:spLocks noChangeArrowheads="1"/>
          </p:cNvSpPr>
          <p:nvPr/>
        </p:nvSpPr>
        <p:spPr bwMode="auto">
          <a:xfrm>
            <a:off x="395288" y="4581525"/>
            <a:ext cx="2736850" cy="368300"/>
          </a:xfrm>
          <a:prstGeom prst="rect">
            <a:avLst/>
          </a:prstGeom>
          <a:noFill/>
          <a:ln w="9525">
            <a:noFill/>
            <a:miter lim="800000"/>
            <a:headEnd/>
            <a:tailEnd/>
          </a:ln>
        </p:spPr>
        <p:txBody>
          <a:bodyPr>
            <a:spAutoFit/>
          </a:bodyPr>
          <a:lstStyle/>
          <a:p>
            <a:r>
              <a:rPr lang="tr-TR" b="1">
                <a:latin typeface="Arial Unicode MS" pitchFamily="34" charset="-128"/>
              </a:rPr>
              <a:t>      İntrauterin D</a:t>
            </a:r>
            <a:r>
              <a:rPr lang="tr-TR" b="1">
                <a:latin typeface="Calibri"/>
              </a:rPr>
              <a:t>ö</a:t>
            </a:r>
            <a:r>
              <a:rPr lang="tr-TR" b="1">
                <a:latin typeface="Arial Unicode MS" pitchFamily="34" charset="-128"/>
              </a:rPr>
              <a:t>nem</a:t>
            </a:r>
          </a:p>
        </p:txBody>
      </p:sp>
      <p:pic>
        <p:nvPicPr>
          <p:cNvPr id="18475" name="Picture 5" descr="http://midwifethinking.files.wordpress.com/2010/08/1306613small.jpg"/>
          <p:cNvPicPr>
            <a:picLocks noChangeAspect="1" noChangeArrowheads="1"/>
          </p:cNvPicPr>
          <p:nvPr/>
        </p:nvPicPr>
        <p:blipFill>
          <a:blip r:embed="rId4"/>
          <a:srcRect/>
          <a:stretch>
            <a:fillRect/>
          </a:stretch>
        </p:blipFill>
        <p:spPr bwMode="auto">
          <a:xfrm>
            <a:off x="3563938" y="2492375"/>
            <a:ext cx="1689100" cy="1123950"/>
          </a:xfrm>
          <a:prstGeom prst="rect">
            <a:avLst/>
          </a:prstGeom>
          <a:noFill/>
          <a:ln w="9525">
            <a:noFill/>
            <a:miter lim="800000"/>
            <a:headEnd/>
            <a:tailEnd/>
          </a:ln>
        </p:spPr>
      </p:pic>
      <p:sp>
        <p:nvSpPr>
          <p:cNvPr id="18476" name="58 Metin kutusu"/>
          <p:cNvSpPr txBox="1">
            <a:spLocks noChangeArrowheads="1"/>
          </p:cNvSpPr>
          <p:nvPr/>
        </p:nvSpPr>
        <p:spPr bwMode="auto">
          <a:xfrm>
            <a:off x="4787900" y="4005263"/>
            <a:ext cx="1152525" cy="276225"/>
          </a:xfrm>
          <a:prstGeom prst="rect">
            <a:avLst/>
          </a:prstGeom>
          <a:noFill/>
          <a:ln w="9525">
            <a:noFill/>
            <a:miter lim="800000"/>
            <a:headEnd/>
            <a:tailEnd/>
          </a:ln>
        </p:spPr>
        <p:txBody>
          <a:bodyPr>
            <a:spAutoFit/>
          </a:bodyPr>
          <a:lstStyle/>
          <a:p>
            <a:r>
              <a:rPr lang="tr-TR" sz="1200" b="1">
                <a:latin typeface="Arial Unicode MS" pitchFamily="34" charset="-128"/>
              </a:rPr>
              <a:t>Isı kontrol</a:t>
            </a:r>
            <a:r>
              <a:rPr lang="tr-TR" sz="1200" b="1">
                <a:latin typeface="Calibri"/>
              </a:rPr>
              <a:t>ü</a:t>
            </a:r>
            <a:endParaRPr lang="tr-TR" sz="1200" b="1">
              <a:latin typeface="Arial Unicode MS" pitchFamily="34" charset="-128"/>
            </a:endParaRPr>
          </a:p>
        </p:txBody>
      </p:sp>
      <p:sp>
        <p:nvSpPr>
          <p:cNvPr id="18477" name="59 Metin kutusu"/>
          <p:cNvSpPr txBox="1">
            <a:spLocks noChangeArrowheads="1"/>
          </p:cNvSpPr>
          <p:nvPr/>
        </p:nvSpPr>
        <p:spPr bwMode="auto">
          <a:xfrm>
            <a:off x="3635375" y="4005263"/>
            <a:ext cx="1008063" cy="276225"/>
          </a:xfrm>
          <a:prstGeom prst="rect">
            <a:avLst/>
          </a:prstGeom>
          <a:noFill/>
          <a:ln w="9525">
            <a:noFill/>
            <a:miter lim="800000"/>
            <a:headEnd/>
            <a:tailEnd/>
          </a:ln>
        </p:spPr>
        <p:txBody>
          <a:bodyPr>
            <a:spAutoFit/>
          </a:bodyPr>
          <a:lstStyle/>
          <a:p>
            <a:r>
              <a:rPr lang="tr-TR" sz="1200">
                <a:latin typeface="Arial Unicode MS" pitchFamily="34" charset="-128"/>
              </a:rPr>
              <a:t>  </a:t>
            </a:r>
            <a:r>
              <a:rPr lang="tr-TR" sz="1200" b="1">
                <a:latin typeface="Arial Unicode MS" pitchFamily="34" charset="-128"/>
              </a:rPr>
              <a:t> Surfaktan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a:xfrm>
            <a:off x="457200" y="253536"/>
            <a:ext cx="8229600" cy="1143000"/>
          </a:xfrm>
        </p:spPr>
        <p:txBody>
          <a:bodyPr>
            <a:scene3d>
              <a:camera prst="orthographicFront"/>
              <a:lightRig rig="soft" dir="t">
                <a:rot lat="0" lon="0" rev="2400000"/>
              </a:lightRig>
            </a:scene3d>
            <a:sp3d>
              <a:bevelT w="19050" h="12700"/>
            </a:sp3d>
          </a:bodyPr>
          <a:lstStyle/>
          <a:p>
            <a:pPr marL="54864" algn="ctr" eaLnBrk="1" fontAlgn="auto" hangingPunct="1">
              <a:spcAft>
                <a:spcPts val="0"/>
              </a:spcAft>
              <a:defRPr/>
            </a:pPr>
            <a:r>
              <a:rPr lang="tr-TR" sz="2800" b="1" dirty="0" smtClean="0">
                <a:solidFill>
                  <a:schemeClr val="tx2">
                    <a:tint val="100000"/>
                    <a:shade val="90000"/>
                    <a:satMod val="250000"/>
                    <a:alpha val="100000"/>
                  </a:schemeClr>
                </a:solidFill>
                <a:latin typeface="+mj-lt"/>
              </a:rPr>
              <a:t>BPD- taburcu olduktan sonra izlem süreci</a:t>
            </a:r>
            <a:r>
              <a:rPr lang="tr-TR" sz="4000" dirty="0" smtClean="0">
                <a:solidFill>
                  <a:schemeClr val="tx2">
                    <a:tint val="100000"/>
                    <a:shade val="90000"/>
                    <a:satMod val="250000"/>
                    <a:alpha val="100000"/>
                  </a:schemeClr>
                </a:solidFill>
                <a:latin typeface="+mj-lt"/>
              </a:rPr>
              <a:t/>
            </a:r>
            <a:br>
              <a:rPr lang="tr-TR" sz="4000" dirty="0" smtClean="0">
                <a:solidFill>
                  <a:schemeClr val="tx2">
                    <a:tint val="100000"/>
                    <a:shade val="90000"/>
                    <a:satMod val="250000"/>
                    <a:alpha val="100000"/>
                  </a:schemeClr>
                </a:solidFill>
                <a:latin typeface="+mj-lt"/>
              </a:rPr>
            </a:br>
            <a:endParaRPr lang="tr-TR" sz="4000" dirty="0" smtClean="0">
              <a:solidFill>
                <a:schemeClr val="tx2">
                  <a:tint val="100000"/>
                  <a:shade val="90000"/>
                  <a:satMod val="250000"/>
                  <a:alpha val="100000"/>
                </a:schemeClr>
              </a:solidFill>
              <a:latin typeface="+mj-lt"/>
            </a:endParaRPr>
          </a:p>
        </p:txBody>
      </p:sp>
      <p:sp>
        <p:nvSpPr>
          <p:cNvPr id="136194" name="Text Box 4"/>
          <p:cNvSpPr txBox="1">
            <a:spLocks noChangeArrowheads="1"/>
          </p:cNvSpPr>
          <p:nvPr/>
        </p:nvSpPr>
        <p:spPr bwMode="auto">
          <a:xfrm>
            <a:off x="5508625" y="2133600"/>
            <a:ext cx="3132138" cy="3251200"/>
          </a:xfrm>
          <a:prstGeom prst="rect">
            <a:avLst/>
          </a:prstGeom>
          <a:solidFill>
            <a:schemeClr val="tx1"/>
          </a:solidFill>
          <a:ln w="9525">
            <a:noFill/>
            <a:miter lim="800000"/>
            <a:headEnd/>
            <a:tailEnd/>
          </a:ln>
        </p:spPr>
        <p:txBody>
          <a:bodyPr>
            <a:spAutoFit/>
          </a:bodyPr>
          <a:lstStyle/>
          <a:p>
            <a:pPr algn="ctr"/>
            <a:r>
              <a:rPr lang="tr-TR" b="1">
                <a:solidFill>
                  <a:schemeClr val="bg1"/>
                </a:solidFill>
                <a:latin typeface="Arial Unicode MS" pitchFamily="34" charset="-128"/>
              </a:rPr>
              <a:t>3 ay aralıkla</a:t>
            </a:r>
          </a:p>
          <a:p>
            <a:pPr algn="ctr"/>
            <a:endParaRPr lang="tr-TR" b="1">
              <a:solidFill>
                <a:schemeClr val="bg1"/>
              </a:solidFill>
              <a:latin typeface="Arial Unicode MS" pitchFamily="34" charset="-128"/>
            </a:endParaRPr>
          </a:p>
          <a:p>
            <a:pPr algn="ctr"/>
            <a:r>
              <a:rPr lang="tr-TR" b="1">
                <a:solidFill>
                  <a:schemeClr val="bg1"/>
                </a:solidFill>
                <a:latin typeface="Arial Unicode MS" pitchFamily="34" charset="-128"/>
              </a:rPr>
              <a:t>EKG </a:t>
            </a:r>
          </a:p>
          <a:p>
            <a:pPr algn="ctr"/>
            <a:endParaRPr lang="tr-TR" b="1">
              <a:solidFill>
                <a:schemeClr val="bg1"/>
              </a:solidFill>
              <a:latin typeface="Arial Unicode MS" pitchFamily="34" charset="-128"/>
            </a:endParaRPr>
          </a:p>
          <a:p>
            <a:pPr algn="ctr"/>
            <a:r>
              <a:rPr lang="tr-TR" b="1">
                <a:solidFill>
                  <a:schemeClr val="bg1"/>
                </a:solidFill>
                <a:latin typeface="Arial Unicode MS" pitchFamily="34" charset="-128"/>
              </a:rPr>
              <a:t>Sağ aks </a:t>
            </a:r>
          </a:p>
          <a:p>
            <a:pPr algn="ctr"/>
            <a:r>
              <a:rPr lang="tr-TR" b="1">
                <a:solidFill>
                  <a:schemeClr val="bg1"/>
                </a:solidFill>
                <a:latin typeface="Arial Unicode MS" pitchFamily="34" charset="-128"/>
              </a:rPr>
              <a:t>sağ atrial dilatasayon, </a:t>
            </a:r>
          </a:p>
          <a:p>
            <a:pPr algn="ctr"/>
            <a:r>
              <a:rPr lang="tr-TR" b="1">
                <a:solidFill>
                  <a:schemeClr val="bg1"/>
                </a:solidFill>
                <a:latin typeface="Arial Unicode MS" pitchFamily="34" charset="-128"/>
              </a:rPr>
              <a:t>sağ ventrik</a:t>
            </a:r>
            <a:r>
              <a:rPr lang="tr-TR" b="1">
                <a:solidFill>
                  <a:schemeClr val="bg1"/>
                </a:solidFill>
                <a:latin typeface="Calibri"/>
              </a:rPr>
              <a:t>ü</a:t>
            </a:r>
            <a:r>
              <a:rPr lang="tr-TR" b="1">
                <a:solidFill>
                  <a:schemeClr val="bg1"/>
                </a:solidFill>
                <a:latin typeface="Arial Unicode MS" pitchFamily="34" charset="-128"/>
              </a:rPr>
              <a:t>l hipertrofisi</a:t>
            </a:r>
          </a:p>
          <a:p>
            <a:pPr algn="ctr"/>
            <a:endParaRPr lang="tr-TR" b="1">
              <a:solidFill>
                <a:schemeClr val="bg1"/>
              </a:solidFill>
              <a:latin typeface="Arial Unicode MS" pitchFamily="34" charset="-128"/>
            </a:endParaRPr>
          </a:p>
          <a:p>
            <a:pPr algn="ctr"/>
            <a:r>
              <a:rPr lang="tr-TR" b="1">
                <a:solidFill>
                  <a:schemeClr val="bg1"/>
                </a:solidFill>
                <a:latin typeface="Arial Unicode MS" pitchFamily="34" charset="-128"/>
              </a:rPr>
              <a:t>EKO </a:t>
            </a:r>
          </a:p>
          <a:p>
            <a:pPr algn="ctr"/>
            <a:r>
              <a:rPr lang="tr-TR" b="1">
                <a:solidFill>
                  <a:schemeClr val="bg1"/>
                </a:solidFill>
                <a:latin typeface="Arial Unicode MS" pitchFamily="34" charset="-128"/>
              </a:rPr>
              <a:t>(B</a:t>
            </a:r>
            <a:r>
              <a:rPr lang="tr-TR" b="1">
                <a:solidFill>
                  <a:schemeClr val="bg1"/>
                </a:solidFill>
                <a:latin typeface="Calibri"/>
              </a:rPr>
              <a:t>ü</a:t>
            </a:r>
            <a:r>
              <a:rPr lang="tr-TR" b="1">
                <a:solidFill>
                  <a:schemeClr val="bg1"/>
                </a:solidFill>
                <a:latin typeface="Arial Unicode MS" pitchFamily="34" charset="-128"/>
              </a:rPr>
              <a:t>y</a:t>
            </a:r>
            <a:r>
              <a:rPr lang="tr-TR" b="1">
                <a:solidFill>
                  <a:schemeClr val="bg1"/>
                </a:solidFill>
                <a:latin typeface="Calibri"/>
              </a:rPr>
              <a:t>ü</a:t>
            </a:r>
            <a:r>
              <a:rPr lang="tr-TR" b="1">
                <a:solidFill>
                  <a:schemeClr val="bg1"/>
                </a:solidFill>
                <a:latin typeface="Arial Unicode MS" pitchFamily="34" charset="-128"/>
              </a:rPr>
              <a:t>me geriliğ)</a:t>
            </a:r>
          </a:p>
          <a:p>
            <a:pPr algn="ctr">
              <a:spcBef>
                <a:spcPct val="50000"/>
              </a:spcBef>
            </a:pPr>
            <a:endParaRPr lang="tr-TR">
              <a:solidFill>
                <a:schemeClr val="bg1"/>
              </a:solidFill>
              <a:latin typeface="Arial Unicode MS" pitchFamily="34" charset="-128"/>
            </a:endParaRPr>
          </a:p>
        </p:txBody>
      </p:sp>
      <p:sp>
        <p:nvSpPr>
          <p:cNvPr id="136195" name="AutoShape 5"/>
          <p:cNvSpPr>
            <a:spLocks noChangeArrowheads="1"/>
          </p:cNvSpPr>
          <p:nvPr/>
        </p:nvSpPr>
        <p:spPr bwMode="auto">
          <a:xfrm>
            <a:off x="250825" y="1052513"/>
            <a:ext cx="5616575" cy="5256212"/>
          </a:xfrm>
          <a:prstGeom prst="roundRect">
            <a:avLst>
              <a:gd name="adj" fmla="val 16667"/>
            </a:avLst>
          </a:prstGeom>
          <a:solidFill>
            <a:schemeClr val="accent1"/>
          </a:solidFill>
          <a:ln w="9525">
            <a:solidFill>
              <a:schemeClr val="tx1"/>
            </a:solidFill>
            <a:round/>
            <a:headEnd/>
            <a:tailEnd/>
          </a:ln>
        </p:spPr>
        <p:txBody>
          <a:bodyPr wrap="none" anchor="ctr"/>
          <a:lstStyle/>
          <a:p>
            <a:endParaRPr lang="tr-TR">
              <a:latin typeface="Arial Unicode MS" pitchFamily="34" charset="-128"/>
            </a:endParaRPr>
          </a:p>
        </p:txBody>
      </p:sp>
      <p:sp>
        <p:nvSpPr>
          <p:cNvPr id="136196" name="Text Box 6"/>
          <p:cNvSpPr txBox="1">
            <a:spLocks noChangeArrowheads="1"/>
          </p:cNvSpPr>
          <p:nvPr/>
        </p:nvSpPr>
        <p:spPr bwMode="auto">
          <a:xfrm>
            <a:off x="611188" y="1135063"/>
            <a:ext cx="4752975" cy="5722937"/>
          </a:xfrm>
          <a:prstGeom prst="rect">
            <a:avLst/>
          </a:prstGeom>
          <a:noFill/>
          <a:ln w="9525">
            <a:noFill/>
            <a:miter lim="800000"/>
            <a:headEnd/>
            <a:tailEnd/>
          </a:ln>
        </p:spPr>
        <p:txBody>
          <a:bodyPr>
            <a:spAutoFit/>
          </a:bodyPr>
          <a:lstStyle/>
          <a:p>
            <a:pPr algn="ctr"/>
            <a:r>
              <a:rPr lang="tr-TR" b="1">
                <a:solidFill>
                  <a:schemeClr val="bg1"/>
                </a:solidFill>
                <a:latin typeface="Arial Unicode MS" pitchFamily="34" charset="-128"/>
              </a:rPr>
              <a:t>2-4 hafta aralıklarla</a:t>
            </a:r>
          </a:p>
          <a:p>
            <a:pPr algn="ctr"/>
            <a:endParaRPr lang="tr-TR" b="1">
              <a:solidFill>
                <a:schemeClr val="bg1"/>
              </a:solidFill>
              <a:latin typeface="Arial Unicode MS" pitchFamily="34" charset="-128"/>
            </a:endParaRPr>
          </a:p>
          <a:p>
            <a:pPr algn="ctr"/>
            <a:r>
              <a:rPr lang="tr-TR" b="1">
                <a:solidFill>
                  <a:schemeClr val="bg1"/>
                </a:solidFill>
                <a:latin typeface="Arial Unicode MS" pitchFamily="34" charset="-128"/>
              </a:rPr>
              <a:t>Ağırlık / Boy/ Baş </a:t>
            </a:r>
            <a:r>
              <a:rPr lang="tr-TR" b="1">
                <a:solidFill>
                  <a:schemeClr val="bg1"/>
                </a:solidFill>
                <a:latin typeface="Calibri"/>
              </a:rPr>
              <a:t>ç</a:t>
            </a:r>
            <a:r>
              <a:rPr lang="tr-TR" b="1">
                <a:solidFill>
                  <a:schemeClr val="bg1"/>
                </a:solidFill>
                <a:latin typeface="Arial Unicode MS" pitchFamily="34" charset="-128"/>
              </a:rPr>
              <a:t>evresi/Grafik</a:t>
            </a:r>
          </a:p>
          <a:p>
            <a:pPr algn="ctr"/>
            <a:endParaRPr lang="tr-TR" b="1">
              <a:solidFill>
                <a:schemeClr val="bg1"/>
              </a:solidFill>
              <a:latin typeface="Arial Unicode MS" pitchFamily="34" charset="-128"/>
            </a:endParaRPr>
          </a:p>
          <a:p>
            <a:pPr algn="ctr"/>
            <a:r>
              <a:rPr lang="tr-TR" b="1">
                <a:solidFill>
                  <a:schemeClr val="bg1"/>
                </a:solidFill>
                <a:latin typeface="Arial Unicode MS" pitchFamily="34" charset="-128"/>
              </a:rPr>
              <a:t>sPO2 Oda havası/Oksijen</a:t>
            </a:r>
          </a:p>
          <a:p>
            <a:pPr algn="ctr"/>
            <a:endParaRPr lang="tr-TR" b="1">
              <a:solidFill>
                <a:schemeClr val="bg1"/>
              </a:solidFill>
              <a:latin typeface="Arial Unicode MS" pitchFamily="34" charset="-128"/>
            </a:endParaRPr>
          </a:p>
          <a:p>
            <a:pPr algn="ctr"/>
            <a:r>
              <a:rPr lang="tr-TR" b="1">
                <a:solidFill>
                  <a:schemeClr val="bg1"/>
                </a:solidFill>
                <a:latin typeface="Arial Unicode MS" pitchFamily="34" charset="-128"/>
              </a:rPr>
              <a:t>Kullandığı ila</a:t>
            </a:r>
            <a:r>
              <a:rPr lang="tr-TR" b="1">
                <a:solidFill>
                  <a:schemeClr val="bg1"/>
                </a:solidFill>
                <a:latin typeface="Calibri"/>
              </a:rPr>
              <a:t>ç</a:t>
            </a:r>
            <a:r>
              <a:rPr lang="tr-TR" b="1">
                <a:solidFill>
                  <a:schemeClr val="bg1"/>
                </a:solidFill>
                <a:latin typeface="Arial Unicode MS" pitchFamily="34" charset="-128"/>
              </a:rPr>
              <a:t>lar (kiloya doz)</a:t>
            </a:r>
          </a:p>
          <a:p>
            <a:pPr algn="ctr"/>
            <a:endParaRPr lang="tr-TR" b="1">
              <a:solidFill>
                <a:schemeClr val="bg1"/>
              </a:solidFill>
              <a:latin typeface="Arial Unicode MS" pitchFamily="34" charset="-128"/>
            </a:endParaRPr>
          </a:p>
          <a:p>
            <a:pPr algn="ctr"/>
            <a:r>
              <a:rPr lang="tr-TR" b="1">
                <a:solidFill>
                  <a:schemeClr val="bg1"/>
                </a:solidFill>
                <a:latin typeface="Arial Unicode MS" pitchFamily="34" charset="-128"/>
              </a:rPr>
              <a:t>Hastalık,/Hastane/Acil başvuruları</a:t>
            </a:r>
          </a:p>
          <a:p>
            <a:pPr algn="ctr"/>
            <a:endParaRPr lang="tr-TR" b="1">
              <a:solidFill>
                <a:schemeClr val="bg1"/>
              </a:solidFill>
              <a:latin typeface="Arial Unicode MS" pitchFamily="34" charset="-128"/>
            </a:endParaRPr>
          </a:p>
          <a:p>
            <a:pPr algn="ctr"/>
            <a:r>
              <a:rPr lang="tr-TR" b="1">
                <a:solidFill>
                  <a:schemeClr val="bg1"/>
                </a:solidFill>
                <a:latin typeface="Arial Unicode MS" pitchFamily="34" charset="-128"/>
              </a:rPr>
              <a:t>Beslenme Kalori/Protein/Sıvı alımı</a:t>
            </a:r>
          </a:p>
          <a:p>
            <a:pPr algn="ctr"/>
            <a:endParaRPr lang="tr-TR" b="1">
              <a:solidFill>
                <a:schemeClr val="bg1"/>
              </a:solidFill>
              <a:latin typeface="Arial Unicode MS" pitchFamily="34" charset="-128"/>
            </a:endParaRPr>
          </a:p>
          <a:p>
            <a:pPr algn="ctr"/>
            <a:r>
              <a:rPr lang="tr-TR" b="1">
                <a:solidFill>
                  <a:schemeClr val="bg1"/>
                </a:solidFill>
                <a:latin typeface="Arial Unicode MS" pitchFamily="34" charset="-128"/>
              </a:rPr>
              <a:t>Vital bulgular/ Kan basıncı</a:t>
            </a:r>
          </a:p>
          <a:p>
            <a:pPr algn="ctr"/>
            <a:endParaRPr lang="tr-TR" b="1">
              <a:solidFill>
                <a:schemeClr val="bg1"/>
              </a:solidFill>
              <a:latin typeface="Arial Unicode MS" pitchFamily="34" charset="-128"/>
            </a:endParaRPr>
          </a:p>
          <a:p>
            <a:pPr algn="ctr"/>
            <a:r>
              <a:rPr lang="tr-TR" b="1">
                <a:solidFill>
                  <a:schemeClr val="bg1"/>
                </a:solidFill>
                <a:latin typeface="Arial Unicode MS" pitchFamily="34" charset="-128"/>
              </a:rPr>
              <a:t>FM/ Ral/Hışıltı/Retraksiyon/</a:t>
            </a:r>
            <a:r>
              <a:rPr lang="tr-TR" b="1">
                <a:solidFill>
                  <a:schemeClr val="bg1"/>
                </a:solidFill>
                <a:latin typeface="Calibri"/>
              </a:rPr>
              <a:t>Ö</a:t>
            </a:r>
            <a:r>
              <a:rPr lang="tr-TR" b="1">
                <a:solidFill>
                  <a:schemeClr val="bg1"/>
                </a:solidFill>
                <a:latin typeface="Arial Unicode MS" pitchFamily="34" charset="-128"/>
              </a:rPr>
              <a:t>dem</a:t>
            </a:r>
          </a:p>
          <a:p>
            <a:pPr algn="ctr"/>
            <a:endParaRPr lang="tr-TR" b="1">
              <a:solidFill>
                <a:schemeClr val="bg1"/>
              </a:solidFill>
              <a:latin typeface="Arial Unicode MS" pitchFamily="34" charset="-128"/>
            </a:endParaRPr>
          </a:p>
          <a:p>
            <a:pPr algn="ctr"/>
            <a:r>
              <a:rPr lang="tr-TR" b="1">
                <a:solidFill>
                  <a:schemeClr val="bg1"/>
                </a:solidFill>
                <a:latin typeface="Arial Unicode MS" pitchFamily="34" charset="-128"/>
              </a:rPr>
              <a:t>Aşı d</a:t>
            </a:r>
            <a:r>
              <a:rPr lang="tr-TR" b="1">
                <a:solidFill>
                  <a:schemeClr val="bg1"/>
                </a:solidFill>
                <a:latin typeface="Calibri"/>
              </a:rPr>
              <a:t>ü</a:t>
            </a:r>
            <a:r>
              <a:rPr lang="tr-TR" b="1">
                <a:solidFill>
                  <a:schemeClr val="bg1"/>
                </a:solidFill>
                <a:latin typeface="Arial Unicode MS" pitchFamily="34" charset="-128"/>
              </a:rPr>
              <a:t>zeni</a:t>
            </a:r>
          </a:p>
          <a:p>
            <a:pPr algn="ctr"/>
            <a:r>
              <a:rPr lang="tr-TR" b="1">
                <a:solidFill>
                  <a:schemeClr val="bg1"/>
                </a:solidFill>
                <a:latin typeface="Arial Unicode MS" pitchFamily="34" charset="-128"/>
              </a:rPr>
              <a:t>RSV proflaksi/ ınfluenza aşısı </a:t>
            </a:r>
          </a:p>
          <a:p>
            <a:endParaRPr lang="tr-TR" b="1">
              <a:solidFill>
                <a:schemeClr val="bg1"/>
              </a:solidFill>
              <a:latin typeface="Arial Unicode MS" pitchFamily="34" charset="-128"/>
            </a:endParaRPr>
          </a:p>
          <a:p>
            <a:pPr algn="ctr">
              <a:spcBef>
                <a:spcPct val="50000"/>
              </a:spcBef>
            </a:pPr>
            <a:endParaRPr lang="tr-TR">
              <a:solidFill>
                <a:schemeClr val="bg1"/>
              </a:solidFill>
              <a:latin typeface="Arial Unicode MS" pitchFamily="34"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 Box 2"/>
          <p:cNvSpPr txBox="1">
            <a:spLocks noChangeArrowheads="1"/>
          </p:cNvSpPr>
          <p:nvPr/>
        </p:nvSpPr>
        <p:spPr bwMode="auto">
          <a:xfrm>
            <a:off x="684213" y="0"/>
            <a:ext cx="7704137" cy="1311275"/>
          </a:xfrm>
          <a:prstGeom prst="rect">
            <a:avLst/>
          </a:prstGeom>
          <a:noFill/>
          <a:ln w="9525">
            <a:noFill/>
            <a:miter lim="800000"/>
            <a:headEnd/>
            <a:tailEnd/>
          </a:ln>
        </p:spPr>
        <p:txBody>
          <a:bodyPr>
            <a:spAutoFit/>
          </a:bodyPr>
          <a:lstStyle/>
          <a:p>
            <a:pPr algn="ctr">
              <a:spcBef>
                <a:spcPct val="50000"/>
              </a:spcBef>
            </a:pPr>
            <a:r>
              <a:rPr lang="tr-TR" sz="2800" b="1">
                <a:latin typeface="Arial Unicode MS" pitchFamily="34" charset="-128"/>
              </a:rPr>
              <a:t>BPD- taburcu olduktan sonra hastane başvuruları</a:t>
            </a:r>
            <a:r>
              <a:rPr lang="tr-TR" sz="2400">
                <a:latin typeface="Arial Unicode MS" pitchFamily="34" charset="-128"/>
              </a:rPr>
              <a:t/>
            </a:r>
            <a:br>
              <a:rPr lang="tr-TR" sz="2400">
                <a:latin typeface="Arial Unicode MS" pitchFamily="34" charset="-128"/>
              </a:rPr>
            </a:br>
            <a:endParaRPr lang="tr-TR" sz="2400">
              <a:latin typeface="Arial Unicode MS" pitchFamily="34" charset="-128"/>
            </a:endParaRPr>
          </a:p>
        </p:txBody>
      </p:sp>
      <p:sp>
        <p:nvSpPr>
          <p:cNvPr id="137218" name="AutoShape 3"/>
          <p:cNvSpPr>
            <a:spLocks noChangeArrowheads="1"/>
          </p:cNvSpPr>
          <p:nvPr/>
        </p:nvSpPr>
        <p:spPr bwMode="auto">
          <a:xfrm>
            <a:off x="827088" y="1125538"/>
            <a:ext cx="3673475" cy="5327650"/>
          </a:xfrm>
          <a:prstGeom prst="roundRect">
            <a:avLst>
              <a:gd name="adj" fmla="val 16667"/>
            </a:avLst>
          </a:prstGeom>
          <a:noFill/>
          <a:ln w="57150">
            <a:solidFill>
              <a:schemeClr val="tx1"/>
            </a:solidFill>
            <a:round/>
            <a:headEnd/>
            <a:tailEnd/>
          </a:ln>
        </p:spPr>
        <p:txBody>
          <a:bodyPr wrap="none" anchor="ctr"/>
          <a:lstStyle/>
          <a:p>
            <a:pPr algn="ctr"/>
            <a:endParaRPr lang="tr-TR">
              <a:latin typeface="Arial Unicode MS" pitchFamily="34" charset="-128"/>
            </a:endParaRPr>
          </a:p>
        </p:txBody>
      </p:sp>
      <p:sp>
        <p:nvSpPr>
          <p:cNvPr id="137219" name="AutoShape 4"/>
          <p:cNvSpPr>
            <a:spLocks noChangeArrowheads="1"/>
          </p:cNvSpPr>
          <p:nvPr/>
        </p:nvSpPr>
        <p:spPr bwMode="auto">
          <a:xfrm>
            <a:off x="5076825" y="1125538"/>
            <a:ext cx="3673475" cy="5327650"/>
          </a:xfrm>
          <a:prstGeom prst="roundRect">
            <a:avLst>
              <a:gd name="adj" fmla="val 16667"/>
            </a:avLst>
          </a:prstGeom>
          <a:noFill/>
          <a:ln w="57150">
            <a:solidFill>
              <a:schemeClr val="tx1"/>
            </a:solidFill>
            <a:round/>
            <a:headEnd/>
            <a:tailEnd/>
          </a:ln>
        </p:spPr>
        <p:txBody>
          <a:bodyPr wrap="none" anchor="ctr"/>
          <a:lstStyle/>
          <a:p>
            <a:pPr algn="ctr"/>
            <a:endParaRPr lang="tr-TR">
              <a:latin typeface="Arial Unicode MS" pitchFamily="34" charset="-128"/>
            </a:endParaRPr>
          </a:p>
        </p:txBody>
      </p:sp>
      <p:sp>
        <p:nvSpPr>
          <p:cNvPr id="137220" name="Rectangle 5"/>
          <p:cNvSpPr>
            <a:spLocks noChangeArrowheads="1"/>
          </p:cNvSpPr>
          <p:nvPr/>
        </p:nvSpPr>
        <p:spPr bwMode="auto">
          <a:xfrm>
            <a:off x="1128713" y="1196975"/>
            <a:ext cx="3221037" cy="1006475"/>
          </a:xfrm>
          <a:prstGeom prst="rect">
            <a:avLst/>
          </a:prstGeom>
          <a:noFill/>
          <a:ln w="9525">
            <a:noFill/>
            <a:miter lim="800000"/>
            <a:headEnd/>
            <a:tailEnd/>
          </a:ln>
        </p:spPr>
        <p:txBody>
          <a:bodyPr wrap="none">
            <a:spAutoFit/>
          </a:bodyPr>
          <a:lstStyle/>
          <a:p>
            <a:pPr algn="ctr"/>
            <a:endParaRPr lang="tr-TR" sz="2000" b="1">
              <a:latin typeface="Arial Unicode MS" pitchFamily="34" charset="-128"/>
            </a:endParaRPr>
          </a:p>
          <a:p>
            <a:pPr algn="ctr"/>
            <a:r>
              <a:rPr lang="tr-TR" sz="2000" b="1">
                <a:latin typeface="Arial Unicode MS" pitchFamily="34" charset="-128"/>
              </a:rPr>
              <a:t>BPD tanısını= yoğunbakım</a:t>
            </a:r>
          </a:p>
          <a:p>
            <a:pPr algn="ctr"/>
            <a:r>
              <a:rPr lang="tr-TR" sz="2000" b="1">
                <a:latin typeface="Arial Unicode MS" pitchFamily="34" charset="-128"/>
              </a:rPr>
              <a:t>İla</a:t>
            </a:r>
            <a:r>
              <a:rPr lang="tr-TR" sz="2000" b="1">
                <a:latin typeface="Calibri"/>
              </a:rPr>
              <a:t>ç</a:t>
            </a:r>
            <a:r>
              <a:rPr lang="tr-TR" sz="2000" b="1">
                <a:latin typeface="Arial Unicode MS" pitchFamily="34" charset="-128"/>
              </a:rPr>
              <a:t>, oksijen ile taburcu</a:t>
            </a:r>
          </a:p>
        </p:txBody>
      </p:sp>
      <p:sp>
        <p:nvSpPr>
          <p:cNvPr id="137221" name="AutoShape 6"/>
          <p:cNvSpPr>
            <a:spLocks noChangeArrowheads="1"/>
          </p:cNvSpPr>
          <p:nvPr/>
        </p:nvSpPr>
        <p:spPr bwMode="auto">
          <a:xfrm>
            <a:off x="2555875" y="2205038"/>
            <a:ext cx="431800" cy="360362"/>
          </a:xfrm>
          <a:prstGeom prst="downArrow">
            <a:avLst>
              <a:gd name="adj1" fmla="val 50000"/>
              <a:gd name="adj2" fmla="val 25000"/>
            </a:avLst>
          </a:prstGeom>
          <a:solidFill>
            <a:srgbClr val="D10514"/>
          </a:solidFill>
          <a:ln w="9525">
            <a:solidFill>
              <a:schemeClr val="tx1"/>
            </a:solidFill>
            <a:miter lim="800000"/>
            <a:headEnd/>
            <a:tailEnd/>
          </a:ln>
        </p:spPr>
        <p:txBody>
          <a:bodyPr wrap="none" anchor="ctr"/>
          <a:lstStyle/>
          <a:p>
            <a:endParaRPr lang="tr-TR">
              <a:latin typeface="Arial Unicode MS" pitchFamily="34" charset="-128"/>
            </a:endParaRPr>
          </a:p>
        </p:txBody>
      </p:sp>
      <p:sp>
        <p:nvSpPr>
          <p:cNvPr id="137222" name="Text Box 7"/>
          <p:cNvSpPr txBox="1">
            <a:spLocks noChangeArrowheads="1"/>
          </p:cNvSpPr>
          <p:nvPr/>
        </p:nvSpPr>
        <p:spPr bwMode="auto">
          <a:xfrm>
            <a:off x="755650" y="5589588"/>
            <a:ext cx="3600450" cy="701675"/>
          </a:xfrm>
          <a:prstGeom prst="rect">
            <a:avLst/>
          </a:prstGeom>
          <a:noFill/>
          <a:ln w="9525">
            <a:noFill/>
            <a:miter lim="800000"/>
            <a:headEnd/>
            <a:tailEnd/>
          </a:ln>
        </p:spPr>
        <p:txBody>
          <a:bodyPr>
            <a:spAutoFit/>
          </a:bodyPr>
          <a:lstStyle/>
          <a:p>
            <a:pPr algn="ctr">
              <a:spcBef>
                <a:spcPct val="50000"/>
              </a:spcBef>
            </a:pPr>
            <a:r>
              <a:rPr lang="tr-TR" sz="2000" b="1">
                <a:latin typeface="Arial Unicode MS" pitchFamily="34" charset="-128"/>
              </a:rPr>
              <a:t>BPD alevlenme = acil servis, poliklinik</a:t>
            </a:r>
          </a:p>
        </p:txBody>
      </p:sp>
      <p:sp>
        <p:nvSpPr>
          <p:cNvPr id="137223" name="Text Box 8"/>
          <p:cNvSpPr txBox="1">
            <a:spLocks noChangeArrowheads="1"/>
          </p:cNvSpPr>
          <p:nvPr/>
        </p:nvSpPr>
        <p:spPr bwMode="auto">
          <a:xfrm>
            <a:off x="971550" y="2565400"/>
            <a:ext cx="3384550" cy="2987675"/>
          </a:xfrm>
          <a:prstGeom prst="rect">
            <a:avLst/>
          </a:prstGeom>
          <a:noFill/>
          <a:ln w="9525">
            <a:noFill/>
            <a:miter lim="800000"/>
            <a:headEnd/>
            <a:tailEnd/>
          </a:ln>
        </p:spPr>
        <p:txBody>
          <a:bodyPr>
            <a:spAutoFit/>
          </a:bodyPr>
          <a:lstStyle/>
          <a:p>
            <a:pPr algn="ctr"/>
            <a:r>
              <a:rPr lang="tr-TR" sz="2000" b="1">
                <a:latin typeface="Arial Unicode MS" pitchFamily="34" charset="-128"/>
              </a:rPr>
              <a:t>Takipne </a:t>
            </a:r>
          </a:p>
          <a:p>
            <a:pPr algn="ctr"/>
            <a:r>
              <a:rPr lang="tr-TR" sz="2000" b="1">
                <a:latin typeface="Arial Unicode MS" pitchFamily="34" charset="-128"/>
              </a:rPr>
              <a:t>Retraksiyon</a:t>
            </a:r>
          </a:p>
          <a:p>
            <a:pPr algn="ctr"/>
            <a:r>
              <a:rPr lang="tr-TR" sz="2000" b="1">
                <a:latin typeface="Arial Unicode MS" pitchFamily="34" charset="-128"/>
              </a:rPr>
              <a:t> Hışıltılı</a:t>
            </a:r>
          </a:p>
          <a:p>
            <a:pPr algn="ctr"/>
            <a:r>
              <a:rPr lang="tr-TR" sz="2000" b="1">
                <a:latin typeface="Arial Unicode MS" pitchFamily="34" charset="-128"/>
              </a:rPr>
              <a:t>Ek oksijen gereksiniminde artış</a:t>
            </a:r>
          </a:p>
          <a:p>
            <a:pPr algn="ctr"/>
            <a:r>
              <a:rPr lang="tr-TR" sz="2000" b="1">
                <a:latin typeface="Arial Unicode MS" pitchFamily="34" charset="-128"/>
              </a:rPr>
              <a:t>Morarma</a:t>
            </a:r>
          </a:p>
          <a:p>
            <a:pPr algn="ctr"/>
            <a:r>
              <a:rPr lang="tr-TR" sz="2000" b="1">
                <a:latin typeface="Arial Unicode MS" pitchFamily="34" charset="-128"/>
              </a:rPr>
              <a:t> Beslenememe </a:t>
            </a:r>
          </a:p>
          <a:p>
            <a:pPr algn="ctr"/>
            <a:r>
              <a:rPr lang="tr-TR" sz="2000" b="1">
                <a:latin typeface="Arial Unicode MS" pitchFamily="34" charset="-128"/>
              </a:rPr>
              <a:t>Genel durum bozukluğu</a:t>
            </a:r>
          </a:p>
          <a:p>
            <a:pPr algn="ctr">
              <a:spcBef>
                <a:spcPct val="50000"/>
              </a:spcBef>
            </a:pPr>
            <a:endParaRPr lang="tr-TR" sz="2000" b="1">
              <a:latin typeface="Arial Unicode MS" pitchFamily="34" charset="-128"/>
            </a:endParaRPr>
          </a:p>
        </p:txBody>
      </p:sp>
      <p:sp>
        <p:nvSpPr>
          <p:cNvPr id="137224" name="AutoShape 9"/>
          <p:cNvSpPr>
            <a:spLocks noChangeArrowheads="1"/>
          </p:cNvSpPr>
          <p:nvPr/>
        </p:nvSpPr>
        <p:spPr bwMode="auto">
          <a:xfrm>
            <a:off x="2484438" y="5157788"/>
            <a:ext cx="431800" cy="433387"/>
          </a:xfrm>
          <a:prstGeom prst="downArrow">
            <a:avLst>
              <a:gd name="adj1" fmla="val 50000"/>
              <a:gd name="adj2" fmla="val 25092"/>
            </a:avLst>
          </a:prstGeom>
          <a:solidFill>
            <a:srgbClr val="D10514"/>
          </a:solidFill>
          <a:ln w="9525">
            <a:solidFill>
              <a:schemeClr val="tx1"/>
            </a:solidFill>
            <a:miter lim="800000"/>
            <a:headEnd/>
            <a:tailEnd/>
          </a:ln>
        </p:spPr>
        <p:txBody>
          <a:bodyPr wrap="none" anchor="ctr"/>
          <a:lstStyle/>
          <a:p>
            <a:endParaRPr lang="tr-TR">
              <a:latin typeface="Arial Unicode MS" pitchFamily="34" charset="-128"/>
            </a:endParaRPr>
          </a:p>
        </p:txBody>
      </p:sp>
      <p:sp>
        <p:nvSpPr>
          <p:cNvPr id="137225" name="Text Box 10"/>
          <p:cNvSpPr txBox="1">
            <a:spLocks noChangeArrowheads="1"/>
          </p:cNvSpPr>
          <p:nvPr/>
        </p:nvSpPr>
        <p:spPr bwMode="auto">
          <a:xfrm>
            <a:off x="5148263" y="1268413"/>
            <a:ext cx="3455987" cy="5384800"/>
          </a:xfrm>
          <a:prstGeom prst="rect">
            <a:avLst/>
          </a:prstGeom>
          <a:noFill/>
          <a:ln w="9525">
            <a:noFill/>
            <a:miter lim="800000"/>
            <a:headEnd/>
            <a:tailEnd/>
          </a:ln>
        </p:spPr>
        <p:txBody>
          <a:bodyPr>
            <a:spAutoFit/>
          </a:bodyPr>
          <a:lstStyle/>
          <a:p>
            <a:endParaRPr lang="tr-TR">
              <a:latin typeface="Arial Unicode MS" pitchFamily="34" charset="-128"/>
            </a:endParaRPr>
          </a:p>
          <a:p>
            <a:pPr algn="ctr"/>
            <a:r>
              <a:rPr lang="tr-TR">
                <a:latin typeface="Arial Unicode MS" pitchFamily="34" charset="-128"/>
              </a:rPr>
              <a:t> </a:t>
            </a:r>
            <a:r>
              <a:rPr lang="tr-TR" sz="2000" b="1">
                <a:latin typeface="Arial Unicode MS" pitchFamily="34" charset="-128"/>
              </a:rPr>
              <a:t>Enfeksiyon</a:t>
            </a:r>
          </a:p>
          <a:p>
            <a:pPr algn="ctr"/>
            <a:r>
              <a:rPr lang="tr-TR" sz="2000" b="1">
                <a:latin typeface="Arial Unicode MS" pitchFamily="34" charset="-128"/>
              </a:rPr>
              <a:t> Bronkospasm</a:t>
            </a:r>
          </a:p>
          <a:p>
            <a:pPr algn="ctr"/>
            <a:r>
              <a:rPr lang="tr-TR" sz="2000" b="1">
                <a:latin typeface="Arial Unicode MS" pitchFamily="34" charset="-128"/>
              </a:rPr>
              <a:t>Pulmoner </a:t>
            </a:r>
            <a:r>
              <a:rPr lang="tr-TR" sz="2000" b="1">
                <a:latin typeface="Calibri"/>
              </a:rPr>
              <a:t>ö</a:t>
            </a:r>
            <a:r>
              <a:rPr lang="tr-TR" sz="2000" b="1">
                <a:latin typeface="Arial Unicode MS" pitchFamily="34" charset="-128"/>
              </a:rPr>
              <a:t>dem</a:t>
            </a:r>
          </a:p>
          <a:p>
            <a:pPr algn="ctr"/>
            <a:r>
              <a:rPr lang="tr-TR" sz="2000" b="1">
                <a:latin typeface="Arial Unicode MS" pitchFamily="34" charset="-128"/>
              </a:rPr>
              <a:t>Sağ kalp yetmezliği </a:t>
            </a:r>
          </a:p>
          <a:p>
            <a:pPr algn="ctr"/>
            <a:r>
              <a:rPr lang="tr-TR" sz="2000" b="1">
                <a:latin typeface="Arial Unicode MS" pitchFamily="34" charset="-128"/>
              </a:rPr>
              <a:t>BPD alevlenme</a:t>
            </a:r>
          </a:p>
          <a:p>
            <a:pPr algn="ctr"/>
            <a:endParaRPr lang="tr-TR" sz="2000" b="1">
              <a:latin typeface="Arial Unicode MS" pitchFamily="34" charset="-128"/>
            </a:endParaRPr>
          </a:p>
          <a:p>
            <a:pPr algn="ctr"/>
            <a:endParaRPr lang="tr-TR" sz="2000" b="1">
              <a:latin typeface="Arial Unicode MS" pitchFamily="34" charset="-128"/>
            </a:endParaRPr>
          </a:p>
          <a:p>
            <a:endParaRPr lang="tr-TR">
              <a:latin typeface="Arial Unicode MS" pitchFamily="34" charset="-128"/>
            </a:endParaRPr>
          </a:p>
          <a:p>
            <a:endParaRPr lang="tr-TR">
              <a:latin typeface="Arial Unicode MS" pitchFamily="34" charset="-128"/>
            </a:endParaRPr>
          </a:p>
          <a:p>
            <a:pPr algn="ctr"/>
            <a:r>
              <a:rPr lang="tr-TR" b="1">
                <a:latin typeface="Arial Unicode MS" pitchFamily="34" charset="-128"/>
              </a:rPr>
              <a:t>Viral enfeksiyon- viral panel </a:t>
            </a:r>
          </a:p>
          <a:p>
            <a:pPr algn="ctr"/>
            <a:r>
              <a:rPr lang="tr-TR" b="1">
                <a:latin typeface="Arial Unicode MS" pitchFamily="34" charset="-128"/>
              </a:rPr>
              <a:t>Bronkospasm</a:t>
            </a:r>
          </a:p>
          <a:p>
            <a:pPr algn="ctr"/>
            <a:r>
              <a:rPr lang="tr-TR" b="1">
                <a:latin typeface="Arial Unicode MS" pitchFamily="34" charset="-128"/>
              </a:rPr>
              <a:t>Ateş-Pnomoni</a:t>
            </a:r>
          </a:p>
          <a:p>
            <a:pPr algn="ctr"/>
            <a:r>
              <a:rPr lang="tr-TR" b="1">
                <a:latin typeface="Arial Unicode MS" pitchFamily="34" charset="-128"/>
              </a:rPr>
              <a:t>Akciğer grafisi</a:t>
            </a:r>
          </a:p>
          <a:p>
            <a:pPr algn="ctr"/>
            <a:r>
              <a:rPr lang="tr-TR" b="1">
                <a:latin typeface="Arial Unicode MS" pitchFamily="34" charset="-128"/>
              </a:rPr>
              <a:t>EKG-Pulmoner hipertansiyonda k</a:t>
            </a:r>
            <a:r>
              <a:rPr lang="tr-TR" b="1">
                <a:latin typeface="Calibri"/>
              </a:rPr>
              <a:t>ö</a:t>
            </a:r>
            <a:r>
              <a:rPr lang="tr-TR" b="1">
                <a:latin typeface="Arial Unicode MS" pitchFamily="34" charset="-128"/>
              </a:rPr>
              <a:t>t</a:t>
            </a:r>
            <a:r>
              <a:rPr lang="tr-TR" b="1">
                <a:latin typeface="Calibri"/>
              </a:rPr>
              <a:t>ü</a:t>
            </a:r>
            <a:r>
              <a:rPr lang="tr-TR" b="1">
                <a:latin typeface="Arial Unicode MS" pitchFamily="34" charset="-128"/>
              </a:rPr>
              <a:t>leşme</a:t>
            </a:r>
          </a:p>
          <a:p>
            <a:endParaRPr lang="tr-TR" b="1">
              <a:latin typeface="Arial Unicode MS" pitchFamily="34" charset="-128"/>
            </a:endParaRPr>
          </a:p>
          <a:p>
            <a:pPr>
              <a:spcBef>
                <a:spcPct val="50000"/>
              </a:spcBef>
            </a:pPr>
            <a:endParaRPr lang="tr-TR" b="1">
              <a:latin typeface="Arial Unicode MS" pitchFamily="34" charset="-128"/>
            </a:endParaRPr>
          </a:p>
        </p:txBody>
      </p:sp>
      <p:sp>
        <p:nvSpPr>
          <p:cNvPr id="137226" name="AutoShape 11"/>
          <p:cNvSpPr>
            <a:spLocks noChangeArrowheads="1"/>
          </p:cNvSpPr>
          <p:nvPr/>
        </p:nvSpPr>
        <p:spPr bwMode="auto">
          <a:xfrm>
            <a:off x="6588125" y="3213100"/>
            <a:ext cx="431800" cy="360363"/>
          </a:xfrm>
          <a:prstGeom prst="downArrow">
            <a:avLst>
              <a:gd name="adj1" fmla="val 50000"/>
              <a:gd name="adj2" fmla="val 25000"/>
            </a:avLst>
          </a:prstGeom>
          <a:solidFill>
            <a:srgbClr val="D10514"/>
          </a:solidFill>
          <a:ln w="9525">
            <a:solidFill>
              <a:schemeClr val="tx1"/>
            </a:solidFill>
            <a:miter lim="800000"/>
            <a:headEnd/>
            <a:tailEnd/>
          </a:ln>
        </p:spPr>
        <p:txBody>
          <a:bodyPr wrap="none" anchor="ctr"/>
          <a:lstStyle/>
          <a:p>
            <a:endParaRPr lang="tr-TR">
              <a:latin typeface="Arial Unicode MS" pitchFamily="34" charset="-128"/>
            </a:endParaRPr>
          </a:p>
        </p:txBody>
      </p:sp>
      <p:sp>
        <p:nvSpPr>
          <p:cNvPr id="137227" name="Text Box 12"/>
          <p:cNvSpPr txBox="1">
            <a:spLocks noChangeArrowheads="1"/>
          </p:cNvSpPr>
          <p:nvPr/>
        </p:nvSpPr>
        <p:spPr bwMode="auto">
          <a:xfrm>
            <a:off x="5508625" y="3500438"/>
            <a:ext cx="2808288" cy="396875"/>
          </a:xfrm>
          <a:prstGeom prst="rect">
            <a:avLst/>
          </a:prstGeom>
          <a:noFill/>
          <a:ln w="9525">
            <a:noFill/>
            <a:miter lim="800000"/>
            <a:headEnd/>
            <a:tailEnd/>
          </a:ln>
        </p:spPr>
        <p:txBody>
          <a:bodyPr>
            <a:spAutoFit/>
          </a:bodyPr>
          <a:lstStyle/>
          <a:p>
            <a:pPr algn="ctr">
              <a:spcBef>
                <a:spcPct val="50000"/>
              </a:spcBef>
            </a:pPr>
            <a:r>
              <a:rPr lang="tr-TR" sz="2000" b="1">
                <a:latin typeface="Arial Unicode MS" pitchFamily="34" charset="-128"/>
              </a:rPr>
              <a:t>Fizik muayene</a:t>
            </a:r>
          </a:p>
        </p:txBody>
      </p:sp>
      <p:sp>
        <p:nvSpPr>
          <p:cNvPr id="137228" name="AutoShape 13"/>
          <p:cNvSpPr>
            <a:spLocks noChangeArrowheads="1"/>
          </p:cNvSpPr>
          <p:nvPr/>
        </p:nvSpPr>
        <p:spPr bwMode="auto">
          <a:xfrm>
            <a:off x="6588125" y="3860800"/>
            <a:ext cx="431800" cy="360363"/>
          </a:xfrm>
          <a:prstGeom prst="downArrow">
            <a:avLst>
              <a:gd name="adj1" fmla="val 50000"/>
              <a:gd name="adj2" fmla="val 25000"/>
            </a:avLst>
          </a:prstGeom>
          <a:solidFill>
            <a:srgbClr val="D10514"/>
          </a:solidFill>
          <a:ln w="9525">
            <a:solidFill>
              <a:schemeClr val="tx1"/>
            </a:solidFill>
            <a:miter lim="800000"/>
            <a:headEnd/>
            <a:tailEnd/>
          </a:ln>
        </p:spPr>
        <p:txBody>
          <a:bodyPr wrap="none" anchor="ctr"/>
          <a:lstStyle/>
          <a:p>
            <a:endParaRPr lang="tr-TR">
              <a:latin typeface="Arial Unicode MS" pitchFamily="3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r>
              <a:rPr lang="tr-TR" sz="2800" b="1">
                <a:latin typeface="Arial Unicode MS" pitchFamily="34" charset="-128"/>
              </a:rPr>
              <a:t>BPD- Y</a:t>
            </a:r>
            <a:r>
              <a:rPr lang="tr-TR" sz="2800" b="1">
                <a:latin typeface="Calibri"/>
              </a:rPr>
              <a:t>ö</a:t>
            </a:r>
            <a:r>
              <a:rPr lang="tr-TR" sz="2800" b="1">
                <a:latin typeface="Arial Unicode MS" pitchFamily="34" charset="-128"/>
              </a:rPr>
              <a:t>netim-Alevlenme-Atak</a:t>
            </a:r>
            <a:endParaRPr lang="tr-TR" sz="2800">
              <a:latin typeface="Arial Unicode MS" pitchFamily="34" charset="-128"/>
            </a:endParaRPr>
          </a:p>
        </p:txBody>
      </p:sp>
      <p:sp>
        <p:nvSpPr>
          <p:cNvPr id="138242" name="Rectangle 3"/>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lnSpc>
                <a:spcPct val="80000"/>
              </a:lnSpc>
              <a:spcBef>
                <a:spcPct val="20000"/>
              </a:spcBef>
              <a:buFont typeface="Calibri" pitchFamily="34" charset="0"/>
              <a:buChar char="•"/>
            </a:pPr>
            <a:endParaRPr lang="tr-TR" sz="2400" b="1">
              <a:latin typeface="Arial Unicode MS" pitchFamily="34" charset="-128"/>
            </a:endParaRPr>
          </a:p>
        </p:txBody>
      </p:sp>
      <p:sp>
        <p:nvSpPr>
          <p:cNvPr id="138243" name="AutoShape 4"/>
          <p:cNvSpPr>
            <a:spLocks noChangeArrowheads="1"/>
          </p:cNvSpPr>
          <p:nvPr/>
        </p:nvSpPr>
        <p:spPr bwMode="auto">
          <a:xfrm>
            <a:off x="3132138" y="1341438"/>
            <a:ext cx="3097212" cy="1008062"/>
          </a:xfrm>
          <a:prstGeom prst="roundRect">
            <a:avLst>
              <a:gd name="adj" fmla="val 16667"/>
            </a:avLst>
          </a:prstGeom>
          <a:solidFill>
            <a:schemeClr val="tx1"/>
          </a:solidFill>
          <a:ln w="9525">
            <a:solidFill>
              <a:schemeClr val="tx1"/>
            </a:solidFill>
            <a:round/>
            <a:headEnd/>
            <a:tailEnd/>
          </a:ln>
        </p:spPr>
        <p:txBody>
          <a:bodyPr wrap="none" anchor="ctr"/>
          <a:lstStyle/>
          <a:p>
            <a:endParaRPr lang="tr-TR">
              <a:latin typeface="Arial Unicode MS" pitchFamily="34" charset="-128"/>
            </a:endParaRPr>
          </a:p>
        </p:txBody>
      </p:sp>
      <p:sp>
        <p:nvSpPr>
          <p:cNvPr id="138244" name="AutoShape 5"/>
          <p:cNvSpPr>
            <a:spLocks noChangeArrowheads="1"/>
          </p:cNvSpPr>
          <p:nvPr/>
        </p:nvSpPr>
        <p:spPr bwMode="auto">
          <a:xfrm>
            <a:off x="4716463" y="2565400"/>
            <a:ext cx="3095625" cy="1150938"/>
          </a:xfrm>
          <a:prstGeom prst="roundRect">
            <a:avLst>
              <a:gd name="adj" fmla="val 16667"/>
            </a:avLst>
          </a:prstGeom>
          <a:solidFill>
            <a:srgbClr val="FF0000"/>
          </a:solidFill>
          <a:ln w="9525">
            <a:solidFill>
              <a:schemeClr val="tx1"/>
            </a:solidFill>
            <a:round/>
            <a:headEnd/>
            <a:tailEnd/>
          </a:ln>
        </p:spPr>
        <p:txBody>
          <a:bodyPr wrap="none" anchor="ctr"/>
          <a:lstStyle/>
          <a:p>
            <a:endParaRPr lang="tr-TR">
              <a:latin typeface="Arial Unicode MS" pitchFamily="34" charset="-128"/>
            </a:endParaRPr>
          </a:p>
        </p:txBody>
      </p:sp>
      <p:sp>
        <p:nvSpPr>
          <p:cNvPr id="138245" name="AutoShape 6"/>
          <p:cNvSpPr>
            <a:spLocks noChangeArrowheads="1"/>
          </p:cNvSpPr>
          <p:nvPr/>
        </p:nvSpPr>
        <p:spPr bwMode="auto">
          <a:xfrm>
            <a:off x="827088" y="2565400"/>
            <a:ext cx="3097212" cy="1223963"/>
          </a:xfrm>
          <a:prstGeom prst="roundRect">
            <a:avLst>
              <a:gd name="adj" fmla="val 16667"/>
            </a:avLst>
          </a:prstGeom>
          <a:solidFill>
            <a:srgbClr val="FF0000"/>
          </a:solidFill>
          <a:ln w="9525">
            <a:solidFill>
              <a:srgbClr val="F91515"/>
            </a:solidFill>
            <a:round/>
            <a:headEnd/>
            <a:tailEnd/>
          </a:ln>
        </p:spPr>
        <p:txBody>
          <a:bodyPr wrap="none" anchor="ctr"/>
          <a:lstStyle/>
          <a:p>
            <a:endParaRPr lang="tr-TR">
              <a:latin typeface="Arial Unicode MS" pitchFamily="34" charset="-128"/>
            </a:endParaRPr>
          </a:p>
        </p:txBody>
      </p:sp>
      <p:sp>
        <p:nvSpPr>
          <p:cNvPr id="138246" name="AutoShape 7"/>
          <p:cNvSpPr>
            <a:spLocks noChangeArrowheads="1"/>
          </p:cNvSpPr>
          <p:nvPr/>
        </p:nvSpPr>
        <p:spPr bwMode="auto">
          <a:xfrm>
            <a:off x="4716463" y="3933825"/>
            <a:ext cx="3097212" cy="1008063"/>
          </a:xfrm>
          <a:prstGeom prst="roundRect">
            <a:avLst>
              <a:gd name="adj" fmla="val 16667"/>
            </a:avLst>
          </a:prstGeom>
          <a:solidFill>
            <a:schemeClr val="accent2"/>
          </a:solidFill>
          <a:ln w="9525">
            <a:solidFill>
              <a:schemeClr val="tx1"/>
            </a:solidFill>
            <a:round/>
            <a:headEnd/>
            <a:tailEnd/>
          </a:ln>
        </p:spPr>
        <p:txBody>
          <a:bodyPr wrap="none" anchor="ctr"/>
          <a:lstStyle/>
          <a:p>
            <a:endParaRPr lang="tr-TR">
              <a:latin typeface="Arial Unicode MS" pitchFamily="34" charset="-128"/>
            </a:endParaRPr>
          </a:p>
        </p:txBody>
      </p:sp>
      <p:sp>
        <p:nvSpPr>
          <p:cNvPr id="138247" name="AutoShape 8"/>
          <p:cNvSpPr>
            <a:spLocks noChangeArrowheads="1"/>
          </p:cNvSpPr>
          <p:nvPr/>
        </p:nvSpPr>
        <p:spPr bwMode="auto">
          <a:xfrm>
            <a:off x="827088" y="3933825"/>
            <a:ext cx="3097212" cy="1008063"/>
          </a:xfrm>
          <a:prstGeom prst="roundRect">
            <a:avLst>
              <a:gd name="adj" fmla="val 16667"/>
            </a:avLst>
          </a:prstGeom>
          <a:solidFill>
            <a:schemeClr val="accent2"/>
          </a:solidFill>
          <a:ln w="9525">
            <a:solidFill>
              <a:schemeClr val="tx1"/>
            </a:solidFill>
            <a:round/>
            <a:headEnd/>
            <a:tailEnd/>
          </a:ln>
        </p:spPr>
        <p:txBody>
          <a:bodyPr wrap="none" anchor="ctr"/>
          <a:lstStyle/>
          <a:p>
            <a:endParaRPr lang="tr-TR">
              <a:latin typeface="Arial Unicode MS" pitchFamily="34" charset="-128"/>
            </a:endParaRPr>
          </a:p>
        </p:txBody>
      </p:sp>
      <p:sp>
        <p:nvSpPr>
          <p:cNvPr id="138248" name="AutoShape 9"/>
          <p:cNvSpPr>
            <a:spLocks noChangeArrowheads="1"/>
          </p:cNvSpPr>
          <p:nvPr/>
        </p:nvSpPr>
        <p:spPr bwMode="auto">
          <a:xfrm>
            <a:off x="4787900" y="5157788"/>
            <a:ext cx="3097213" cy="1008062"/>
          </a:xfrm>
          <a:prstGeom prst="roundRect">
            <a:avLst>
              <a:gd name="adj" fmla="val 16667"/>
            </a:avLst>
          </a:prstGeom>
          <a:solidFill>
            <a:srgbClr val="FF0000"/>
          </a:solidFill>
          <a:ln w="9525">
            <a:solidFill>
              <a:schemeClr val="tx1"/>
            </a:solidFill>
            <a:round/>
            <a:headEnd/>
            <a:tailEnd/>
          </a:ln>
        </p:spPr>
        <p:txBody>
          <a:bodyPr wrap="none" anchor="ctr"/>
          <a:lstStyle/>
          <a:p>
            <a:endParaRPr lang="tr-TR">
              <a:latin typeface="Arial Unicode MS" pitchFamily="34" charset="-128"/>
            </a:endParaRPr>
          </a:p>
        </p:txBody>
      </p:sp>
      <p:sp>
        <p:nvSpPr>
          <p:cNvPr id="138249" name="AutoShape 10"/>
          <p:cNvSpPr>
            <a:spLocks noChangeArrowheads="1"/>
          </p:cNvSpPr>
          <p:nvPr/>
        </p:nvSpPr>
        <p:spPr bwMode="auto">
          <a:xfrm>
            <a:off x="827088" y="5084763"/>
            <a:ext cx="3097212" cy="1008062"/>
          </a:xfrm>
          <a:prstGeom prst="roundRect">
            <a:avLst>
              <a:gd name="adj" fmla="val 16667"/>
            </a:avLst>
          </a:prstGeom>
          <a:solidFill>
            <a:srgbClr val="FF0000"/>
          </a:solidFill>
          <a:ln w="9525">
            <a:solidFill>
              <a:schemeClr val="tx1"/>
            </a:solidFill>
            <a:round/>
            <a:headEnd/>
            <a:tailEnd/>
          </a:ln>
        </p:spPr>
        <p:txBody>
          <a:bodyPr wrap="none" anchor="ctr"/>
          <a:lstStyle/>
          <a:p>
            <a:endParaRPr lang="tr-TR">
              <a:latin typeface="Arial Unicode MS" pitchFamily="34" charset="-128"/>
            </a:endParaRPr>
          </a:p>
        </p:txBody>
      </p:sp>
      <p:sp>
        <p:nvSpPr>
          <p:cNvPr id="138250" name="Text Box 11"/>
          <p:cNvSpPr txBox="1">
            <a:spLocks noChangeArrowheads="1"/>
          </p:cNvSpPr>
          <p:nvPr/>
        </p:nvSpPr>
        <p:spPr bwMode="auto">
          <a:xfrm>
            <a:off x="3276600" y="1628775"/>
            <a:ext cx="2879725" cy="793750"/>
          </a:xfrm>
          <a:prstGeom prst="rect">
            <a:avLst/>
          </a:prstGeom>
          <a:noFill/>
          <a:ln w="9525">
            <a:noFill/>
            <a:miter lim="800000"/>
            <a:headEnd/>
            <a:tailEnd/>
          </a:ln>
        </p:spPr>
        <p:txBody>
          <a:bodyPr>
            <a:spAutoFit/>
          </a:bodyPr>
          <a:lstStyle/>
          <a:p>
            <a:pPr algn="ctr">
              <a:lnSpc>
                <a:spcPct val="80000"/>
              </a:lnSpc>
              <a:spcBef>
                <a:spcPct val="20000"/>
              </a:spcBef>
            </a:pPr>
            <a:r>
              <a:rPr lang="tr-TR" sz="2000" b="1">
                <a:solidFill>
                  <a:schemeClr val="bg1"/>
                </a:solidFill>
                <a:latin typeface="Arial Unicode MS" pitchFamily="34" charset="-128"/>
              </a:rPr>
              <a:t>Destek tedavisi</a:t>
            </a:r>
          </a:p>
          <a:p>
            <a:pPr>
              <a:spcBef>
                <a:spcPct val="50000"/>
              </a:spcBef>
            </a:pPr>
            <a:endParaRPr lang="tr-TR" sz="2000">
              <a:solidFill>
                <a:schemeClr val="bg1"/>
              </a:solidFill>
              <a:latin typeface="Arial Unicode MS" pitchFamily="34" charset="-128"/>
            </a:endParaRPr>
          </a:p>
        </p:txBody>
      </p:sp>
      <p:sp>
        <p:nvSpPr>
          <p:cNvPr id="138251" name="Text Box 12"/>
          <p:cNvSpPr txBox="1">
            <a:spLocks noChangeArrowheads="1"/>
          </p:cNvSpPr>
          <p:nvPr/>
        </p:nvSpPr>
        <p:spPr bwMode="auto">
          <a:xfrm>
            <a:off x="900113" y="2565400"/>
            <a:ext cx="2951162" cy="1192213"/>
          </a:xfrm>
          <a:prstGeom prst="rect">
            <a:avLst/>
          </a:prstGeom>
          <a:noFill/>
          <a:ln w="9525">
            <a:noFill/>
            <a:miter lim="800000"/>
            <a:headEnd/>
            <a:tailEnd/>
          </a:ln>
        </p:spPr>
        <p:txBody>
          <a:bodyPr>
            <a:spAutoFit/>
          </a:bodyPr>
          <a:lstStyle/>
          <a:p>
            <a:pPr algn="ctr">
              <a:spcBef>
                <a:spcPct val="50000"/>
              </a:spcBef>
            </a:pPr>
            <a:r>
              <a:rPr lang="tr-TR" b="1">
                <a:latin typeface="Arial Unicode MS" pitchFamily="34" charset="-128"/>
              </a:rPr>
              <a:t>Oksijen</a:t>
            </a:r>
          </a:p>
          <a:p>
            <a:pPr algn="ctr">
              <a:spcBef>
                <a:spcPct val="50000"/>
              </a:spcBef>
            </a:pPr>
            <a:r>
              <a:rPr lang="tr-TR" b="1">
                <a:latin typeface="Arial Unicode MS" pitchFamily="34" charset="-128"/>
              </a:rPr>
              <a:t> sPO2&gt;%92 </a:t>
            </a:r>
          </a:p>
          <a:p>
            <a:pPr algn="ctr">
              <a:spcBef>
                <a:spcPct val="50000"/>
              </a:spcBef>
            </a:pPr>
            <a:r>
              <a:rPr lang="tr-TR" b="1">
                <a:latin typeface="Arial Unicode MS" pitchFamily="34" charset="-128"/>
              </a:rPr>
              <a:t>nazal kanul-hood</a:t>
            </a:r>
          </a:p>
        </p:txBody>
      </p:sp>
      <p:sp>
        <p:nvSpPr>
          <p:cNvPr id="138252" name="Text Box 13"/>
          <p:cNvSpPr txBox="1">
            <a:spLocks noChangeArrowheads="1"/>
          </p:cNvSpPr>
          <p:nvPr/>
        </p:nvSpPr>
        <p:spPr bwMode="auto">
          <a:xfrm>
            <a:off x="4716463" y="2708275"/>
            <a:ext cx="3168650" cy="779463"/>
          </a:xfrm>
          <a:prstGeom prst="rect">
            <a:avLst/>
          </a:prstGeom>
          <a:noFill/>
          <a:ln w="9525">
            <a:noFill/>
            <a:miter lim="800000"/>
            <a:headEnd/>
            <a:tailEnd/>
          </a:ln>
        </p:spPr>
        <p:txBody>
          <a:bodyPr>
            <a:spAutoFit/>
          </a:bodyPr>
          <a:lstStyle/>
          <a:p>
            <a:pPr algn="ctr">
              <a:spcBef>
                <a:spcPct val="50000"/>
              </a:spcBef>
            </a:pPr>
            <a:r>
              <a:rPr lang="tr-TR" b="1">
                <a:latin typeface="Arial Unicode MS" pitchFamily="34" charset="-128"/>
              </a:rPr>
              <a:t>Intra ven</a:t>
            </a:r>
            <a:r>
              <a:rPr lang="tr-TR" b="1">
                <a:latin typeface="Calibri"/>
              </a:rPr>
              <a:t>ö</a:t>
            </a:r>
            <a:r>
              <a:rPr lang="tr-TR" b="1">
                <a:latin typeface="Arial Unicode MS" pitchFamily="34" charset="-128"/>
              </a:rPr>
              <a:t>z  sıvı </a:t>
            </a:r>
          </a:p>
          <a:p>
            <a:pPr algn="ctr">
              <a:spcBef>
                <a:spcPct val="50000"/>
              </a:spcBef>
            </a:pPr>
            <a:r>
              <a:rPr lang="tr-TR" b="1">
                <a:latin typeface="Arial Unicode MS" pitchFamily="34" charset="-128"/>
              </a:rPr>
              <a:t>Sıvı kısıtlaması </a:t>
            </a:r>
          </a:p>
        </p:txBody>
      </p:sp>
      <p:sp>
        <p:nvSpPr>
          <p:cNvPr id="138253" name="Text Box 14"/>
          <p:cNvSpPr txBox="1">
            <a:spLocks noChangeArrowheads="1"/>
          </p:cNvSpPr>
          <p:nvPr/>
        </p:nvSpPr>
        <p:spPr bwMode="auto">
          <a:xfrm>
            <a:off x="1042988" y="4221163"/>
            <a:ext cx="2520950" cy="366712"/>
          </a:xfrm>
          <a:prstGeom prst="rect">
            <a:avLst/>
          </a:prstGeom>
          <a:noFill/>
          <a:ln w="9525">
            <a:noFill/>
            <a:miter lim="800000"/>
            <a:headEnd/>
            <a:tailEnd/>
          </a:ln>
        </p:spPr>
        <p:txBody>
          <a:bodyPr>
            <a:spAutoFit/>
          </a:bodyPr>
          <a:lstStyle/>
          <a:p>
            <a:pPr algn="ctr">
              <a:spcBef>
                <a:spcPct val="50000"/>
              </a:spcBef>
            </a:pPr>
            <a:r>
              <a:rPr lang="tr-TR" b="1">
                <a:latin typeface="Arial Unicode MS" pitchFamily="34" charset="-128"/>
              </a:rPr>
              <a:t>Bronkodilat</a:t>
            </a:r>
            <a:r>
              <a:rPr lang="tr-TR" b="1">
                <a:latin typeface="Calibri"/>
              </a:rPr>
              <a:t>ö</a:t>
            </a:r>
            <a:r>
              <a:rPr lang="tr-TR" b="1">
                <a:latin typeface="Arial Unicode MS" pitchFamily="34" charset="-128"/>
              </a:rPr>
              <a:t>r </a:t>
            </a:r>
          </a:p>
        </p:txBody>
      </p:sp>
      <p:sp>
        <p:nvSpPr>
          <p:cNvPr id="138254" name="Text Box 15"/>
          <p:cNvSpPr txBox="1">
            <a:spLocks noChangeArrowheads="1"/>
          </p:cNvSpPr>
          <p:nvPr/>
        </p:nvSpPr>
        <p:spPr bwMode="auto">
          <a:xfrm>
            <a:off x="4932363" y="4221163"/>
            <a:ext cx="2808287" cy="366712"/>
          </a:xfrm>
          <a:prstGeom prst="rect">
            <a:avLst/>
          </a:prstGeom>
          <a:noFill/>
          <a:ln w="9525">
            <a:noFill/>
            <a:miter lim="800000"/>
            <a:headEnd/>
            <a:tailEnd/>
          </a:ln>
        </p:spPr>
        <p:txBody>
          <a:bodyPr>
            <a:spAutoFit/>
          </a:bodyPr>
          <a:lstStyle/>
          <a:p>
            <a:pPr>
              <a:spcBef>
                <a:spcPct val="50000"/>
              </a:spcBef>
            </a:pPr>
            <a:r>
              <a:rPr lang="tr-TR" b="1">
                <a:latin typeface="Arial Unicode MS" pitchFamily="34" charset="-128"/>
              </a:rPr>
              <a:t>İnhale- sistemik steroid</a:t>
            </a:r>
          </a:p>
        </p:txBody>
      </p:sp>
      <p:sp>
        <p:nvSpPr>
          <p:cNvPr id="138255" name="Text Box 16"/>
          <p:cNvSpPr txBox="1">
            <a:spLocks noChangeArrowheads="1"/>
          </p:cNvSpPr>
          <p:nvPr/>
        </p:nvSpPr>
        <p:spPr bwMode="auto">
          <a:xfrm>
            <a:off x="1042988" y="5157788"/>
            <a:ext cx="2592387" cy="366712"/>
          </a:xfrm>
          <a:prstGeom prst="rect">
            <a:avLst/>
          </a:prstGeom>
          <a:solidFill>
            <a:srgbClr val="FF0000"/>
          </a:solidFill>
          <a:ln w="9525">
            <a:noFill/>
            <a:miter lim="800000"/>
            <a:headEnd/>
            <a:tailEnd/>
          </a:ln>
        </p:spPr>
        <p:txBody>
          <a:bodyPr>
            <a:spAutoFit/>
          </a:bodyPr>
          <a:lstStyle/>
          <a:p>
            <a:pPr algn="ctr">
              <a:spcBef>
                <a:spcPct val="50000"/>
              </a:spcBef>
            </a:pPr>
            <a:r>
              <a:rPr lang="tr-TR" b="1">
                <a:latin typeface="Arial Unicode MS" pitchFamily="34" charset="-128"/>
              </a:rPr>
              <a:t>Diuretik</a:t>
            </a:r>
          </a:p>
        </p:txBody>
      </p:sp>
      <p:sp>
        <p:nvSpPr>
          <p:cNvPr id="138256" name="Text Box 17"/>
          <p:cNvSpPr txBox="1">
            <a:spLocks noChangeArrowheads="1"/>
          </p:cNvSpPr>
          <p:nvPr/>
        </p:nvSpPr>
        <p:spPr bwMode="auto">
          <a:xfrm>
            <a:off x="4932363" y="5300663"/>
            <a:ext cx="2663825" cy="366712"/>
          </a:xfrm>
          <a:prstGeom prst="rect">
            <a:avLst/>
          </a:prstGeom>
          <a:noFill/>
          <a:ln w="9525">
            <a:noFill/>
            <a:miter lim="800000"/>
            <a:headEnd/>
            <a:tailEnd/>
          </a:ln>
        </p:spPr>
        <p:txBody>
          <a:bodyPr>
            <a:spAutoFit/>
          </a:bodyPr>
          <a:lstStyle/>
          <a:p>
            <a:pPr algn="ctr">
              <a:spcBef>
                <a:spcPct val="50000"/>
              </a:spcBef>
            </a:pPr>
            <a:r>
              <a:rPr lang="tr-TR" b="1">
                <a:latin typeface="Arial Unicode MS" pitchFamily="34" charset="-128"/>
              </a:rPr>
              <a:t>Antibiyotik</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15616" y="332656"/>
            <a:ext cx="6984776" cy="634752"/>
          </a:xfrm>
          <a:prstGeom prst="rect">
            <a:avLst/>
          </a:prstGeom>
        </p:spPr>
        <p:txBody>
          <a:bodyPr anchor="b">
            <a:normAutofit/>
            <a:scene3d>
              <a:camera prst="orthographicFront"/>
              <a:lightRig rig="soft" dir="t">
                <a:rot lat="0" lon="0" rev="2400000"/>
              </a:lightRig>
            </a:scene3d>
            <a:sp3d>
              <a:bevelT w="19050" h="12700"/>
            </a:sp3d>
          </a:bodyPr>
          <a:lstStyle/>
          <a:p>
            <a:pPr marL="54864" algn="ctr" fontAlgn="auto">
              <a:spcAft>
                <a:spcPts val="0"/>
              </a:spcAft>
              <a:defRPr/>
            </a:pPr>
            <a:r>
              <a:rPr lang="tr-TR" b="1" dirty="0">
                <a:solidFill>
                  <a:srgbClr val="FF0000"/>
                </a:solidFill>
                <a:effectLst>
                  <a:outerShdw blurRad="38100" dist="25500" dir="5400000" algn="tl" rotWithShape="0">
                    <a:srgbClr val="000000">
                      <a:satMod val="180000"/>
                      <a:alpha val="75000"/>
                    </a:srgbClr>
                  </a:outerShdw>
                </a:effectLst>
                <a:latin typeface="Arial" charset="0"/>
                <a:ea typeface="+mj-ea"/>
                <a:cs typeface="+mj-cs"/>
              </a:rPr>
              <a:t>Özel bakım gereksinimi veya cihaz gereksinimi olan bebek</a:t>
            </a:r>
          </a:p>
        </p:txBody>
      </p:sp>
      <p:sp>
        <p:nvSpPr>
          <p:cNvPr id="140290" name="AutoShape 4"/>
          <p:cNvSpPr>
            <a:spLocks noChangeArrowheads="1"/>
          </p:cNvSpPr>
          <p:nvPr/>
        </p:nvSpPr>
        <p:spPr bwMode="auto">
          <a:xfrm>
            <a:off x="3276600" y="1628775"/>
            <a:ext cx="1511300" cy="9366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tr-TR"/>
          </a:p>
        </p:txBody>
      </p:sp>
      <p:sp>
        <p:nvSpPr>
          <p:cNvPr id="140291" name="Rectangle 5"/>
          <p:cNvSpPr>
            <a:spLocks noChangeArrowheads="1"/>
          </p:cNvSpPr>
          <p:nvPr/>
        </p:nvSpPr>
        <p:spPr bwMode="auto">
          <a:xfrm>
            <a:off x="900113" y="2349500"/>
            <a:ext cx="2160587" cy="915988"/>
          </a:xfrm>
          <a:prstGeom prst="rect">
            <a:avLst/>
          </a:prstGeom>
          <a:noFill/>
          <a:ln w="9525">
            <a:noFill/>
            <a:miter lim="800000"/>
            <a:headEnd/>
            <a:tailEnd/>
          </a:ln>
        </p:spPr>
        <p:txBody>
          <a:bodyPr>
            <a:spAutoFit/>
          </a:bodyPr>
          <a:lstStyle/>
          <a:p>
            <a:r>
              <a:rPr lang="tr-TR">
                <a:latin typeface="Arial Unicode MS" pitchFamily="34" charset="-128"/>
              </a:rPr>
              <a:t>hastanede yatış s</a:t>
            </a:r>
            <a:r>
              <a:rPr lang="tr-TR">
                <a:latin typeface="Calibri"/>
              </a:rPr>
              <a:t>ü</a:t>
            </a:r>
            <a:r>
              <a:rPr lang="tr-TR">
                <a:latin typeface="Arial Unicode MS" pitchFamily="34" charset="-128"/>
              </a:rPr>
              <a:t>resinin kısaltılabilmesi</a:t>
            </a:r>
          </a:p>
        </p:txBody>
      </p:sp>
      <p:sp>
        <p:nvSpPr>
          <p:cNvPr id="140292" name="Rectangle 6"/>
          <p:cNvSpPr>
            <a:spLocks noChangeArrowheads="1"/>
          </p:cNvSpPr>
          <p:nvPr/>
        </p:nvSpPr>
        <p:spPr bwMode="auto">
          <a:xfrm>
            <a:off x="2771775" y="1196975"/>
            <a:ext cx="3232150" cy="366713"/>
          </a:xfrm>
          <a:prstGeom prst="rect">
            <a:avLst/>
          </a:prstGeom>
          <a:noFill/>
          <a:ln w="9525">
            <a:noFill/>
            <a:miter lim="800000"/>
            <a:headEnd/>
            <a:tailEnd/>
          </a:ln>
        </p:spPr>
        <p:txBody>
          <a:bodyPr wrap="none">
            <a:spAutoFit/>
          </a:bodyPr>
          <a:lstStyle/>
          <a:p>
            <a:r>
              <a:rPr lang="tr-TR">
                <a:latin typeface="Arial Unicode MS" pitchFamily="34" charset="-128"/>
              </a:rPr>
              <a:t>BPD-</a:t>
            </a:r>
            <a:r>
              <a:rPr lang="tr-TR">
                <a:solidFill>
                  <a:schemeClr val="tx2"/>
                </a:solidFill>
                <a:latin typeface="Arial Unicode MS" pitchFamily="34" charset="-128"/>
              </a:rPr>
              <a:t>evde</a:t>
            </a:r>
            <a:r>
              <a:rPr lang="tr-TR">
                <a:solidFill>
                  <a:schemeClr val="tx2"/>
                </a:solidFill>
                <a:latin typeface="Calibri"/>
              </a:rPr>
              <a:t>“</a:t>
            </a:r>
            <a:r>
              <a:rPr lang="tr-TR">
                <a:solidFill>
                  <a:schemeClr val="tx2"/>
                </a:solidFill>
                <a:latin typeface="Arial Unicode MS" pitchFamily="34" charset="-128"/>
              </a:rPr>
              <a:t>OKSİJEN</a:t>
            </a:r>
            <a:r>
              <a:rPr lang="tr-TR">
                <a:solidFill>
                  <a:schemeClr val="tx2"/>
                </a:solidFill>
                <a:latin typeface="Calibri"/>
              </a:rPr>
              <a:t>”</a:t>
            </a:r>
            <a:r>
              <a:rPr lang="tr-TR">
                <a:solidFill>
                  <a:schemeClr val="tx2"/>
                </a:solidFill>
                <a:latin typeface="Arial Unicode MS" pitchFamily="34" charset="-128"/>
              </a:rPr>
              <a:t> tedavisi</a:t>
            </a:r>
          </a:p>
        </p:txBody>
      </p:sp>
      <p:sp>
        <p:nvSpPr>
          <p:cNvPr id="140293" name="Rectangle 7"/>
          <p:cNvSpPr>
            <a:spLocks noChangeArrowheads="1"/>
          </p:cNvSpPr>
          <p:nvPr/>
        </p:nvSpPr>
        <p:spPr bwMode="auto">
          <a:xfrm>
            <a:off x="4716463" y="2420938"/>
            <a:ext cx="2635250" cy="641350"/>
          </a:xfrm>
          <a:prstGeom prst="rect">
            <a:avLst/>
          </a:prstGeom>
          <a:noFill/>
          <a:ln w="9525">
            <a:noFill/>
            <a:miter lim="800000"/>
            <a:headEnd/>
            <a:tailEnd/>
          </a:ln>
        </p:spPr>
        <p:txBody>
          <a:bodyPr>
            <a:spAutoFit/>
          </a:bodyPr>
          <a:lstStyle/>
          <a:p>
            <a:r>
              <a:rPr lang="tr-TR">
                <a:latin typeface="Arial Unicode MS" pitchFamily="34" charset="-128"/>
              </a:rPr>
              <a:t>b</a:t>
            </a:r>
            <a:r>
              <a:rPr lang="tr-TR">
                <a:latin typeface="Calibri"/>
              </a:rPr>
              <a:t>ü</a:t>
            </a:r>
            <a:r>
              <a:rPr lang="tr-TR">
                <a:latin typeface="Arial Unicode MS" pitchFamily="34" charset="-128"/>
              </a:rPr>
              <a:t>y</a:t>
            </a:r>
            <a:r>
              <a:rPr lang="tr-TR">
                <a:latin typeface="Calibri"/>
              </a:rPr>
              <a:t>ü</a:t>
            </a:r>
            <a:r>
              <a:rPr lang="tr-TR">
                <a:latin typeface="Arial Unicode MS" pitchFamily="34" charset="-128"/>
              </a:rPr>
              <a:t>me geriliği </a:t>
            </a:r>
          </a:p>
          <a:p>
            <a:r>
              <a:rPr lang="tr-TR">
                <a:latin typeface="Arial Unicode MS" pitchFamily="34" charset="-128"/>
              </a:rPr>
              <a:t> cor pulmonale</a:t>
            </a:r>
          </a:p>
        </p:txBody>
      </p:sp>
      <p:sp>
        <p:nvSpPr>
          <p:cNvPr id="140294" name="Text Box 9"/>
          <p:cNvSpPr txBox="1">
            <a:spLocks noChangeArrowheads="1"/>
          </p:cNvSpPr>
          <p:nvPr/>
        </p:nvSpPr>
        <p:spPr bwMode="auto">
          <a:xfrm>
            <a:off x="2484438" y="2060575"/>
            <a:ext cx="576262" cy="457200"/>
          </a:xfrm>
          <a:prstGeom prst="rect">
            <a:avLst/>
          </a:prstGeom>
          <a:noFill/>
          <a:ln w="9525">
            <a:noFill/>
            <a:miter lim="800000"/>
            <a:headEnd/>
            <a:tailEnd/>
          </a:ln>
        </p:spPr>
        <p:txBody>
          <a:bodyPr>
            <a:spAutoFit/>
          </a:bodyPr>
          <a:lstStyle/>
          <a:p>
            <a:pPr>
              <a:spcBef>
                <a:spcPct val="50000"/>
              </a:spcBef>
            </a:pPr>
            <a:r>
              <a:rPr lang="en-US" sz="2400" b="1">
                <a:latin typeface="Arial Unicode MS" pitchFamily="34" charset="-128"/>
                <a:cs typeface="Arial" charset="0"/>
              </a:rPr>
              <a:t>+</a:t>
            </a:r>
          </a:p>
        </p:txBody>
      </p:sp>
      <p:sp>
        <p:nvSpPr>
          <p:cNvPr id="140295" name="Text Box 10"/>
          <p:cNvSpPr txBox="1">
            <a:spLocks noChangeArrowheads="1"/>
          </p:cNvSpPr>
          <p:nvPr/>
        </p:nvSpPr>
        <p:spPr bwMode="auto">
          <a:xfrm>
            <a:off x="5003800" y="2060575"/>
            <a:ext cx="503238" cy="457200"/>
          </a:xfrm>
          <a:prstGeom prst="rect">
            <a:avLst/>
          </a:prstGeom>
          <a:noFill/>
          <a:ln w="9525">
            <a:noFill/>
            <a:miter lim="800000"/>
            <a:headEnd/>
            <a:tailEnd/>
          </a:ln>
        </p:spPr>
        <p:txBody>
          <a:bodyPr>
            <a:spAutoFit/>
          </a:bodyPr>
          <a:lstStyle/>
          <a:p>
            <a:pPr>
              <a:spcBef>
                <a:spcPct val="50000"/>
              </a:spcBef>
            </a:pPr>
            <a:r>
              <a:rPr lang="en-US" sz="2400" b="1">
                <a:latin typeface="Arial Unicode MS" pitchFamily="34" charset="-128"/>
                <a:cs typeface="Arial" charset="0"/>
              </a:rPr>
              <a:t>-</a:t>
            </a:r>
          </a:p>
        </p:txBody>
      </p:sp>
      <p:sp>
        <p:nvSpPr>
          <p:cNvPr id="140296" name="Text Box 11"/>
          <p:cNvSpPr txBox="1">
            <a:spLocks noChangeArrowheads="1"/>
          </p:cNvSpPr>
          <p:nvPr/>
        </p:nvSpPr>
        <p:spPr bwMode="auto">
          <a:xfrm>
            <a:off x="1042988" y="3213100"/>
            <a:ext cx="6480175" cy="366713"/>
          </a:xfrm>
          <a:prstGeom prst="rect">
            <a:avLst/>
          </a:prstGeom>
          <a:noFill/>
          <a:ln w="9525">
            <a:noFill/>
            <a:miter lim="800000"/>
            <a:headEnd/>
            <a:tailEnd/>
          </a:ln>
        </p:spPr>
        <p:txBody>
          <a:bodyPr>
            <a:spAutoFit/>
          </a:bodyPr>
          <a:lstStyle/>
          <a:p>
            <a:pPr algn="ctr">
              <a:spcBef>
                <a:spcPct val="50000"/>
              </a:spcBef>
            </a:pPr>
            <a:r>
              <a:rPr lang="tr-TR">
                <a:latin typeface="Arial Unicode MS" pitchFamily="34" charset="-128"/>
              </a:rPr>
              <a:t>Oksijen ve Monit</a:t>
            </a:r>
            <a:r>
              <a:rPr lang="tr-TR">
                <a:latin typeface="Calibri"/>
              </a:rPr>
              <a:t>ö</a:t>
            </a:r>
            <a:r>
              <a:rPr lang="tr-TR">
                <a:latin typeface="Arial Unicode MS" pitchFamily="34" charset="-128"/>
              </a:rPr>
              <a:t>r</a:t>
            </a:r>
          </a:p>
        </p:txBody>
      </p:sp>
      <p:sp>
        <p:nvSpPr>
          <p:cNvPr id="140297" name="Text Box 13"/>
          <p:cNvSpPr txBox="1">
            <a:spLocks noChangeArrowheads="1"/>
          </p:cNvSpPr>
          <p:nvPr/>
        </p:nvSpPr>
        <p:spPr bwMode="auto">
          <a:xfrm>
            <a:off x="3348038" y="5229225"/>
            <a:ext cx="3887787" cy="366713"/>
          </a:xfrm>
          <a:prstGeom prst="rect">
            <a:avLst/>
          </a:prstGeom>
          <a:noFill/>
          <a:ln w="9525">
            <a:noFill/>
            <a:miter lim="800000"/>
            <a:headEnd/>
            <a:tailEnd/>
          </a:ln>
        </p:spPr>
        <p:txBody>
          <a:bodyPr>
            <a:spAutoFit/>
          </a:bodyPr>
          <a:lstStyle/>
          <a:p>
            <a:pPr>
              <a:spcBef>
                <a:spcPct val="50000"/>
              </a:spcBef>
            </a:pPr>
            <a:r>
              <a:rPr lang="tr-TR">
                <a:latin typeface="Arial Unicode MS" pitchFamily="34" charset="-128"/>
              </a:rPr>
              <a:t>Trakeostomi</a:t>
            </a:r>
          </a:p>
        </p:txBody>
      </p:sp>
      <p:sp>
        <p:nvSpPr>
          <p:cNvPr id="140298" name="Text Box 14"/>
          <p:cNvSpPr txBox="1">
            <a:spLocks noChangeArrowheads="1"/>
          </p:cNvSpPr>
          <p:nvPr/>
        </p:nvSpPr>
        <p:spPr bwMode="auto">
          <a:xfrm>
            <a:off x="3419475" y="5589588"/>
            <a:ext cx="4175125" cy="366712"/>
          </a:xfrm>
          <a:prstGeom prst="rect">
            <a:avLst/>
          </a:prstGeom>
          <a:noFill/>
          <a:ln w="9525">
            <a:noFill/>
            <a:miter lim="800000"/>
            <a:headEnd/>
            <a:tailEnd/>
          </a:ln>
        </p:spPr>
        <p:txBody>
          <a:bodyPr>
            <a:spAutoFit/>
          </a:bodyPr>
          <a:lstStyle/>
          <a:p>
            <a:pPr>
              <a:spcBef>
                <a:spcPct val="50000"/>
              </a:spcBef>
            </a:pPr>
            <a:r>
              <a:rPr lang="tr-TR">
                <a:latin typeface="Arial Unicode MS" pitchFamily="34" charset="-128"/>
              </a:rPr>
              <a:t>Evde ventilat</a:t>
            </a:r>
            <a:r>
              <a:rPr lang="tr-TR">
                <a:latin typeface="Calibri"/>
              </a:rPr>
              <a:t>ö</a:t>
            </a:r>
            <a:r>
              <a:rPr lang="tr-TR">
                <a:latin typeface="Arial Unicode MS" pitchFamily="34" charset="-128"/>
              </a:rPr>
              <a:t>r kullanımı</a:t>
            </a:r>
          </a:p>
        </p:txBody>
      </p:sp>
      <p:sp>
        <p:nvSpPr>
          <p:cNvPr id="140299" name="Text Box 15"/>
          <p:cNvSpPr txBox="1">
            <a:spLocks noChangeArrowheads="1"/>
          </p:cNvSpPr>
          <p:nvPr/>
        </p:nvSpPr>
        <p:spPr bwMode="auto">
          <a:xfrm>
            <a:off x="250825" y="5949950"/>
            <a:ext cx="9180513" cy="488950"/>
          </a:xfrm>
          <a:prstGeom prst="rect">
            <a:avLst/>
          </a:prstGeom>
          <a:noFill/>
          <a:ln w="9525">
            <a:noFill/>
            <a:miter lim="800000"/>
            <a:headEnd/>
            <a:tailEnd/>
          </a:ln>
        </p:spPr>
        <p:txBody>
          <a:bodyPr>
            <a:spAutoFit/>
          </a:bodyPr>
          <a:lstStyle/>
          <a:p>
            <a:pPr>
              <a:spcBef>
                <a:spcPct val="50000"/>
              </a:spcBef>
            </a:pPr>
            <a:r>
              <a:rPr lang="tr-TR" sz="800">
                <a:latin typeface="Arial Unicode MS" pitchFamily="34" charset="-128"/>
              </a:rPr>
              <a:t>Pannitch H AAP, Section on home health care. Bronchopulmonary dysplasiaIn: Mc Conell MS Guidelines for Pdiatric Home Health Care. Elk Groove Village, IL.AAP Pediatrics 2002:323-342</a:t>
            </a:r>
          </a:p>
          <a:p>
            <a:pPr>
              <a:spcBef>
                <a:spcPct val="50000"/>
              </a:spcBef>
            </a:pPr>
            <a:endParaRPr lang="tr-TR" sz="1200">
              <a:latin typeface="Arial Unicode MS" pitchFamily="34" charset="-128"/>
            </a:endParaRPr>
          </a:p>
        </p:txBody>
      </p:sp>
      <p:sp>
        <p:nvSpPr>
          <p:cNvPr id="140300" name="Rectangle 16"/>
          <p:cNvSpPr>
            <a:spLocks noChangeArrowheads="1"/>
          </p:cNvSpPr>
          <p:nvPr/>
        </p:nvSpPr>
        <p:spPr bwMode="auto">
          <a:xfrm>
            <a:off x="971550" y="3644900"/>
            <a:ext cx="3168650" cy="1296988"/>
          </a:xfrm>
          <a:prstGeom prst="rect">
            <a:avLst/>
          </a:prstGeom>
          <a:noFill/>
          <a:ln w="38100">
            <a:solidFill>
              <a:schemeClr val="tx1"/>
            </a:solidFill>
            <a:miter lim="800000"/>
            <a:headEnd/>
            <a:tailEnd/>
          </a:ln>
        </p:spPr>
        <p:txBody>
          <a:bodyPr wrap="none" anchor="ctr"/>
          <a:lstStyle/>
          <a:p>
            <a:endParaRPr lang="tr-TR">
              <a:latin typeface="Arial Unicode MS" pitchFamily="34" charset="-128"/>
            </a:endParaRPr>
          </a:p>
        </p:txBody>
      </p:sp>
      <p:sp>
        <p:nvSpPr>
          <p:cNvPr id="140301" name="AutoShape 17"/>
          <p:cNvSpPr>
            <a:spLocks noChangeArrowheads="1"/>
          </p:cNvSpPr>
          <p:nvPr/>
        </p:nvSpPr>
        <p:spPr bwMode="auto">
          <a:xfrm>
            <a:off x="4211638" y="4292600"/>
            <a:ext cx="719137" cy="431800"/>
          </a:xfrm>
          <a:prstGeom prst="rightArrow">
            <a:avLst>
              <a:gd name="adj1" fmla="val 50000"/>
              <a:gd name="adj2" fmla="val 41636"/>
            </a:avLst>
          </a:prstGeom>
          <a:solidFill>
            <a:schemeClr val="accent1"/>
          </a:solidFill>
          <a:ln w="9525">
            <a:solidFill>
              <a:schemeClr val="tx1"/>
            </a:solidFill>
            <a:miter lim="800000"/>
            <a:headEnd/>
            <a:tailEnd/>
          </a:ln>
        </p:spPr>
        <p:txBody>
          <a:bodyPr wrap="none" anchor="ctr"/>
          <a:lstStyle/>
          <a:p>
            <a:endParaRPr lang="tr-TR">
              <a:latin typeface="Arial Unicode MS" pitchFamily="34" charset="-128"/>
            </a:endParaRPr>
          </a:p>
        </p:txBody>
      </p:sp>
      <p:sp>
        <p:nvSpPr>
          <p:cNvPr id="140302" name="Text Box 18"/>
          <p:cNvSpPr txBox="1">
            <a:spLocks noChangeArrowheads="1"/>
          </p:cNvSpPr>
          <p:nvPr/>
        </p:nvSpPr>
        <p:spPr bwMode="auto">
          <a:xfrm>
            <a:off x="4932363" y="3789363"/>
            <a:ext cx="3384550" cy="779462"/>
          </a:xfrm>
          <a:prstGeom prst="rect">
            <a:avLst/>
          </a:prstGeom>
          <a:noFill/>
          <a:ln w="9525">
            <a:noFill/>
            <a:miter lim="800000"/>
            <a:headEnd/>
            <a:tailEnd/>
          </a:ln>
        </p:spPr>
        <p:txBody>
          <a:bodyPr>
            <a:spAutoFit/>
          </a:bodyPr>
          <a:lstStyle/>
          <a:p>
            <a:pPr>
              <a:spcBef>
                <a:spcPct val="50000"/>
              </a:spcBef>
            </a:pPr>
            <a:r>
              <a:rPr lang="tr-TR">
                <a:latin typeface="Arial Unicode MS" pitchFamily="34" charset="-128"/>
              </a:rPr>
              <a:t>Target sPO2 % 92-94</a:t>
            </a:r>
          </a:p>
          <a:p>
            <a:pPr>
              <a:spcBef>
                <a:spcPct val="50000"/>
              </a:spcBef>
            </a:pPr>
            <a:r>
              <a:rPr lang="tr-TR">
                <a:latin typeface="Arial Unicode MS" pitchFamily="34" charset="-128"/>
              </a:rPr>
              <a:t>Weaning sPO2 % 93</a:t>
            </a:r>
          </a:p>
        </p:txBody>
      </p:sp>
      <p:sp>
        <p:nvSpPr>
          <p:cNvPr id="140303" name="Text Box 19"/>
          <p:cNvSpPr txBox="1">
            <a:spLocks noChangeArrowheads="1"/>
          </p:cNvSpPr>
          <p:nvPr/>
        </p:nvSpPr>
        <p:spPr bwMode="auto">
          <a:xfrm>
            <a:off x="4932363" y="4724400"/>
            <a:ext cx="3635375" cy="215900"/>
          </a:xfrm>
          <a:prstGeom prst="rect">
            <a:avLst/>
          </a:prstGeom>
          <a:noFill/>
          <a:ln w="9525">
            <a:noFill/>
            <a:miter lim="800000"/>
            <a:headEnd/>
            <a:tailEnd/>
          </a:ln>
        </p:spPr>
        <p:txBody>
          <a:bodyPr>
            <a:spAutoFit/>
          </a:bodyPr>
          <a:lstStyle/>
          <a:p>
            <a:pPr>
              <a:spcBef>
                <a:spcPct val="50000"/>
              </a:spcBef>
            </a:pPr>
            <a:r>
              <a:rPr lang="tr-TR" sz="800">
                <a:latin typeface="Arial Unicode MS" pitchFamily="34" charset="-128"/>
              </a:rPr>
              <a:t>Bancalari E.Early Human Dev.2005;81:171-179</a:t>
            </a:r>
          </a:p>
        </p:txBody>
      </p:sp>
      <p:sp>
        <p:nvSpPr>
          <p:cNvPr id="140304" name="Rectangle 20"/>
          <p:cNvSpPr>
            <a:spLocks noChangeArrowheads="1"/>
          </p:cNvSpPr>
          <p:nvPr/>
        </p:nvSpPr>
        <p:spPr bwMode="auto">
          <a:xfrm>
            <a:off x="4716463" y="3644900"/>
            <a:ext cx="3457575" cy="1296988"/>
          </a:xfrm>
          <a:prstGeom prst="rect">
            <a:avLst/>
          </a:prstGeom>
          <a:noFill/>
          <a:ln w="38100">
            <a:solidFill>
              <a:schemeClr val="tx1"/>
            </a:solidFill>
            <a:miter lim="800000"/>
            <a:headEnd/>
            <a:tailEnd/>
          </a:ln>
        </p:spPr>
        <p:txBody>
          <a:bodyPr wrap="none" anchor="ctr"/>
          <a:lstStyle/>
          <a:p>
            <a:endParaRPr lang="tr-TR">
              <a:latin typeface="Arial Unicode MS" pitchFamily="34" charset="-128"/>
            </a:endParaRPr>
          </a:p>
        </p:txBody>
      </p:sp>
      <p:sp>
        <p:nvSpPr>
          <p:cNvPr id="140305" name="18 Dikdörtgen"/>
          <p:cNvSpPr>
            <a:spLocks noChangeArrowheads="1"/>
          </p:cNvSpPr>
          <p:nvPr/>
        </p:nvSpPr>
        <p:spPr bwMode="auto">
          <a:xfrm>
            <a:off x="1042988" y="3860800"/>
            <a:ext cx="4572000" cy="779463"/>
          </a:xfrm>
          <a:prstGeom prst="rect">
            <a:avLst/>
          </a:prstGeom>
          <a:noFill/>
          <a:ln w="9525">
            <a:noFill/>
            <a:miter lim="800000"/>
            <a:headEnd/>
            <a:tailEnd/>
          </a:ln>
        </p:spPr>
        <p:txBody>
          <a:bodyPr>
            <a:spAutoFit/>
          </a:bodyPr>
          <a:lstStyle/>
          <a:p>
            <a:pPr>
              <a:spcBef>
                <a:spcPct val="50000"/>
              </a:spcBef>
            </a:pPr>
            <a:r>
              <a:rPr lang="tr-TR">
                <a:latin typeface="Arial Unicode MS" pitchFamily="34" charset="-128"/>
              </a:rPr>
              <a:t>Oksijen tedavisinin azaltılma </a:t>
            </a:r>
          </a:p>
          <a:p>
            <a:pPr>
              <a:spcBef>
                <a:spcPct val="50000"/>
              </a:spcBef>
            </a:pPr>
            <a:r>
              <a:rPr lang="tr-TR">
                <a:latin typeface="Arial Unicode MS" pitchFamily="34" charset="-128"/>
              </a:rPr>
              <a:t>ve kesilmesinin  zamanlaması</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a:xfrm>
            <a:off x="467544" y="0"/>
            <a:ext cx="8229600" cy="1143000"/>
          </a:xfrm>
        </p:spPr>
        <p:txBody>
          <a:bodyPr>
            <a:scene3d>
              <a:camera prst="orthographicFront"/>
              <a:lightRig rig="soft" dir="t">
                <a:rot lat="0" lon="0" rev="2400000"/>
              </a:lightRig>
            </a:scene3d>
            <a:sp3d>
              <a:bevelT w="19050" h="12700"/>
            </a:sp3d>
          </a:bodyPr>
          <a:lstStyle/>
          <a:p>
            <a:pPr marL="54864" algn="ctr" eaLnBrk="1" fontAlgn="auto" hangingPunct="1">
              <a:spcAft>
                <a:spcPts val="0"/>
              </a:spcAft>
              <a:defRPr/>
            </a:pPr>
            <a:r>
              <a:rPr lang="tr-TR" sz="3200" b="1" dirty="0" err="1" smtClean="0">
                <a:solidFill>
                  <a:schemeClr val="tx2">
                    <a:tint val="100000"/>
                    <a:shade val="90000"/>
                    <a:satMod val="250000"/>
                    <a:alpha val="100000"/>
                  </a:schemeClr>
                </a:solidFill>
                <a:latin typeface="+mj-lt"/>
              </a:rPr>
              <a:t>Apne</a:t>
            </a:r>
            <a:r>
              <a:rPr lang="tr-TR" sz="3200" b="1" dirty="0" smtClean="0">
                <a:solidFill>
                  <a:schemeClr val="tx2">
                    <a:tint val="100000"/>
                    <a:shade val="90000"/>
                    <a:satMod val="250000"/>
                    <a:alpha val="100000"/>
                  </a:schemeClr>
                </a:solidFill>
                <a:latin typeface="+mj-lt"/>
              </a:rPr>
              <a:t>-Tanım</a:t>
            </a:r>
          </a:p>
        </p:txBody>
      </p:sp>
      <p:sp>
        <p:nvSpPr>
          <p:cNvPr id="141314" name="AutoShape 3"/>
          <p:cNvSpPr>
            <a:spLocks noChangeArrowheads="1"/>
          </p:cNvSpPr>
          <p:nvPr/>
        </p:nvSpPr>
        <p:spPr bwMode="auto">
          <a:xfrm>
            <a:off x="900113" y="1341438"/>
            <a:ext cx="7416800" cy="3095625"/>
          </a:xfrm>
          <a:prstGeom prst="roundRect">
            <a:avLst>
              <a:gd name="adj" fmla="val 16667"/>
            </a:avLst>
          </a:prstGeom>
          <a:solidFill>
            <a:schemeClr val="tx2"/>
          </a:solidFill>
          <a:ln w="9525">
            <a:solidFill>
              <a:schemeClr val="tx1"/>
            </a:solidFill>
            <a:round/>
            <a:headEnd/>
            <a:tailEnd/>
          </a:ln>
        </p:spPr>
        <p:txBody>
          <a:bodyPr wrap="none" anchor="ctr"/>
          <a:lstStyle/>
          <a:p>
            <a:endParaRPr lang="tr-TR">
              <a:latin typeface="Arial Unicode MS" pitchFamily="34" charset="-128"/>
            </a:endParaRPr>
          </a:p>
        </p:txBody>
      </p:sp>
      <p:sp>
        <p:nvSpPr>
          <p:cNvPr id="141315" name="Text Box 4"/>
          <p:cNvSpPr txBox="1">
            <a:spLocks noChangeArrowheads="1"/>
          </p:cNvSpPr>
          <p:nvPr/>
        </p:nvSpPr>
        <p:spPr bwMode="auto">
          <a:xfrm>
            <a:off x="1547813" y="1412875"/>
            <a:ext cx="6121400" cy="3140075"/>
          </a:xfrm>
          <a:prstGeom prst="rect">
            <a:avLst/>
          </a:prstGeom>
          <a:noFill/>
          <a:ln w="9525">
            <a:noFill/>
            <a:miter lim="800000"/>
            <a:headEnd/>
            <a:tailEnd/>
          </a:ln>
        </p:spPr>
        <p:txBody>
          <a:bodyPr>
            <a:spAutoFit/>
          </a:bodyPr>
          <a:lstStyle/>
          <a:p>
            <a:pPr algn="ctr">
              <a:spcBef>
                <a:spcPct val="50000"/>
              </a:spcBef>
            </a:pPr>
            <a:r>
              <a:rPr lang="tr-TR" sz="2000" b="1">
                <a:solidFill>
                  <a:schemeClr val="bg1"/>
                </a:solidFill>
                <a:latin typeface="Arial Unicode MS" pitchFamily="34" charset="-128"/>
              </a:rPr>
              <a:t>&gt;20  sn SOLUNUMUN DURMASI</a:t>
            </a:r>
          </a:p>
          <a:p>
            <a:pPr algn="ctr">
              <a:spcBef>
                <a:spcPct val="50000"/>
              </a:spcBef>
            </a:pPr>
            <a:r>
              <a:rPr lang="tr-TR" sz="2000" b="1">
                <a:solidFill>
                  <a:schemeClr val="bg1"/>
                </a:solidFill>
                <a:latin typeface="Arial Unicode MS" pitchFamily="34" charset="-128"/>
              </a:rPr>
              <a:t>VEYA</a:t>
            </a:r>
          </a:p>
          <a:p>
            <a:pPr algn="ctr">
              <a:spcBef>
                <a:spcPct val="50000"/>
              </a:spcBef>
            </a:pPr>
            <a:r>
              <a:rPr lang="tr-TR" sz="2000" b="1">
                <a:solidFill>
                  <a:schemeClr val="bg1"/>
                </a:solidFill>
                <a:latin typeface="Arial Unicode MS" pitchFamily="34" charset="-128"/>
              </a:rPr>
              <a:t>&lt;20 sn SOLUNUMUN  DURMASI </a:t>
            </a:r>
          </a:p>
          <a:p>
            <a:pPr algn="ctr">
              <a:spcBef>
                <a:spcPct val="50000"/>
              </a:spcBef>
            </a:pPr>
            <a:r>
              <a:rPr lang="tr-TR" sz="2000" b="1">
                <a:solidFill>
                  <a:schemeClr val="bg1"/>
                </a:solidFill>
                <a:latin typeface="Arial Unicode MS" pitchFamily="34" charset="-128"/>
              </a:rPr>
              <a:t>+ </a:t>
            </a:r>
          </a:p>
          <a:p>
            <a:pPr algn="ctr">
              <a:spcBef>
                <a:spcPct val="50000"/>
              </a:spcBef>
            </a:pPr>
            <a:r>
              <a:rPr lang="tr-TR" sz="2000" b="1">
                <a:solidFill>
                  <a:schemeClr val="bg1"/>
                </a:solidFill>
                <a:latin typeface="Arial Unicode MS" pitchFamily="34" charset="-128"/>
              </a:rPr>
              <a:t>          BRADİKARDİ VEYA DESATURASYON</a:t>
            </a:r>
          </a:p>
          <a:p>
            <a:pPr algn="ctr">
              <a:spcBef>
                <a:spcPct val="50000"/>
              </a:spcBef>
            </a:pPr>
            <a:r>
              <a:rPr lang="tr-TR" sz="2000" b="1">
                <a:solidFill>
                  <a:schemeClr val="bg1"/>
                </a:solidFill>
                <a:latin typeface="Arial Unicode MS" pitchFamily="34" charset="-128"/>
              </a:rPr>
              <a:t>KTA&lt;100/DK     SPO2&lt;90</a:t>
            </a:r>
          </a:p>
          <a:p>
            <a:pPr algn="ctr">
              <a:spcBef>
                <a:spcPct val="50000"/>
              </a:spcBef>
            </a:pPr>
            <a:endParaRPr lang="tr-TR" sz="2000" b="1">
              <a:solidFill>
                <a:schemeClr val="bg1"/>
              </a:solidFill>
              <a:latin typeface="Arial Unicode MS" pitchFamily="34" charset="-128"/>
            </a:endParaRPr>
          </a:p>
        </p:txBody>
      </p:sp>
      <p:sp>
        <p:nvSpPr>
          <p:cNvPr id="141316" name="AutoShape 5"/>
          <p:cNvSpPr>
            <a:spLocks noChangeArrowheads="1"/>
          </p:cNvSpPr>
          <p:nvPr/>
        </p:nvSpPr>
        <p:spPr bwMode="auto">
          <a:xfrm>
            <a:off x="611188" y="4868863"/>
            <a:ext cx="2592387" cy="1584325"/>
          </a:xfrm>
          <a:prstGeom prst="roundRect">
            <a:avLst>
              <a:gd name="adj" fmla="val 16667"/>
            </a:avLst>
          </a:prstGeom>
          <a:solidFill>
            <a:srgbClr val="FF0000"/>
          </a:solidFill>
          <a:ln w="9525">
            <a:solidFill>
              <a:schemeClr val="tx1"/>
            </a:solidFill>
            <a:round/>
            <a:headEnd/>
            <a:tailEnd/>
          </a:ln>
        </p:spPr>
        <p:txBody>
          <a:bodyPr wrap="none" anchor="ctr"/>
          <a:lstStyle/>
          <a:p>
            <a:endParaRPr lang="tr-TR">
              <a:latin typeface="Arial Unicode MS" pitchFamily="34" charset="-128"/>
            </a:endParaRPr>
          </a:p>
        </p:txBody>
      </p:sp>
      <p:sp>
        <p:nvSpPr>
          <p:cNvPr id="141317" name="AutoShape 6"/>
          <p:cNvSpPr>
            <a:spLocks noChangeArrowheads="1"/>
          </p:cNvSpPr>
          <p:nvPr/>
        </p:nvSpPr>
        <p:spPr bwMode="auto">
          <a:xfrm>
            <a:off x="3348038" y="4941888"/>
            <a:ext cx="2592387" cy="1584325"/>
          </a:xfrm>
          <a:prstGeom prst="roundRect">
            <a:avLst>
              <a:gd name="adj" fmla="val 16667"/>
            </a:avLst>
          </a:prstGeom>
          <a:solidFill>
            <a:srgbClr val="FF0000"/>
          </a:solidFill>
          <a:ln w="9525">
            <a:solidFill>
              <a:schemeClr val="tx1"/>
            </a:solidFill>
            <a:round/>
            <a:headEnd/>
            <a:tailEnd/>
          </a:ln>
        </p:spPr>
        <p:txBody>
          <a:bodyPr wrap="none" anchor="ctr"/>
          <a:lstStyle/>
          <a:p>
            <a:endParaRPr lang="tr-TR">
              <a:latin typeface="Arial Unicode MS" pitchFamily="34" charset="-128"/>
            </a:endParaRPr>
          </a:p>
        </p:txBody>
      </p:sp>
      <p:sp>
        <p:nvSpPr>
          <p:cNvPr id="141318" name="AutoShape 7"/>
          <p:cNvSpPr>
            <a:spLocks noChangeArrowheads="1"/>
          </p:cNvSpPr>
          <p:nvPr/>
        </p:nvSpPr>
        <p:spPr bwMode="auto">
          <a:xfrm>
            <a:off x="6156325" y="4868863"/>
            <a:ext cx="2592388" cy="1655762"/>
          </a:xfrm>
          <a:prstGeom prst="roundRect">
            <a:avLst>
              <a:gd name="adj" fmla="val 16667"/>
            </a:avLst>
          </a:prstGeom>
          <a:solidFill>
            <a:srgbClr val="FF0000"/>
          </a:solidFill>
          <a:ln w="9525">
            <a:solidFill>
              <a:schemeClr val="tx1"/>
            </a:solidFill>
            <a:round/>
            <a:headEnd/>
            <a:tailEnd/>
          </a:ln>
        </p:spPr>
        <p:txBody>
          <a:bodyPr wrap="none" anchor="ctr"/>
          <a:lstStyle/>
          <a:p>
            <a:endParaRPr lang="tr-TR">
              <a:latin typeface="Arial Unicode MS" pitchFamily="34" charset="-128"/>
            </a:endParaRPr>
          </a:p>
        </p:txBody>
      </p:sp>
      <p:sp>
        <p:nvSpPr>
          <p:cNvPr id="141319" name="Text Box 8"/>
          <p:cNvSpPr txBox="1">
            <a:spLocks noChangeArrowheads="1"/>
          </p:cNvSpPr>
          <p:nvPr/>
        </p:nvSpPr>
        <p:spPr bwMode="auto">
          <a:xfrm>
            <a:off x="684213" y="5157788"/>
            <a:ext cx="2374900" cy="836612"/>
          </a:xfrm>
          <a:prstGeom prst="rect">
            <a:avLst/>
          </a:prstGeom>
          <a:noFill/>
          <a:ln w="9525">
            <a:noFill/>
            <a:miter lim="800000"/>
            <a:headEnd/>
            <a:tailEnd/>
          </a:ln>
        </p:spPr>
        <p:txBody>
          <a:bodyPr>
            <a:spAutoFit/>
          </a:bodyPr>
          <a:lstStyle/>
          <a:p>
            <a:pPr algn="ctr">
              <a:spcBef>
                <a:spcPct val="50000"/>
              </a:spcBef>
            </a:pPr>
            <a:r>
              <a:rPr lang="tr-TR" sz="1400" b="1">
                <a:solidFill>
                  <a:schemeClr val="bg1"/>
                </a:solidFill>
                <a:latin typeface="Arial Unicode MS" pitchFamily="34" charset="-128"/>
              </a:rPr>
              <a:t>SANTRAL</a:t>
            </a:r>
          </a:p>
          <a:p>
            <a:pPr algn="ctr">
              <a:spcBef>
                <a:spcPct val="50000"/>
              </a:spcBef>
            </a:pPr>
            <a:r>
              <a:rPr lang="tr-TR" sz="1400" b="1">
                <a:solidFill>
                  <a:schemeClr val="bg1"/>
                </a:solidFill>
                <a:latin typeface="Arial Unicode MS" pitchFamily="34" charset="-128"/>
              </a:rPr>
              <a:t>HAVA AKIMI VE G</a:t>
            </a:r>
            <a:r>
              <a:rPr lang="tr-TR" sz="1400" b="1">
                <a:solidFill>
                  <a:schemeClr val="bg1"/>
                </a:solidFill>
                <a:latin typeface="Calibri"/>
              </a:rPr>
              <a:t>Ö</a:t>
            </a:r>
            <a:r>
              <a:rPr lang="tr-TR" sz="1400" b="1">
                <a:solidFill>
                  <a:schemeClr val="bg1"/>
                </a:solidFill>
                <a:latin typeface="Arial Unicode MS" pitchFamily="34" charset="-128"/>
              </a:rPr>
              <a:t>Ğ</a:t>
            </a:r>
            <a:r>
              <a:rPr lang="tr-TR" sz="1400" b="1">
                <a:solidFill>
                  <a:schemeClr val="bg1"/>
                </a:solidFill>
                <a:latin typeface="Calibri"/>
              </a:rPr>
              <a:t>Ü</a:t>
            </a:r>
            <a:r>
              <a:rPr lang="tr-TR" sz="1400" b="1">
                <a:solidFill>
                  <a:schemeClr val="bg1"/>
                </a:solidFill>
                <a:latin typeface="Arial Unicode MS" pitchFamily="34" charset="-128"/>
              </a:rPr>
              <a:t>S HAREKETİ YOK</a:t>
            </a:r>
          </a:p>
        </p:txBody>
      </p:sp>
      <p:sp>
        <p:nvSpPr>
          <p:cNvPr id="141320" name="Text Box 9"/>
          <p:cNvSpPr txBox="1">
            <a:spLocks noChangeArrowheads="1"/>
          </p:cNvSpPr>
          <p:nvPr/>
        </p:nvSpPr>
        <p:spPr bwMode="auto">
          <a:xfrm>
            <a:off x="3563938" y="5013325"/>
            <a:ext cx="2232025" cy="1249363"/>
          </a:xfrm>
          <a:prstGeom prst="rect">
            <a:avLst/>
          </a:prstGeom>
          <a:noFill/>
          <a:ln w="9525">
            <a:noFill/>
            <a:miter lim="800000"/>
            <a:headEnd/>
            <a:tailEnd/>
          </a:ln>
        </p:spPr>
        <p:txBody>
          <a:bodyPr>
            <a:spAutoFit/>
          </a:bodyPr>
          <a:lstStyle/>
          <a:p>
            <a:pPr algn="ctr">
              <a:spcBef>
                <a:spcPct val="50000"/>
              </a:spcBef>
            </a:pPr>
            <a:r>
              <a:rPr lang="tr-TR" sz="1400" b="1">
                <a:solidFill>
                  <a:schemeClr val="bg1"/>
                </a:solidFill>
                <a:latin typeface="Arial Unicode MS" pitchFamily="34" charset="-128"/>
              </a:rPr>
              <a:t>OBSTRUKTİF</a:t>
            </a:r>
          </a:p>
          <a:p>
            <a:pPr algn="ctr">
              <a:spcBef>
                <a:spcPct val="50000"/>
              </a:spcBef>
            </a:pPr>
            <a:r>
              <a:rPr lang="tr-TR" sz="1400" b="1">
                <a:solidFill>
                  <a:schemeClr val="bg1"/>
                </a:solidFill>
                <a:latin typeface="Arial Unicode MS" pitchFamily="34" charset="-128"/>
              </a:rPr>
              <a:t>HAVA AKIMI YOK G</a:t>
            </a:r>
            <a:r>
              <a:rPr lang="tr-TR" sz="1400" b="1">
                <a:solidFill>
                  <a:schemeClr val="bg1"/>
                </a:solidFill>
                <a:latin typeface="Calibri"/>
              </a:rPr>
              <a:t>Ö</a:t>
            </a:r>
            <a:r>
              <a:rPr lang="tr-TR" sz="1400" b="1">
                <a:solidFill>
                  <a:schemeClr val="bg1"/>
                </a:solidFill>
                <a:latin typeface="Arial Unicode MS" pitchFamily="34" charset="-128"/>
              </a:rPr>
              <a:t>Ğ</a:t>
            </a:r>
            <a:r>
              <a:rPr lang="tr-TR" sz="1400" b="1">
                <a:solidFill>
                  <a:schemeClr val="bg1"/>
                </a:solidFill>
                <a:latin typeface="Calibri"/>
              </a:rPr>
              <a:t>Ü</a:t>
            </a:r>
            <a:r>
              <a:rPr lang="tr-TR" sz="1400" b="1">
                <a:solidFill>
                  <a:schemeClr val="bg1"/>
                </a:solidFill>
                <a:latin typeface="Arial Unicode MS" pitchFamily="34" charset="-128"/>
              </a:rPr>
              <a:t>S HAREKETİ VAR</a:t>
            </a:r>
          </a:p>
          <a:p>
            <a:pPr algn="ctr">
              <a:spcBef>
                <a:spcPct val="50000"/>
              </a:spcBef>
            </a:pPr>
            <a:endParaRPr lang="tr-TR" b="1">
              <a:solidFill>
                <a:schemeClr val="bg1"/>
              </a:solidFill>
              <a:latin typeface="Arial Unicode MS" pitchFamily="34" charset="-128"/>
            </a:endParaRPr>
          </a:p>
        </p:txBody>
      </p:sp>
      <p:sp>
        <p:nvSpPr>
          <p:cNvPr id="141321" name="Text Box 10"/>
          <p:cNvSpPr txBox="1">
            <a:spLocks noChangeArrowheads="1"/>
          </p:cNvSpPr>
          <p:nvPr/>
        </p:nvSpPr>
        <p:spPr bwMode="auto">
          <a:xfrm>
            <a:off x="6372225" y="4868863"/>
            <a:ext cx="2087563" cy="1474787"/>
          </a:xfrm>
          <a:prstGeom prst="rect">
            <a:avLst/>
          </a:prstGeom>
          <a:solidFill>
            <a:srgbClr val="FF0000"/>
          </a:solidFill>
          <a:ln w="9525">
            <a:noFill/>
            <a:miter lim="800000"/>
            <a:headEnd/>
            <a:tailEnd/>
          </a:ln>
        </p:spPr>
        <p:txBody>
          <a:bodyPr>
            <a:spAutoFit/>
          </a:bodyPr>
          <a:lstStyle/>
          <a:p>
            <a:pPr algn="ctr">
              <a:spcBef>
                <a:spcPct val="50000"/>
              </a:spcBef>
            </a:pPr>
            <a:r>
              <a:rPr lang="tr-TR" sz="1400" b="1">
                <a:solidFill>
                  <a:schemeClr val="bg1"/>
                </a:solidFill>
                <a:latin typeface="Arial Unicode MS" pitchFamily="34" charset="-128"/>
              </a:rPr>
              <a:t>MİKS</a:t>
            </a:r>
          </a:p>
          <a:p>
            <a:pPr algn="ctr">
              <a:spcBef>
                <a:spcPct val="50000"/>
              </a:spcBef>
            </a:pPr>
            <a:r>
              <a:rPr lang="tr-TR" sz="1400" b="1">
                <a:solidFill>
                  <a:schemeClr val="bg1"/>
                </a:solidFill>
                <a:latin typeface="Arial Unicode MS" pitchFamily="34" charset="-128"/>
              </a:rPr>
              <a:t>SANTRAL DURMA </a:t>
            </a:r>
            <a:r>
              <a:rPr lang="tr-TR" sz="1400" b="1">
                <a:solidFill>
                  <a:schemeClr val="bg1"/>
                </a:solidFill>
                <a:latin typeface="Calibri"/>
              </a:rPr>
              <a:t>Ö</a:t>
            </a:r>
            <a:r>
              <a:rPr lang="tr-TR" sz="1400" b="1">
                <a:solidFill>
                  <a:schemeClr val="bg1"/>
                </a:solidFill>
                <a:latin typeface="Arial Unicode MS" pitchFamily="34" charset="-128"/>
              </a:rPr>
              <a:t>NCESİ VEYASONRASIHAVA AKIM OBSTRUKSİYONU</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AutoShape 2"/>
          <p:cNvSpPr>
            <a:spLocks noChangeArrowheads="1"/>
          </p:cNvSpPr>
          <p:nvPr/>
        </p:nvSpPr>
        <p:spPr bwMode="auto">
          <a:xfrm>
            <a:off x="1116013" y="476250"/>
            <a:ext cx="6911975" cy="4537075"/>
          </a:xfrm>
          <a:prstGeom prst="roundRect">
            <a:avLst>
              <a:gd name="adj" fmla="val 16667"/>
            </a:avLst>
          </a:prstGeom>
          <a:solidFill>
            <a:schemeClr val="accent1"/>
          </a:solidFill>
          <a:ln w="9525">
            <a:solidFill>
              <a:schemeClr val="tx1"/>
            </a:solidFill>
            <a:round/>
            <a:headEnd/>
            <a:tailEnd/>
          </a:ln>
        </p:spPr>
        <p:txBody>
          <a:bodyPr wrap="none" anchor="ctr"/>
          <a:lstStyle/>
          <a:p>
            <a:endParaRPr lang="tr-TR">
              <a:latin typeface="Arial Unicode MS" pitchFamily="34" charset="-128"/>
            </a:endParaRPr>
          </a:p>
        </p:txBody>
      </p:sp>
      <p:sp>
        <p:nvSpPr>
          <p:cNvPr id="143362" name="Text Box 3"/>
          <p:cNvSpPr txBox="1">
            <a:spLocks noChangeArrowheads="1"/>
          </p:cNvSpPr>
          <p:nvPr/>
        </p:nvSpPr>
        <p:spPr bwMode="auto">
          <a:xfrm>
            <a:off x="1547813" y="692150"/>
            <a:ext cx="6048375" cy="366713"/>
          </a:xfrm>
          <a:prstGeom prst="rect">
            <a:avLst/>
          </a:prstGeom>
          <a:noFill/>
          <a:ln w="9525">
            <a:noFill/>
            <a:miter lim="800000"/>
            <a:headEnd/>
            <a:tailEnd/>
          </a:ln>
        </p:spPr>
        <p:txBody>
          <a:bodyPr>
            <a:spAutoFit/>
          </a:bodyPr>
          <a:lstStyle/>
          <a:p>
            <a:pPr algn="ctr">
              <a:spcBef>
                <a:spcPct val="50000"/>
              </a:spcBef>
            </a:pPr>
            <a:r>
              <a:rPr lang="tr-TR" b="1">
                <a:solidFill>
                  <a:schemeClr val="bg1"/>
                </a:solidFill>
                <a:latin typeface="Arial Unicode MS" pitchFamily="34" charset="-128"/>
              </a:rPr>
              <a:t>APNE İLİŞKİLİ PATOLOJİLER</a:t>
            </a:r>
          </a:p>
        </p:txBody>
      </p:sp>
      <p:sp>
        <p:nvSpPr>
          <p:cNvPr id="143363" name="AutoShape 4"/>
          <p:cNvSpPr>
            <a:spLocks noChangeArrowheads="1"/>
          </p:cNvSpPr>
          <p:nvPr/>
        </p:nvSpPr>
        <p:spPr bwMode="auto">
          <a:xfrm>
            <a:off x="1403350" y="1412875"/>
            <a:ext cx="3024188" cy="936625"/>
          </a:xfrm>
          <a:prstGeom prst="roundRect">
            <a:avLst>
              <a:gd name="adj" fmla="val 16667"/>
            </a:avLst>
          </a:prstGeom>
          <a:solidFill>
            <a:schemeClr val="tx1"/>
          </a:solidFill>
          <a:ln w="9525">
            <a:solidFill>
              <a:schemeClr val="tx1"/>
            </a:solidFill>
            <a:round/>
            <a:headEnd/>
            <a:tailEnd/>
          </a:ln>
        </p:spPr>
        <p:txBody>
          <a:bodyPr wrap="none" anchor="ctr"/>
          <a:lstStyle/>
          <a:p>
            <a:endParaRPr lang="tr-TR">
              <a:latin typeface="Arial Unicode MS" pitchFamily="34" charset="-128"/>
            </a:endParaRPr>
          </a:p>
        </p:txBody>
      </p:sp>
      <p:sp>
        <p:nvSpPr>
          <p:cNvPr id="143364" name="AutoShape 5"/>
          <p:cNvSpPr>
            <a:spLocks noChangeArrowheads="1"/>
          </p:cNvSpPr>
          <p:nvPr/>
        </p:nvSpPr>
        <p:spPr bwMode="auto">
          <a:xfrm>
            <a:off x="4643438" y="2565400"/>
            <a:ext cx="3240087" cy="1008063"/>
          </a:xfrm>
          <a:prstGeom prst="roundRect">
            <a:avLst>
              <a:gd name="adj" fmla="val 16667"/>
            </a:avLst>
          </a:prstGeom>
          <a:solidFill>
            <a:schemeClr val="tx1"/>
          </a:solidFill>
          <a:ln w="9525">
            <a:solidFill>
              <a:schemeClr val="tx1"/>
            </a:solidFill>
            <a:round/>
            <a:headEnd/>
            <a:tailEnd/>
          </a:ln>
        </p:spPr>
        <p:txBody>
          <a:bodyPr wrap="none" anchor="ctr"/>
          <a:lstStyle/>
          <a:p>
            <a:endParaRPr lang="tr-TR">
              <a:latin typeface="Arial Unicode MS" pitchFamily="34" charset="-128"/>
            </a:endParaRPr>
          </a:p>
        </p:txBody>
      </p:sp>
      <p:sp>
        <p:nvSpPr>
          <p:cNvPr id="143365" name="AutoShape 6"/>
          <p:cNvSpPr>
            <a:spLocks noChangeArrowheads="1"/>
          </p:cNvSpPr>
          <p:nvPr/>
        </p:nvSpPr>
        <p:spPr bwMode="auto">
          <a:xfrm>
            <a:off x="4643438" y="1268413"/>
            <a:ext cx="3168650" cy="1079500"/>
          </a:xfrm>
          <a:prstGeom prst="roundRect">
            <a:avLst>
              <a:gd name="adj" fmla="val 16667"/>
            </a:avLst>
          </a:prstGeom>
          <a:solidFill>
            <a:schemeClr val="tx1"/>
          </a:solidFill>
          <a:ln w="9525">
            <a:solidFill>
              <a:schemeClr val="tx1"/>
            </a:solidFill>
            <a:round/>
            <a:headEnd/>
            <a:tailEnd/>
          </a:ln>
        </p:spPr>
        <p:txBody>
          <a:bodyPr wrap="none" anchor="ctr"/>
          <a:lstStyle/>
          <a:p>
            <a:endParaRPr lang="tr-TR">
              <a:latin typeface="Arial Unicode MS" pitchFamily="34" charset="-128"/>
            </a:endParaRPr>
          </a:p>
        </p:txBody>
      </p:sp>
      <p:sp>
        <p:nvSpPr>
          <p:cNvPr id="143366" name="AutoShape 7"/>
          <p:cNvSpPr>
            <a:spLocks noChangeArrowheads="1"/>
          </p:cNvSpPr>
          <p:nvPr/>
        </p:nvSpPr>
        <p:spPr bwMode="auto">
          <a:xfrm>
            <a:off x="1403350" y="2565400"/>
            <a:ext cx="3024188" cy="1008063"/>
          </a:xfrm>
          <a:prstGeom prst="roundRect">
            <a:avLst>
              <a:gd name="adj" fmla="val 16667"/>
            </a:avLst>
          </a:prstGeom>
          <a:solidFill>
            <a:schemeClr val="tx1"/>
          </a:solidFill>
          <a:ln w="9525">
            <a:solidFill>
              <a:schemeClr val="tx1"/>
            </a:solidFill>
            <a:round/>
            <a:headEnd/>
            <a:tailEnd/>
          </a:ln>
        </p:spPr>
        <p:txBody>
          <a:bodyPr wrap="none" anchor="ctr"/>
          <a:lstStyle/>
          <a:p>
            <a:endParaRPr lang="tr-TR">
              <a:latin typeface="Arial Unicode MS" pitchFamily="34" charset="-128"/>
            </a:endParaRPr>
          </a:p>
        </p:txBody>
      </p:sp>
      <p:sp>
        <p:nvSpPr>
          <p:cNvPr id="143367" name="AutoShape 8"/>
          <p:cNvSpPr>
            <a:spLocks noChangeArrowheads="1"/>
          </p:cNvSpPr>
          <p:nvPr/>
        </p:nvSpPr>
        <p:spPr bwMode="auto">
          <a:xfrm>
            <a:off x="1403350" y="3789363"/>
            <a:ext cx="3816350" cy="1079500"/>
          </a:xfrm>
          <a:prstGeom prst="roundRect">
            <a:avLst>
              <a:gd name="adj" fmla="val 16667"/>
            </a:avLst>
          </a:prstGeom>
          <a:solidFill>
            <a:schemeClr val="tx1"/>
          </a:solidFill>
          <a:ln w="9525">
            <a:solidFill>
              <a:schemeClr val="tx1"/>
            </a:solidFill>
            <a:round/>
            <a:headEnd/>
            <a:tailEnd/>
          </a:ln>
        </p:spPr>
        <p:txBody>
          <a:bodyPr wrap="none" anchor="ctr"/>
          <a:lstStyle/>
          <a:p>
            <a:endParaRPr lang="tr-TR">
              <a:latin typeface="Arial Unicode MS" pitchFamily="34" charset="-128"/>
            </a:endParaRPr>
          </a:p>
        </p:txBody>
      </p:sp>
      <p:sp>
        <p:nvSpPr>
          <p:cNvPr id="143368" name="Text Box 9"/>
          <p:cNvSpPr txBox="1">
            <a:spLocks noChangeArrowheads="1"/>
          </p:cNvSpPr>
          <p:nvPr/>
        </p:nvSpPr>
        <p:spPr bwMode="auto">
          <a:xfrm>
            <a:off x="1692275" y="1412875"/>
            <a:ext cx="2735263" cy="1054100"/>
          </a:xfrm>
          <a:prstGeom prst="rect">
            <a:avLst/>
          </a:prstGeom>
          <a:noFill/>
          <a:ln w="9525">
            <a:noFill/>
            <a:miter lim="800000"/>
            <a:headEnd/>
            <a:tailEnd/>
          </a:ln>
        </p:spPr>
        <p:txBody>
          <a:bodyPr>
            <a:spAutoFit/>
          </a:bodyPr>
          <a:lstStyle/>
          <a:p>
            <a:pPr algn="ctr">
              <a:spcBef>
                <a:spcPct val="50000"/>
              </a:spcBef>
            </a:pPr>
            <a:r>
              <a:rPr lang="tr-TR">
                <a:solidFill>
                  <a:schemeClr val="bg1"/>
                </a:solidFill>
                <a:latin typeface="Arial Unicode MS" pitchFamily="34" charset="-128"/>
              </a:rPr>
              <a:t>ENFEKSİYON</a:t>
            </a:r>
          </a:p>
          <a:p>
            <a:pPr algn="ctr">
              <a:spcBef>
                <a:spcPct val="50000"/>
              </a:spcBef>
            </a:pPr>
            <a:r>
              <a:rPr lang="tr-TR">
                <a:solidFill>
                  <a:schemeClr val="bg1"/>
                </a:solidFill>
                <a:latin typeface="Arial Unicode MS" pitchFamily="34" charset="-128"/>
              </a:rPr>
              <a:t>Sepsis-menenjit-NEC-Viral enf</a:t>
            </a:r>
          </a:p>
        </p:txBody>
      </p:sp>
      <p:sp>
        <p:nvSpPr>
          <p:cNvPr id="143369" name="Text Box 10"/>
          <p:cNvSpPr txBox="1">
            <a:spLocks noChangeArrowheads="1"/>
          </p:cNvSpPr>
          <p:nvPr/>
        </p:nvSpPr>
        <p:spPr bwMode="auto">
          <a:xfrm>
            <a:off x="4643438" y="1341438"/>
            <a:ext cx="3168650" cy="1054100"/>
          </a:xfrm>
          <a:prstGeom prst="rect">
            <a:avLst/>
          </a:prstGeom>
          <a:noFill/>
          <a:ln w="9525">
            <a:noFill/>
            <a:miter lim="800000"/>
            <a:headEnd/>
            <a:tailEnd/>
          </a:ln>
        </p:spPr>
        <p:txBody>
          <a:bodyPr>
            <a:spAutoFit/>
          </a:bodyPr>
          <a:lstStyle/>
          <a:p>
            <a:pPr algn="ctr">
              <a:spcBef>
                <a:spcPct val="50000"/>
              </a:spcBef>
            </a:pPr>
            <a:r>
              <a:rPr lang="tr-TR">
                <a:solidFill>
                  <a:schemeClr val="bg1"/>
                </a:solidFill>
                <a:latin typeface="Arial Unicode MS" pitchFamily="34" charset="-128"/>
              </a:rPr>
              <a:t>INTRAKRANİYEL PATOLOJİ</a:t>
            </a:r>
          </a:p>
          <a:p>
            <a:pPr algn="ctr">
              <a:spcBef>
                <a:spcPct val="50000"/>
              </a:spcBef>
            </a:pPr>
            <a:r>
              <a:rPr lang="tr-TR">
                <a:solidFill>
                  <a:schemeClr val="bg1"/>
                </a:solidFill>
                <a:latin typeface="Arial Unicode MS" pitchFamily="34" charset="-128"/>
              </a:rPr>
              <a:t>Asfiksi-n</a:t>
            </a:r>
            <a:r>
              <a:rPr lang="tr-TR">
                <a:solidFill>
                  <a:schemeClr val="bg1"/>
                </a:solidFill>
                <a:latin typeface="Calibri"/>
              </a:rPr>
              <a:t>ö</a:t>
            </a:r>
            <a:r>
              <a:rPr lang="tr-TR">
                <a:solidFill>
                  <a:schemeClr val="bg1"/>
                </a:solidFill>
                <a:latin typeface="Arial Unicode MS" pitchFamily="34" charset="-128"/>
              </a:rPr>
              <a:t>bet </a:t>
            </a:r>
            <a:r>
              <a:rPr lang="tr-TR">
                <a:solidFill>
                  <a:schemeClr val="bg1"/>
                </a:solidFill>
                <a:latin typeface="Calibri"/>
              </a:rPr>
              <a:t>–</a:t>
            </a:r>
            <a:r>
              <a:rPr lang="tr-TR">
                <a:solidFill>
                  <a:schemeClr val="bg1"/>
                </a:solidFill>
                <a:latin typeface="Arial Unicode MS" pitchFamily="34" charset="-128"/>
              </a:rPr>
              <a:t>kanama-malformasyon-shunt obst</a:t>
            </a:r>
          </a:p>
        </p:txBody>
      </p:sp>
      <p:sp>
        <p:nvSpPr>
          <p:cNvPr id="143370" name="Text Box 11"/>
          <p:cNvSpPr txBox="1">
            <a:spLocks noChangeArrowheads="1"/>
          </p:cNvSpPr>
          <p:nvPr/>
        </p:nvSpPr>
        <p:spPr bwMode="auto">
          <a:xfrm>
            <a:off x="1476375" y="2636838"/>
            <a:ext cx="3024188" cy="779462"/>
          </a:xfrm>
          <a:prstGeom prst="rect">
            <a:avLst/>
          </a:prstGeom>
          <a:noFill/>
          <a:ln w="9525">
            <a:noFill/>
            <a:miter lim="800000"/>
            <a:headEnd/>
            <a:tailEnd/>
          </a:ln>
        </p:spPr>
        <p:txBody>
          <a:bodyPr>
            <a:spAutoFit/>
          </a:bodyPr>
          <a:lstStyle/>
          <a:p>
            <a:pPr algn="ctr">
              <a:spcBef>
                <a:spcPct val="50000"/>
              </a:spcBef>
            </a:pPr>
            <a:r>
              <a:rPr lang="tr-TR">
                <a:solidFill>
                  <a:schemeClr val="bg1"/>
                </a:solidFill>
                <a:latin typeface="Arial Unicode MS" pitchFamily="34" charset="-128"/>
              </a:rPr>
              <a:t>SOLUNUM SİSTEMİ</a:t>
            </a:r>
          </a:p>
          <a:p>
            <a:pPr algn="ctr">
              <a:spcBef>
                <a:spcPct val="50000"/>
              </a:spcBef>
            </a:pPr>
            <a:r>
              <a:rPr lang="tr-TR">
                <a:solidFill>
                  <a:schemeClr val="bg1"/>
                </a:solidFill>
                <a:latin typeface="Calibri"/>
              </a:rPr>
              <a:t>Ü</a:t>
            </a:r>
            <a:r>
              <a:rPr lang="tr-TR">
                <a:solidFill>
                  <a:schemeClr val="bg1"/>
                </a:solidFill>
                <a:latin typeface="Arial Unicode MS" pitchFamily="34" charset="-128"/>
              </a:rPr>
              <a:t>st hava yolu obst-pnomoni</a:t>
            </a:r>
          </a:p>
        </p:txBody>
      </p:sp>
      <p:sp>
        <p:nvSpPr>
          <p:cNvPr id="143371" name="Text Box 12"/>
          <p:cNvSpPr txBox="1">
            <a:spLocks noChangeArrowheads="1"/>
          </p:cNvSpPr>
          <p:nvPr/>
        </p:nvSpPr>
        <p:spPr bwMode="auto">
          <a:xfrm>
            <a:off x="4787900" y="2565400"/>
            <a:ext cx="2736850" cy="1054100"/>
          </a:xfrm>
          <a:prstGeom prst="rect">
            <a:avLst/>
          </a:prstGeom>
          <a:noFill/>
          <a:ln w="9525">
            <a:noFill/>
            <a:miter lim="800000"/>
            <a:headEnd/>
            <a:tailEnd/>
          </a:ln>
        </p:spPr>
        <p:txBody>
          <a:bodyPr>
            <a:spAutoFit/>
          </a:bodyPr>
          <a:lstStyle/>
          <a:p>
            <a:pPr algn="ctr">
              <a:spcBef>
                <a:spcPct val="50000"/>
              </a:spcBef>
            </a:pPr>
            <a:r>
              <a:rPr lang="tr-TR">
                <a:solidFill>
                  <a:schemeClr val="bg1"/>
                </a:solidFill>
                <a:latin typeface="Arial Unicode MS" pitchFamily="34" charset="-128"/>
              </a:rPr>
              <a:t>İLA</a:t>
            </a:r>
            <a:r>
              <a:rPr lang="tr-TR">
                <a:solidFill>
                  <a:schemeClr val="bg1"/>
                </a:solidFill>
                <a:latin typeface="Calibri"/>
              </a:rPr>
              <a:t>Ç</a:t>
            </a:r>
            <a:endParaRPr lang="tr-TR">
              <a:solidFill>
                <a:schemeClr val="bg1"/>
              </a:solidFill>
              <a:latin typeface="Arial Unicode MS" pitchFamily="34" charset="-128"/>
            </a:endParaRPr>
          </a:p>
          <a:p>
            <a:pPr algn="ctr">
              <a:spcBef>
                <a:spcPct val="50000"/>
              </a:spcBef>
            </a:pPr>
            <a:r>
              <a:rPr lang="tr-TR">
                <a:solidFill>
                  <a:schemeClr val="bg1"/>
                </a:solidFill>
                <a:latin typeface="Arial Unicode MS" pitchFamily="34" charset="-128"/>
              </a:rPr>
              <a:t>Anestezi-maternal ila</a:t>
            </a:r>
            <a:r>
              <a:rPr lang="tr-TR">
                <a:solidFill>
                  <a:schemeClr val="bg1"/>
                </a:solidFill>
                <a:latin typeface="Calibri"/>
              </a:rPr>
              <a:t>ç</a:t>
            </a:r>
            <a:r>
              <a:rPr lang="tr-TR">
                <a:solidFill>
                  <a:schemeClr val="bg1"/>
                </a:solidFill>
                <a:latin typeface="Arial Unicode MS" pitchFamily="34" charset="-128"/>
              </a:rPr>
              <a:t>-hipermagnezemi</a:t>
            </a:r>
          </a:p>
        </p:txBody>
      </p:sp>
      <p:sp>
        <p:nvSpPr>
          <p:cNvPr id="143372" name="Text Box 13"/>
          <p:cNvSpPr txBox="1">
            <a:spLocks noChangeArrowheads="1"/>
          </p:cNvSpPr>
          <p:nvPr/>
        </p:nvSpPr>
        <p:spPr bwMode="auto">
          <a:xfrm>
            <a:off x="1476375" y="3789363"/>
            <a:ext cx="3743325" cy="1054100"/>
          </a:xfrm>
          <a:prstGeom prst="rect">
            <a:avLst/>
          </a:prstGeom>
          <a:noFill/>
          <a:ln w="9525">
            <a:noFill/>
            <a:miter lim="800000"/>
            <a:headEnd/>
            <a:tailEnd/>
          </a:ln>
        </p:spPr>
        <p:txBody>
          <a:bodyPr>
            <a:spAutoFit/>
          </a:bodyPr>
          <a:lstStyle/>
          <a:p>
            <a:pPr algn="ctr">
              <a:spcBef>
                <a:spcPct val="50000"/>
              </a:spcBef>
            </a:pPr>
            <a:r>
              <a:rPr lang="tr-TR">
                <a:solidFill>
                  <a:schemeClr val="bg1"/>
                </a:solidFill>
                <a:latin typeface="Arial Unicode MS" pitchFamily="34" charset="-128"/>
              </a:rPr>
              <a:t>METABOLİK</a:t>
            </a:r>
          </a:p>
          <a:p>
            <a:pPr algn="ctr">
              <a:spcBef>
                <a:spcPct val="50000"/>
              </a:spcBef>
            </a:pPr>
            <a:r>
              <a:rPr lang="tr-TR">
                <a:solidFill>
                  <a:schemeClr val="bg1"/>
                </a:solidFill>
                <a:latin typeface="Arial Unicode MS" pitchFamily="34" charset="-128"/>
              </a:rPr>
              <a:t>Hipoksi- hiper/hipotermi-hipoglisemi-elektrolit bozukluğu</a:t>
            </a:r>
          </a:p>
        </p:txBody>
      </p:sp>
      <p:sp>
        <p:nvSpPr>
          <p:cNvPr id="143373" name="AutoShape 14"/>
          <p:cNvSpPr>
            <a:spLocks noChangeArrowheads="1"/>
          </p:cNvSpPr>
          <p:nvPr/>
        </p:nvSpPr>
        <p:spPr bwMode="auto">
          <a:xfrm>
            <a:off x="1258888" y="5084763"/>
            <a:ext cx="6551612" cy="1557337"/>
          </a:xfrm>
          <a:prstGeom prst="roundRect">
            <a:avLst>
              <a:gd name="adj" fmla="val 16667"/>
            </a:avLst>
          </a:prstGeom>
          <a:solidFill>
            <a:schemeClr val="tx1"/>
          </a:solidFill>
          <a:ln w="9525">
            <a:solidFill>
              <a:schemeClr val="tx1"/>
            </a:solidFill>
            <a:round/>
            <a:headEnd/>
            <a:tailEnd/>
          </a:ln>
        </p:spPr>
        <p:txBody>
          <a:bodyPr wrap="none" anchor="ctr"/>
          <a:lstStyle/>
          <a:p>
            <a:endParaRPr lang="tr-TR">
              <a:latin typeface="Arial Unicode MS" pitchFamily="34" charset="-128"/>
            </a:endParaRPr>
          </a:p>
        </p:txBody>
      </p:sp>
      <p:sp>
        <p:nvSpPr>
          <p:cNvPr id="143374" name="Text Box 15"/>
          <p:cNvSpPr txBox="1">
            <a:spLocks noChangeArrowheads="1"/>
          </p:cNvSpPr>
          <p:nvPr/>
        </p:nvSpPr>
        <p:spPr bwMode="auto">
          <a:xfrm>
            <a:off x="1835150" y="5373688"/>
            <a:ext cx="5257800" cy="1311275"/>
          </a:xfrm>
          <a:prstGeom prst="rect">
            <a:avLst/>
          </a:prstGeom>
          <a:noFill/>
          <a:ln w="9525">
            <a:noFill/>
            <a:miter lim="800000"/>
            <a:headEnd/>
            <a:tailEnd/>
          </a:ln>
        </p:spPr>
        <p:txBody>
          <a:bodyPr>
            <a:spAutoFit/>
          </a:bodyPr>
          <a:lstStyle/>
          <a:p>
            <a:pPr algn="ctr">
              <a:spcBef>
                <a:spcPct val="50000"/>
              </a:spcBef>
            </a:pPr>
            <a:r>
              <a:rPr lang="tr-TR" sz="2000" b="1">
                <a:solidFill>
                  <a:srgbClr val="FF0000"/>
                </a:solidFill>
                <a:latin typeface="Arial Unicode MS" pitchFamily="34" charset="-128"/>
              </a:rPr>
              <a:t>APNE </a:t>
            </a:r>
            <a:r>
              <a:rPr lang="tr-TR" sz="2000" b="1">
                <a:solidFill>
                  <a:srgbClr val="FF0000"/>
                </a:solidFill>
                <a:latin typeface="Arial Unicode MS" pitchFamily="34" charset="-128"/>
                <a:cs typeface="Arial" charset="0"/>
              </a:rPr>
              <a:t>≠</a:t>
            </a:r>
            <a:r>
              <a:rPr lang="tr-TR" sz="2000" b="1">
                <a:solidFill>
                  <a:srgbClr val="FF0000"/>
                </a:solidFill>
                <a:latin typeface="Arial Unicode MS" pitchFamily="34" charset="-128"/>
              </a:rPr>
              <a:t> GASTRO</a:t>
            </a:r>
            <a:r>
              <a:rPr lang="tr-TR" sz="2000" b="1">
                <a:solidFill>
                  <a:srgbClr val="FF0000"/>
                </a:solidFill>
                <a:latin typeface="Calibri"/>
              </a:rPr>
              <a:t>Ö</a:t>
            </a:r>
            <a:r>
              <a:rPr lang="tr-TR" sz="2000" b="1">
                <a:solidFill>
                  <a:srgbClr val="FF0000"/>
                </a:solidFill>
                <a:latin typeface="Arial Unicode MS" pitchFamily="34" charset="-128"/>
              </a:rPr>
              <a:t>ZAFAJİYAL REFL</a:t>
            </a:r>
            <a:r>
              <a:rPr lang="tr-TR" sz="2000" b="1">
                <a:solidFill>
                  <a:srgbClr val="FF0000"/>
                </a:solidFill>
                <a:latin typeface="Calibri"/>
              </a:rPr>
              <a:t>Ü</a:t>
            </a:r>
            <a:endParaRPr lang="tr-TR" sz="2000" b="1">
              <a:solidFill>
                <a:srgbClr val="FF0000"/>
              </a:solidFill>
              <a:latin typeface="Arial Unicode MS" pitchFamily="34" charset="-128"/>
            </a:endParaRPr>
          </a:p>
          <a:p>
            <a:pPr algn="ctr">
              <a:spcBef>
                <a:spcPct val="50000"/>
              </a:spcBef>
            </a:pPr>
            <a:r>
              <a:rPr lang="tr-TR" sz="2000" b="1">
                <a:solidFill>
                  <a:srgbClr val="FF0000"/>
                </a:solidFill>
                <a:latin typeface="Arial Unicode MS" pitchFamily="34" charset="-128"/>
              </a:rPr>
              <a:t>APNE</a:t>
            </a:r>
            <a:r>
              <a:rPr lang="en-US" sz="2000" b="1">
                <a:solidFill>
                  <a:srgbClr val="FF0000"/>
                </a:solidFill>
                <a:latin typeface="Arial Unicode MS" pitchFamily="34" charset="-128"/>
                <a:cs typeface="Arial" charset="0"/>
              </a:rPr>
              <a:t>~</a:t>
            </a:r>
            <a:r>
              <a:rPr lang="tr-TR" sz="2000" b="1">
                <a:solidFill>
                  <a:srgbClr val="FF0000"/>
                </a:solidFill>
                <a:latin typeface="Arial Unicode MS" pitchFamily="34" charset="-128"/>
              </a:rPr>
              <a:t>ANESTEZİ APNE </a:t>
            </a:r>
            <a:r>
              <a:rPr lang="en-US" b="1">
                <a:solidFill>
                  <a:srgbClr val="FF0000"/>
                </a:solidFill>
                <a:latin typeface="Arial Unicode MS" pitchFamily="34" charset="-128"/>
              </a:rPr>
              <a:t>~</a:t>
            </a:r>
            <a:r>
              <a:rPr lang="tr-TR">
                <a:solidFill>
                  <a:srgbClr val="FF0000"/>
                </a:solidFill>
                <a:latin typeface="Arial Unicode MS" pitchFamily="34" charset="-128"/>
              </a:rPr>
              <a:t> </a:t>
            </a:r>
            <a:r>
              <a:rPr lang="tr-TR" sz="2000" b="1">
                <a:solidFill>
                  <a:srgbClr val="FF0000"/>
                </a:solidFill>
                <a:latin typeface="Arial Unicode MS" pitchFamily="34" charset="-128"/>
              </a:rPr>
              <a:t>AŞILAMA</a:t>
            </a:r>
          </a:p>
          <a:p>
            <a:pPr algn="ctr">
              <a:spcBef>
                <a:spcPct val="50000"/>
              </a:spcBef>
            </a:pPr>
            <a:r>
              <a:rPr lang="tr-TR" sz="2000" b="1">
                <a:solidFill>
                  <a:srgbClr val="FF0000"/>
                </a:solidFill>
                <a:latin typeface="Arial Unicode MS" pitchFamily="34" charset="-128"/>
              </a:rPr>
              <a:t>APNE </a:t>
            </a:r>
            <a:r>
              <a:rPr lang="en-US" b="1">
                <a:solidFill>
                  <a:srgbClr val="FF0000"/>
                </a:solidFill>
                <a:latin typeface="Arial Unicode MS" pitchFamily="34" charset="-128"/>
              </a:rPr>
              <a:t>~</a:t>
            </a:r>
            <a:r>
              <a:rPr lang="tr-TR" b="1">
                <a:solidFill>
                  <a:srgbClr val="FF0000"/>
                </a:solidFill>
                <a:latin typeface="Arial Unicode MS" pitchFamily="34" charset="-128"/>
              </a:rPr>
              <a:t> ANEMİ</a:t>
            </a:r>
          </a:p>
        </p:txBody>
      </p:sp>
      <p:sp>
        <p:nvSpPr>
          <p:cNvPr id="143375" name="AutoShape 16"/>
          <p:cNvSpPr>
            <a:spLocks noChangeArrowheads="1"/>
          </p:cNvSpPr>
          <p:nvPr/>
        </p:nvSpPr>
        <p:spPr bwMode="auto">
          <a:xfrm>
            <a:off x="5364163" y="3789363"/>
            <a:ext cx="2376487" cy="1079500"/>
          </a:xfrm>
          <a:prstGeom prst="roundRect">
            <a:avLst>
              <a:gd name="adj" fmla="val 16667"/>
            </a:avLst>
          </a:prstGeom>
          <a:solidFill>
            <a:schemeClr val="tx1"/>
          </a:solidFill>
          <a:ln w="9525">
            <a:solidFill>
              <a:schemeClr val="tx1"/>
            </a:solidFill>
            <a:round/>
            <a:headEnd/>
            <a:tailEnd/>
          </a:ln>
        </p:spPr>
        <p:txBody>
          <a:bodyPr wrap="none" anchor="ctr"/>
          <a:lstStyle/>
          <a:p>
            <a:endParaRPr lang="tr-TR">
              <a:latin typeface="Arial Unicode MS" pitchFamily="34" charset="-128"/>
            </a:endParaRPr>
          </a:p>
        </p:txBody>
      </p:sp>
      <p:sp>
        <p:nvSpPr>
          <p:cNvPr id="143376" name="Text Box 17"/>
          <p:cNvSpPr txBox="1">
            <a:spLocks noChangeArrowheads="1"/>
          </p:cNvSpPr>
          <p:nvPr/>
        </p:nvSpPr>
        <p:spPr bwMode="auto">
          <a:xfrm>
            <a:off x="5580063" y="3860800"/>
            <a:ext cx="1944687" cy="779463"/>
          </a:xfrm>
          <a:prstGeom prst="rect">
            <a:avLst/>
          </a:prstGeom>
          <a:noFill/>
          <a:ln w="9525">
            <a:noFill/>
            <a:miter lim="800000"/>
            <a:headEnd/>
            <a:tailEnd/>
          </a:ln>
        </p:spPr>
        <p:txBody>
          <a:bodyPr>
            <a:spAutoFit/>
          </a:bodyPr>
          <a:lstStyle/>
          <a:p>
            <a:pPr>
              <a:spcBef>
                <a:spcPct val="50000"/>
              </a:spcBef>
            </a:pPr>
            <a:r>
              <a:rPr lang="tr-TR">
                <a:solidFill>
                  <a:schemeClr val="bg1"/>
                </a:solidFill>
                <a:latin typeface="Arial Unicode MS" pitchFamily="34" charset="-128"/>
              </a:rPr>
              <a:t>KARDİYOLOJİK</a:t>
            </a:r>
          </a:p>
          <a:p>
            <a:pPr>
              <a:spcBef>
                <a:spcPct val="50000"/>
              </a:spcBef>
            </a:pPr>
            <a:r>
              <a:rPr lang="tr-TR">
                <a:solidFill>
                  <a:schemeClr val="bg1"/>
                </a:solidFill>
                <a:latin typeface="Arial Unicode MS" pitchFamily="34" charset="-128"/>
              </a:rPr>
              <a:t>Pda, Konj Malf.</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ChangeArrowheads="1"/>
          </p:cNvSpPr>
          <p:nvPr/>
        </p:nvSpPr>
        <p:spPr bwMode="auto">
          <a:xfrm>
            <a:off x="468313" y="260350"/>
            <a:ext cx="8229600" cy="1143000"/>
          </a:xfrm>
          <a:prstGeom prst="rect">
            <a:avLst/>
          </a:prstGeom>
          <a:noFill/>
          <a:ln w="9525">
            <a:noFill/>
            <a:miter lim="800000"/>
            <a:headEnd/>
            <a:tailEnd/>
          </a:ln>
        </p:spPr>
        <p:txBody>
          <a:bodyPr anchor="ctr"/>
          <a:lstStyle/>
          <a:p>
            <a:pPr algn="ctr" eaLnBrk="0" hangingPunct="0"/>
            <a:r>
              <a:rPr lang="tr-TR" sz="2800">
                <a:latin typeface="Arial Unicode MS" pitchFamily="34" charset="-128"/>
              </a:rPr>
              <a:t>APNE olan premature bebeğe  yaklaşım</a:t>
            </a:r>
          </a:p>
        </p:txBody>
      </p:sp>
      <p:sp>
        <p:nvSpPr>
          <p:cNvPr id="145410" name="Rectangle 3"/>
          <p:cNvSpPr>
            <a:spLocks noChangeArrowheads="1"/>
          </p:cNvSpPr>
          <p:nvPr/>
        </p:nvSpPr>
        <p:spPr bwMode="auto">
          <a:xfrm>
            <a:off x="0" y="2133600"/>
            <a:ext cx="2484438" cy="3095625"/>
          </a:xfrm>
          <a:prstGeom prst="rect">
            <a:avLst/>
          </a:prstGeom>
          <a:solidFill>
            <a:schemeClr val="tx1"/>
          </a:solidFill>
          <a:ln w="9525">
            <a:noFill/>
            <a:miter lim="800000"/>
            <a:headEnd/>
            <a:tailEnd/>
          </a:ln>
        </p:spPr>
        <p:txBody>
          <a:bodyPr/>
          <a:lstStyle/>
          <a:p>
            <a:pPr marL="342900" indent="-342900" algn="ctr" eaLnBrk="0" hangingPunct="0">
              <a:spcBef>
                <a:spcPct val="20000"/>
              </a:spcBef>
              <a:buFont typeface="Calibri" pitchFamily="34" charset="0"/>
              <a:buNone/>
            </a:pPr>
            <a:r>
              <a:rPr lang="tr-TR" b="1">
                <a:solidFill>
                  <a:schemeClr val="bg1"/>
                </a:solidFill>
                <a:latin typeface="Arial Unicode MS" pitchFamily="34" charset="-128"/>
              </a:rPr>
              <a:t>MATERNAL</a:t>
            </a:r>
          </a:p>
          <a:p>
            <a:pPr marL="342900" indent="-342900" algn="ctr" eaLnBrk="0" hangingPunct="0">
              <a:spcBef>
                <a:spcPct val="20000"/>
              </a:spcBef>
              <a:buFont typeface="Calibri" pitchFamily="34" charset="0"/>
              <a:buNone/>
            </a:pPr>
            <a:r>
              <a:rPr lang="tr-TR" b="1">
                <a:solidFill>
                  <a:schemeClr val="bg1"/>
                </a:solidFill>
                <a:latin typeface="Arial Unicode MS" pitchFamily="34" charset="-128"/>
              </a:rPr>
              <a:t>TRAVAY/DOĞUM</a:t>
            </a:r>
          </a:p>
          <a:p>
            <a:pPr marL="342900" indent="-342900" algn="ctr" eaLnBrk="0" hangingPunct="0">
              <a:spcBef>
                <a:spcPct val="20000"/>
              </a:spcBef>
              <a:buFont typeface="Calibri" pitchFamily="34" charset="0"/>
              <a:buNone/>
            </a:pPr>
            <a:r>
              <a:rPr lang="tr-TR" b="1">
                <a:solidFill>
                  <a:schemeClr val="bg1"/>
                </a:solidFill>
                <a:latin typeface="Arial Unicode MS" pitchFamily="34" charset="-128"/>
              </a:rPr>
              <a:t>NEONATAL</a:t>
            </a:r>
          </a:p>
          <a:p>
            <a:pPr marL="342900" indent="-342900" algn="ctr" eaLnBrk="0" hangingPunct="0">
              <a:spcBef>
                <a:spcPct val="20000"/>
              </a:spcBef>
              <a:buFont typeface="Calibri" pitchFamily="34" charset="0"/>
              <a:buNone/>
            </a:pPr>
            <a:endParaRPr lang="tr-TR" b="1">
              <a:solidFill>
                <a:schemeClr val="bg1"/>
              </a:solidFill>
              <a:latin typeface="Arial Unicode MS" pitchFamily="34" charset="-128"/>
            </a:endParaRPr>
          </a:p>
        </p:txBody>
      </p:sp>
      <p:sp>
        <p:nvSpPr>
          <p:cNvPr id="145411" name="AutoShape 4"/>
          <p:cNvSpPr>
            <a:spLocks noChangeArrowheads="1"/>
          </p:cNvSpPr>
          <p:nvPr/>
        </p:nvSpPr>
        <p:spPr bwMode="auto">
          <a:xfrm>
            <a:off x="684213" y="1125538"/>
            <a:ext cx="8459787" cy="1079500"/>
          </a:xfrm>
          <a:prstGeom prst="rightArrow">
            <a:avLst>
              <a:gd name="adj1" fmla="val 46769"/>
              <a:gd name="adj2" fmla="val 104273"/>
            </a:avLst>
          </a:prstGeom>
          <a:solidFill>
            <a:srgbClr val="FF0000"/>
          </a:solidFill>
          <a:ln w="9525">
            <a:solidFill>
              <a:schemeClr val="tx1"/>
            </a:solidFill>
            <a:miter lim="800000"/>
            <a:headEnd/>
            <a:tailEnd/>
          </a:ln>
        </p:spPr>
        <p:txBody>
          <a:bodyPr wrap="none" anchor="ctr"/>
          <a:lstStyle/>
          <a:p>
            <a:pPr algn="ctr"/>
            <a:endParaRPr lang="tr-TR">
              <a:latin typeface="Arial Unicode MS" pitchFamily="34" charset="-128"/>
            </a:endParaRPr>
          </a:p>
        </p:txBody>
      </p:sp>
      <p:sp>
        <p:nvSpPr>
          <p:cNvPr id="125958" name="Text Box 6"/>
          <p:cNvSpPr txBox="1">
            <a:spLocks noChangeArrowheads="1"/>
          </p:cNvSpPr>
          <p:nvPr/>
        </p:nvSpPr>
        <p:spPr bwMode="auto">
          <a:xfrm>
            <a:off x="2411413" y="2133600"/>
            <a:ext cx="3529012" cy="4003675"/>
          </a:xfrm>
          <a:prstGeom prst="rect">
            <a:avLst/>
          </a:prstGeom>
          <a:solidFill>
            <a:schemeClr val="accent3"/>
          </a:solidFill>
          <a:ln w="9525">
            <a:noFill/>
            <a:miter lim="800000"/>
            <a:headEnd/>
            <a:tailEnd/>
          </a:ln>
          <a:effectLst/>
        </p:spPr>
        <p:txBody>
          <a:bodyPr>
            <a:spAutoFit/>
          </a:bodyPr>
          <a:lstStyle/>
          <a:p>
            <a:pPr algn="ctr">
              <a:spcBef>
                <a:spcPct val="50000"/>
              </a:spcBef>
            </a:pPr>
            <a:r>
              <a:rPr lang="tr-TR" sz="1600" b="1">
                <a:latin typeface="Arial Unicode MS" pitchFamily="34" charset="-128"/>
              </a:rPr>
              <a:t>A-HAVAYOLU</a:t>
            </a:r>
          </a:p>
          <a:p>
            <a:pPr algn="ctr">
              <a:spcBef>
                <a:spcPct val="50000"/>
              </a:spcBef>
            </a:pPr>
            <a:r>
              <a:rPr lang="tr-TR" sz="1600" b="1">
                <a:latin typeface="Arial Unicode MS" pitchFamily="34" charset="-128"/>
              </a:rPr>
              <a:t>B-SOLUNUM</a:t>
            </a:r>
          </a:p>
          <a:p>
            <a:pPr algn="ctr">
              <a:spcBef>
                <a:spcPct val="50000"/>
              </a:spcBef>
            </a:pPr>
            <a:r>
              <a:rPr lang="tr-TR" sz="1600" b="1">
                <a:latin typeface="Arial Unicode MS" pitchFamily="34" charset="-128"/>
              </a:rPr>
              <a:t>C-DOLAŞIM</a:t>
            </a:r>
          </a:p>
          <a:p>
            <a:pPr algn="ctr">
              <a:spcBef>
                <a:spcPct val="50000"/>
              </a:spcBef>
            </a:pPr>
            <a:r>
              <a:rPr lang="tr-TR" sz="1600" b="1">
                <a:latin typeface="Arial Unicode MS" pitchFamily="34" charset="-128"/>
              </a:rPr>
              <a:t>spo2/KALP ATIM HIZI/RİTM</a:t>
            </a:r>
          </a:p>
          <a:p>
            <a:pPr algn="ctr">
              <a:spcBef>
                <a:spcPct val="50000"/>
              </a:spcBef>
            </a:pPr>
            <a:r>
              <a:rPr lang="tr-TR" sz="1600" b="1">
                <a:latin typeface="Arial Unicode MS" pitchFamily="34" charset="-128"/>
              </a:rPr>
              <a:t>ATEŞ/HİPOTERMİ</a:t>
            </a:r>
          </a:p>
          <a:p>
            <a:pPr algn="ctr">
              <a:spcBef>
                <a:spcPct val="50000"/>
              </a:spcBef>
            </a:pPr>
            <a:r>
              <a:rPr lang="tr-TR" sz="1600" b="1">
                <a:latin typeface="Arial Unicode MS" pitchFamily="34" charset="-128"/>
              </a:rPr>
              <a:t>LETARJİ/İRİTABİLİTE</a:t>
            </a:r>
          </a:p>
          <a:p>
            <a:pPr algn="ctr">
              <a:spcBef>
                <a:spcPct val="50000"/>
              </a:spcBef>
            </a:pPr>
            <a:r>
              <a:rPr lang="tr-TR" sz="1600" b="1">
                <a:latin typeface="Arial Unicode MS" pitchFamily="34" charset="-128"/>
              </a:rPr>
              <a:t>SİYANOZ/SOLUKLUK</a:t>
            </a:r>
          </a:p>
          <a:p>
            <a:pPr algn="ctr">
              <a:spcBef>
                <a:spcPct val="50000"/>
              </a:spcBef>
            </a:pPr>
            <a:r>
              <a:rPr lang="tr-TR" sz="1600" b="1">
                <a:latin typeface="Arial Unicode MS" pitchFamily="34" charset="-128"/>
              </a:rPr>
              <a:t>PERİFERİK PERFUZYON</a:t>
            </a:r>
          </a:p>
          <a:p>
            <a:pPr algn="ctr">
              <a:spcBef>
                <a:spcPct val="50000"/>
              </a:spcBef>
            </a:pPr>
            <a:r>
              <a:rPr lang="tr-TR" sz="1600" b="1">
                <a:latin typeface="Arial Unicode MS" pitchFamily="34" charset="-128"/>
              </a:rPr>
              <a:t>ANORMAL HAREKET/TONUS</a:t>
            </a:r>
          </a:p>
          <a:p>
            <a:pPr algn="ctr">
              <a:spcBef>
                <a:spcPct val="50000"/>
              </a:spcBef>
            </a:pPr>
            <a:r>
              <a:rPr lang="tr-TR" sz="1600" b="1">
                <a:latin typeface="Arial Unicode MS" pitchFamily="34" charset="-128"/>
              </a:rPr>
              <a:t>SOLUNUM G</a:t>
            </a:r>
            <a:r>
              <a:rPr lang="tr-TR" sz="1600" b="1">
                <a:latin typeface="Calibri"/>
              </a:rPr>
              <a:t>ÜÇ</a:t>
            </a:r>
            <a:r>
              <a:rPr lang="tr-TR" sz="1600" b="1">
                <a:latin typeface="Arial Unicode MS" pitchFamily="34" charset="-128"/>
              </a:rPr>
              <a:t>L</a:t>
            </a:r>
            <a:r>
              <a:rPr lang="tr-TR" sz="1600" b="1">
                <a:latin typeface="Calibri"/>
              </a:rPr>
              <a:t>Ü</a:t>
            </a:r>
            <a:r>
              <a:rPr lang="tr-TR" sz="1600" b="1">
                <a:latin typeface="Arial Unicode MS" pitchFamily="34" charset="-128"/>
              </a:rPr>
              <a:t>Ğ</a:t>
            </a:r>
            <a:r>
              <a:rPr lang="tr-TR" sz="1600" b="1">
                <a:latin typeface="Calibri"/>
              </a:rPr>
              <a:t>Ü</a:t>
            </a:r>
            <a:endParaRPr lang="tr-TR" sz="1600" b="1">
              <a:latin typeface="Arial Unicode MS" pitchFamily="34" charset="-128"/>
            </a:endParaRPr>
          </a:p>
          <a:p>
            <a:pPr algn="ctr">
              <a:spcBef>
                <a:spcPct val="50000"/>
              </a:spcBef>
            </a:pPr>
            <a:r>
              <a:rPr lang="tr-TR" sz="1600" b="1">
                <a:latin typeface="Arial Unicode MS" pitchFamily="34" charset="-128"/>
              </a:rPr>
              <a:t>GESTASYON HAFTASI</a:t>
            </a:r>
          </a:p>
        </p:txBody>
      </p:sp>
      <p:sp>
        <p:nvSpPr>
          <p:cNvPr id="145413" name="Text Box 7"/>
          <p:cNvSpPr txBox="1">
            <a:spLocks noChangeArrowheads="1"/>
          </p:cNvSpPr>
          <p:nvPr/>
        </p:nvSpPr>
        <p:spPr bwMode="auto">
          <a:xfrm>
            <a:off x="6084888" y="2565400"/>
            <a:ext cx="2232025" cy="366713"/>
          </a:xfrm>
          <a:prstGeom prst="rect">
            <a:avLst/>
          </a:prstGeom>
          <a:noFill/>
          <a:ln w="9525">
            <a:noFill/>
            <a:miter lim="800000"/>
            <a:headEnd/>
            <a:tailEnd/>
          </a:ln>
        </p:spPr>
        <p:txBody>
          <a:bodyPr>
            <a:spAutoFit/>
          </a:bodyPr>
          <a:lstStyle/>
          <a:p>
            <a:pPr>
              <a:spcBef>
                <a:spcPct val="50000"/>
              </a:spcBef>
            </a:pPr>
            <a:endParaRPr lang="tr-TR">
              <a:latin typeface="Arial Unicode MS" pitchFamily="34" charset="-128"/>
            </a:endParaRPr>
          </a:p>
        </p:txBody>
      </p:sp>
      <p:sp>
        <p:nvSpPr>
          <p:cNvPr id="145414" name="Rectangle 8"/>
          <p:cNvSpPr>
            <a:spLocks noChangeArrowheads="1"/>
          </p:cNvSpPr>
          <p:nvPr/>
        </p:nvSpPr>
        <p:spPr bwMode="auto">
          <a:xfrm>
            <a:off x="5940425" y="2133600"/>
            <a:ext cx="2952750" cy="4724400"/>
          </a:xfrm>
          <a:prstGeom prst="rect">
            <a:avLst/>
          </a:prstGeom>
          <a:solidFill>
            <a:schemeClr val="tx1"/>
          </a:solidFill>
          <a:ln w="9525">
            <a:solidFill>
              <a:schemeClr val="tx1"/>
            </a:solidFill>
            <a:miter lim="800000"/>
            <a:headEnd/>
            <a:tailEnd/>
          </a:ln>
        </p:spPr>
        <p:txBody>
          <a:bodyPr wrap="none" anchor="ctr"/>
          <a:lstStyle/>
          <a:p>
            <a:endParaRPr lang="tr-TR">
              <a:latin typeface="Arial Unicode MS" pitchFamily="34" charset="-128"/>
            </a:endParaRPr>
          </a:p>
        </p:txBody>
      </p:sp>
      <p:sp>
        <p:nvSpPr>
          <p:cNvPr id="145415" name="Text Box 9"/>
          <p:cNvSpPr txBox="1">
            <a:spLocks noChangeArrowheads="1"/>
          </p:cNvSpPr>
          <p:nvPr/>
        </p:nvSpPr>
        <p:spPr bwMode="auto">
          <a:xfrm>
            <a:off x="6011863" y="2205038"/>
            <a:ext cx="3132137" cy="4156075"/>
          </a:xfrm>
          <a:prstGeom prst="rect">
            <a:avLst/>
          </a:prstGeom>
          <a:noFill/>
          <a:ln w="9525">
            <a:noFill/>
            <a:miter lim="800000"/>
            <a:headEnd/>
            <a:tailEnd/>
          </a:ln>
        </p:spPr>
        <p:txBody>
          <a:bodyPr>
            <a:spAutoFit/>
          </a:bodyPr>
          <a:lstStyle/>
          <a:p>
            <a:pPr algn="ctr">
              <a:spcBef>
                <a:spcPct val="50000"/>
              </a:spcBef>
            </a:pPr>
            <a:r>
              <a:rPr lang="tr-TR" b="1">
                <a:solidFill>
                  <a:schemeClr val="bg1"/>
                </a:solidFill>
                <a:latin typeface="Arial Unicode MS" pitchFamily="34" charset="-128"/>
              </a:rPr>
              <a:t>ENFEKSİYON</a:t>
            </a:r>
          </a:p>
          <a:p>
            <a:pPr algn="ctr">
              <a:spcBef>
                <a:spcPct val="50000"/>
              </a:spcBef>
            </a:pPr>
            <a:r>
              <a:rPr lang="tr-TR" sz="1600" b="1">
                <a:solidFill>
                  <a:schemeClr val="bg1"/>
                </a:solidFill>
                <a:latin typeface="Arial Unicode MS" pitchFamily="34" charset="-128"/>
              </a:rPr>
              <a:t>Tam kan sayımı-formul </a:t>
            </a:r>
            <a:r>
              <a:rPr lang="tr-TR" sz="1600" b="1">
                <a:solidFill>
                  <a:schemeClr val="bg1"/>
                </a:solidFill>
                <a:latin typeface="Calibri"/>
              </a:rPr>
              <a:t>–</a:t>
            </a:r>
            <a:r>
              <a:rPr lang="tr-TR" sz="1600" b="1">
                <a:solidFill>
                  <a:schemeClr val="bg1"/>
                </a:solidFill>
                <a:latin typeface="Arial Unicode MS" pitchFamily="34" charset="-128"/>
              </a:rPr>
              <a:t>k</a:t>
            </a:r>
            <a:r>
              <a:rPr lang="tr-TR" sz="1600" b="1">
                <a:solidFill>
                  <a:schemeClr val="bg1"/>
                </a:solidFill>
                <a:latin typeface="Calibri"/>
              </a:rPr>
              <a:t>ü</a:t>
            </a:r>
            <a:r>
              <a:rPr lang="tr-TR" sz="1600" b="1">
                <a:solidFill>
                  <a:schemeClr val="bg1"/>
                </a:solidFill>
                <a:latin typeface="Arial Unicode MS" pitchFamily="34" charset="-128"/>
              </a:rPr>
              <a:t>lt</a:t>
            </a:r>
            <a:r>
              <a:rPr lang="tr-TR" sz="1600" b="1">
                <a:solidFill>
                  <a:schemeClr val="bg1"/>
                </a:solidFill>
                <a:latin typeface="Calibri"/>
              </a:rPr>
              <a:t>ü</a:t>
            </a:r>
            <a:r>
              <a:rPr lang="tr-TR" sz="1600" b="1">
                <a:solidFill>
                  <a:schemeClr val="bg1"/>
                </a:solidFill>
                <a:latin typeface="Arial Unicode MS" pitchFamily="34" charset="-128"/>
              </a:rPr>
              <a:t>rler kan /BOS/idrar</a:t>
            </a:r>
          </a:p>
          <a:p>
            <a:pPr algn="ctr">
              <a:spcBef>
                <a:spcPct val="50000"/>
              </a:spcBef>
            </a:pPr>
            <a:r>
              <a:rPr lang="tr-TR" sz="1600" b="1">
                <a:solidFill>
                  <a:schemeClr val="bg1"/>
                </a:solidFill>
                <a:latin typeface="Arial Unicode MS" pitchFamily="34" charset="-128"/>
              </a:rPr>
              <a:t>HİPOKSİArter kan gazı</a:t>
            </a:r>
          </a:p>
          <a:p>
            <a:pPr algn="ctr">
              <a:spcBef>
                <a:spcPct val="50000"/>
              </a:spcBef>
            </a:pPr>
            <a:r>
              <a:rPr lang="tr-TR" sz="1600" b="1">
                <a:solidFill>
                  <a:schemeClr val="bg1"/>
                </a:solidFill>
                <a:latin typeface="Arial Unicode MS" pitchFamily="34" charset="-128"/>
              </a:rPr>
              <a:t>SOLUNUM G</a:t>
            </a:r>
            <a:r>
              <a:rPr lang="tr-TR" sz="1600" b="1">
                <a:solidFill>
                  <a:schemeClr val="bg1"/>
                </a:solidFill>
                <a:latin typeface="Calibri"/>
              </a:rPr>
              <a:t>ÜÇ</a:t>
            </a:r>
            <a:r>
              <a:rPr lang="tr-TR" sz="1600" b="1">
                <a:solidFill>
                  <a:schemeClr val="bg1"/>
                </a:solidFill>
                <a:latin typeface="Arial Unicode MS" pitchFamily="34" charset="-128"/>
              </a:rPr>
              <a:t>L</a:t>
            </a:r>
            <a:r>
              <a:rPr lang="tr-TR" sz="1600" b="1">
                <a:solidFill>
                  <a:schemeClr val="bg1"/>
                </a:solidFill>
                <a:latin typeface="Calibri"/>
              </a:rPr>
              <a:t>Ü</a:t>
            </a:r>
            <a:r>
              <a:rPr lang="tr-TR" sz="1600" b="1">
                <a:solidFill>
                  <a:schemeClr val="bg1"/>
                </a:solidFill>
                <a:latin typeface="Arial Unicode MS" pitchFamily="34" charset="-128"/>
              </a:rPr>
              <a:t>Ğ</a:t>
            </a:r>
            <a:r>
              <a:rPr lang="tr-TR" sz="1600" b="1">
                <a:solidFill>
                  <a:schemeClr val="bg1"/>
                </a:solidFill>
                <a:latin typeface="Calibri"/>
              </a:rPr>
              <a:t>Ü</a:t>
            </a:r>
            <a:endParaRPr lang="tr-TR" sz="1600" b="1">
              <a:solidFill>
                <a:schemeClr val="bg1"/>
              </a:solidFill>
              <a:latin typeface="Arial Unicode MS" pitchFamily="34" charset="-128"/>
            </a:endParaRPr>
          </a:p>
          <a:p>
            <a:pPr algn="ctr">
              <a:spcBef>
                <a:spcPct val="50000"/>
              </a:spcBef>
            </a:pPr>
            <a:r>
              <a:rPr lang="tr-TR" sz="1600" b="1">
                <a:solidFill>
                  <a:schemeClr val="bg1"/>
                </a:solidFill>
                <a:latin typeface="Arial Unicode MS" pitchFamily="34" charset="-128"/>
              </a:rPr>
              <a:t>Akciğer grafi</a:t>
            </a:r>
          </a:p>
          <a:p>
            <a:pPr algn="ctr">
              <a:spcBef>
                <a:spcPct val="50000"/>
              </a:spcBef>
            </a:pPr>
            <a:r>
              <a:rPr lang="tr-TR" sz="1600" b="1">
                <a:solidFill>
                  <a:schemeClr val="bg1"/>
                </a:solidFill>
                <a:latin typeface="Arial Unicode MS" pitchFamily="34" charset="-128"/>
              </a:rPr>
              <a:t>METABOLİK</a:t>
            </a:r>
          </a:p>
          <a:p>
            <a:pPr algn="ctr">
              <a:spcBef>
                <a:spcPct val="50000"/>
              </a:spcBef>
            </a:pPr>
            <a:r>
              <a:rPr lang="tr-TR" sz="1600" b="1">
                <a:solidFill>
                  <a:schemeClr val="bg1"/>
                </a:solidFill>
                <a:latin typeface="Arial Unicode MS" pitchFamily="34" charset="-128"/>
              </a:rPr>
              <a:t>Kan biyokimyası</a:t>
            </a:r>
          </a:p>
          <a:p>
            <a:pPr algn="ctr">
              <a:spcBef>
                <a:spcPct val="50000"/>
              </a:spcBef>
            </a:pPr>
            <a:r>
              <a:rPr lang="tr-TR" sz="1600" b="1">
                <a:solidFill>
                  <a:schemeClr val="bg1"/>
                </a:solidFill>
                <a:latin typeface="Arial Unicode MS" pitchFamily="34" charset="-128"/>
              </a:rPr>
              <a:t>İLA</a:t>
            </a:r>
            <a:r>
              <a:rPr lang="tr-TR" sz="1600" b="1">
                <a:solidFill>
                  <a:schemeClr val="bg1"/>
                </a:solidFill>
                <a:latin typeface="Calibri"/>
              </a:rPr>
              <a:t>Ç</a:t>
            </a:r>
            <a:r>
              <a:rPr lang="tr-TR" sz="1600" b="1">
                <a:solidFill>
                  <a:schemeClr val="bg1"/>
                </a:solidFill>
                <a:latin typeface="Arial Unicode MS" pitchFamily="34" charset="-128"/>
              </a:rPr>
              <a:t>/Toksik tarama</a:t>
            </a:r>
          </a:p>
          <a:p>
            <a:pPr algn="ctr">
              <a:spcBef>
                <a:spcPct val="50000"/>
              </a:spcBef>
            </a:pPr>
            <a:r>
              <a:rPr lang="tr-TR" sz="1600" b="1">
                <a:solidFill>
                  <a:schemeClr val="bg1"/>
                </a:solidFill>
                <a:latin typeface="Arial Unicode MS" pitchFamily="34" charset="-128"/>
              </a:rPr>
              <a:t>INTRAKRANIYEL PATOLOJİ /USG-CT</a:t>
            </a:r>
          </a:p>
          <a:p>
            <a:pPr algn="ctr">
              <a:spcBef>
                <a:spcPct val="50000"/>
              </a:spcBef>
            </a:pPr>
            <a:r>
              <a:rPr lang="tr-TR" sz="1600" b="1">
                <a:solidFill>
                  <a:schemeClr val="bg1"/>
                </a:solidFill>
                <a:latin typeface="Arial Unicode MS" pitchFamily="34" charset="-128"/>
              </a:rPr>
              <a:t>N</a:t>
            </a:r>
            <a:r>
              <a:rPr lang="tr-TR" sz="1600" b="1">
                <a:solidFill>
                  <a:schemeClr val="bg1"/>
                </a:solidFill>
                <a:latin typeface="Calibri"/>
              </a:rPr>
              <a:t>Ö</a:t>
            </a:r>
            <a:r>
              <a:rPr lang="tr-TR" sz="1600" b="1">
                <a:solidFill>
                  <a:schemeClr val="bg1"/>
                </a:solidFill>
                <a:latin typeface="Arial Unicode MS" pitchFamily="34" charset="-128"/>
              </a:rPr>
              <a:t>BET/EEG</a:t>
            </a:r>
          </a:p>
        </p:txBody>
      </p:sp>
      <p:sp>
        <p:nvSpPr>
          <p:cNvPr id="145416" name="Text Box 10"/>
          <p:cNvSpPr txBox="1">
            <a:spLocks noChangeArrowheads="1"/>
          </p:cNvSpPr>
          <p:nvPr/>
        </p:nvSpPr>
        <p:spPr bwMode="auto">
          <a:xfrm>
            <a:off x="2411413" y="1052513"/>
            <a:ext cx="3024187" cy="685800"/>
          </a:xfrm>
          <a:prstGeom prst="rect">
            <a:avLst/>
          </a:prstGeom>
          <a:noFill/>
          <a:ln w="9525">
            <a:noFill/>
            <a:miter lim="800000"/>
            <a:headEnd/>
            <a:tailEnd/>
          </a:ln>
        </p:spPr>
        <p:txBody>
          <a:bodyPr>
            <a:spAutoFit/>
          </a:bodyPr>
          <a:lstStyle/>
          <a:p>
            <a:pPr algn="ctr">
              <a:spcBef>
                <a:spcPct val="50000"/>
              </a:spcBef>
            </a:pPr>
            <a:endParaRPr lang="tr-TR" b="1">
              <a:latin typeface="Arial Unicode MS" pitchFamily="34" charset="-128"/>
            </a:endParaRPr>
          </a:p>
          <a:p>
            <a:pPr algn="ctr">
              <a:spcBef>
                <a:spcPct val="50000"/>
              </a:spcBef>
            </a:pPr>
            <a:r>
              <a:rPr lang="tr-TR" sz="1400" b="1">
                <a:latin typeface="Arial Unicode MS" pitchFamily="34" charset="-128"/>
              </a:rPr>
              <a:t>FİZİK MUAYENE</a:t>
            </a:r>
          </a:p>
        </p:txBody>
      </p:sp>
      <p:sp>
        <p:nvSpPr>
          <p:cNvPr id="145417" name="Rectangle 11"/>
          <p:cNvSpPr>
            <a:spLocks noChangeArrowheads="1"/>
          </p:cNvSpPr>
          <p:nvPr/>
        </p:nvSpPr>
        <p:spPr bwMode="auto">
          <a:xfrm>
            <a:off x="1042988" y="1412875"/>
            <a:ext cx="658812" cy="304800"/>
          </a:xfrm>
          <a:prstGeom prst="rect">
            <a:avLst/>
          </a:prstGeom>
          <a:noFill/>
          <a:ln w="9525">
            <a:noFill/>
            <a:miter lim="800000"/>
            <a:headEnd/>
            <a:tailEnd/>
          </a:ln>
        </p:spPr>
        <p:txBody>
          <a:bodyPr wrap="none">
            <a:spAutoFit/>
          </a:bodyPr>
          <a:lstStyle/>
          <a:p>
            <a:r>
              <a:rPr lang="tr-TR" sz="1400" b="1">
                <a:latin typeface="Calibri"/>
              </a:rPr>
              <a:t>Ö</a:t>
            </a:r>
            <a:r>
              <a:rPr lang="tr-TR" sz="1400" b="1">
                <a:latin typeface="Arial Unicode MS" pitchFamily="34" charset="-128"/>
              </a:rPr>
              <a:t>YK</a:t>
            </a:r>
            <a:r>
              <a:rPr lang="tr-TR" sz="1400" b="1">
                <a:latin typeface="Calibri"/>
              </a:rPr>
              <a:t>Ü</a:t>
            </a:r>
            <a:endParaRPr lang="tr-TR" sz="1400" b="1">
              <a:latin typeface="Arial Unicode MS" pitchFamily="34" charset="-128"/>
            </a:endParaRPr>
          </a:p>
        </p:txBody>
      </p:sp>
      <p:sp>
        <p:nvSpPr>
          <p:cNvPr id="145418" name="11 Metin kutusu"/>
          <p:cNvSpPr txBox="1">
            <a:spLocks noChangeArrowheads="1"/>
          </p:cNvSpPr>
          <p:nvPr/>
        </p:nvSpPr>
        <p:spPr bwMode="auto">
          <a:xfrm>
            <a:off x="6156325" y="1484313"/>
            <a:ext cx="2736850" cy="304800"/>
          </a:xfrm>
          <a:prstGeom prst="rect">
            <a:avLst/>
          </a:prstGeom>
          <a:noFill/>
          <a:ln w="9525">
            <a:noFill/>
            <a:miter lim="800000"/>
            <a:headEnd/>
            <a:tailEnd/>
          </a:ln>
        </p:spPr>
        <p:txBody>
          <a:bodyPr>
            <a:spAutoFit/>
          </a:bodyPr>
          <a:lstStyle/>
          <a:p>
            <a:r>
              <a:rPr lang="tr-TR" sz="1400" b="1">
                <a:solidFill>
                  <a:schemeClr val="bg1"/>
                </a:solidFill>
                <a:latin typeface="Calibri"/>
              </a:rPr>
              <a:t>Ö</a:t>
            </a:r>
            <a:r>
              <a:rPr lang="tr-TR" sz="1400" b="1">
                <a:solidFill>
                  <a:schemeClr val="bg1"/>
                </a:solidFill>
                <a:latin typeface="Arial Unicode MS" pitchFamily="34" charset="-128"/>
              </a:rPr>
              <a:t>NTANI/LABORATUVAR</a:t>
            </a:r>
            <a:endParaRPr lang="tr-TR" sz="1400">
              <a:latin typeface="Arial Unicode MS" pitchFamily="34"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p:cNvSpPr>
          <p:nvPr>
            <p:ph type="title" idx="4294967295"/>
          </p:nvPr>
        </p:nvSpPr>
        <p:spPr>
          <a:xfrm>
            <a:off x="468313" y="0"/>
            <a:ext cx="8229600" cy="1143000"/>
          </a:xfrm>
        </p:spPr>
        <p:txBody>
          <a:bodyPr>
            <a:scene3d>
              <a:camera prst="orthographicFront"/>
              <a:lightRig rig="soft" dir="t">
                <a:rot lat="0" lon="0" rev="2400000"/>
              </a:lightRig>
            </a:scene3d>
            <a:sp3d>
              <a:bevelT w="19050" h="12700"/>
            </a:sp3d>
          </a:bodyPr>
          <a:lstStyle/>
          <a:p>
            <a:pPr marL="54864" algn="ctr" eaLnBrk="1" fontAlgn="auto" hangingPunct="1">
              <a:spcAft>
                <a:spcPts val="0"/>
              </a:spcAft>
              <a:defRPr/>
            </a:pPr>
            <a:r>
              <a:rPr lang="tr-TR" sz="3600" b="1" dirty="0" err="1" smtClean="0">
                <a:solidFill>
                  <a:schemeClr val="tx2">
                    <a:tint val="100000"/>
                    <a:shade val="90000"/>
                    <a:satMod val="250000"/>
                    <a:alpha val="100000"/>
                  </a:schemeClr>
                </a:solidFill>
                <a:latin typeface="+mj-lt"/>
              </a:rPr>
              <a:t>Apne</a:t>
            </a:r>
            <a:r>
              <a:rPr lang="tr-TR" sz="3600" b="1" dirty="0" smtClean="0">
                <a:solidFill>
                  <a:schemeClr val="tx2">
                    <a:tint val="100000"/>
                    <a:shade val="90000"/>
                    <a:satMod val="250000"/>
                    <a:alpha val="100000"/>
                  </a:schemeClr>
                </a:solidFill>
                <a:latin typeface="+mj-lt"/>
              </a:rPr>
              <a:t>-Yönetim</a:t>
            </a:r>
          </a:p>
        </p:txBody>
      </p:sp>
      <p:sp>
        <p:nvSpPr>
          <p:cNvPr id="146434" name="AutoShape 3"/>
          <p:cNvSpPr>
            <a:spLocks noChangeArrowheads="1"/>
          </p:cNvSpPr>
          <p:nvPr/>
        </p:nvSpPr>
        <p:spPr bwMode="auto">
          <a:xfrm>
            <a:off x="323850" y="1196975"/>
            <a:ext cx="3814763" cy="3455988"/>
          </a:xfrm>
          <a:prstGeom prst="roundRect">
            <a:avLst>
              <a:gd name="adj" fmla="val 16667"/>
            </a:avLst>
          </a:prstGeom>
          <a:solidFill>
            <a:schemeClr val="tx1"/>
          </a:solidFill>
          <a:ln w="9525">
            <a:solidFill>
              <a:schemeClr val="bg1"/>
            </a:solidFill>
            <a:round/>
            <a:headEnd/>
            <a:tailEnd/>
          </a:ln>
        </p:spPr>
        <p:txBody>
          <a:bodyPr wrap="none" anchor="ctr"/>
          <a:lstStyle/>
          <a:p>
            <a:pPr algn="ctr"/>
            <a:endParaRPr lang="tr-TR">
              <a:latin typeface="Arial Unicode MS" pitchFamily="34" charset="-128"/>
            </a:endParaRPr>
          </a:p>
        </p:txBody>
      </p:sp>
      <p:sp>
        <p:nvSpPr>
          <p:cNvPr id="146435" name="Text Box 4"/>
          <p:cNvSpPr txBox="1">
            <a:spLocks noChangeArrowheads="1"/>
          </p:cNvSpPr>
          <p:nvPr/>
        </p:nvSpPr>
        <p:spPr bwMode="auto">
          <a:xfrm>
            <a:off x="611188" y="1557338"/>
            <a:ext cx="3311525" cy="2566987"/>
          </a:xfrm>
          <a:prstGeom prst="rect">
            <a:avLst/>
          </a:prstGeom>
          <a:noFill/>
          <a:ln w="9525">
            <a:noFill/>
            <a:miter lim="800000"/>
            <a:headEnd/>
            <a:tailEnd/>
          </a:ln>
        </p:spPr>
        <p:txBody>
          <a:bodyPr>
            <a:spAutoFit/>
          </a:bodyPr>
          <a:lstStyle/>
          <a:p>
            <a:pPr>
              <a:spcBef>
                <a:spcPct val="50000"/>
              </a:spcBef>
            </a:pPr>
            <a:r>
              <a:rPr lang="tr-TR">
                <a:solidFill>
                  <a:schemeClr val="bg1"/>
                </a:solidFill>
                <a:latin typeface="Arial Unicode MS" pitchFamily="34" charset="-128"/>
              </a:rPr>
              <a:t>BOYUN POZİSYONU</a:t>
            </a:r>
          </a:p>
          <a:p>
            <a:pPr>
              <a:spcBef>
                <a:spcPct val="50000"/>
              </a:spcBef>
            </a:pPr>
            <a:r>
              <a:rPr lang="tr-TR">
                <a:solidFill>
                  <a:schemeClr val="bg1"/>
                </a:solidFill>
                <a:latin typeface="Arial Unicode MS" pitchFamily="34" charset="-128"/>
              </a:rPr>
              <a:t>FLEKSİYON</a:t>
            </a:r>
          </a:p>
          <a:p>
            <a:pPr>
              <a:spcBef>
                <a:spcPct val="50000"/>
              </a:spcBef>
            </a:pPr>
            <a:r>
              <a:rPr lang="tr-TR">
                <a:solidFill>
                  <a:schemeClr val="bg1"/>
                </a:solidFill>
                <a:latin typeface="Arial Unicode MS" pitchFamily="34" charset="-128"/>
              </a:rPr>
              <a:t>DERİN FARİNGEAL ASPİRASYON</a:t>
            </a:r>
          </a:p>
          <a:p>
            <a:pPr>
              <a:spcBef>
                <a:spcPct val="50000"/>
              </a:spcBef>
            </a:pPr>
            <a:r>
              <a:rPr lang="tr-TR">
                <a:solidFill>
                  <a:schemeClr val="bg1"/>
                </a:solidFill>
                <a:latin typeface="Arial Unicode MS" pitchFamily="34" charset="-128"/>
              </a:rPr>
              <a:t>TAKTİL UYARI</a:t>
            </a:r>
          </a:p>
          <a:p>
            <a:pPr>
              <a:spcBef>
                <a:spcPct val="50000"/>
              </a:spcBef>
            </a:pPr>
            <a:r>
              <a:rPr lang="tr-TR">
                <a:solidFill>
                  <a:schemeClr val="bg1"/>
                </a:solidFill>
                <a:latin typeface="Arial Unicode MS" pitchFamily="34" charset="-128"/>
              </a:rPr>
              <a:t>POZİTİF BASIN</a:t>
            </a:r>
            <a:r>
              <a:rPr lang="tr-TR">
                <a:solidFill>
                  <a:schemeClr val="bg1"/>
                </a:solidFill>
                <a:latin typeface="Calibri"/>
              </a:rPr>
              <a:t>Ç</a:t>
            </a:r>
            <a:r>
              <a:rPr lang="tr-TR">
                <a:solidFill>
                  <a:schemeClr val="bg1"/>
                </a:solidFill>
                <a:latin typeface="Arial Unicode MS" pitchFamily="34" charset="-128"/>
              </a:rPr>
              <a:t>LI VENTİLASYON</a:t>
            </a:r>
          </a:p>
        </p:txBody>
      </p:sp>
      <p:sp>
        <p:nvSpPr>
          <p:cNvPr id="146436" name="AutoShape 5"/>
          <p:cNvSpPr>
            <a:spLocks/>
          </p:cNvSpPr>
          <p:nvPr/>
        </p:nvSpPr>
        <p:spPr bwMode="auto">
          <a:xfrm>
            <a:off x="3419475" y="1916113"/>
            <a:ext cx="217488" cy="1152525"/>
          </a:xfrm>
          <a:prstGeom prst="rightBrace">
            <a:avLst>
              <a:gd name="adj1" fmla="val 44160"/>
              <a:gd name="adj2" fmla="val 50000"/>
            </a:avLst>
          </a:prstGeom>
          <a:noFill/>
          <a:ln w="57150">
            <a:solidFill>
              <a:schemeClr val="bg1"/>
            </a:solidFill>
            <a:round/>
            <a:headEnd/>
            <a:tailEnd/>
          </a:ln>
        </p:spPr>
        <p:txBody>
          <a:bodyPr wrap="none" anchor="ctr"/>
          <a:lstStyle/>
          <a:p>
            <a:pPr algn="ctr"/>
            <a:endParaRPr lang="tr-TR">
              <a:solidFill>
                <a:schemeClr val="bg1"/>
              </a:solidFill>
              <a:latin typeface="Arial Unicode MS" pitchFamily="34" charset="-128"/>
            </a:endParaRPr>
          </a:p>
        </p:txBody>
      </p:sp>
      <p:sp>
        <p:nvSpPr>
          <p:cNvPr id="146437" name="Text Box 6"/>
          <p:cNvSpPr txBox="1">
            <a:spLocks noChangeArrowheads="1"/>
          </p:cNvSpPr>
          <p:nvPr/>
        </p:nvSpPr>
        <p:spPr bwMode="auto">
          <a:xfrm>
            <a:off x="3563938" y="2205038"/>
            <a:ext cx="647700" cy="641350"/>
          </a:xfrm>
          <a:prstGeom prst="rect">
            <a:avLst/>
          </a:prstGeom>
          <a:noFill/>
          <a:ln w="9525">
            <a:noFill/>
            <a:miter lim="800000"/>
            <a:headEnd/>
            <a:tailEnd/>
          </a:ln>
        </p:spPr>
        <p:txBody>
          <a:bodyPr>
            <a:spAutoFit/>
          </a:bodyPr>
          <a:lstStyle/>
          <a:p>
            <a:pPr>
              <a:spcBef>
                <a:spcPct val="50000"/>
              </a:spcBef>
            </a:pPr>
            <a:r>
              <a:rPr lang="en-US" sz="3600">
                <a:solidFill>
                  <a:schemeClr val="bg1"/>
                </a:solidFill>
                <a:latin typeface="Calibri"/>
                <a:cs typeface="Arial" charset="0"/>
              </a:rPr>
              <a:t>ø</a:t>
            </a:r>
            <a:endParaRPr lang="en-US" sz="3600">
              <a:solidFill>
                <a:schemeClr val="bg1"/>
              </a:solidFill>
              <a:latin typeface="Arial Unicode MS" pitchFamily="34" charset="-128"/>
              <a:cs typeface="Arial" charset="0"/>
            </a:endParaRPr>
          </a:p>
        </p:txBody>
      </p:sp>
      <p:sp>
        <p:nvSpPr>
          <p:cNvPr id="146438" name="AutoShape 7"/>
          <p:cNvSpPr>
            <a:spLocks noChangeArrowheads="1"/>
          </p:cNvSpPr>
          <p:nvPr/>
        </p:nvSpPr>
        <p:spPr bwMode="auto">
          <a:xfrm>
            <a:off x="4643438" y="1268413"/>
            <a:ext cx="3816350" cy="3529012"/>
          </a:xfrm>
          <a:prstGeom prst="roundRect">
            <a:avLst>
              <a:gd name="adj" fmla="val 16667"/>
            </a:avLst>
          </a:prstGeom>
          <a:solidFill>
            <a:schemeClr val="tx1"/>
          </a:solidFill>
          <a:ln w="9525">
            <a:solidFill>
              <a:schemeClr val="tx1"/>
            </a:solidFill>
            <a:round/>
            <a:headEnd/>
            <a:tailEnd/>
          </a:ln>
        </p:spPr>
        <p:txBody>
          <a:bodyPr wrap="none" anchor="ctr"/>
          <a:lstStyle/>
          <a:p>
            <a:endParaRPr lang="tr-TR">
              <a:latin typeface="Arial Unicode MS" pitchFamily="34" charset="-128"/>
            </a:endParaRPr>
          </a:p>
        </p:txBody>
      </p:sp>
      <p:sp>
        <p:nvSpPr>
          <p:cNvPr id="146439" name="Text Box 8"/>
          <p:cNvSpPr txBox="1">
            <a:spLocks noChangeArrowheads="1"/>
          </p:cNvSpPr>
          <p:nvPr/>
        </p:nvSpPr>
        <p:spPr bwMode="auto">
          <a:xfrm>
            <a:off x="4932363" y="1341438"/>
            <a:ext cx="3168650" cy="3255962"/>
          </a:xfrm>
          <a:prstGeom prst="rect">
            <a:avLst/>
          </a:prstGeom>
          <a:noFill/>
          <a:ln w="9525">
            <a:noFill/>
            <a:miter lim="800000"/>
            <a:headEnd/>
            <a:tailEnd/>
          </a:ln>
        </p:spPr>
        <p:txBody>
          <a:bodyPr>
            <a:spAutoFit/>
          </a:bodyPr>
          <a:lstStyle/>
          <a:p>
            <a:pPr>
              <a:spcBef>
                <a:spcPct val="50000"/>
              </a:spcBef>
            </a:pPr>
            <a:r>
              <a:rPr lang="tr-TR">
                <a:solidFill>
                  <a:schemeClr val="bg1"/>
                </a:solidFill>
                <a:latin typeface="Arial Unicode MS" pitchFamily="34" charset="-128"/>
              </a:rPr>
              <a:t>FARMAKOLOJİK TEDAVİ</a:t>
            </a:r>
          </a:p>
          <a:p>
            <a:pPr>
              <a:spcBef>
                <a:spcPct val="50000"/>
              </a:spcBef>
            </a:pPr>
            <a:r>
              <a:rPr lang="tr-TR">
                <a:solidFill>
                  <a:schemeClr val="bg1"/>
                </a:solidFill>
                <a:latin typeface="Arial Unicode MS" pitchFamily="34" charset="-128"/>
              </a:rPr>
              <a:t>METİLKSANTİNLER</a:t>
            </a:r>
          </a:p>
          <a:p>
            <a:pPr>
              <a:spcBef>
                <a:spcPct val="50000"/>
              </a:spcBef>
            </a:pPr>
            <a:r>
              <a:rPr lang="tr-TR">
                <a:solidFill>
                  <a:schemeClr val="bg1"/>
                </a:solidFill>
                <a:latin typeface="Arial Unicode MS" pitchFamily="34" charset="-128"/>
              </a:rPr>
              <a:t>Santral etki-beyinsapı CAMP</a:t>
            </a:r>
          </a:p>
          <a:p>
            <a:pPr>
              <a:spcBef>
                <a:spcPct val="50000"/>
              </a:spcBef>
            </a:pPr>
            <a:r>
              <a:rPr lang="tr-TR">
                <a:solidFill>
                  <a:schemeClr val="bg1"/>
                </a:solidFill>
                <a:latin typeface="Arial Unicode MS" pitchFamily="34" charset="-128"/>
              </a:rPr>
              <a:t>Adenozine antogonisri</a:t>
            </a:r>
          </a:p>
          <a:p>
            <a:pPr>
              <a:spcBef>
                <a:spcPct val="50000"/>
              </a:spcBef>
            </a:pPr>
            <a:r>
              <a:rPr lang="tr-TR">
                <a:solidFill>
                  <a:schemeClr val="bg1"/>
                </a:solidFill>
                <a:latin typeface="Arial Unicode MS" pitchFamily="34" charset="-128"/>
              </a:rPr>
              <a:t>Diafram kontraktilitesi </a:t>
            </a:r>
          </a:p>
          <a:p>
            <a:pPr>
              <a:spcBef>
                <a:spcPct val="50000"/>
              </a:spcBef>
            </a:pPr>
            <a:r>
              <a:rPr lang="tr-TR">
                <a:solidFill>
                  <a:schemeClr val="bg1"/>
                </a:solidFill>
                <a:latin typeface="Arial Unicode MS" pitchFamily="34" charset="-128"/>
              </a:rPr>
              <a:t>Aminofilin</a:t>
            </a:r>
          </a:p>
          <a:p>
            <a:pPr>
              <a:spcBef>
                <a:spcPct val="50000"/>
              </a:spcBef>
            </a:pPr>
            <a:r>
              <a:rPr lang="tr-TR">
                <a:solidFill>
                  <a:schemeClr val="bg1"/>
                </a:solidFill>
                <a:latin typeface="Arial Unicode MS" pitchFamily="34" charset="-128"/>
              </a:rPr>
              <a:t>Kafein</a:t>
            </a:r>
          </a:p>
          <a:p>
            <a:pPr>
              <a:spcBef>
                <a:spcPct val="50000"/>
              </a:spcBef>
            </a:pPr>
            <a:r>
              <a:rPr lang="tr-TR">
                <a:solidFill>
                  <a:schemeClr val="bg1"/>
                </a:solidFill>
                <a:latin typeface="Arial Unicode MS" pitchFamily="34" charset="-128"/>
              </a:rPr>
              <a:t>Doksapram</a:t>
            </a:r>
          </a:p>
        </p:txBody>
      </p:sp>
      <p:sp>
        <p:nvSpPr>
          <p:cNvPr id="146440" name="AutoShape 9"/>
          <p:cNvSpPr>
            <a:spLocks noChangeArrowheads="1"/>
          </p:cNvSpPr>
          <p:nvPr/>
        </p:nvSpPr>
        <p:spPr bwMode="auto">
          <a:xfrm>
            <a:off x="8101013" y="2276475"/>
            <a:ext cx="71437" cy="287338"/>
          </a:xfrm>
          <a:prstGeom prst="upArrow">
            <a:avLst>
              <a:gd name="adj1" fmla="val 50000"/>
              <a:gd name="adj2" fmla="val 100556"/>
            </a:avLst>
          </a:prstGeom>
          <a:solidFill>
            <a:schemeClr val="accent1"/>
          </a:solidFill>
          <a:ln w="9525">
            <a:solidFill>
              <a:schemeClr val="bg1"/>
            </a:solidFill>
            <a:miter lim="800000"/>
            <a:headEnd/>
            <a:tailEnd/>
          </a:ln>
        </p:spPr>
        <p:txBody>
          <a:bodyPr wrap="none" anchor="ctr"/>
          <a:lstStyle/>
          <a:p>
            <a:endParaRPr lang="tr-TR">
              <a:latin typeface="Arial Unicode MS" pitchFamily="34" charset="-128"/>
            </a:endParaRPr>
          </a:p>
        </p:txBody>
      </p:sp>
      <p:sp>
        <p:nvSpPr>
          <p:cNvPr id="146441" name="AutoShape 10"/>
          <p:cNvSpPr>
            <a:spLocks noChangeArrowheads="1"/>
          </p:cNvSpPr>
          <p:nvPr/>
        </p:nvSpPr>
        <p:spPr bwMode="auto">
          <a:xfrm>
            <a:off x="7524750" y="3213100"/>
            <a:ext cx="71438" cy="287338"/>
          </a:xfrm>
          <a:prstGeom prst="upArrow">
            <a:avLst>
              <a:gd name="adj1" fmla="val 50000"/>
              <a:gd name="adj2" fmla="val 100555"/>
            </a:avLst>
          </a:prstGeom>
          <a:solidFill>
            <a:schemeClr val="accent1"/>
          </a:solidFill>
          <a:ln w="9525">
            <a:solidFill>
              <a:schemeClr val="bg1"/>
            </a:solidFill>
            <a:miter lim="800000"/>
            <a:headEnd/>
            <a:tailEnd/>
          </a:ln>
        </p:spPr>
        <p:txBody>
          <a:bodyPr wrap="none" anchor="ctr"/>
          <a:lstStyle/>
          <a:p>
            <a:endParaRPr lang="tr-TR">
              <a:latin typeface="Arial Unicode MS" pitchFamily="34" charset="-128"/>
            </a:endParaRPr>
          </a:p>
        </p:txBody>
      </p:sp>
      <p:sp>
        <p:nvSpPr>
          <p:cNvPr id="146442" name="AutoShape 11"/>
          <p:cNvSpPr>
            <a:spLocks noChangeArrowheads="1"/>
          </p:cNvSpPr>
          <p:nvPr/>
        </p:nvSpPr>
        <p:spPr bwMode="auto">
          <a:xfrm>
            <a:off x="2195513" y="4941888"/>
            <a:ext cx="4537075" cy="1150937"/>
          </a:xfrm>
          <a:prstGeom prst="roundRect">
            <a:avLst>
              <a:gd name="adj" fmla="val 16667"/>
            </a:avLst>
          </a:prstGeom>
          <a:solidFill>
            <a:schemeClr val="tx1"/>
          </a:solidFill>
          <a:ln w="9525">
            <a:solidFill>
              <a:schemeClr val="tx1"/>
            </a:solidFill>
            <a:round/>
            <a:headEnd/>
            <a:tailEnd/>
          </a:ln>
        </p:spPr>
        <p:txBody>
          <a:bodyPr wrap="none" anchor="ctr"/>
          <a:lstStyle/>
          <a:p>
            <a:endParaRPr lang="tr-TR">
              <a:latin typeface="Arial Unicode MS" pitchFamily="34" charset="-128"/>
            </a:endParaRPr>
          </a:p>
        </p:txBody>
      </p:sp>
      <p:sp>
        <p:nvSpPr>
          <p:cNvPr id="146443" name="Text Box 12"/>
          <p:cNvSpPr txBox="1">
            <a:spLocks noChangeArrowheads="1"/>
          </p:cNvSpPr>
          <p:nvPr/>
        </p:nvSpPr>
        <p:spPr bwMode="auto">
          <a:xfrm>
            <a:off x="2627313" y="5229225"/>
            <a:ext cx="3887787" cy="366713"/>
          </a:xfrm>
          <a:prstGeom prst="rect">
            <a:avLst/>
          </a:prstGeom>
          <a:noFill/>
          <a:ln w="9525">
            <a:noFill/>
            <a:miter lim="800000"/>
            <a:headEnd/>
            <a:tailEnd/>
          </a:ln>
        </p:spPr>
        <p:txBody>
          <a:bodyPr>
            <a:spAutoFit/>
          </a:bodyPr>
          <a:lstStyle/>
          <a:p>
            <a:pPr algn="ctr">
              <a:spcBef>
                <a:spcPct val="50000"/>
              </a:spcBef>
            </a:pPr>
            <a:r>
              <a:rPr lang="tr-TR">
                <a:solidFill>
                  <a:schemeClr val="bg1"/>
                </a:solidFill>
                <a:latin typeface="Arial Unicode MS" pitchFamily="34" charset="-128"/>
              </a:rPr>
              <a:t>CPAP/MEKANİK VENTİLASYON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 Box 2"/>
          <p:cNvSpPr txBox="1">
            <a:spLocks noChangeArrowheads="1"/>
          </p:cNvSpPr>
          <p:nvPr/>
        </p:nvSpPr>
        <p:spPr bwMode="auto">
          <a:xfrm>
            <a:off x="971550" y="404813"/>
            <a:ext cx="7272338" cy="457200"/>
          </a:xfrm>
          <a:prstGeom prst="rect">
            <a:avLst/>
          </a:prstGeom>
          <a:noFill/>
          <a:ln w="9525">
            <a:noFill/>
            <a:miter lim="800000"/>
            <a:headEnd/>
            <a:tailEnd/>
          </a:ln>
        </p:spPr>
        <p:txBody>
          <a:bodyPr>
            <a:spAutoFit/>
          </a:bodyPr>
          <a:lstStyle/>
          <a:p>
            <a:pPr algn="ctr">
              <a:spcBef>
                <a:spcPct val="50000"/>
              </a:spcBef>
            </a:pPr>
            <a:r>
              <a:rPr lang="tr-TR" sz="2400" b="1">
                <a:latin typeface="Arial Unicode MS" pitchFamily="34" charset="-128"/>
              </a:rPr>
              <a:t>D</a:t>
            </a:r>
            <a:r>
              <a:rPr lang="tr-TR" sz="2400" b="1">
                <a:latin typeface="Calibri"/>
              </a:rPr>
              <a:t>ü</a:t>
            </a:r>
            <a:r>
              <a:rPr lang="tr-TR" sz="2400" b="1">
                <a:latin typeface="Arial Unicode MS" pitchFamily="34" charset="-128"/>
              </a:rPr>
              <a:t>zelmeyen APNE- Evde Monitorizasyon</a:t>
            </a:r>
          </a:p>
        </p:txBody>
      </p:sp>
      <p:sp>
        <p:nvSpPr>
          <p:cNvPr id="147458" name="AutoShape 3"/>
          <p:cNvSpPr>
            <a:spLocks noChangeArrowheads="1"/>
          </p:cNvSpPr>
          <p:nvPr/>
        </p:nvSpPr>
        <p:spPr bwMode="auto">
          <a:xfrm rot="10800000">
            <a:off x="611188" y="1125538"/>
            <a:ext cx="8532812" cy="511175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tr-TR">
              <a:latin typeface="Arial Unicode MS" pitchFamily="34" charset="-128"/>
            </a:endParaRPr>
          </a:p>
        </p:txBody>
      </p:sp>
      <p:sp>
        <p:nvSpPr>
          <p:cNvPr id="147459" name="Text Box 4"/>
          <p:cNvSpPr txBox="1">
            <a:spLocks noChangeArrowheads="1"/>
          </p:cNvSpPr>
          <p:nvPr/>
        </p:nvSpPr>
        <p:spPr bwMode="auto">
          <a:xfrm>
            <a:off x="2916238" y="1196975"/>
            <a:ext cx="2951162" cy="366713"/>
          </a:xfrm>
          <a:prstGeom prst="rect">
            <a:avLst/>
          </a:prstGeom>
          <a:noFill/>
          <a:ln w="9525">
            <a:noFill/>
            <a:miter lim="800000"/>
            <a:headEnd/>
            <a:tailEnd/>
          </a:ln>
        </p:spPr>
        <p:txBody>
          <a:bodyPr>
            <a:spAutoFit/>
          </a:bodyPr>
          <a:lstStyle/>
          <a:p>
            <a:pPr>
              <a:spcBef>
                <a:spcPct val="50000"/>
              </a:spcBef>
            </a:pPr>
            <a:endParaRPr lang="tr-TR">
              <a:latin typeface="Arial Unicode MS" pitchFamily="34" charset="-128"/>
            </a:endParaRPr>
          </a:p>
        </p:txBody>
      </p:sp>
      <p:sp>
        <p:nvSpPr>
          <p:cNvPr id="147460" name="Text Box 5"/>
          <p:cNvSpPr txBox="1">
            <a:spLocks noChangeArrowheads="1"/>
          </p:cNvSpPr>
          <p:nvPr/>
        </p:nvSpPr>
        <p:spPr bwMode="auto">
          <a:xfrm>
            <a:off x="1331913" y="1196975"/>
            <a:ext cx="7056437" cy="2903538"/>
          </a:xfrm>
          <a:prstGeom prst="rect">
            <a:avLst/>
          </a:prstGeom>
          <a:noFill/>
          <a:ln w="9525">
            <a:noFill/>
            <a:miter lim="800000"/>
            <a:headEnd/>
            <a:tailEnd/>
          </a:ln>
        </p:spPr>
        <p:txBody>
          <a:bodyPr>
            <a:spAutoFit/>
          </a:bodyPr>
          <a:lstStyle/>
          <a:p>
            <a:pPr algn="ctr">
              <a:spcBef>
                <a:spcPct val="50000"/>
              </a:spcBef>
            </a:pPr>
            <a:r>
              <a:rPr lang="tr-TR" sz="1600">
                <a:solidFill>
                  <a:schemeClr val="bg1"/>
                </a:solidFill>
                <a:latin typeface="Calibri"/>
              </a:rPr>
              <a:t>Ç</a:t>
            </a:r>
            <a:r>
              <a:rPr lang="tr-TR" sz="1600">
                <a:solidFill>
                  <a:schemeClr val="bg1"/>
                </a:solidFill>
                <a:latin typeface="Arial Unicode MS" pitchFamily="34" charset="-128"/>
              </a:rPr>
              <a:t>oğu Premature apnesi 35-37.hft geldiğinde d</a:t>
            </a:r>
            <a:r>
              <a:rPr lang="tr-TR" sz="1600">
                <a:solidFill>
                  <a:schemeClr val="bg1"/>
                </a:solidFill>
                <a:latin typeface="Calibri"/>
              </a:rPr>
              <a:t>ü</a:t>
            </a:r>
            <a:r>
              <a:rPr lang="tr-TR" sz="1600">
                <a:solidFill>
                  <a:schemeClr val="bg1"/>
                </a:solidFill>
                <a:latin typeface="Arial Unicode MS" pitchFamily="34" charset="-128"/>
              </a:rPr>
              <a:t>zelir</a:t>
            </a:r>
          </a:p>
          <a:p>
            <a:pPr algn="ctr">
              <a:spcBef>
                <a:spcPct val="50000"/>
              </a:spcBef>
            </a:pPr>
            <a:r>
              <a:rPr lang="tr-TR" sz="1600">
                <a:solidFill>
                  <a:schemeClr val="bg1"/>
                </a:solidFill>
                <a:latin typeface="Arial Unicode MS" pitchFamily="34" charset="-128"/>
              </a:rPr>
              <a:t>24-28 haftada doğanlarda ve BPD olanlarda 40-43. hft bulabilir</a:t>
            </a:r>
          </a:p>
          <a:p>
            <a:pPr algn="ctr">
              <a:spcBef>
                <a:spcPct val="50000"/>
              </a:spcBef>
            </a:pPr>
            <a:r>
              <a:rPr lang="tr-TR" sz="1600">
                <a:solidFill>
                  <a:schemeClr val="bg1"/>
                </a:solidFill>
                <a:latin typeface="Arial Unicode MS" pitchFamily="34" charset="-128"/>
              </a:rPr>
              <a:t>Tedaviye yanıt  veren apnede tedavi kesilmesi 33-34 hft da denenir</a:t>
            </a:r>
          </a:p>
          <a:p>
            <a:pPr algn="ctr">
              <a:spcBef>
                <a:spcPct val="50000"/>
              </a:spcBef>
            </a:pPr>
            <a:r>
              <a:rPr lang="tr-TR" sz="1600">
                <a:solidFill>
                  <a:schemeClr val="bg1"/>
                </a:solidFill>
                <a:latin typeface="Arial Unicode MS" pitchFamily="34" charset="-128"/>
              </a:rPr>
              <a:t>Taburcu olmadan apnesiz 5-7 g</a:t>
            </a:r>
            <a:r>
              <a:rPr lang="tr-TR" sz="1600">
                <a:solidFill>
                  <a:schemeClr val="bg1"/>
                </a:solidFill>
                <a:latin typeface="Calibri"/>
              </a:rPr>
              <a:t>ü</a:t>
            </a:r>
            <a:r>
              <a:rPr lang="tr-TR" sz="1600">
                <a:solidFill>
                  <a:schemeClr val="bg1"/>
                </a:solidFill>
                <a:latin typeface="Arial Unicode MS" pitchFamily="34" charset="-128"/>
              </a:rPr>
              <a:t>n</a:t>
            </a:r>
          </a:p>
          <a:p>
            <a:pPr algn="ctr">
              <a:spcBef>
                <a:spcPct val="50000"/>
              </a:spcBef>
            </a:pPr>
            <a:r>
              <a:rPr lang="tr-TR" sz="1600">
                <a:solidFill>
                  <a:schemeClr val="bg1"/>
                </a:solidFill>
                <a:latin typeface="Arial Unicode MS" pitchFamily="34" charset="-128"/>
              </a:rPr>
              <a:t>Taburcu olmadan pneumography</a:t>
            </a:r>
          </a:p>
          <a:p>
            <a:pPr algn="ctr">
              <a:spcBef>
                <a:spcPct val="50000"/>
              </a:spcBef>
            </a:pPr>
            <a:r>
              <a:rPr lang="tr-TR" sz="1600">
                <a:solidFill>
                  <a:schemeClr val="bg1"/>
                </a:solidFill>
                <a:latin typeface="Arial Unicode MS" pitchFamily="34" charset="-128"/>
              </a:rPr>
              <a:t>Sebateden idiopatik premature apnesi</a:t>
            </a:r>
          </a:p>
          <a:p>
            <a:pPr algn="ctr">
              <a:spcBef>
                <a:spcPct val="50000"/>
              </a:spcBef>
            </a:pPr>
            <a:r>
              <a:rPr lang="tr-TR" sz="1600">
                <a:solidFill>
                  <a:schemeClr val="bg1"/>
                </a:solidFill>
                <a:latin typeface="Arial Unicode MS" pitchFamily="34" charset="-128"/>
              </a:rPr>
              <a:t>Kafeine evde devam edilmesi +/- ev monit</a:t>
            </a:r>
            <a:r>
              <a:rPr lang="tr-TR" sz="1600">
                <a:solidFill>
                  <a:schemeClr val="bg1"/>
                </a:solidFill>
                <a:latin typeface="Calibri"/>
              </a:rPr>
              <a:t>ö</a:t>
            </a:r>
            <a:r>
              <a:rPr lang="tr-TR" sz="1600">
                <a:solidFill>
                  <a:schemeClr val="bg1"/>
                </a:solidFill>
                <a:latin typeface="Arial Unicode MS" pitchFamily="34" charset="-128"/>
              </a:rPr>
              <a:t>r</a:t>
            </a:r>
            <a:r>
              <a:rPr lang="tr-TR" sz="1600">
                <a:solidFill>
                  <a:schemeClr val="bg1"/>
                </a:solidFill>
                <a:latin typeface="Calibri"/>
              </a:rPr>
              <a:t>ü</a:t>
            </a:r>
            <a:endParaRPr lang="tr-TR" sz="1600">
              <a:solidFill>
                <a:schemeClr val="bg1"/>
              </a:solidFill>
              <a:latin typeface="Arial Unicode MS" pitchFamily="34" charset="-128"/>
            </a:endParaRPr>
          </a:p>
          <a:p>
            <a:pPr algn="ctr">
              <a:spcBef>
                <a:spcPct val="50000"/>
              </a:spcBef>
            </a:pPr>
            <a:endParaRPr lang="tr-TR" sz="1600">
              <a:solidFill>
                <a:schemeClr val="bg1"/>
              </a:solidFill>
              <a:latin typeface="Arial Unicode MS" pitchFamily="34"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AutoShape 2"/>
          <p:cNvSpPr>
            <a:spLocks noChangeArrowheads="1"/>
          </p:cNvSpPr>
          <p:nvPr/>
        </p:nvSpPr>
        <p:spPr bwMode="auto">
          <a:xfrm>
            <a:off x="1692275" y="549275"/>
            <a:ext cx="6192838" cy="2303463"/>
          </a:xfrm>
          <a:prstGeom prst="roundRect">
            <a:avLst>
              <a:gd name="adj" fmla="val 16667"/>
            </a:avLst>
          </a:prstGeom>
          <a:solidFill>
            <a:schemeClr val="tx2"/>
          </a:solidFill>
          <a:ln w="9525">
            <a:solidFill>
              <a:schemeClr val="tx1"/>
            </a:solidFill>
            <a:round/>
            <a:headEnd/>
            <a:tailEnd/>
          </a:ln>
        </p:spPr>
        <p:txBody>
          <a:bodyPr wrap="none" anchor="ctr"/>
          <a:lstStyle/>
          <a:p>
            <a:pPr algn="ctr"/>
            <a:endParaRPr lang="tr-TR">
              <a:latin typeface="Arial Unicode MS" pitchFamily="34" charset="-128"/>
            </a:endParaRPr>
          </a:p>
        </p:txBody>
      </p:sp>
      <p:sp>
        <p:nvSpPr>
          <p:cNvPr id="148482" name="Text Box 3"/>
          <p:cNvSpPr txBox="1">
            <a:spLocks noChangeArrowheads="1"/>
          </p:cNvSpPr>
          <p:nvPr/>
        </p:nvSpPr>
        <p:spPr bwMode="auto">
          <a:xfrm>
            <a:off x="2411413" y="765175"/>
            <a:ext cx="4392612" cy="2465388"/>
          </a:xfrm>
          <a:prstGeom prst="rect">
            <a:avLst/>
          </a:prstGeom>
          <a:noFill/>
          <a:ln w="9525">
            <a:noFill/>
            <a:miter lim="800000"/>
            <a:headEnd/>
            <a:tailEnd/>
          </a:ln>
        </p:spPr>
        <p:txBody>
          <a:bodyPr>
            <a:spAutoFit/>
          </a:bodyPr>
          <a:lstStyle/>
          <a:p>
            <a:pPr algn="ctr">
              <a:spcBef>
                <a:spcPct val="50000"/>
              </a:spcBef>
            </a:pPr>
            <a:r>
              <a:rPr lang="tr-TR" sz="2400" b="1">
                <a:solidFill>
                  <a:schemeClr val="bg1"/>
                </a:solidFill>
                <a:latin typeface="Arial Unicode MS" pitchFamily="34" charset="-128"/>
              </a:rPr>
              <a:t>APNE/</a:t>
            </a:r>
          </a:p>
          <a:p>
            <a:pPr algn="ctr">
              <a:spcBef>
                <a:spcPct val="50000"/>
              </a:spcBef>
            </a:pPr>
            <a:r>
              <a:rPr lang="tr-TR" sz="2400" b="1">
                <a:solidFill>
                  <a:schemeClr val="bg1"/>
                </a:solidFill>
                <a:latin typeface="Arial Unicode MS" pitchFamily="34" charset="-128"/>
              </a:rPr>
              <a:t>AKUT YAŞAMI TEHDİT EDEN OLAY</a:t>
            </a:r>
          </a:p>
          <a:p>
            <a:pPr algn="ctr">
              <a:spcBef>
                <a:spcPct val="50000"/>
              </a:spcBef>
            </a:pPr>
            <a:r>
              <a:rPr lang="tr-TR" sz="2400" b="1">
                <a:solidFill>
                  <a:schemeClr val="bg1"/>
                </a:solidFill>
                <a:latin typeface="Arial Unicode MS" pitchFamily="34" charset="-128"/>
              </a:rPr>
              <a:t>(AYTO)</a:t>
            </a:r>
          </a:p>
          <a:p>
            <a:pPr>
              <a:spcBef>
                <a:spcPct val="50000"/>
              </a:spcBef>
            </a:pPr>
            <a:endParaRPr lang="tr-TR" sz="2400">
              <a:solidFill>
                <a:schemeClr val="bg1"/>
              </a:solidFill>
              <a:latin typeface="Arial Unicode MS" pitchFamily="34" charset="-128"/>
            </a:endParaRPr>
          </a:p>
        </p:txBody>
      </p:sp>
      <p:sp>
        <p:nvSpPr>
          <p:cNvPr id="148483" name="AutoShape 4"/>
          <p:cNvSpPr>
            <a:spLocks noChangeArrowheads="1"/>
          </p:cNvSpPr>
          <p:nvPr/>
        </p:nvSpPr>
        <p:spPr bwMode="auto">
          <a:xfrm>
            <a:off x="3708400" y="3068638"/>
            <a:ext cx="2087563" cy="720725"/>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tr-TR">
              <a:latin typeface="Arial Unicode MS" pitchFamily="34" charset="-128"/>
            </a:endParaRPr>
          </a:p>
        </p:txBody>
      </p:sp>
      <p:sp>
        <p:nvSpPr>
          <p:cNvPr id="148484" name="AutoShape 5"/>
          <p:cNvSpPr>
            <a:spLocks noChangeArrowheads="1"/>
          </p:cNvSpPr>
          <p:nvPr/>
        </p:nvSpPr>
        <p:spPr bwMode="auto">
          <a:xfrm>
            <a:off x="1835150" y="4221163"/>
            <a:ext cx="5976938" cy="2016125"/>
          </a:xfrm>
          <a:prstGeom prst="roundRect">
            <a:avLst>
              <a:gd name="adj" fmla="val 16667"/>
            </a:avLst>
          </a:prstGeom>
          <a:solidFill>
            <a:schemeClr val="tx1"/>
          </a:solidFill>
          <a:ln w="9525">
            <a:solidFill>
              <a:schemeClr val="tx1"/>
            </a:solidFill>
            <a:round/>
            <a:headEnd/>
            <a:tailEnd/>
          </a:ln>
        </p:spPr>
        <p:txBody>
          <a:bodyPr wrap="none" anchor="ctr"/>
          <a:lstStyle/>
          <a:p>
            <a:endParaRPr lang="tr-TR">
              <a:latin typeface="Arial Unicode MS" pitchFamily="34" charset="-128"/>
            </a:endParaRPr>
          </a:p>
        </p:txBody>
      </p:sp>
      <p:sp>
        <p:nvSpPr>
          <p:cNvPr id="148485" name="Text Box 6"/>
          <p:cNvSpPr txBox="1">
            <a:spLocks noChangeArrowheads="1"/>
          </p:cNvSpPr>
          <p:nvPr/>
        </p:nvSpPr>
        <p:spPr bwMode="auto">
          <a:xfrm>
            <a:off x="1979613" y="4724400"/>
            <a:ext cx="5832475" cy="1187450"/>
          </a:xfrm>
          <a:prstGeom prst="rect">
            <a:avLst/>
          </a:prstGeom>
          <a:noFill/>
          <a:ln w="9525">
            <a:noFill/>
            <a:miter lim="800000"/>
            <a:headEnd/>
            <a:tailEnd/>
          </a:ln>
        </p:spPr>
        <p:txBody>
          <a:bodyPr>
            <a:spAutoFit/>
          </a:bodyPr>
          <a:lstStyle/>
          <a:p>
            <a:pPr algn="ctr">
              <a:spcBef>
                <a:spcPct val="50000"/>
              </a:spcBef>
            </a:pPr>
            <a:r>
              <a:rPr lang="tr-TR" sz="2400" b="1">
                <a:solidFill>
                  <a:schemeClr val="bg1"/>
                </a:solidFill>
                <a:latin typeface="Arial Unicode MS" pitchFamily="34" charset="-128"/>
              </a:rPr>
              <a:t>G</a:t>
            </a:r>
            <a:r>
              <a:rPr lang="tr-TR" sz="2400" b="1">
                <a:solidFill>
                  <a:schemeClr val="bg1"/>
                </a:solidFill>
                <a:latin typeface="Calibri"/>
              </a:rPr>
              <a:t>Ö</a:t>
            </a:r>
            <a:r>
              <a:rPr lang="tr-TR" sz="2400" b="1">
                <a:solidFill>
                  <a:schemeClr val="bg1"/>
                </a:solidFill>
                <a:latin typeface="Arial Unicode MS" pitchFamily="34" charset="-128"/>
              </a:rPr>
              <a:t>ZLEM VE TANISAL GİRİŞİM İ</a:t>
            </a:r>
            <a:r>
              <a:rPr lang="tr-TR" sz="2400" b="1">
                <a:solidFill>
                  <a:schemeClr val="bg1"/>
                </a:solidFill>
                <a:latin typeface="Calibri"/>
              </a:rPr>
              <a:t>Ç</a:t>
            </a:r>
            <a:r>
              <a:rPr lang="tr-TR" sz="2400" b="1">
                <a:solidFill>
                  <a:schemeClr val="bg1"/>
                </a:solidFill>
                <a:latin typeface="Arial Unicode MS" pitchFamily="34" charset="-128"/>
              </a:rPr>
              <a:t>İN MUTLAKA HASTANEYE YATIRILMALIDIR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p:cNvPicPr>
            <a:picLocks noChangeAspect="1" noChangeArrowheads="1"/>
          </p:cNvPicPr>
          <p:nvPr/>
        </p:nvPicPr>
        <p:blipFill>
          <a:blip r:embed="rId2"/>
          <a:srcRect/>
          <a:stretch>
            <a:fillRect/>
          </a:stretch>
        </p:blipFill>
        <p:spPr bwMode="auto">
          <a:xfrm>
            <a:off x="900113" y="1052513"/>
            <a:ext cx="7416800" cy="2767012"/>
          </a:xfrm>
          <a:prstGeom prst="rect">
            <a:avLst/>
          </a:prstGeom>
          <a:noFill/>
          <a:ln w="9525" algn="ctr">
            <a:noFill/>
            <a:miter lim="800000"/>
            <a:headEnd/>
            <a:tailEnd/>
          </a:ln>
        </p:spPr>
      </p:pic>
      <p:pic>
        <p:nvPicPr>
          <p:cNvPr id="19458" name="Picture 4" descr="Fig3copy"/>
          <p:cNvPicPr>
            <a:picLocks noChangeAspect="1" noChangeArrowheads="1"/>
          </p:cNvPicPr>
          <p:nvPr/>
        </p:nvPicPr>
        <p:blipFill>
          <a:blip r:embed="rId3"/>
          <a:srcRect/>
          <a:stretch>
            <a:fillRect/>
          </a:stretch>
        </p:blipFill>
        <p:spPr bwMode="auto">
          <a:xfrm>
            <a:off x="6877050" y="188913"/>
            <a:ext cx="2266950" cy="1776412"/>
          </a:xfrm>
          <a:prstGeom prst="rect">
            <a:avLst/>
          </a:prstGeom>
          <a:noFill/>
          <a:ln w="9525">
            <a:noFill/>
            <a:miter lim="800000"/>
            <a:headEnd/>
            <a:tailEnd/>
          </a:ln>
        </p:spPr>
      </p:pic>
      <p:sp>
        <p:nvSpPr>
          <p:cNvPr id="19459" name="Rectangle 4"/>
          <p:cNvSpPr>
            <a:spLocks noChangeArrowheads="1"/>
          </p:cNvSpPr>
          <p:nvPr/>
        </p:nvSpPr>
        <p:spPr bwMode="auto">
          <a:xfrm>
            <a:off x="3132138" y="4581525"/>
            <a:ext cx="5470525" cy="576263"/>
          </a:xfrm>
          <a:prstGeom prst="rect">
            <a:avLst/>
          </a:prstGeom>
          <a:solidFill>
            <a:schemeClr val="tx1"/>
          </a:solidFill>
          <a:ln w="9525">
            <a:solidFill>
              <a:schemeClr val="tx1"/>
            </a:solidFill>
            <a:miter lim="800000"/>
            <a:headEnd/>
            <a:tailEnd/>
          </a:ln>
        </p:spPr>
        <p:txBody>
          <a:bodyPr wrap="none" anchor="ctr"/>
          <a:lstStyle/>
          <a:p>
            <a:pPr algn="ctr"/>
            <a:r>
              <a:rPr lang="tr-TR" b="1">
                <a:solidFill>
                  <a:schemeClr val="bg1"/>
                </a:solidFill>
                <a:latin typeface="Arial Unicode MS" pitchFamily="34" charset="-128"/>
              </a:rPr>
              <a:t>Postnatal yaş</a:t>
            </a:r>
            <a:r>
              <a:rPr lang="tr-TR" b="1">
                <a:solidFill>
                  <a:schemeClr val="bg1"/>
                </a:solidFill>
              </a:rPr>
              <a:t>=TY</a:t>
            </a:r>
            <a:r>
              <a:rPr lang="tr-TR" b="1">
                <a:solidFill>
                  <a:schemeClr val="bg1"/>
                </a:solidFill>
                <a:latin typeface="Arial Unicode MS" pitchFamily="34" charset="-128"/>
              </a:rPr>
              <a:t>=G</a:t>
            </a:r>
            <a:r>
              <a:rPr lang="tr-TR" b="1">
                <a:solidFill>
                  <a:schemeClr val="bg1"/>
                </a:solidFill>
                <a:latin typeface="Calibri"/>
              </a:rPr>
              <a:t>ü</a:t>
            </a:r>
            <a:r>
              <a:rPr lang="tr-TR" b="1">
                <a:solidFill>
                  <a:schemeClr val="bg1"/>
                </a:solidFill>
                <a:latin typeface="Arial Unicode MS" pitchFamily="34" charset="-128"/>
              </a:rPr>
              <a:t>n</a:t>
            </a:r>
            <a:r>
              <a:rPr lang="tr-TR" b="1">
                <a:solidFill>
                  <a:schemeClr val="bg1"/>
                </a:solidFill>
                <a:latin typeface="Calibri"/>
              </a:rPr>
              <a:t>ü</a:t>
            </a:r>
            <a:r>
              <a:rPr lang="tr-TR" b="1">
                <a:solidFill>
                  <a:schemeClr val="bg1"/>
                </a:solidFill>
                <a:latin typeface="Arial Unicode MS" pitchFamily="34" charset="-128"/>
              </a:rPr>
              <a:t>n tarihi </a:t>
            </a:r>
            <a:r>
              <a:rPr lang="tr-TR" b="1">
                <a:solidFill>
                  <a:schemeClr val="bg1"/>
                </a:solidFill>
                <a:latin typeface="Calibri"/>
              </a:rPr>
              <a:t>–</a:t>
            </a:r>
            <a:r>
              <a:rPr lang="tr-TR" b="1">
                <a:solidFill>
                  <a:schemeClr val="bg1"/>
                </a:solidFill>
                <a:latin typeface="Arial Unicode MS" pitchFamily="34" charset="-128"/>
              </a:rPr>
              <a:t> Doğum tarihi (Hafta)</a:t>
            </a:r>
          </a:p>
        </p:txBody>
      </p:sp>
      <p:sp>
        <p:nvSpPr>
          <p:cNvPr id="19461" name="Rectangle 6"/>
          <p:cNvSpPr>
            <a:spLocks noChangeArrowheads="1"/>
          </p:cNvSpPr>
          <p:nvPr/>
        </p:nvSpPr>
        <p:spPr bwMode="auto">
          <a:xfrm>
            <a:off x="3132138" y="5516563"/>
            <a:ext cx="5616575" cy="576262"/>
          </a:xfrm>
          <a:prstGeom prst="rect">
            <a:avLst/>
          </a:prstGeom>
          <a:solidFill>
            <a:schemeClr val="tx1"/>
          </a:solidFill>
          <a:ln w="9525">
            <a:solidFill>
              <a:schemeClr val="tx1"/>
            </a:solidFill>
            <a:miter lim="800000"/>
            <a:headEnd/>
            <a:tailEnd/>
          </a:ln>
        </p:spPr>
        <p:txBody>
          <a:bodyPr wrap="none" anchor="ctr"/>
          <a:lstStyle/>
          <a:p>
            <a:pPr algn="ctr"/>
            <a:r>
              <a:rPr lang="tr-TR" b="1">
                <a:solidFill>
                  <a:schemeClr val="bg1"/>
                </a:solidFill>
                <a:latin typeface="Arial Unicode MS" pitchFamily="34" charset="-128"/>
              </a:rPr>
              <a:t>D</a:t>
            </a:r>
            <a:r>
              <a:rPr lang="tr-TR" b="1">
                <a:solidFill>
                  <a:schemeClr val="bg1"/>
                </a:solidFill>
                <a:latin typeface="Calibri"/>
              </a:rPr>
              <a:t>ü</a:t>
            </a:r>
            <a:r>
              <a:rPr lang="tr-TR" b="1">
                <a:solidFill>
                  <a:schemeClr val="bg1"/>
                </a:solidFill>
                <a:latin typeface="Arial Unicode MS" pitchFamily="34" charset="-128"/>
              </a:rPr>
              <a:t>zeltilmiş yaş= </a:t>
            </a:r>
          </a:p>
          <a:p>
            <a:pPr algn="ctr"/>
            <a:r>
              <a:rPr lang="tr-TR" b="1">
                <a:solidFill>
                  <a:schemeClr val="bg1"/>
                </a:solidFill>
                <a:latin typeface="Arial Unicode MS" pitchFamily="34" charset="-128"/>
              </a:rPr>
              <a:t>Gebelik yaşı + Postnatal yaş </a:t>
            </a:r>
            <a:r>
              <a:rPr lang="tr-TR" b="1">
                <a:solidFill>
                  <a:schemeClr val="bg1"/>
                </a:solidFill>
                <a:latin typeface="Calibri"/>
              </a:rPr>
              <a:t>–</a:t>
            </a:r>
            <a:r>
              <a:rPr lang="tr-TR" b="1">
                <a:solidFill>
                  <a:schemeClr val="bg1"/>
                </a:solidFill>
                <a:latin typeface="Arial Unicode MS" pitchFamily="34" charset="-128"/>
              </a:rPr>
              <a:t> 40 (Hafta)</a:t>
            </a:r>
          </a:p>
        </p:txBody>
      </p:sp>
      <p:sp>
        <p:nvSpPr>
          <p:cNvPr id="19462" name="6 Metin kutusu"/>
          <p:cNvSpPr txBox="1">
            <a:spLocks noChangeArrowheads="1"/>
          </p:cNvSpPr>
          <p:nvPr/>
        </p:nvSpPr>
        <p:spPr bwMode="auto">
          <a:xfrm>
            <a:off x="395288" y="0"/>
            <a:ext cx="3455987" cy="366713"/>
          </a:xfrm>
          <a:prstGeom prst="rect">
            <a:avLst/>
          </a:prstGeom>
          <a:noFill/>
          <a:ln w="9525">
            <a:noFill/>
            <a:miter lim="800000"/>
            <a:headEnd/>
            <a:tailEnd/>
          </a:ln>
        </p:spPr>
        <p:txBody>
          <a:bodyPr>
            <a:spAutoFit/>
          </a:bodyPr>
          <a:lstStyle/>
          <a:p>
            <a:r>
              <a:rPr lang="tr-TR">
                <a:solidFill>
                  <a:srgbClr val="C00000"/>
                </a:solidFill>
                <a:latin typeface="Calibri"/>
              </a:rPr>
              <a:t>“</a:t>
            </a:r>
            <a:endParaRPr lang="tr-TR">
              <a:latin typeface="Arial Unicode MS" pitchFamily="34" charset="-128"/>
            </a:endParaRPr>
          </a:p>
        </p:txBody>
      </p:sp>
      <p:sp>
        <p:nvSpPr>
          <p:cNvPr id="9" name="8 Metin kutusu"/>
          <p:cNvSpPr txBox="1"/>
          <p:nvPr/>
        </p:nvSpPr>
        <p:spPr>
          <a:xfrm>
            <a:off x="0" y="260350"/>
            <a:ext cx="3635375" cy="1190625"/>
          </a:xfrm>
          <a:prstGeom prst="rect">
            <a:avLst/>
          </a:prstGeom>
          <a:solidFill>
            <a:srgbClr val="FF0000"/>
          </a:solidFill>
        </p:spPr>
        <p:txBody>
          <a:bodyPr>
            <a:spAutoFit/>
          </a:bodyPr>
          <a:lstStyle/>
          <a:p>
            <a:r>
              <a:rPr lang="tr-TR" b="1">
                <a:solidFill>
                  <a:schemeClr val="bg1"/>
                </a:solidFill>
                <a:latin typeface="Arial Unicode MS" pitchFamily="34" charset="-128"/>
              </a:rPr>
              <a:t>Viabilite</a:t>
            </a:r>
            <a:r>
              <a:rPr lang="tr-TR" b="1">
                <a:solidFill>
                  <a:schemeClr val="bg1"/>
                </a:solidFill>
                <a:latin typeface="Calibri"/>
              </a:rPr>
              <a:t>”</a:t>
            </a:r>
            <a:r>
              <a:rPr lang="tr-TR" b="1">
                <a:solidFill>
                  <a:schemeClr val="bg1"/>
                </a:solidFill>
                <a:latin typeface="Arial Unicode MS" pitchFamily="34" charset="-128"/>
              </a:rPr>
              <a:t> (Yaşayabilirlik) sınırı,</a:t>
            </a:r>
          </a:p>
          <a:p>
            <a:r>
              <a:rPr lang="tr-TR" b="1">
                <a:solidFill>
                  <a:schemeClr val="bg1"/>
                </a:solidFill>
                <a:latin typeface="Arial Unicode MS" pitchFamily="34" charset="-128"/>
              </a:rPr>
              <a:t> &gt;25 hafta,</a:t>
            </a:r>
          </a:p>
          <a:p>
            <a:r>
              <a:rPr lang="tr-TR" b="1">
                <a:solidFill>
                  <a:schemeClr val="bg1"/>
                </a:solidFill>
                <a:latin typeface="Arial Unicode MS" pitchFamily="34" charset="-128"/>
              </a:rPr>
              <a:t>22-25 hafta grizon</a:t>
            </a:r>
          </a:p>
          <a:p>
            <a:endParaRPr lang="tr-TR">
              <a:latin typeface="Arial Unicode MS" pitchFamily="34" charset="-128"/>
            </a:endParaRPr>
          </a:p>
        </p:txBody>
      </p:sp>
      <p:sp>
        <p:nvSpPr>
          <p:cNvPr id="19466" name="Text Box 10"/>
          <p:cNvSpPr txBox="1">
            <a:spLocks noChangeArrowheads="1"/>
          </p:cNvSpPr>
          <p:nvPr/>
        </p:nvSpPr>
        <p:spPr bwMode="auto">
          <a:xfrm>
            <a:off x="0" y="4005263"/>
            <a:ext cx="3132138" cy="2427287"/>
          </a:xfrm>
          <a:prstGeom prst="rect">
            <a:avLst/>
          </a:prstGeom>
          <a:noFill/>
          <a:ln w="9525">
            <a:noFill/>
            <a:miter lim="800000"/>
            <a:headEnd/>
            <a:tailEnd/>
          </a:ln>
          <a:effectLst/>
        </p:spPr>
        <p:txBody>
          <a:bodyPr>
            <a:spAutoFit/>
          </a:bodyPr>
          <a:lstStyle/>
          <a:p>
            <a:r>
              <a:rPr lang="tr-TR" b="1"/>
              <a:t>Bebek Küçük, </a:t>
            </a:r>
          </a:p>
          <a:p>
            <a:r>
              <a:rPr lang="tr-TR" b="1"/>
              <a:t>28 hft doğum</a:t>
            </a:r>
          </a:p>
          <a:p>
            <a:r>
              <a:rPr lang="tr-TR" b="1"/>
              <a:t>40-28=12 hf = 3 ay erken</a:t>
            </a:r>
          </a:p>
          <a:p>
            <a:r>
              <a:rPr lang="tr-TR" b="1"/>
              <a:t>Bugün 6 aylıksa</a:t>
            </a:r>
            <a:endParaRPr lang="tr-TR"/>
          </a:p>
          <a:p>
            <a:r>
              <a:rPr lang="tr-TR" b="1">
                <a:solidFill>
                  <a:srgbClr val="CC3300"/>
                </a:solidFill>
              </a:rPr>
              <a:t>Gebelik yaşı=GY:</a:t>
            </a:r>
            <a:r>
              <a:rPr lang="tr-TR" b="1">
                <a:solidFill>
                  <a:schemeClr val="accent2"/>
                </a:solidFill>
              </a:rPr>
              <a:t> </a:t>
            </a:r>
            <a:r>
              <a:rPr lang="tr-TR" b="1"/>
              <a:t>28hf</a:t>
            </a:r>
          </a:p>
          <a:p>
            <a:r>
              <a:rPr lang="tr-TR" b="1">
                <a:solidFill>
                  <a:srgbClr val="CC3300"/>
                </a:solidFill>
              </a:rPr>
              <a:t>Takvim yaşı=TY:</a:t>
            </a:r>
            <a:r>
              <a:rPr lang="tr-TR" b="1">
                <a:solidFill>
                  <a:schemeClr val="accent2"/>
                </a:solidFill>
              </a:rPr>
              <a:t>  </a:t>
            </a:r>
            <a:r>
              <a:rPr lang="tr-TR" b="1"/>
              <a:t>6ay</a:t>
            </a:r>
          </a:p>
          <a:p>
            <a:r>
              <a:rPr lang="tr-TR" b="1">
                <a:solidFill>
                  <a:srgbClr val="CC3300"/>
                </a:solidFill>
              </a:rPr>
              <a:t>Düzeltilmiş yaşı=DY:</a:t>
            </a:r>
            <a:r>
              <a:rPr lang="tr-TR" b="1">
                <a:solidFill>
                  <a:schemeClr val="accent2"/>
                </a:solidFill>
              </a:rPr>
              <a:t> </a:t>
            </a:r>
            <a:r>
              <a:rPr lang="tr-TR" b="1"/>
              <a:t>3 ay</a:t>
            </a:r>
          </a:p>
          <a:p>
            <a:pPr>
              <a:spcBef>
                <a:spcPct val="50000"/>
              </a:spcBef>
            </a:pPr>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AutoShape 4"/>
          <p:cNvSpPr>
            <a:spLocks noChangeArrowheads="1"/>
          </p:cNvSpPr>
          <p:nvPr/>
        </p:nvSpPr>
        <p:spPr bwMode="auto">
          <a:xfrm>
            <a:off x="468313" y="1484313"/>
            <a:ext cx="3743325" cy="4681537"/>
          </a:xfrm>
          <a:prstGeom prst="roundRect">
            <a:avLst>
              <a:gd name="adj" fmla="val 16667"/>
            </a:avLst>
          </a:prstGeom>
          <a:solidFill>
            <a:schemeClr val="tx1"/>
          </a:solidFill>
          <a:ln w="9525">
            <a:solidFill>
              <a:schemeClr val="tx1"/>
            </a:solidFill>
            <a:round/>
            <a:headEnd/>
            <a:tailEnd/>
          </a:ln>
        </p:spPr>
        <p:txBody>
          <a:bodyPr wrap="none" anchor="ctr"/>
          <a:lstStyle/>
          <a:p>
            <a:endParaRPr lang="tr-TR">
              <a:latin typeface="Arial Unicode MS" pitchFamily="34" charset="-128"/>
            </a:endParaRPr>
          </a:p>
        </p:txBody>
      </p:sp>
      <p:sp>
        <p:nvSpPr>
          <p:cNvPr id="149506" name="AutoShape 5"/>
          <p:cNvSpPr>
            <a:spLocks noChangeArrowheads="1"/>
          </p:cNvSpPr>
          <p:nvPr/>
        </p:nvSpPr>
        <p:spPr bwMode="auto">
          <a:xfrm>
            <a:off x="5003800" y="1412875"/>
            <a:ext cx="3598863" cy="4679950"/>
          </a:xfrm>
          <a:prstGeom prst="roundRect">
            <a:avLst>
              <a:gd name="adj" fmla="val 16667"/>
            </a:avLst>
          </a:prstGeom>
          <a:solidFill>
            <a:schemeClr val="tx1"/>
          </a:solidFill>
          <a:ln w="9525">
            <a:solidFill>
              <a:schemeClr val="tx1"/>
            </a:solidFill>
            <a:round/>
            <a:headEnd/>
            <a:tailEnd/>
          </a:ln>
        </p:spPr>
        <p:txBody>
          <a:bodyPr wrap="none" anchor="ctr"/>
          <a:lstStyle/>
          <a:p>
            <a:pPr algn="ctr"/>
            <a:r>
              <a:rPr lang="tr-TR" b="1">
                <a:solidFill>
                  <a:schemeClr val="bg1"/>
                </a:solidFill>
                <a:latin typeface="Calibri"/>
              </a:rPr>
              <a:t>Ö</a:t>
            </a:r>
            <a:r>
              <a:rPr lang="tr-TR" b="1">
                <a:solidFill>
                  <a:schemeClr val="bg1"/>
                </a:solidFill>
                <a:latin typeface="Arial Unicode MS" pitchFamily="34" charset="-128"/>
              </a:rPr>
              <a:t>dem/sekresyon/ bronkospasm</a:t>
            </a:r>
          </a:p>
          <a:p>
            <a:pPr algn="ctr"/>
            <a:r>
              <a:rPr lang="tr-TR" b="1">
                <a:solidFill>
                  <a:schemeClr val="folHlink"/>
                </a:solidFill>
                <a:latin typeface="Arial Unicode MS" pitchFamily="34" charset="-128"/>
              </a:rPr>
              <a:t>Takipne</a:t>
            </a:r>
          </a:p>
          <a:p>
            <a:pPr algn="ctr"/>
            <a:r>
              <a:rPr lang="tr-TR" b="1">
                <a:solidFill>
                  <a:schemeClr val="folHlink"/>
                </a:solidFill>
                <a:latin typeface="Arial Unicode MS" pitchFamily="34" charset="-128"/>
              </a:rPr>
              <a:t>Retraksiyon</a:t>
            </a:r>
          </a:p>
          <a:p>
            <a:pPr algn="ctr"/>
            <a:r>
              <a:rPr lang="tr-TR" b="1">
                <a:solidFill>
                  <a:schemeClr val="folHlink"/>
                </a:solidFill>
                <a:latin typeface="Arial Unicode MS" pitchFamily="34" charset="-128"/>
              </a:rPr>
              <a:t>Wheezing/Hışıltı</a:t>
            </a:r>
          </a:p>
          <a:p>
            <a:pPr algn="ctr"/>
            <a:r>
              <a:rPr lang="tr-TR" b="1">
                <a:solidFill>
                  <a:schemeClr val="folHlink"/>
                </a:solidFill>
                <a:latin typeface="Arial Unicode MS" pitchFamily="34" charset="-128"/>
              </a:rPr>
              <a:t>Uzamış Ekspiryum</a:t>
            </a:r>
          </a:p>
          <a:p>
            <a:pPr algn="ctr"/>
            <a:r>
              <a:rPr lang="tr-TR" b="1">
                <a:solidFill>
                  <a:schemeClr val="folHlink"/>
                </a:solidFill>
                <a:latin typeface="Arial Unicode MS" pitchFamily="34" charset="-128"/>
              </a:rPr>
              <a:t>Apne</a:t>
            </a:r>
          </a:p>
          <a:p>
            <a:pPr algn="ctr"/>
            <a:r>
              <a:rPr lang="tr-TR" b="1">
                <a:solidFill>
                  <a:schemeClr val="folHlink"/>
                </a:solidFill>
                <a:latin typeface="Arial Unicode MS" pitchFamily="34" charset="-128"/>
              </a:rPr>
              <a:t>Hipoksi</a:t>
            </a:r>
          </a:p>
          <a:p>
            <a:pPr algn="ctr"/>
            <a:r>
              <a:rPr lang="tr-TR" b="1">
                <a:solidFill>
                  <a:srgbClr val="0099FF"/>
                </a:solidFill>
                <a:latin typeface="Arial Unicode MS" pitchFamily="34" charset="-128"/>
              </a:rPr>
              <a:t>Akciğer grafisi</a:t>
            </a:r>
          </a:p>
          <a:p>
            <a:pPr algn="ctr"/>
            <a:r>
              <a:rPr lang="tr-TR" b="1">
                <a:solidFill>
                  <a:srgbClr val="0099FF"/>
                </a:solidFill>
                <a:latin typeface="Arial Unicode MS" pitchFamily="34" charset="-128"/>
              </a:rPr>
              <a:t>Hiperinflasyon</a:t>
            </a:r>
          </a:p>
          <a:p>
            <a:pPr algn="ctr"/>
            <a:r>
              <a:rPr lang="tr-TR" b="1">
                <a:solidFill>
                  <a:srgbClr val="0099FF"/>
                </a:solidFill>
                <a:latin typeface="Arial Unicode MS" pitchFamily="34" charset="-128"/>
              </a:rPr>
              <a:t>Perihilar infiltrasyon</a:t>
            </a:r>
          </a:p>
          <a:p>
            <a:pPr algn="ctr"/>
            <a:r>
              <a:rPr lang="tr-TR" b="1">
                <a:solidFill>
                  <a:srgbClr val="0099FF"/>
                </a:solidFill>
                <a:latin typeface="Arial Unicode MS" pitchFamily="34" charset="-128"/>
              </a:rPr>
              <a:t>Atelektazi</a:t>
            </a:r>
          </a:p>
          <a:p>
            <a:pPr algn="ctr"/>
            <a:r>
              <a:rPr lang="tr-TR" b="1">
                <a:solidFill>
                  <a:srgbClr val="FF0000"/>
                </a:solidFill>
                <a:latin typeface="Arial Unicode MS" pitchFamily="34" charset="-128"/>
              </a:rPr>
              <a:t>RSV,influenza, parainfluenza </a:t>
            </a:r>
          </a:p>
          <a:p>
            <a:pPr algn="ctr"/>
            <a:r>
              <a:rPr lang="tr-TR" b="1">
                <a:solidFill>
                  <a:srgbClr val="FF0000"/>
                </a:solidFill>
                <a:latin typeface="Arial Unicode MS" pitchFamily="34" charset="-128"/>
              </a:rPr>
              <a:t>H.meta pnomo ,adeno</a:t>
            </a:r>
            <a:r>
              <a:rPr lang="tr-TR" b="1">
                <a:solidFill>
                  <a:srgbClr val="FF0000"/>
                </a:solidFill>
                <a:latin typeface="Calibri"/>
              </a:rPr>
              <a:t>…</a:t>
            </a:r>
            <a:r>
              <a:rPr lang="tr-TR" b="1">
                <a:solidFill>
                  <a:srgbClr val="FF0000"/>
                </a:solidFill>
                <a:latin typeface="Arial Unicode MS" pitchFamily="34" charset="-128"/>
              </a:rPr>
              <a:t>.</a:t>
            </a:r>
          </a:p>
          <a:p>
            <a:pPr algn="ctr"/>
            <a:endParaRPr lang="tr-TR">
              <a:solidFill>
                <a:srgbClr val="FF0000"/>
              </a:solidFill>
              <a:latin typeface="Arial Unicode MS" pitchFamily="34" charset="-128"/>
            </a:endParaRPr>
          </a:p>
        </p:txBody>
      </p:sp>
      <p:sp>
        <p:nvSpPr>
          <p:cNvPr id="149507" name="AutoShape 6"/>
          <p:cNvSpPr>
            <a:spLocks noChangeArrowheads="1"/>
          </p:cNvSpPr>
          <p:nvPr/>
        </p:nvSpPr>
        <p:spPr bwMode="auto">
          <a:xfrm>
            <a:off x="1187450" y="260350"/>
            <a:ext cx="6192838" cy="1081088"/>
          </a:xfrm>
          <a:prstGeom prst="roundRect">
            <a:avLst>
              <a:gd name="adj" fmla="val 16667"/>
            </a:avLst>
          </a:prstGeom>
          <a:solidFill>
            <a:schemeClr val="tx1"/>
          </a:solidFill>
          <a:ln w="9525">
            <a:solidFill>
              <a:schemeClr val="tx1"/>
            </a:solidFill>
            <a:round/>
            <a:headEnd/>
            <a:tailEnd/>
          </a:ln>
        </p:spPr>
        <p:txBody>
          <a:bodyPr wrap="none" anchor="ctr"/>
          <a:lstStyle/>
          <a:p>
            <a:endParaRPr lang="tr-TR">
              <a:latin typeface="Arial Unicode MS" pitchFamily="34" charset="-128"/>
            </a:endParaRPr>
          </a:p>
        </p:txBody>
      </p:sp>
      <p:sp>
        <p:nvSpPr>
          <p:cNvPr id="149508" name="Text Box 8"/>
          <p:cNvSpPr txBox="1">
            <a:spLocks noChangeArrowheads="1"/>
          </p:cNvSpPr>
          <p:nvPr/>
        </p:nvSpPr>
        <p:spPr bwMode="auto">
          <a:xfrm>
            <a:off x="1908175" y="476250"/>
            <a:ext cx="5040313" cy="396875"/>
          </a:xfrm>
          <a:prstGeom prst="rect">
            <a:avLst/>
          </a:prstGeom>
          <a:noFill/>
          <a:ln w="9525">
            <a:noFill/>
            <a:miter lim="800000"/>
            <a:headEnd/>
            <a:tailEnd/>
          </a:ln>
        </p:spPr>
        <p:txBody>
          <a:bodyPr>
            <a:spAutoFit/>
          </a:bodyPr>
          <a:lstStyle/>
          <a:p>
            <a:pPr algn="ctr">
              <a:spcBef>
                <a:spcPct val="50000"/>
              </a:spcBef>
            </a:pPr>
            <a:r>
              <a:rPr lang="tr-TR" sz="2000" b="1">
                <a:solidFill>
                  <a:srgbClr val="FF0000"/>
                </a:solidFill>
                <a:latin typeface="Arial Unicode MS" pitchFamily="34" charset="-128"/>
              </a:rPr>
              <a:t>BRONŞİOLİT </a:t>
            </a:r>
            <a:endParaRPr lang="tr-TR" sz="2400" b="1">
              <a:solidFill>
                <a:srgbClr val="FF0000"/>
              </a:solidFill>
              <a:latin typeface="Arial Unicode MS" pitchFamily="34" charset="-128"/>
            </a:endParaRPr>
          </a:p>
        </p:txBody>
      </p:sp>
      <p:sp>
        <p:nvSpPr>
          <p:cNvPr id="149509" name="Text Box 10"/>
          <p:cNvSpPr txBox="1">
            <a:spLocks noChangeArrowheads="1"/>
          </p:cNvSpPr>
          <p:nvPr/>
        </p:nvSpPr>
        <p:spPr bwMode="auto">
          <a:xfrm>
            <a:off x="611188" y="1557338"/>
            <a:ext cx="3455987" cy="3530600"/>
          </a:xfrm>
          <a:prstGeom prst="rect">
            <a:avLst/>
          </a:prstGeom>
          <a:noFill/>
          <a:ln w="9525">
            <a:noFill/>
            <a:miter lim="800000"/>
            <a:headEnd/>
            <a:tailEnd/>
          </a:ln>
        </p:spPr>
        <p:txBody>
          <a:bodyPr>
            <a:spAutoFit/>
          </a:bodyPr>
          <a:lstStyle/>
          <a:p>
            <a:pPr algn="ctr">
              <a:spcBef>
                <a:spcPct val="50000"/>
              </a:spcBef>
            </a:pPr>
            <a:endParaRPr lang="tr-TR">
              <a:solidFill>
                <a:schemeClr val="bg1"/>
              </a:solidFill>
              <a:latin typeface="Arial Unicode MS" pitchFamily="34" charset="-128"/>
            </a:endParaRPr>
          </a:p>
          <a:p>
            <a:pPr algn="ctr">
              <a:spcBef>
                <a:spcPct val="50000"/>
              </a:spcBef>
            </a:pPr>
            <a:r>
              <a:rPr lang="tr-TR">
                <a:solidFill>
                  <a:schemeClr val="bg1"/>
                </a:solidFill>
                <a:latin typeface="Arial Unicode MS" pitchFamily="34" charset="-128"/>
              </a:rPr>
              <a:t>&lt;2yaş</a:t>
            </a:r>
          </a:p>
          <a:p>
            <a:pPr algn="ctr">
              <a:spcBef>
                <a:spcPct val="50000"/>
              </a:spcBef>
            </a:pPr>
            <a:r>
              <a:rPr lang="tr-TR">
                <a:solidFill>
                  <a:schemeClr val="bg1"/>
                </a:solidFill>
                <a:latin typeface="Arial Unicode MS" pitchFamily="34" charset="-128"/>
              </a:rPr>
              <a:t>90.000 hastane yatışı-4500 </a:t>
            </a:r>
            <a:r>
              <a:rPr lang="tr-TR">
                <a:solidFill>
                  <a:schemeClr val="bg1"/>
                </a:solidFill>
                <a:latin typeface="Calibri"/>
              </a:rPr>
              <a:t>ö</a:t>
            </a:r>
            <a:r>
              <a:rPr lang="tr-TR">
                <a:solidFill>
                  <a:schemeClr val="bg1"/>
                </a:solidFill>
                <a:latin typeface="Arial Unicode MS" pitchFamily="34" charset="-128"/>
              </a:rPr>
              <a:t>l</a:t>
            </a:r>
            <a:r>
              <a:rPr lang="tr-TR">
                <a:solidFill>
                  <a:schemeClr val="bg1"/>
                </a:solidFill>
                <a:latin typeface="Calibri"/>
              </a:rPr>
              <a:t>ü</a:t>
            </a:r>
            <a:r>
              <a:rPr lang="tr-TR">
                <a:solidFill>
                  <a:schemeClr val="bg1"/>
                </a:solidFill>
                <a:latin typeface="Arial Unicode MS" pitchFamily="34" charset="-128"/>
              </a:rPr>
              <a:t>m/yıl</a:t>
            </a:r>
          </a:p>
          <a:p>
            <a:pPr algn="ctr">
              <a:spcBef>
                <a:spcPct val="50000"/>
              </a:spcBef>
            </a:pPr>
            <a:r>
              <a:rPr lang="tr-TR">
                <a:solidFill>
                  <a:schemeClr val="bg1"/>
                </a:solidFill>
                <a:latin typeface="Arial Unicode MS" pitchFamily="34" charset="-128"/>
              </a:rPr>
              <a:t>Alt solunum yolu enfeksiyonu</a:t>
            </a:r>
          </a:p>
          <a:p>
            <a:pPr algn="ctr">
              <a:spcBef>
                <a:spcPct val="50000"/>
              </a:spcBef>
            </a:pPr>
            <a:r>
              <a:rPr lang="tr-TR">
                <a:solidFill>
                  <a:schemeClr val="bg1"/>
                </a:solidFill>
                <a:latin typeface="Arial Unicode MS" pitchFamily="34" charset="-128"/>
              </a:rPr>
              <a:t>En sık RSV</a:t>
            </a:r>
          </a:p>
          <a:p>
            <a:pPr algn="ctr">
              <a:spcBef>
                <a:spcPct val="50000"/>
              </a:spcBef>
            </a:pPr>
            <a:r>
              <a:rPr lang="tr-TR">
                <a:solidFill>
                  <a:schemeClr val="bg1"/>
                </a:solidFill>
                <a:latin typeface="Arial Unicode MS" pitchFamily="34" charset="-128"/>
              </a:rPr>
              <a:t>Mevsimsel 5ay Kasım-Mart</a:t>
            </a:r>
          </a:p>
          <a:p>
            <a:pPr algn="ctr">
              <a:spcBef>
                <a:spcPct val="50000"/>
              </a:spcBef>
            </a:pPr>
            <a:r>
              <a:rPr lang="tr-TR">
                <a:solidFill>
                  <a:schemeClr val="bg1"/>
                </a:solidFill>
                <a:latin typeface="Arial Unicode MS" pitchFamily="34" charset="-128"/>
              </a:rPr>
              <a:t>Direkt-indirekt bulaş</a:t>
            </a:r>
          </a:p>
          <a:p>
            <a:pPr algn="ctr">
              <a:spcBef>
                <a:spcPct val="50000"/>
              </a:spcBef>
            </a:pPr>
            <a:r>
              <a:rPr lang="tr-TR">
                <a:solidFill>
                  <a:schemeClr val="bg1"/>
                </a:solidFill>
                <a:latin typeface="Arial Unicode MS" pitchFamily="34" charset="-128"/>
              </a:rPr>
              <a:t>İp=4-6 g</a:t>
            </a:r>
            <a:r>
              <a:rPr lang="tr-TR">
                <a:solidFill>
                  <a:schemeClr val="bg1"/>
                </a:solidFill>
                <a:latin typeface="Calibri"/>
              </a:rPr>
              <a:t>ü</a:t>
            </a:r>
            <a:r>
              <a:rPr lang="tr-TR">
                <a:solidFill>
                  <a:schemeClr val="bg1"/>
                </a:solidFill>
                <a:latin typeface="Arial Unicode MS" pitchFamily="34" charset="-128"/>
              </a:rPr>
              <a:t>n, 4 hafta virus atılımı</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AutoShape 4"/>
          <p:cNvSpPr>
            <a:spLocks noChangeArrowheads="1"/>
          </p:cNvSpPr>
          <p:nvPr/>
        </p:nvSpPr>
        <p:spPr bwMode="auto">
          <a:xfrm>
            <a:off x="2484438" y="333375"/>
            <a:ext cx="4103687" cy="1223963"/>
          </a:xfrm>
          <a:prstGeom prst="roundRect">
            <a:avLst>
              <a:gd name="adj" fmla="val 16667"/>
            </a:avLst>
          </a:prstGeom>
          <a:solidFill>
            <a:schemeClr val="tx1"/>
          </a:solidFill>
          <a:ln w="9525">
            <a:solidFill>
              <a:schemeClr val="tx1"/>
            </a:solidFill>
            <a:round/>
            <a:headEnd/>
            <a:tailEnd/>
          </a:ln>
        </p:spPr>
        <p:txBody>
          <a:bodyPr wrap="none" anchor="ctr"/>
          <a:lstStyle/>
          <a:p>
            <a:pPr algn="ctr"/>
            <a:r>
              <a:rPr lang="tr-TR" b="1">
                <a:solidFill>
                  <a:schemeClr val="bg1"/>
                </a:solidFill>
                <a:latin typeface="Arial Unicode MS" pitchFamily="34" charset="-128"/>
              </a:rPr>
              <a:t>RSV BRONŞİOLİTİ</a:t>
            </a:r>
          </a:p>
        </p:txBody>
      </p:sp>
      <p:sp>
        <p:nvSpPr>
          <p:cNvPr id="150530" name="Text Box 5"/>
          <p:cNvSpPr txBox="1">
            <a:spLocks noChangeArrowheads="1"/>
          </p:cNvSpPr>
          <p:nvPr/>
        </p:nvSpPr>
        <p:spPr bwMode="auto">
          <a:xfrm>
            <a:off x="395288" y="1628775"/>
            <a:ext cx="8208962" cy="3749675"/>
          </a:xfrm>
          <a:prstGeom prst="rect">
            <a:avLst/>
          </a:prstGeom>
          <a:noFill/>
          <a:ln w="9525">
            <a:noFill/>
            <a:miter lim="800000"/>
            <a:headEnd/>
            <a:tailEnd/>
          </a:ln>
        </p:spPr>
        <p:txBody>
          <a:bodyPr>
            <a:spAutoFit/>
          </a:bodyPr>
          <a:lstStyle/>
          <a:p>
            <a:pPr>
              <a:spcBef>
                <a:spcPct val="50000"/>
              </a:spcBef>
              <a:buFontTx/>
              <a:buChar char="•"/>
            </a:pPr>
            <a:r>
              <a:rPr lang="tr-TR">
                <a:latin typeface="Arial Unicode MS" pitchFamily="34" charset="-128"/>
              </a:rPr>
              <a:t> </a:t>
            </a:r>
            <a:r>
              <a:rPr lang="tr-TR" sz="2000" b="1">
                <a:latin typeface="Arial Unicode MS" pitchFamily="34" charset="-128"/>
              </a:rPr>
              <a:t>İlk 2 yaşta RSV enfeksiyonu %100         %2</a:t>
            </a:r>
            <a:r>
              <a:rPr lang="tr-TR" sz="2000" b="1">
                <a:latin typeface="Calibri"/>
              </a:rPr>
              <a:t>’</a:t>
            </a:r>
            <a:r>
              <a:rPr lang="tr-TR" sz="2000" b="1">
                <a:latin typeface="Arial Unicode MS" pitchFamily="34" charset="-128"/>
              </a:rPr>
              <a:t>si hastaneye yatış</a:t>
            </a:r>
          </a:p>
          <a:p>
            <a:pPr>
              <a:spcBef>
                <a:spcPct val="50000"/>
              </a:spcBef>
            </a:pPr>
            <a:endParaRPr lang="tr-TR" sz="2000" b="1">
              <a:latin typeface="Arial Unicode MS" pitchFamily="34" charset="-128"/>
            </a:endParaRPr>
          </a:p>
          <a:p>
            <a:pPr>
              <a:spcBef>
                <a:spcPct val="50000"/>
              </a:spcBef>
              <a:buFontTx/>
              <a:buChar char="•"/>
            </a:pPr>
            <a:r>
              <a:rPr lang="tr-TR" sz="2000" b="1">
                <a:latin typeface="Arial Unicode MS" pitchFamily="34" charset="-128"/>
              </a:rPr>
              <a:t> Premature, konjenital kalp hastalığı, pulmoner  hipertansiyon, BPD, immun yetmezliği       %20</a:t>
            </a:r>
            <a:r>
              <a:rPr lang="tr-TR" sz="2000" b="1">
                <a:latin typeface="Calibri"/>
              </a:rPr>
              <a:t>’</a:t>
            </a:r>
            <a:r>
              <a:rPr lang="tr-TR" sz="2000" b="1">
                <a:latin typeface="Arial Unicode MS" pitchFamily="34" charset="-128"/>
              </a:rPr>
              <a:t>si hastaneye yatış </a:t>
            </a:r>
          </a:p>
          <a:p>
            <a:pPr>
              <a:spcBef>
                <a:spcPct val="50000"/>
              </a:spcBef>
            </a:pPr>
            <a:endParaRPr lang="tr-TR" sz="2000" b="1">
              <a:latin typeface="Arial Unicode MS" pitchFamily="34" charset="-128"/>
            </a:endParaRPr>
          </a:p>
          <a:p>
            <a:pPr>
              <a:spcBef>
                <a:spcPct val="50000"/>
              </a:spcBef>
              <a:buFontTx/>
              <a:buChar char="•"/>
            </a:pPr>
            <a:r>
              <a:rPr lang="tr-TR" sz="2000" b="1">
                <a:latin typeface="Arial Unicode MS" pitchFamily="34" charset="-128"/>
              </a:rPr>
              <a:t> 5aylık RSV sezonu Kasım/Aralık/Ocak/Şubat/Mart Pik Ocak-Şubat</a:t>
            </a:r>
          </a:p>
          <a:p>
            <a:pPr>
              <a:spcBef>
                <a:spcPct val="50000"/>
              </a:spcBef>
              <a:buFontTx/>
              <a:buChar char="•"/>
            </a:pPr>
            <a:endParaRPr lang="tr-TR" sz="2000" b="1">
              <a:latin typeface="Arial Unicode MS" pitchFamily="34" charset="-128"/>
            </a:endParaRPr>
          </a:p>
          <a:p>
            <a:pPr>
              <a:spcBef>
                <a:spcPct val="50000"/>
              </a:spcBef>
              <a:buFontTx/>
              <a:buChar char="•"/>
            </a:pPr>
            <a:r>
              <a:rPr lang="tr-TR" sz="2000" b="1">
                <a:latin typeface="Arial Unicode MS" pitchFamily="34" charset="-128"/>
              </a:rPr>
              <a:t>Yıllara g</a:t>
            </a:r>
            <a:r>
              <a:rPr lang="tr-TR" sz="2000" b="1">
                <a:latin typeface="Calibri"/>
              </a:rPr>
              <a:t>ö</a:t>
            </a:r>
            <a:r>
              <a:rPr lang="tr-TR" sz="2000" b="1">
                <a:latin typeface="Arial Unicode MS" pitchFamily="34" charset="-128"/>
              </a:rPr>
              <a:t>re RSV suşu değişir, ge</a:t>
            </a:r>
            <a:r>
              <a:rPr lang="tr-TR" sz="2000" b="1">
                <a:latin typeface="Calibri"/>
              </a:rPr>
              <a:t>ç</a:t>
            </a:r>
            <a:r>
              <a:rPr lang="tr-TR" sz="2000" b="1">
                <a:latin typeface="Arial Unicode MS" pitchFamily="34" charset="-128"/>
              </a:rPr>
              <a:t>irilmiş enfeksiyon kısmi bağışıklık sağlar, tekrar ge</a:t>
            </a:r>
            <a:r>
              <a:rPr lang="tr-TR" sz="2000" b="1">
                <a:latin typeface="Calibri"/>
              </a:rPr>
              <a:t>ç</a:t>
            </a:r>
            <a:r>
              <a:rPr lang="tr-TR" sz="2000" b="1">
                <a:latin typeface="Arial Unicode MS" pitchFamily="34" charset="-128"/>
              </a:rPr>
              <a:t>irilebilir. İlk enfeksiyon en ağırdır</a:t>
            </a:r>
          </a:p>
        </p:txBody>
      </p:sp>
      <p:sp>
        <p:nvSpPr>
          <p:cNvPr id="150531" name="AutoShape 6"/>
          <p:cNvSpPr>
            <a:spLocks noChangeArrowheads="1"/>
          </p:cNvSpPr>
          <p:nvPr/>
        </p:nvSpPr>
        <p:spPr bwMode="auto">
          <a:xfrm>
            <a:off x="4284663" y="1773238"/>
            <a:ext cx="287337" cy="142875"/>
          </a:xfrm>
          <a:prstGeom prst="rightArrow">
            <a:avLst>
              <a:gd name="adj1" fmla="val 50000"/>
              <a:gd name="adj2" fmla="val 50278"/>
            </a:avLst>
          </a:prstGeom>
          <a:solidFill>
            <a:srgbClr val="FF0000"/>
          </a:solidFill>
          <a:ln w="9525">
            <a:noFill/>
            <a:miter lim="800000"/>
            <a:headEnd/>
            <a:tailEnd/>
          </a:ln>
        </p:spPr>
        <p:txBody>
          <a:bodyPr wrap="none" anchor="ctr"/>
          <a:lstStyle/>
          <a:p>
            <a:endParaRPr lang="tr-TR">
              <a:latin typeface="Arial Unicode MS" pitchFamily="34" charset="-128"/>
            </a:endParaRPr>
          </a:p>
        </p:txBody>
      </p:sp>
      <p:sp>
        <p:nvSpPr>
          <p:cNvPr id="150532" name="AutoShape 7"/>
          <p:cNvSpPr>
            <a:spLocks noChangeArrowheads="1"/>
          </p:cNvSpPr>
          <p:nvPr/>
        </p:nvSpPr>
        <p:spPr bwMode="auto">
          <a:xfrm>
            <a:off x="2484438" y="2997200"/>
            <a:ext cx="287337" cy="142875"/>
          </a:xfrm>
          <a:prstGeom prst="rightArrow">
            <a:avLst>
              <a:gd name="adj1" fmla="val 50000"/>
              <a:gd name="adj2" fmla="val 50278"/>
            </a:avLst>
          </a:prstGeom>
          <a:solidFill>
            <a:srgbClr val="FF0000"/>
          </a:solidFill>
          <a:ln w="9525">
            <a:noFill/>
            <a:miter lim="800000"/>
            <a:headEnd/>
            <a:tailEnd/>
          </a:ln>
        </p:spPr>
        <p:txBody>
          <a:bodyPr wrap="none" anchor="ctr"/>
          <a:lstStyle/>
          <a:p>
            <a:endParaRPr lang="tr-TR">
              <a:latin typeface="Arial Unicode MS" pitchFamily="34"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AutoShape 2"/>
          <p:cNvSpPr>
            <a:spLocks noChangeArrowheads="1"/>
          </p:cNvSpPr>
          <p:nvPr/>
        </p:nvSpPr>
        <p:spPr bwMode="auto">
          <a:xfrm>
            <a:off x="827088" y="692150"/>
            <a:ext cx="7705725" cy="2736850"/>
          </a:xfrm>
          <a:prstGeom prst="roundRect">
            <a:avLst>
              <a:gd name="adj" fmla="val 16667"/>
            </a:avLst>
          </a:prstGeom>
          <a:solidFill>
            <a:schemeClr val="tx1"/>
          </a:solidFill>
          <a:ln w="9525">
            <a:solidFill>
              <a:schemeClr val="tx1"/>
            </a:solidFill>
            <a:round/>
            <a:headEnd/>
            <a:tailEnd/>
          </a:ln>
        </p:spPr>
        <p:txBody>
          <a:bodyPr wrap="none" anchor="ctr"/>
          <a:lstStyle/>
          <a:p>
            <a:pPr algn="ctr"/>
            <a:r>
              <a:rPr lang="tr-TR" sz="2000" b="1">
                <a:solidFill>
                  <a:schemeClr val="bg1"/>
                </a:solidFill>
                <a:latin typeface="Arial Unicode MS" pitchFamily="34" charset="-128"/>
              </a:rPr>
              <a:t>RSV ENGELLEME</a:t>
            </a:r>
          </a:p>
          <a:p>
            <a:pPr algn="ctr"/>
            <a:endParaRPr lang="tr-TR" sz="2000" b="1">
              <a:solidFill>
                <a:schemeClr val="bg1"/>
              </a:solidFill>
              <a:latin typeface="Arial Unicode MS" pitchFamily="34" charset="-128"/>
            </a:endParaRPr>
          </a:p>
          <a:p>
            <a:pPr algn="ctr"/>
            <a:r>
              <a:rPr lang="tr-TR" sz="2000" b="1">
                <a:solidFill>
                  <a:srgbClr val="FF0000"/>
                </a:solidFill>
                <a:latin typeface="Arial Unicode MS" pitchFamily="34" charset="-128"/>
              </a:rPr>
              <a:t>Risk altındakilere </a:t>
            </a:r>
            <a:r>
              <a:rPr lang="tr-TR" sz="2000" b="1">
                <a:solidFill>
                  <a:srgbClr val="FF0000"/>
                </a:solidFill>
                <a:latin typeface="Calibri"/>
              </a:rPr>
              <a:t>“</a:t>
            </a:r>
            <a:r>
              <a:rPr lang="tr-TR" sz="2000" b="1">
                <a:solidFill>
                  <a:srgbClr val="FF0000"/>
                </a:solidFill>
                <a:latin typeface="Arial Unicode MS" pitchFamily="34" charset="-128"/>
              </a:rPr>
              <a:t>Targeted Immune proflaksi</a:t>
            </a:r>
            <a:r>
              <a:rPr lang="tr-TR" sz="2000" b="1">
                <a:solidFill>
                  <a:srgbClr val="FF0000"/>
                </a:solidFill>
                <a:latin typeface="Calibri"/>
              </a:rPr>
              <a:t>”</a:t>
            </a:r>
            <a:endParaRPr lang="tr-TR" sz="2000" b="1">
              <a:solidFill>
                <a:srgbClr val="FF0000"/>
              </a:solidFill>
              <a:latin typeface="Arial Unicode MS" pitchFamily="34" charset="-128"/>
            </a:endParaRPr>
          </a:p>
          <a:p>
            <a:pPr algn="ctr"/>
            <a:r>
              <a:rPr lang="tr-TR" sz="2000" b="1">
                <a:solidFill>
                  <a:srgbClr val="FF0000"/>
                </a:solidFill>
                <a:latin typeface="Arial Unicode MS" pitchFamily="34" charset="-128"/>
              </a:rPr>
              <a:t>Temel enfeksiyon kontrol </a:t>
            </a:r>
            <a:r>
              <a:rPr lang="tr-TR" sz="2000" b="1">
                <a:solidFill>
                  <a:srgbClr val="FF0000"/>
                </a:solidFill>
                <a:latin typeface="Calibri"/>
              </a:rPr>
              <a:t>ö</a:t>
            </a:r>
            <a:r>
              <a:rPr lang="tr-TR" sz="2000" b="1">
                <a:solidFill>
                  <a:srgbClr val="FF0000"/>
                </a:solidFill>
                <a:latin typeface="Arial Unicode MS" pitchFamily="34" charset="-128"/>
              </a:rPr>
              <a:t>nlemlerinin alınması</a:t>
            </a:r>
          </a:p>
          <a:p>
            <a:pPr algn="ctr"/>
            <a:r>
              <a:rPr lang="tr-TR" sz="2000" b="1">
                <a:solidFill>
                  <a:srgbClr val="FF0000"/>
                </a:solidFill>
                <a:latin typeface="Arial Unicode MS" pitchFamily="34" charset="-128"/>
              </a:rPr>
              <a:t>Ailelerin eğitimi</a:t>
            </a:r>
          </a:p>
          <a:p>
            <a:pPr algn="ctr"/>
            <a:endParaRPr lang="tr-TR" sz="2000" b="1">
              <a:solidFill>
                <a:srgbClr val="FF0000"/>
              </a:solidFill>
              <a:latin typeface="Arial Unicode MS" pitchFamily="34" charset="-128"/>
            </a:endParaRPr>
          </a:p>
          <a:p>
            <a:pPr algn="ctr"/>
            <a:endParaRPr lang="tr-TR" sz="2000" b="1">
              <a:solidFill>
                <a:srgbClr val="FF0000"/>
              </a:solidFill>
              <a:latin typeface="Arial Unicode MS" pitchFamily="34" charset="-128"/>
            </a:endParaRPr>
          </a:p>
        </p:txBody>
      </p:sp>
      <p:pic>
        <p:nvPicPr>
          <p:cNvPr id="151554" name="Picture 3" descr="855F8872DCCE36429777D95Ar"/>
          <p:cNvPicPr>
            <a:picLocks noChangeAspect="1" noChangeArrowheads="1"/>
          </p:cNvPicPr>
          <p:nvPr/>
        </p:nvPicPr>
        <p:blipFill>
          <a:blip r:embed="rId2"/>
          <a:srcRect/>
          <a:stretch>
            <a:fillRect/>
          </a:stretch>
        </p:blipFill>
        <p:spPr bwMode="auto">
          <a:xfrm>
            <a:off x="2916238" y="3633788"/>
            <a:ext cx="3311525" cy="228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ChangeArrowheads="1"/>
          </p:cNvSpPr>
          <p:nvPr/>
        </p:nvSpPr>
        <p:spPr bwMode="auto">
          <a:xfrm>
            <a:off x="1116013" y="908050"/>
            <a:ext cx="7416800" cy="5113338"/>
          </a:xfrm>
          <a:prstGeom prst="rect">
            <a:avLst/>
          </a:prstGeom>
          <a:solidFill>
            <a:schemeClr val="tx1"/>
          </a:solidFill>
          <a:ln w="9525">
            <a:solidFill>
              <a:schemeClr val="tx1"/>
            </a:solidFill>
            <a:miter lim="800000"/>
            <a:headEnd/>
            <a:tailEnd/>
          </a:ln>
        </p:spPr>
        <p:txBody>
          <a:bodyPr wrap="none" anchor="ctr"/>
          <a:lstStyle/>
          <a:p>
            <a:endParaRPr lang="tr-TR">
              <a:latin typeface="Arial Unicode MS" pitchFamily="34" charset="-128"/>
            </a:endParaRPr>
          </a:p>
        </p:txBody>
      </p:sp>
      <p:sp>
        <p:nvSpPr>
          <p:cNvPr id="152578" name="Text Box 3"/>
          <p:cNvSpPr txBox="1">
            <a:spLocks noChangeArrowheads="1"/>
          </p:cNvSpPr>
          <p:nvPr/>
        </p:nvSpPr>
        <p:spPr bwMode="auto">
          <a:xfrm>
            <a:off x="1258888" y="1125538"/>
            <a:ext cx="7200900" cy="5173662"/>
          </a:xfrm>
          <a:prstGeom prst="rect">
            <a:avLst/>
          </a:prstGeom>
          <a:noFill/>
          <a:ln w="9525">
            <a:noFill/>
            <a:miter lim="800000"/>
            <a:headEnd/>
            <a:tailEnd/>
          </a:ln>
        </p:spPr>
        <p:txBody>
          <a:bodyPr>
            <a:spAutoFit/>
          </a:bodyPr>
          <a:lstStyle/>
          <a:p>
            <a:pPr algn="ctr"/>
            <a:r>
              <a:rPr lang="tr-TR">
                <a:solidFill>
                  <a:srgbClr val="FF0000"/>
                </a:solidFill>
                <a:latin typeface="Arial Unicode MS" pitchFamily="34" charset="-128"/>
              </a:rPr>
              <a:t>Premat</a:t>
            </a:r>
            <a:r>
              <a:rPr lang="tr-TR">
                <a:solidFill>
                  <a:srgbClr val="FF0000"/>
                </a:solidFill>
                <a:latin typeface="Calibri"/>
              </a:rPr>
              <a:t>ü</a:t>
            </a:r>
            <a:r>
              <a:rPr lang="tr-TR">
                <a:solidFill>
                  <a:srgbClr val="FF0000"/>
                </a:solidFill>
                <a:latin typeface="Arial Unicode MS" pitchFamily="34" charset="-128"/>
              </a:rPr>
              <a:t>relerde RSV profilaksi ilkeleri</a:t>
            </a:r>
          </a:p>
          <a:p>
            <a:pPr algn="ctr"/>
            <a:endParaRPr lang="tr-TR">
              <a:solidFill>
                <a:schemeClr val="bg1"/>
              </a:solidFill>
              <a:latin typeface="Arial Unicode MS" pitchFamily="34" charset="-128"/>
            </a:endParaRPr>
          </a:p>
          <a:p>
            <a:pPr>
              <a:buFontTx/>
              <a:buChar char="•"/>
            </a:pPr>
            <a:r>
              <a:rPr lang="tr-TR">
                <a:solidFill>
                  <a:schemeClr val="bg1"/>
                </a:solidFill>
                <a:latin typeface="Arial Unicode MS" pitchFamily="34" charset="-128"/>
              </a:rPr>
              <a:t>RSV monoklonal antikor, IM</a:t>
            </a:r>
          </a:p>
          <a:p>
            <a:pPr>
              <a:buFontTx/>
              <a:buChar char="•"/>
            </a:pPr>
            <a:endParaRPr lang="tr-TR">
              <a:solidFill>
                <a:schemeClr val="bg1"/>
              </a:solidFill>
              <a:latin typeface="Arial Unicode MS" pitchFamily="34" charset="-128"/>
            </a:endParaRPr>
          </a:p>
          <a:p>
            <a:pPr>
              <a:buFontTx/>
              <a:buChar char="•"/>
            </a:pPr>
            <a:r>
              <a:rPr lang="tr-TR">
                <a:solidFill>
                  <a:schemeClr val="bg1"/>
                </a:solidFill>
                <a:latin typeface="Arial Unicode MS" pitchFamily="34" charset="-128"/>
              </a:rPr>
              <a:t>5ay,aylık 15mg/kg/doz (T</a:t>
            </a:r>
            <a:r>
              <a:rPr lang="tr-TR">
                <a:solidFill>
                  <a:schemeClr val="bg1"/>
                </a:solidFill>
                <a:latin typeface="Calibri"/>
              </a:rPr>
              <a:t>ü</a:t>
            </a:r>
            <a:r>
              <a:rPr lang="tr-TR">
                <a:solidFill>
                  <a:schemeClr val="bg1"/>
                </a:solidFill>
                <a:latin typeface="Arial Unicode MS" pitchFamily="34" charset="-128"/>
              </a:rPr>
              <a:t>rkiye</a:t>
            </a:r>
            <a:r>
              <a:rPr lang="tr-TR">
                <a:solidFill>
                  <a:schemeClr val="bg1"/>
                </a:solidFill>
                <a:latin typeface="Calibri"/>
              </a:rPr>
              <a:t>’</a:t>
            </a:r>
            <a:r>
              <a:rPr lang="tr-TR">
                <a:solidFill>
                  <a:schemeClr val="bg1"/>
                </a:solidFill>
                <a:latin typeface="Arial Unicode MS" pitchFamily="34" charset="-128"/>
              </a:rPr>
              <a:t>de Kasım-Mart RSV sezonu)</a:t>
            </a:r>
          </a:p>
          <a:p>
            <a:pPr>
              <a:buFontTx/>
              <a:buChar char="•"/>
            </a:pPr>
            <a:endParaRPr lang="tr-TR">
              <a:solidFill>
                <a:schemeClr val="bg1"/>
              </a:solidFill>
              <a:latin typeface="Arial Unicode MS" pitchFamily="34" charset="-128"/>
            </a:endParaRPr>
          </a:p>
          <a:p>
            <a:pPr>
              <a:buFontTx/>
              <a:buChar char="•"/>
            </a:pPr>
            <a:r>
              <a:rPr lang="tr-TR">
                <a:solidFill>
                  <a:schemeClr val="bg1"/>
                </a:solidFill>
                <a:latin typeface="Arial Unicode MS" pitchFamily="34" charset="-128"/>
              </a:rPr>
              <a:t>RSV ye bağlı hospitalizasyonları azaltır</a:t>
            </a:r>
          </a:p>
          <a:p>
            <a:r>
              <a:rPr lang="tr-TR">
                <a:solidFill>
                  <a:schemeClr val="bg1"/>
                </a:solidFill>
                <a:latin typeface="Arial Unicode MS" pitchFamily="34" charset="-128"/>
              </a:rPr>
              <a:t>RSV enfeksiyonuna bağlı mortaliteye etkisi g</a:t>
            </a:r>
            <a:r>
              <a:rPr lang="tr-TR">
                <a:solidFill>
                  <a:schemeClr val="bg1"/>
                </a:solidFill>
                <a:latin typeface="Calibri"/>
              </a:rPr>
              <a:t>ö</a:t>
            </a:r>
            <a:r>
              <a:rPr lang="tr-TR">
                <a:solidFill>
                  <a:schemeClr val="bg1"/>
                </a:solidFill>
                <a:latin typeface="Arial Unicode MS" pitchFamily="34" charset="-128"/>
              </a:rPr>
              <a:t>sterilmedi</a:t>
            </a:r>
          </a:p>
          <a:p>
            <a:endParaRPr lang="tr-TR">
              <a:solidFill>
                <a:schemeClr val="bg1"/>
              </a:solidFill>
              <a:latin typeface="Arial Unicode MS" pitchFamily="34" charset="-128"/>
            </a:endParaRPr>
          </a:p>
          <a:p>
            <a:pPr>
              <a:buFontTx/>
              <a:buChar char="•"/>
            </a:pPr>
            <a:endParaRPr lang="tr-TR">
              <a:solidFill>
                <a:schemeClr val="bg1"/>
              </a:solidFill>
              <a:latin typeface="Arial Unicode MS" pitchFamily="34" charset="-128"/>
            </a:endParaRPr>
          </a:p>
          <a:p>
            <a:pPr>
              <a:buFontTx/>
              <a:buChar char="•"/>
            </a:pPr>
            <a:r>
              <a:rPr lang="tr-TR">
                <a:solidFill>
                  <a:schemeClr val="bg1"/>
                </a:solidFill>
                <a:latin typeface="Arial Unicode MS" pitchFamily="34" charset="-128"/>
              </a:rPr>
              <a:t>Y</a:t>
            </a:r>
            <a:r>
              <a:rPr lang="tr-TR">
                <a:solidFill>
                  <a:schemeClr val="bg1"/>
                </a:solidFill>
                <a:latin typeface="Calibri"/>
              </a:rPr>
              <a:t>ü</a:t>
            </a:r>
            <a:r>
              <a:rPr lang="tr-TR">
                <a:solidFill>
                  <a:schemeClr val="bg1"/>
                </a:solidFill>
                <a:latin typeface="Arial Unicode MS" pitchFamily="34" charset="-128"/>
              </a:rPr>
              <a:t>ksek risk grubunda RSV bronşiolitine bağlı hospitalizasyon %25 </a:t>
            </a:r>
          </a:p>
          <a:p>
            <a:pPr>
              <a:buFontTx/>
              <a:buChar char="•"/>
            </a:pPr>
            <a:endParaRPr lang="tr-TR">
              <a:solidFill>
                <a:schemeClr val="bg1"/>
              </a:solidFill>
              <a:latin typeface="Arial Unicode MS" pitchFamily="34" charset="-128"/>
            </a:endParaRPr>
          </a:p>
          <a:p>
            <a:r>
              <a:rPr lang="tr-TR">
                <a:solidFill>
                  <a:schemeClr val="bg1"/>
                </a:solidFill>
                <a:latin typeface="Arial Unicode MS" pitchFamily="34" charset="-128"/>
              </a:rPr>
              <a:t>&lt;32 hafta, taburculukta-RSV sezonunda ve&lt;3ay, NICU</a:t>
            </a:r>
            <a:r>
              <a:rPr lang="tr-TR">
                <a:solidFill>
                  <a:schemeClr val="bg1"/>
                </a:solidFill>
                <a:latin typeface="Calibri"/>
              </a:rPr>
              <a:t>’</a:t>
            </a:r>
            <a:r>
              <a:rPr lang="tr-TR">
                <a:solidFill>
                  <a:schemeClr val="bg1"/>
                </a:solidFill>
                <a:latin typeface="Arial Unicode MS" pitchFamily="34" charset="-128"/>
              </a:rPr>
              <a:t>da &gt;28 g</a:t>
            </a:r>
            <a:r>
              <a:rPr lang="tr-TR">
                <a:solidFill>
                  <a:schemeClr val="bg1"/>
                </a:solidFill>
                <a:latin typeface="Calibri"/>
              </a:rPr>
              <a:t>ü</a:t>
            </a:r>
            <a:r>
              <a:rPr lang="tr-TR">
                <a:solidFill>
                  <a:schemeClr val="bg1"/>
                </a:solidFill>
                <a:latin typeface="Arial Unicode MS" pitchFamily="34" charset="-128"/>
              </a:rPr>
              <a:t>n oksijen gereksinimi</a:t>
            </a:r>
          </a:p>
          <a:p>
            <a:endParaRPr lang="tr-TR">
              <a:solidFill>
                <a:schemeClr val="bg1"/>
              </a:solidFill>
              <a:latin typeface="Arial Unicode MS" pitchFamily="34" charset="-128"/>
            </a:endParaRPr>
          </a:p>
          <a:p>
            <a:pPr>
              <a:buFontTx/>
              <a:buChar char="•"/>
            </a:pPr>
            <a:r>
              <a:rPr lang="tr-TR">
                <a:solidFill>
                  <a:schemeClr val="bg1"/>
                </a:solidFill>
                <a:latin typeface="Arial Unicode MS" pitchFamily="34" charset="-128"/>
              </a:rPr>
              <a:t>Maliyet y</a:t>
            </a:r>
            <a:r>
              <a:rPr lang="tr-TR">
                <a:solidFill>
                  <a:schemeClr val="bg1"/>
                </a:solidFill>
                <a:latin typeface="Calibri"/>
              </a:rPr>
              <a:t>ü</a:t>
            </a:r>
            <a:r>
              <a:rPr lang="tr-TR">
                <a:solidFill>
                  <a:schemeClr val="bg1"/>
                </a:solidFill>
                <a:latin typeface="Arial Unicode MS" pitchFamily="34" charset="-128"/>
              </a:rPr>
              <a:t>ksekliği en </a:t>
            </a:r>
            <a:r>
              <a:rPr lang="tr-TR">
                <a:solidFill>
                  <a:schemeClr val="bg1"/>
                </a:solidFill>
                <a:latin typeface="Calibri"/>
              </a:rPr>
              <a:t>ö</a:t>
            </a:r>
            <a:r>
              <a:rPr lang="tr-TR">
                <a:solidFill>
                  <a:schemeClr val="bg1"/>
                </a:solidFill>
                <a:latin typeface="Arial Unicode MS" pitchFamily="34" charset="-128"/>
              </a:rPr>
              <a:t>nemli dezavantaj</a:t>
            </a:r>
          </a:p>
          <a:p>
            <a:endParaRPr lang="tr-TR">
              <a:solidFill>
                <a:schemeClr val="bg1"/>
              </a:solidFill>
              <a:latin typeface="Arial Unicode MS" pitchFamily="34" charset="-128"/>
            </a:endParaRPr>
          </a:p>
          <a:p>
            <a:pPr>
              <a:spcBef>
                <a:spcPct val="50000"/>
              </a:spcBef>
            </a:pPr>
            <a:endParaRPr lang="tr-TR">
              <a:solidFill>
                <a:schemeClr val="bg1"/>
              </a:solidFill>
              <a:latin typeface="Arial Unicode MS" pitchFamily="34" charset="-12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AutoShape 2"/>
          <p:cNvSpPr>
            <a:spLocks noChangeArrowheads="1"/>
          </p:cNvSpPr>
          <p:nvPr/>
        </p:nvSpPr>
        <p:spPr bwMode="auto">
          <a:xfrm>
            <a:off x="2484438" y="333375"/>
            <a:ext cx="4103687" cy="792163"/>
          </a:xfrm>
          <a:prstGeom prst="roundRect">
            <a:avLst>
              <a:gd name="adj" fmla="val 16667"/>
            </a:avLst>
          </a:prstGeom>
          <a:solidFill>
            <a:schemeClr val="tx1"/>
          </a:solidFill>
          <a:ln w="9525">
            <a:solidFill>
              <a:schemeClr val="tx1"/>
            </a:solidFill>
            <a:round/>
            <a:headEnd/>
            <a:tailEnd/>
          </a:ln>
        </p:spPr>
        <p:txBody>
          <a:bodyPr wrap="none" anchor="ctr"/>
          <a:lstStyle/>
          <a:p>
            <a:endParaRPr lang="tr-TR">
              <a:latin typeface="Arial Unicode MS" pitchFamily="34" charset="-128"/>
            </a:endParaRPr>
          </a:p>
        </p:txBody>
      </p:sp>
      <p:sp>
        <p:nvSpPr>
          <p:cNvPr id="153602" name="Text Box 3"/>
          <p:cNvSpPr txBox="1">
            <a:spLocks noChangeArrowheads="1"/>
          </p:cNvSpPr>
          <p:nvPr/>
        </p:nvSpPr>
        <p:spPr bwMode="auto">
          <a:xfrm>
            <a:off x="2843213" y="549275"/>
            <a:ext cx="3313112" cy="1328738"/>
          </a:xfrm>
          <a:prstGeom prst="rect">
            <a:avLst/>
          </a:prstGeom>
          <a:noFill/>
          <a:ln w="9525">
            <a:noFill/>
            <a:miter lim="800000"/>
            <a:headEnd/>
            <a:tailEnd/>
          </a:ln>
        </p:spPr>
        <p:txBody>
          <a:bodyPr>
            <a:spAutoFit/>
          </a:bodyPr>
          <a:lstStyle/>
          <a:p>
            <a:pPr algn="ctr"/>
            <a:r>
              <a:rPr lang="tr-TR" b="1">
                <a:solidFill>
                  <a:srgbClr val="FF0000"/>
                </a:solidFill>
                <a:latin typeface="Arial Unicode MS" pitchFamily="34" charset="-128"/>
              </a:rPr>
              <a:t>RSV PROFLAKSİSİ</a:t>
            </a:r>
          </a:p>
          <a:p>
            <a:pPr algn="ctr"/>
            <a:endParaRPr lang="tr-TR" b="1">
              <a:solidFill>
                <a:schemeClr val="bg1"/>
              </a:solidFill>
              <a:latin typeface="Arial Unicode MS" pitchFamily="34" charset="-128"/>
            </a:endParaRPr>
          </a:p>
          <a:p>
            <a:pPr algn="ctr"/>
            <a:endParaRPr lang="tr-TR">
              <a:solidFill>
                <a:schemeClr val="bg1"/>
              </a:solidFill>
              <a:latin typeface="Arial Unicode MS" pitchFamily="34" charset="-128"/>
            </a:endParaRPr>
          </a:p>
          <a:p>
            <a:pPr>
              <a:spcBef>
                <a:spcPct val="50000"/>
              </a:spcBef>
            </a:pPr>
            <a:endParaRPr lang="tr-TR">
              <a:solidFill>
                <a:schemeClr val="bg1"/>
              </a:solidFill>
              <a:latin typeface="Arial Unicode MS" pitchFamily="34" charset="-128"/>
            </a:endParaRPr>
          </a:p>
        </p:txBody>
      </p:sp>
      <p:sp>
        <p:nvSpPr>
          <p:cNvPr id="153603" name="Text Box 4"/>
          <p:cNvSpPr txBox="1">
            <a:spLocks noChangeArrowheads="1"/>
          </p:cNvSpPr>
          <p:nvPr/>
        </p:nvSpPr>
        <p:spPr bwMode="auto">
          <a:xfrm>
            <a:off x="250825" y="1377950"/>
            <a:ext cx="8569325" cy="4932363"/>
          </a:xfrm>
          <a:prstGeom prst="rect">
            <a:avLst/>
          </a:prstGeom>
          <a:noFill/>
          <a:ln w="9525">
            <a:noFill/>
            <a:miter lim="800000"/>
            <a:headEnd/>
            <a:tailEnd/>
          </a:ln>
        </p:spPr>
        <p:txBody>
          <a:bodyPr>
            <a:spAutoFit/>
          </a:bodyPr>
          <a:lstStyle/>
          <a:p>
            <a:pPr algn="ctr"/>
            <a:r>
              <a:rPr lang="tr-TR" b="1">
                <a:latin typeface="Arial Unicode MS" pitchFamily="34" charset="-128"/>
              </a:rPr>
              <a:t>TURK NEONATOLOJI DERNEGI PALIVIZUMAB ILE RSV PROFLAKSISI </a:t>
            </a:r>
            <a:br>
              <a:rPr lang="tr-TR" b="1">
                <a:latin typeface="Arial Unicode MS" pitchFamily="34" charset="-128"/>
              </a:rPr>
            </a:br>
            <a:r>
              <a:rPr lang="tr-TR" b="1">
                <a:latin typeface="Arial Unicode MS" pitchFamily="34" charset="-128"/>
              </a:rPr>
              <a:t>2012 YILI ONERILERI</a:t>
            </a:r>
            <a:br>
              <a:rPr lang="tr-TR" b="1">
                <a:latin typeface="Arial Unicode MS" pitchFamily="34" charset="-128"/>
              </a:rPr>
            </a:br>
            <a:r>
              <a:rPr lang="tr-TR" b="1">
                <a:latin typeface="Arial Unicode MS" pitchFamily="34" charset="-128"/>
              </a:rPr>
              <a:t/>
            </a:r>
            <a:br>
              <a:rPr lang="tr-TR" b="1">
                <a:latin typeface="Arial Unicode MS" pitchFamily="34" charset="-128"/>
              </a:rPr>
            </a:br>
            <a:r>
              <a:rPr lang="tr-TR" sz="1200">
                <a:latin typeface="Arial Unicode MS" pitchFamily="34" charset="-128"/>
              </a:rPr>
              <a:t>1.</a:t>
            </a:r>
            <a:r>
              <a:rPr lang="tr-TR" sz="1200">
                <a:latin typeface="Calibri"/>
              </a:rPr>
              <a:t> </a:t>
            </a:r>
            <a:r>
              <a:rPr lang="tr-TR" sz="1200">
                <a:latin typeface="Arial Unicode MS" pitchFamily="34" charset="-128"/>
              </a:rPr>
              <a:t> Gebelik yası 29 haftanın ( 28 hafta +6/7 g</a:t>
            </a:r>
            <a:r>
              <a:rPr lang="tr-TR" sz="1200">
                <a:latin typeface="Calibri"/>
              </a:rPr>
              <a:t>ü</a:t>
            </a:r>
            <a:r>
              <a:rPr lang="tr-TR" sz="1200">
                <a:latin typeface="Arial Unicode MS" pitchFamily="34" charset="-128"/>
              </a:rPr>
              <a:t>n) </a:t>
            </a:r>
            <a:r>
              <a:rPr lang="tr-TR" sz="1200">
                <a:latin typeface="Calibri"/>
              </a:rPr>
              <a:t> </a:t>
            </a:r>
            <a:r>
              <a:rPr lang="tr-TR" sz="1200">
                <a:latin typeface="Arial Unicode MS" pitchFamily="34" charset="-128"/>
              </a:rPr>
              <a:t>altinda dogmus olan, RSV sezonu baslangicinda 1 yasindan kucuk</a:t>
            </a:r>
            <a:r>
              <a:rPr lang="tr-TR" sz="1200">
                <a:latin typeface="Calibri"/>
              </a:rPr>
              <a:t> </a:t>
            </a:r>
            <a:r>
              <a:rPr lang="tr-TR" sz="1200">
                <a:latin typeface="Arial Unicode MS" pitchFamily="34" charset="-128"/>
              </a:rPr>
              <a:t>olan kronik akciger hastaligi tanili veya tanisiz tum bebekler.</a:t>
            </a:r>
            <a:br>
              <a:rPr lang="tr-TR" sz="1200">
                <a:latin typeface="Arial Unicode MS" pitchFamily="34" charset="-128"/>
              </a:rPr>
            </a:br>
            <a:r>
              <a:rPr lang="tr-TR" sz="1200">
                <a:latin typeface="Arial Unicode MS" pitchFamily="34" charset="-128"/>
              </a:rPr>
              <a:t/>
            </a:r>
            <a:br>
              <a:rPr lang="tr-TR" sz="1200">
                <a:latin typeface="Arial Unicode MS" pitchFamily="34" charset="-128"/>
              </a:rPr>
            </a:br>
            <a:r>
              <a:rPr lang="tr-TR" sz="1200">
                <a:latin typeface="Arial Unicode MS" pitchFamily="34" charset="-128"/>
              </a:rPr>
              <a:t>  2.</a:t>
            </a:r>
            <a:r>
              <a:rPr lang="tr-TR" sz="1200">
                <a:latin typeface="Calibri"/>
              </a:rPr>
              <a:t> </a:t>
            </a:r>
            <a:r>
              <a:rPr lang="tr-TR" sz="1200">
                <a:latin typeface="Arial Unicode MS" pitchFamily="34" charset="-128"/>
              </a:rPr>
              <a:t> RSV sezonu baslangicindan onceki son 6 ay icinde kronik akciger hastaligi icin ozgun tedavi (ek oksijen, bronkodilatator, diuretik veya kortikosteroid) gereksinimi olan, 2 yasın altındaki cocuklar.</a:t>
            </a:r>
          </a:p>
          <a:p>
            <a:pPr algn="ctr"/>
            <a:endParaRPr lang="tr-TR" sz="1200">
              <a:latin typeface="Arial Unicode MS" pitchFamily="34" charset="-128"/>
            </a:endParaRPr>
          </a:p>
          <a:p>
            <a:pPr algn="ctr"/>
            <a:r>
              <a:rPr lang="tr-TR" sz="1200">
                <a:latin typeface="Arial Unicode MS" pitchFamily="34" charset="-128"/>
              </a:rPr>
              <a:t>3.</a:t>
            </a:r>
            <a:r>
              <a:rPr lang="tr-TR" sz="1200">
                <a:latin typeface="Calibri"/>
              </a:rPr>
              <a:t> </a:t>
            </a:r>
            <a:r>
              <a:rPr lang="tr-TR" sz="1200">
                <a:latin typeface="Arial Unicode MS" pitchFamily="34" charset="-128"/>
              </a:rPr>
              <a:t> RSV sezonu baslangıcında 1 yasindan kucuk, siyanotik dogustan kalp hastaligi, konjestif kalp yetmezligi tedavisi gerektiren asiyanotik dogustan kalp hastaligi olan bebekler, ameliyat edildigi halde rezidu hemodinamik bozukluk nedeniyle konjestif kalp yetersizligi tedavisi almaya devam eden bebekler, onemli pulmoner hipertansiyonlu bebekler (sistemik basincin %50</a:t>
            </a:r>
            <a:r>
              <a:rPr lang="tr-TR" sz="1200">
                <a:latin typeface="Calibri"/>
              </a:rPr>
              <a:t>’</a:t>
            </a:r>
            <a:r>
              <a:rPr lang="tr-TR" sz="1200">
                <a:latin typeface="Arial Unicode MS" pitchFamily="34" charset="-128"/>
              </a:rPr>
              <a:t>sinden fazlasi) ve hemodinamik bozukluk nedeniyle tedavi alması gereken kardiyomiyopatili bebeklerde kullanilir.</a:t>
            </a:r>
            <a:br>
              <a:rPr lang="tr-TR" sz="1200">
                <a:latin typeface="Arial Unicode MS" pitchFamily="34" charset="-128"/>
              </a:rPr>
            </a:br>
            <a:r>
              <a:rPr lang="tr-TR" sz="1200">
                <a:latin typeface="Arial Unicode MS" pitchFamily="34" charset="-128"/>
              </a:rPr>
              <a:t/>
            </a:r>
            <a:br>
              <a:rPr lang="tr-TR" sz="1200">
                <a:latin typeface="Arial Unicode MS" pitchFamily="34" charset="-128"/>
              </a:rPr>
            </a:br>
            <a:r>
              <a:rPr lang="tr-TR" sz="1200">
                <a:latin typeface="Arial Unicode MS" pitchFamily="34" charset="-128"/>
              </a:rPr>
              <a:t>4. </a:t>
            </a:r>
            <a:r>
              <a:rPr lang="tr-TR" sz="1200">
                <a:latin typeface="Calibri"/>
              </a:rPr>
              <a:t> </a:t>
            </a:r>
            <a:r>
              <a:rPr lang="tr-TR" sz="1200">
                <a:latin typeface="Arial Unicode MS" pitchFamily="34" charset="-128"/>
              </a:rPr>
              <a:t>Yenidogan yogun bakim unitesinde ayni anda en az 3 vakada RSV enfeksiyonu gosterildigi takdirde serviste yatan gebelik yasları 29 haftanin (28 hafta +6/7 gun) </a:t>
            </a:r>
            <a:r>
              <a:rPr lang="tr-TR" sz="1200">
                <a:latin typeface="Calibri"/>
              </a:rPr>
              <a:t> </a:t>
            </a:r>
            <a:r>
              <a:rPr lang="tr-TR" sz="1200">
                <a:latin typeface="Arial Unicode MS" pitchFamily="34" charset="-128"/>
              </a:rPr>
              <a:t>altinda dogmus diger tum premature bebeklere ve kronik akciger hastaligi olan 29 hafta ve uzerindeki tum premature bebeklere proflaktik olarak palivizumab verilebilir. </a:t>
            </a:r>
            <a:br>
              <a:rPr lang="tr-TR" sz="1200">
                <a:latin typeface="Arial Unicode MS" pitchFamily="34" charset="-128"/>
              </a:rPr>
            </a:br>
            <a:r>
              <a:rPr lang="tr-TR" sz="1200">
                <a:latin typeface="Arial Unicode MS" pitchFamily="34" charset="-128"/>
              </a:rPr>
              <a:t/>
            </a:r>
            <a:br>
              <a:rPr lang="tr-TR" sz="1200">
                <a:latin typeface="Arial Unicode MS" pitchFamily="34" charset="-128"/>
              </a:rPr>
            </a:br>
            <a:r>
              <a:rPr lang="tr-TR" sz="1200">
                <a:latin typeface="Arial Unicode MS" pitchFamily="34" charset="-128"/>
              </a:rPr>
              <a:t>5.</a:t>
            </a:r>
            <a:r>
              <a:rPr lang="tr-TR" sz="1200">
                <a:latin typeface="Calibri"/>
              </a:rPr>
              <a:t> </a:t>
            </a:r>
            <a:r>
              <a:rPr lang="tr-TR" sz="1200">
                <a:latin typeface="Arial Unicode MS" pitchFamily="34" charset="-128"/>
              </a:rPr>
              <a:t> Palivizumab kullanımında israfı en aza indirmek amacıyla, RSV proflaksisi verilecek bebeklerin aynı gun cagrilmasi onerilir. </a:t>
            </a:r>
            <a:br>
              <a:rPr lang="tr-TR" sz="1200">
                <a:latin typeface="Arial Unicode MS" pitchFamily="34" charset="-128"/>
              </a:rPr>
            </a:br>
            <a:r>
              <a:rPr lang="tr-TR" sz="1200">
                <a:latin typeface="Arial Unicode MS" pitchFamily="34" charset="-128"/>
              </a:rPr>
              <a:t/>
            </a:r>
            <a:br>
              <a:rPr lang="tr-TR" sz="1200">
                <a:latin typeface="Arial Unicode MS" pitchFamily="34" charset="-128"/>
              </a:rPr>
            </a:br>
            <a:r>
              <a:rPr lang="tr-TR" sz="1200">
                <a:latin typeface="Arial Unicode MS" pitchFamily="34" charset="-128"/>
              </a:rPr>
              <a:t>6.</a:t>
            </a:r>
            <a:r>
              <a:rPr lang="tr-TR" sz="1200">
                <a:latin typeface="Calibri"/>
              </a:rPr>
              <a:t> </a:t>
            </a:r>
            <a:r>
              <a:rPr lang="tr-TR" sz="1200">
                <a:latin typeface="Arial Unicode MS" pitchFamily="34" charset="-128"/>
              </a:rPr>
              <a:t>Palivizumab Ekim-Mart aylari arasinda kabul edilen RSV sezonu boyunca 1 ay aralarla bir hasta icin en fazla 5 doz uygulanmalıdır. </a:t>
            </a:r>
            <a:br>
              <a:rPr lang="tr-TR" sz="1200">
                <a:latin typeface="Arial Unicode MS" pitchFamily="34" charset="-128"/>
              </a:rPr>
            </a:br>
            <a:r>
              <a:rPr lang="tr-TR" sz="1200">
                <a:latin typeface="Arial Unicode MS" pitchFamily="34" charset="-128"/>
              </a:rPr>
              <a:t/>
            </a:r>
            <a:br>
              <a:rPr lang="tr-TR" sz="1200">
                <a:latin typeface="Arial Unicode MS" pitchFamily="34" charset="-128"/>
              </a:rPr>
            </a:br>
            <a:endParaRPr lang="tr-TR" sz="1200">
              <a:latin typeface="Arial Unicode MS" pitchFamily="34"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Başlık 1"/>
          <p:cNvSpPr>
            <a:spLocks noGrp="1"/>
          </p:cNvSpPr>
          <p:nvPr>
            <p:ph type="title"/>
          </p:nvPr>
        </p:nvSpPr>
        <p:spPr>
          <a:xfrm>
            <a:off x="457200" y="253536"/>
            <a:ext cx="8229600" cy="1143000"/>
          </a:xfrm>
        </p:spPr>
        <p:txBody>
          <a:bodyPr>
            <a:scene3d>
              <a:camera prst="orthographicFront"/>
              <a:lightRig rig="soft" dir="t">
                <a:rot lat="0" lon="0" rev="2400000"/>
              </a:lightRig>
            </a:scene3d>
            <a:sp3d>
              <a:bevelT w="19050" h="12700"/>
            </a:sp3d>
          </a:bodyPr>
          <a:lstStyle/>
          <a:p>
            <a:pPr marL="54864" algn="ctr" eaLnBrk="1" fontAlgn="auto" hangingPunct="1">
              <a:spcAft>
                <a:spcPts val="0"/>
              </a:spcAft>
              <a:defRPr/>
            </a:pPr>
            <a:r>
              <a:rPr lang="tr-TR" sz="3600" dirty="0" smtClean="0">
                <a:solidFill>
                  <a:schemeClr val="accent2"/>
                </a:solidFill>
                <a:latin typeface="+mj-lt"/>
              </a:rPr>
              <a:t>Prematüre </a:t>
            </a:r>
            <a:r>
              <a:rPr lang="tr-TR" sz="3600" dirty="0" err="1" smtClean="0">
                <a:solidFill>
                  <a:schemeClr val="accent2"/>
                </a:solidFill>
                <a:latin typeface="+mj-lt"/>
              </a:rPr>
              <a:t>retinopatisi</a:t>
            </a:r>
            <a:r>
              <a:rPr lang="tr-TR" sz="3600" dirty="0" smtClean="0">
                <a:solidFill>
                  <a:schemeClr val="accent2"/>
                </a:solidFill>
                <a:latin typeface="+mj-lt"/>
              </a:rPr>
              <a:t> (ROP)</a:t>
            </a:r>
          </a:p>
        </p:txBody>
      </p:sp>
      <p:sp>
        <p:nvSpPr>
          <p:cNvPr id="154626" name="İçerik Yer Tutucusu 2"/>
          <p:cNvSpPr>
            <a:spLocks noGrp="1"/>
          </p:cNvSpPr>
          <p:nvPr>
            <p:ph idx="1"/>
          </p:nvPr>
        </p:nvSpPr>
        <p:spPr>
          <a:xfrm>
            <a:off x="457200" y="1484313"/>
            <a:ext cx="4691063" cy="4687887"/>
          </a:xfrm>
        </p:spPr>
        <p:txBody>
          <a:bodyPr/>
          <a:lstStyle/>
          <a:p>
            <a:pPr eaLnBrk="1" hangingPunct="1">
              <a:buFont typeface="Wingdings" pitchFamily="2" charset="2"/>
              <a:buChar char="§"/>
            </a:pPr>
            <a:r>
              <a:rPr lang="tr-TR" sz="2400" smtClean="0"/>
              <a:t>Damarlanması tamamlanmamış retinada y</a:t>
            </a:r>
            <a:r>
              <a:rPr lang="tr-TR" sz="2400" smtClean="0">
                <a:latin typeface="Calibri"/>
              </a:rPr>
              <a:t>ü</a:t>
            </a:r>
            <a:r>
              <a:rPr lang="tr-TR" sz="2400" smtClean="0"/>
              <a:t>ksek oksijen parsiyel basıncının oluşturduğu hasar </a:t>
            </a:r>
          </a:p>
          <a:p>
            <a:pPr eaLnBrk="1" hangingPunct="1">
              <a:buFont typeface="Wingdings" pitchFamily="2" charset="2"/>
              <a:buChar char="§"/>
            </a:pPr>
            <a:r>
              <a:rPr lang="tr-TR" sz="2400" smtClean="0"/>
              <a:t>Damarlanmanın durması, bozuk damarlanma</a:t>
            </a:r>
          </a:p>
          <a:p>
            <a:pPr eaLnBrk="1" hangingPunct="1">
              <a:buFont typeface="Wingdings" pitchFamily="2" charset="2"/>
              <a:buChar char="§"/>
            </a:pPr>
            <a:r>
              <a:rPr lang="tr-TR" sz="2400" smtClean="0"/>
              <a:t>Retina dekolmanı, vitreus kanamaları, retinada skar oluşumu</a:t>
            </a:r>
          </a:p>
          <a:p>
            <a:pPr eaLnBrk="1" hangingPunct="1">
              <a:buFont typeface="Wingdings" pitchFamily="2" charset="2"/>
              <a:buChar char="§"/>
            </a:pPr>
            <a:r>
              <a:rPr lang="tr-TR" sz="2400" smtClean="0">
                <a:latin typeface="Calibri"/>
              </a:rPr>
              <a:t>Ç</a:t>
            </a:r>
            <a:r>
              <a:rPr lang="tr-TR" sz="2400" smtClean="0"/>
              <a:t>ocukluk </a:t>
            </a:r>
            <a:r>
              <a:rPr lang="tr-TR" sz="2400" smtClean="0">
                <a:latin typeface="Calibri"/>
              </a:rPr>
              <a:t>ç</a:t>
            </a:r>
            <a:r>
              <a:rPr lang="tr-TR" sz="2400" smtClean="0"/>
              <a:t>ağında kortikal k</a:t>
            </a:r>
            <a:r>
              <a:rPr lang="tr-TR" sz="2400" smtClean="0">
                <a:latin typeface="Calibri"/>
              </a:rPr>
              <a:t>ö</a:t>
            </a:r>
            <a:r>
              <a:rPr lang="tr-TR" sz="2400" smtClean="0"/>
              <a:t>rl</a:t>
            </a:r>
            <a:r>
              <a:rPr lang="tr-TR" sz="2400" smtClean="0">
                <a:latin typeface="Calibri"/>
              </a:rPr>
              <a:t>ü</a:t>
            </a:r>
            <a:r>
              <a:rPr lang="tr-TR" sz="2400" smtClean="0"/>
              <a:t>kten sonra en sık g</a:t>
            </a:r>
            <a:r>
              <a:rPr lang="tr-TR" sz="2400" smtClean="0">
                <a:latin typeface="Calibri"/>
              </a:rPr>
              <a:t>ö</a:t>
            </a:r>
            <a:r>
              <a:rPr lang="tr-TR" sz="2400" smtClean="0"/>
              <a:t>r</a:t>
            </a:r>
            <a:r>
              <a:rPr lang="tr-TR" sz="2400" smtClean="0">
                <a:latin typeface="Calibri"/>
              </a:rPr>
              <a:t>ü</a:t>
            </a:r>
            <a:r>
              <a:rPr lang="tr-TR" sz="2400" smtClean="0"/>
              <a:t>len k</a:t>
            </a:r>
            <a:r>
              <a:rPr lang="tr-TR" sz="2400" smtClean="0">
                <a:latin typeface="Calibri"/>
              </a:rPr>
              <a:t>ö</a:t>
            </a:r>
            <a:r>
              <a:rPr lang="tr-TR" sz="2400" smtClean="0"/>
              <a:t>rl</a:t>
            </a:r>
            <a:r>
              <a:rPr lang="tr-TR" sz="2400" smtClean="0">
                <a:latin typeface="Calibri"/>
              </a:rPr>
              <a:t>ü</a:t>
            </a:r>
            <a:r>
              <a:rPr lang="tr-TR" sz="2400" smtClean="0"/>
              <a:t>k nedeni</a:t>
            </a:r>
          </a:p>
        </p:txBody>
      </p:sp>
      <p:pic>
        <p:nvPicPr>
          <p:cNvPr id="154627" name="Picture 9" descr="amd_eye"/>
          <p:cNvPicPr>
            <a:picLocks noChangeAspect="1" noChangeArrowheads="1"/>
          </p:cNvPicPr>
          <p:nvPr/>
        </p:nvPicPr>
        <p:blipFill>
          <a:blip r:embed="rId2"/>
          <a:srcRect/>
          <a:stretch>
            <a:fillRect/>
          </a:stretch>
        </p:blipFill>
        <p:spPr bwMode="auto">
          <a:xfrm>
            <a:off x="5724525" y="1844675"/>
            <a:ext cx="2232025" cy="1787525"/>
          </a:xfrm>
          <a:prstGeom prst="rect">
            <a:avLst/>
          </a:prstGeom>
          <a:noFill/>
          <a:ln w="9525">
            <a:noFill/>
            <a:miter lim="800000"/>
            <a:headEnd/>
            <a:tailEnd/>
          </a:ln>
        </p:spPr>
      </p:pic>
      <p:pic>
        <p:nvPicPr>
          <p:cNvPr id="154628" name="Picture 5" descr="4330_web"/>
          <p:cNvPicPr>
            <a:picLocks noChangeAspect="1" noChangeArrowheads="1"/>
          </p:cNvPicPr>
          <p:nvPr/>
        </p:nvPicPr>
        <p:blipFill>
          <a:blip r:embed="rId3"/>
          <a:srcRect/>
          <a:stretch>
            <a:fillRect/>
          </a:stretch>
        </p:blipFill>
        <p:spPr bwMode="auto">
          <a:xfrm>
            <a:off x="4572000" y="3789363"/>
            <a:ext cx="2016125" cy="2127250"/>
          </a:xfrm>
          <a:prstGeom prst="rect">
            <a:avLst/>
          </a:prstGeom>
          <a:noFill/>
          <a:ln w="9525">
            <a:noFill/>
            <a:miter lim="800000"/>
            <a:headEnd/>
            <a:tailEnd/>
          </a:ln>
        </p:spPr>
      </p:pic>
      <p:pic>
        <p:nvPicPr>
          <p:cNvPr id="154629" name="Picture 13" descr="detach_diagram-1"/>
          <p:cNvPicPr>
            <a:picLocks noChangeAspect="1" noChangeArrowheads="1"/>
          </p:cNvPicPr>
          <p:nvPr/>
        </p:nvPicPr>
        <p:blipFill>
          <a:blip r:embed="rId4"/>
          <a:srcRect/>
          <a:stretch>
            <a:fillRect/>
          </a:stretch>
        </p:blipFill>
        <p:spPr bwMode="auto">
          <a:xfrm>
            <a:off x="6581775" y="3789363"/>
            <a:ext cx="2295525" cy="2097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2"/>
          <p:cNvPicPr>
            <a:picLocks noChangeAspect="1" noChangeArrowheads="1"/>
          </p:cNvPicPr>
          <p:nvPr/>
        </p:nvPicPr>
        <p:blipFill>
          <a:blip r:embed="rId2"/>
          <a:srcRect/>
          <a:stretch>
            <a:fillRect/>
          </a:stretch>
        </p:blipFill>
        <p:spPr bwMode="auto">
          <a:xfrm>
            <a:off x="2484438" y="188913"/>
            <a:ext cx="4200525" cy="1543050"/>
          </a:xfrm>
          <a:prstGeom prst="rect">
            <a:avLst/>
          </a:prstGeom>
          <a:noFill/>
          <a:ln w="9525">
            <a:noFill/>
            <a:miter lim="800000"/>
            <a:headEnd/>
            <a:tailEnd/>
          </a:ln>
        </p:spPr>
      </p:pic>
      <p:pic>
        <p:nvPicPr>
          <p:cNvPr id="155650" name="Picture 3"/>
          <p:cNvPicPr>
            <a:picLocks noChangeAspect="1" noChangeArrowheads="1"/>
          </p:cNvPicPr>
          <p:nvPr/>
        </p:nvPicPr>
        <p:blipFill>
          <a:blip r:embed="rId3"/>
          <a:srcRect/>
          <a:stretch>
            <a:fillRect/>
          </a:stretch>
        </p:blipFill>
        <p:spPr bwMode="auto">
          <a:xfrm>
            <a:off x="1042988" y="2276475"/>
            <a:ext cx="7029450" cy="380047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2"/>
          <p:cNvPicPr>
            <a:picLocks noChangeAspect="1" noChangeArrowheads="1"/>
          </p:cNvPicPr>
          <p:nvPr/>
        </p:nvPicPr>
        <p:blipFill>
          <a:blip r:embed="rId2"/>
          <a:srcRect/>
          <a:stretch>
            <a:fillRect/>
          </a:stretch>
        </p:blipFill>
        <p:spPr bwMode="auto">
          <a:xfrm>
            <a:off x="2339975" y="549275"/>
            <a:ext cx="4200525" cy="1543050"/>
          </a:xfrm>
          <a:prstGeom prst="rect">
            <a:avLst/>
          </a:prstGeom>
          <a:noFill/>
          <a:ln w="9525">
            <a:noFill/>
            <a:miter lim="800000"/>
            <a:headEnd/>
            <a:tailEnd/>
          </a:ln>
        </p:spPr>
      </p:pic>
      <p:pic>
        <p:nvPicPr>
          <p:cNvPr id="156674" name="Picture 2"/>
          <p:cNvPicPr>
            <a:picLocks noChangeAspect="1" noChangeArrowheads="1"/>
          </p:cNvPicPr>
          <p:nvPr/>
        </p:nvPicPr>
        <p:blipFill>
          <a:blip r:embed="rId3"/>
          <a:srcRect/>
          <a:stretch>
            <a:fillRect/>
          </a:stretch>
        </p:blipFill>
        <p:spPr bwMode="auto">
          <a:xfrm>
            <a:off x="900113" y="2708275"/>
            <a:ext cx="6924675" cy="27432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1 Başlık"/>
          <p:cNvSpPr>
            <a:spLocks noGrp="1"/>
          </p:cNvSpPr>
          <p:nvPr>
            <p:ph type="title"/>
          </p:nvPr>
        </p:nvSpPr>
        <p:spPr>
          <a:xfrm>
            <a:off x="5076056" y="188640"/>
            <a:ext cx="3394720" cy="1063880"/>
          </a:xfrm>
        </p:spPr>
        <p:txBody>
          <a:bodyPr>
            <a:scene3d>
              <a:camera prst="orthographicFront"/>
              <a:lightRig rig="soft" dir="t">
                <a:rot lat="0" lon="0" rev="2400000"/>
              </a:lightRig>
            </a:scene3d>
            <a:sp3d>
              <a:bevelT w="19050" h="12700"/>
            </a:sp3d>
          </a:bodyPr>
          <a:lstStyle/>
          <a:p>
            <a:pPr marL="54864" algn="l" eaLnBrk="1" fontAlgn="auto" hangingPunct="1">
              <a:spcAft>
                <a:spcPts val="0"/>
              </a:spcAft>
              <a:defRPr/>
            </a:pPr>
            <a:r>
              <a:rPr lang="tr-TR" sz="2000" dirty="0" smtClean="0">
                <a:solidFill>
                  <a:schemeClr val="accent2"/>
                </a:solidFill>
                <a:latin typeface="+mj-lt"/>
              </a:rPr>
              <a:t>ROP TEDAVİSİ</a:t>
            </a:r>
          </a:p>
        </p:txBody>
      </p:sp>
      <p:sp>
        <p:nvSpPr>
          <p:cNvPr id="157698" name="4 Metin kutusu"/>
          <p:cNvSpPr txBox="1">
            <a:spLocks noChangeArrowheads="1"/>
          </p:cNvSpPr>
          <p:nvPr/>
        </p:nvSpPr>
        <p:spPr bwMode="auto">
          <a:xfrm>
            <a:off x="755650" y="836613"/>
            <a:ext cx="3744913" cy="366712"/>
          </a:xfrm>
          <a:prstGeom prst="rect">
            <a:avLst/>
          </a:prstGeom>
          <a:noFill/>
          <a:ln w="9525">
            <a:noFill/>
            <a:miter lim="800000"/>
            <a:headEnd/>
            <a:tailEnd/>
          </a:ln>
        </p:spPr>
        <p:txBody>
          <a:bodyPr>
            <a:spAutoFit/>
          </a:bodyPr>
          <a:lstStyle/>
          <a:p>
            <a:r>
              <a:rPr lang="tr-TR">
                <a:solidFill>
                  <a:srgbClr val="FF0000"/>
                </a:solidFill>
                <a:latin typeface="Arial Unicode MS" pitchFamily="34" charset="-128"/>
              </a:rPr>
              <a:t>ROP ENGELLEYİCİ YAKLAŞIM</a:t>
            </a:r>
          </a:p>
        </p:txBody>
      </p:sp>
      <p:sp>
        <p:nvSpPr>
          <p:cNvPr id="157699" name="5 Metin kutusu"/>
          <p:cNvSpPr txBox="1">
            <a:spLocks noChangeArrowheads="1"/>
          </p:cNvSpPr>
          <p:nvPr/>
        </p:nvSpPr>
        <p:spPr bwMode="auto">
          <a:xfrm>
            <a:off x="611188" y="1844675"/>
            <a:ext cx="3744912" cy="2563813"/>
          </a:xfrm>
          <a:prstGeom prst="rect">
            <a:avLst/>
          </a:prstGeom>
          <a:noFill/>
          <a:ln w="9525">
            <a:noFill/>
            <a:miter lim="800000"/>
            <a:headEnd/>
            <a:tailEnd/>
          </a:ln>
        </p:spPr>
        <p:txBody>
          <a:bodyPr>
            <a:spAutoFit/>
          </a:bodyPr>
          <a:lstStyle/>
          <a:p>
            <a:r>
              <a:rPr lang="tr-TR">
                <a:solidFill>
                  <a:srgbClr val="FF0000"/>
                </a:solidFill>
                <a:latin typeface="Arial Unicode MS" pitchFamily="34" charset="-128"/>
              </a:rPr>
              <a:t>Preterm doğumun engellenmesi</a:t>
            </a:r>
          </a:p>
          <a:p>
            <a:r>
              <a:rPr lang="tr-TR">
                <a:solidFill>
                  <a:srgbClr val="FF0000"/>
                </a:solidFill>
                <a:latin typeface="Arial Unicode MS" pitchFamily="34" charset="-128"/>
              </a:rPr>
              <a:t>Kontroll</a:t>
            </a:r>
            <a:r>
              <a:rPr lang="tr-TR">
                <a:solidFill>
                  <a:srgbClr val="FF0000"/>
                </a:solidFill>
                <a:latin typeface="Calibri"/>
              </a:rPr>
              <a:t>ü</a:t>
            </a:r>
            <a:r>
              <a:rPr lang="tr-TR">
                <a:solidFill>
                  <a:srgbClr val="FF0000"/>
                </a:solidFill>
                <a:latin typeface="Arial Unicode MS" pitchFamily="34" charset="-128"/>
              </a:rPr>
              <a:t> oksijen kullanımı</a:t>
            </a:r>
          </a:p>
          <a:p>
            <a:r>
              <a:rPr lang="tr-TR">
                <a:solidFill>
                  <a:srgbClr val="FF0000"/>
                </a:solidFill>
                <a:latin typeface="Arial Unicode MS" pitchFamily="34" charset="-128"/>
              </a:rPr>
              <a:t>Intra ekstrauterin b</a:t>
            </a:r>
            <a:r>
              <a:rPr lang="tr-TR">
                <a:solidFill>
                  <a:srgbClr val="FF0000"/>
                </a:solidFill>
                <a:latin typeface="Calibri"/>
              </a:rPr>
              <a:t>ü</a:t>
            </a:r>
            <a:r>
              <a:rPr lang="tr-TR">
                <a:solidFill>
                  <a:srgbClr val="FF0000"/>
                </a:solidFill>
                <a:latin typeface="Arial Unicode MS" pitchFamily="34" charset="-128"/>
              </a:rPr>
              <a:t>y</a:t>
            </a:r>
            <a:r>
              <a:rPr lang="tr-TR">
                <a:solidFill>
                  <a:srgbClr val="FF0000"/>
                </a:solidFill>
                <a:latin typeface="Calibri"/>
              </a:rPr>
              <a:t>ü</a:t>
            </a:r>
            <a:r>
              <a:rPr lang="tr-TR">
                <a:solidFill>
                  <a:srgbClr val="FF0000"/>
                </a:solidFill>
                <a:latin typeface="Arial Unicode MS" pitchFamily="34" charset="-128"/>
              </a:rPr>
              <a:t>me geriliğinin engellenmesi</a:t>
            </a:r>
          </a:p>
          <a:p>
            <a:r>
              <a:rPr lang="tr-TR">
                <a:latin typeface="Arial Unicode MS" pitchFamily="34" charset="-128"/>
              </a:rPr>
              <a:t>Vitamin E</a:t>
            </a:r>
          </a:p>
          <a:p>
            <a:r>
              <a:rPr lang="tr-TR">
                <a:latin typeface="Arial Unicode MS" pitchFamily="34" charset="-128"/>
              </a:rPr>
              <a:t>D-Penisilamin</a:t>
            </a:r>
          </a:p>
          <a:p>
            <a:r>
              <a:rPr lang="tr-TR">
                <a:latin typeface="Arial Unicode MS" pitchFamily="34" charset="-128"/>
              </a:rPr>
              <a:t>Inositol</a:t>
            </a:r>
          </a:p>
          <a:p>
            <a:r>
              <a:rPr lang="tr-TR">
                <a:latin typeface="Arial Unicode MS" pitchFamily="34" charset="-128"/>
              </a:rPr>
              <a:t>Apocyonin</a:t>
            </a:r>
          </a:p>
          <a:p>
            <a:r>
              <a:rPr lang="tr-TR">
                <a:latin typeface="Arial Unicode MS" pitchFamily="34" charset="-128"/>
              </a:rPr>
              <a:t>Anti VEGF</a:t>
            </a:r>
          </a:p>
        </p:txBody>
      </p:sp>
      <p:sp>
        <p:nvSpPr>
          <p:cNvPr id="157700" name="6 Metin kutusu"/>
          <p:cNvSpPr txBox="1">
            <a:spLocks noChangeArrowheads="1"/>
          </p:cNvSpPr>
          <p:nvPr/>
        </p:nvSpPr>
        <p:spPr bwMode="auto">
          <a:xfrm>
            <a:off x="5292725" y="1844675"/>
            <a:ext cx="2951163" cy="1739900"/>
          </a:xfrm>
          <a:prstGeom prst="rect">
            <a:avLst/>
          </a:prstGeom>
          <a:noFill/>
          <a:ln w="9525">
            <a:noFill/>
            <a:miter lim="800000"/>
            <a:headEnd/>
            <a:tailEnd/>
          </a:ln>
        </p:spPr>
        <p:txBody>
          <a:bodyPr>
            <a:spAutoFit/>
          </a:bodyPr>
          <a:lstStyle/>
          <a:p>
            <a:r>
              <a:rPr lang="tr-TR">
                <a:latin typeface="Arial Unicode MS" pitchFamily="34" charset="-128"/>
              </a:rPr>
              <a:t>Retina ablasyonu:</a:t>
            </a:r>
          </a:p>
          <a:p>
            <a:pPr lvl="1"/>
            <a:r>
              <a:rPr lang="tr-TR">
                <a:latin typeface="Arial Unicode MS" pitchFamily="34" charset="-128"/>
              </a:rPr>
              <a:t>Kriyoterapi</a:t>
            </a:r>
          </a:p>
          <a:p>
            <a:pPr lvl="1"/>
            <a:r>
              <a:rPr lang="tr-TR">
                <a:latin typeface="Arial Unicode MS" pitchFamily="34" charset="-128"/>
              </a:rPr>
              <a:t>Laser fotokoag</a:t>
            </a:r>
            <a:r>
              <a:rPr lang="tr-TR">
                <a:latin typeface="Calibri"/>
              </a:rPr>
              <a:t>ü</a:t>
            </a:r>
            <a:r>
              <a:rPr lang="tr-TR">
                <a:latin typeface="Arial Unicode MS" pitchFamily="34" charset="-128"/>
              </a:rPr>
              <a:t>lasyon</a:t>
            </a:r>
          </a:p>
          <a:p>
            <a:r>
              <a:rPr lang="tr-TR">
                <a:latin typeface="Arial Unicode MS" pitchFamily="34" charset="-128"/>
              </a:rPr>
              <a:t>Lens koruyucu vitrektomi</a:t>
            </a:r>
          </a:p>
          <a:p>
            <a:r>
              <a:rPr lang="tr-TR">
                <a:latin typeface="Arial Unicode MS" pitchFamily="34" charset="-128"/>
              </a:rPr>
              <a:t>Anti VEGF ajanlar</a:t>
            </a:r>
          </a:p>
          <a:p>
            <a:endParaRPr lang="tr-TR">
              <a:latin typeface="Arial Unicode MS" pitchFamily="34"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Başlık 1"/>
          <p:cNvSpPr>
            <a:spLocks noGrp="1"/>
          </p:cNvSpPr>
          <p:nvPr>
            <p:ph type="title"/>
          </p:nvPr>
        </p:nvSpPr>
        <p:spPr>
          <a:xfrm>
            <a:off x="457200" y="253536"/>
            <a:ext cx="8229600" cy="1143000"/>
          </a:xfrm>
        </p:spPr>
        <p:txBody>
          <a:bodyPr>
            <a:scene3d>
              <a:camera prst="orthographicFront"/>
              <a:lightRig rig="soft" dir="t">
                <a:rot lat="0" lon="0" rev="2400000"/>
              </a:lightRig>
            </a:scene3d>
            <a:sp3d>
              <a:bevelT w="19050" h="12700"/>
            </a:sp3d>
          </a:bodyPr>
          <a:lstStyle/>
          <a:p>
            <a:pPr marL="54864" algn="ctr" eaLnBrk="1" fontAlgn="auto" hangingPunct="1">
              <a:spcAft>
                <a:spcPts val="0"/>
              </a:spcAft>
              <a:defRPr/>
            </a:pPr>
            <a:r>
              <a:rPr lang="tr-TR" sz="2800" dirty="0" smtClean="0">
                <a:solidFill>
                  <a:schemeClr val="accent2"/>
                </a:solidFill>
                <a:latin typeface="+mj-lt"/>
              </a:rPr>
              <a:t>Prematüre </a:t>
            </a:r>
            <a:r>
              <a:rPr lang="tr-TR" sz="2800" dirty="0" err="1" smtClean="0">
                <a:solidFill>
                  <a:schemeClr val="accent2"/>
                </a:solidFill>
                <a:latin typeface="+mj-lt"/>
              </a:rPr>
              <a:t>retinopatisi</a:t>
            </a:r>
            <a:r>
              <a:rPr lang="tr-TR" sz="2800" dirty="0" smtClean="0">
                <a:solidFill>
                  <a:schemeClr val="accent2"/>
                </a:solidFill>
                <a:latin typeface="+mj-lt"/>
              </a:rPr>
              <a:t> (ROP)-Tarama </a:t>
            </a:r>
            <a:endParaRPr lang="tr-TR" dirty="0" smtClean="0">
              <a:solidFill>
                <a:schemeClr val="accent2"/>
              </a:solidFill>
              <a:latin typeface="+mj-lt"/>
            </a:endParaRPr>
          </a:p>
        </p:txBody>
      </p:sp>
      <p:graphicFrame>
        <p:nvGraphicFramePr>
          <p:cNvPr id="158781" name="Group 61"/>
          <p:cNvGraphicFramePr>
            <a:graphicFrameLocks noGrp="1"/>
          </p:cNvGraphicFramePr>
          <p:nvPr>
            <p:ph idx="1"/>
          </p:nvPr>
        </p:nvGraphicFramePr>
        <p:xfrm>
          <a:off x="395288" y="1557338"/>
          <a:ext cx="8229600" cy="4829175"/>
        </p:xfrm>
        <a:graphic>
          <a:graphicData uri="http://schemas.openxmlformats.org/drawingml/2006/table">
            <a:tbl>
              <a:tblPr/>
              <a:tblGrid>
                <a:gridCol w="2743200"/>
                <a:gridCol w="2743200"/>
                <a:gridCol w="27432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Unicode MS" pitchFamily="34" charset="-128"/>
                        </a:rPr>
                        <a:t>Gestasyon haftası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Unicode MS" pitchFamily="34" charset="-128"/>
                        </a:rPr>
                        <a:t>            İlk muayene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Unicode MS" pitchFamily="34" charset="-128"/>
                        </a:rPr>
                        <a:t>(hafta)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Postmenstr</a:t>
                      </a:r>
                      <a:r>
                        <a:rPr kumimoji="0" lang="tr-TR" sz="1800" b="0" i="0" u="none" strike="noStrike" cap="none" normalizeH="0" baseline="0" smtClean="0">
                          <a:ln>
                            <a:noFill/>
                          </a:ln>
                          <a:solidFill>
                            <a:srgbClr val="000000"/>
                          </a:solidFill>
                          <a:effectLst/>
                          <a:latin typeface="Calibri"/>
                        </a:rPr>
                        <a:t>ü</a:t>
                      </a:r>
                      <a:r>
                        <a:rPr kumimoji="0" lang="tr-TR" sz="1800" b="0" i="0" u="none" strike="noStrike" cap="none" normalizeH="0" baseline="0" smtClean="0">
                          <a:ln>
                            <a:noFill/>
                          </a:ln>
                          <a:solidFill>
                            <a:srgbClr val="000000"/>
                          </a:solidFill>
                          <a:effectLst/>
                          <a:latin typeface="Arial Unicode MS" pitchFamily="34" charset="-128"/>
                        </a:rPr>
                        <a:t>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Kronolojik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srcRect/>
          <a:stretch>
            <a:fillRect/>
          </a:stretch>
        </p:blipFill>
        <p:spPr bwMode="auto">
          <a:xfrm>
            <a:off x="1042988" y="1052513"/>
            <a:ext cx="7200900" cy="5048250"/>
          </a:xfrm>
          <a:prstGeom prst="rect">
            <a:avLst/>
          </a:prstGeom>
          <a:noFill/>
          <a:ln w="9525">
            <a:noFill/>
            <a:miter lim="800000"/>
            <a:headEnd/>
            <a:tailEnd/>
          </a:ln>
        </p:spPr>
      </p:pic>
      <p:sp>
        <p:nvSpPr>
          <p:cNvPr id="20482" name="4 Dikdörtgen"/>
          <p:cNvSpPr>
            <a:spLocks noChangeArrowheads="1"/>
          </p:cNvSpPr>
          <p:nvPr/>
        </p:nvSpPr>
        <p:spPr bwMode="auto">
          <a:xfrm>
            <a:off x="1116013" y="2276475"/>
            <a:ext cx="6769100" cy="1223963"/>
          </a:xfrm>
          <a:prstGeom prst="rect">
            <a:avLst/>
          </a:prstGeom>
          <a:solidFill>
            <a:schemeClr val="accent1"/>
          </a:solidFill>
          <a:ln w="25400" algn="ctr">
            <a:solidFill>
              <a:srgbClr val="385D8A"/>
            </a:solidFill>
            <a:miter lim="800000"/>
            <a:headEnd/>
            <a:tailEnd/>
          </a:ln>
        </p:spPr>
        <p:txBody>
          <a:bodyPr anchor="ctr"/>
          <a:lstStyle/>
          <a:p>
            <a:pPr algn="ctr"/>
            <a:r>
              <a:rPr lang="tr-TR" b="1">
                <a:solidFill>
                  <a:schemeClr val="bg1"/>
                </a:solidFill>
                <a:latin typeface="Arial Unicode MS" pitchFamily="34" charset="-128"/>
              </a:rPr>
              <a:t>25-26-27-28 hafta (NIH-ABD) </a:t>
            </a:r>
          </a:p>
          <a:p>
            <a:pPr algn="ctr"/>
            <a:r>
              <a:rPr lang="tr-TR" b="1">
                <a:solidFill>
                  <a:schemeClr val="bg1"/>
                </a:solidFill>
                <a:latin typeface="Arial Unicode MS" pitchFamily="34" charset="-128"/>
              </a:rPr>
              <a:t>%85 sağkalım, % 38 morbiditesiz  sağkalım </a:t>
            </a:r>
          </a:p>
        </p:txBody>
      </p:sp>
      <p:sp>
        <p:nvSpPr>
          <p:cNvPr id="20483" name="11 Dikdörtgen"/>
          <p:cNvSpPr>
            <a:spLocks noChangeArrowheads="1"/>
          </p:cNvSpPr>
          <p:nvPr/>
        </p:nvSpPr>
        <p:spPr bwMode="auto">
          <a:xfrm>
            <a:off x="1116013" y="4868863"/>
            <a:ext cx="6624637" cy="1152525"/>
          </a:xfrm>
          <a:prstGeom prst="rect">
            <a:avLst/>
          </a:prstGeom>
          <a:solidFill>
            <a:schemeClr val="accent1"/>
          </a:solidFill>
          <a:ln w="25400" algn="ctr">
            <a:solidFill>
              <a:srgbClr val="385D8A"/>
            </a:solidFill>
            <a:miter lim="800000"/>
            <a:headEnd/>
            <a:tailEnd/>
          </a:ln>
        </p:spPr>
        <p:txBody>
          <a:bodyPr anchor="ctr"/>
          <a:lstStyle/>
          <a:p>
            <a:pPr algn="ctr"/>
            <a:r>
              <a:rPr lang="tr-TR" sz="2000" b="1">
                <a:solidFill>
                  <a:schemeClr val="bg1"/>
                </a:solidFill>
                <a:latin typeface="Arial Unicode MS" pitchFamily="34" charset="-128"/>
                <a:cs typeface="Arial" charset="0"/>
              </a:rPr>
              <a:t>25-26 hafta  % 52 sağkalım (TND-T</a:t>
            </a:r>
            <a:r>
              <a:rPr lang="tr-TR" sz="2000" b="1">
                <a:solidFill>
                  <a:schemeClr val="bg1"/>
                </a:solidFill>
                <a:latin typeface="Calibri"/>
                <a:cs typeface="Arial" charset="0"/>
              </a:rPr>
              <a:t>ü</a:t>
            </a:r>
            <a:r>
              <a:rPr lang="tr-TR" sz="2000" b="1">
                <a:solidFill>
                  <a:schemeClr val="bg1"/>
                </a:solidFill>
                <a:latin typeface="Arial Unicode MS" pitchFamily="34" charset="-128"/>
                <a:cs typeface="Arial" charset="0"/>
              </a:rPr>
              <a:t>rkiye)</a:t>
            </a:r>
          </a:p>
          <a:p>
            <a:pPr algn="ctr"/>
            <a:r>
              <a:rPr lang="tr-TR" sz="2000" b="1">
                <a:solidFill>
                  <a:schemeClr val="bg1"/>
                </a:solidFill>
                <a:latin typeface="Arial Unicode MS" pitchFamily="34" charset="-128"/>
                <a:cs typeface="Arial" charset="0"/>
              </a:rPr>
              <a:t>27-28 hafta % 70 sağkalım</a:t>
            </a:r>
          </a:p>
        </p:txBody>
      </p:sp>
      <p:sp>
        <p:nvSpPr>
          <p:cNvPr id="7" name="6 Yuvarlatılmış Dikdörtgen"/>
          <p:cNvSpPr/>
          <p:nvPr/>
        </p:nvSpPr>
        <p:spPr>
          <a:xfrm>
            <a:off x="1187450" y="3716338"/>
            <a:ext cx="6842125" cy="288925"/>
          </a:xfrm>
          <a:prstGeom prst="roundRect">
            <a:avLst/>
          </a:prstGeom>
          <a:noFill/>
          <a:ln>
            <a:solidFill>
              <a:srgbClr val="F915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tr-TR">
              <a:solidFill>
                <a:srgbClr val="FFFFFF"/>
              </a:solidFill>
              <a:latin typeface="Arial Unicode MS" pitchFamily="34" charset="-128"/>
            </a:endParaRPr>
          </a:p>
        </p:txBody>
      </p:sp>
      <p:sp>
        <p:nvSpPr>
          <p:cNvPr id="20485" name="7 Metin kutusu"/>
          <p:cNvSpPr txBox="1">
            <a:spLocks noChangeArrowheads="1"/>
          </p:cNvSpPr>
          <p:nvPr/>
        </p:nvSpPr>
        <p:spPr bwMode="auto">
          <a:xfrm>
            <a:off x="971550" y="333375"/>
            <a:ext cx="7704138" cy="519113"/>
          </a:xfrm>
          <a:prstGeom prst="rect">
            <a:avLst/>
          </a:prstGeom>
          <a:noFill/>
          <a:ln w="9525">
            <a:noFill/>
            <a:miter lim="800000"/>
            <a:headEnd/>
            <a:tailEnd/>
          </a:ln>
        </p:spPr>
        <p:txBody>
          <a:bodyPr>
            <a:spAutoFit/>
          </a:bodyPr>
          <a:lstStyle/>
          <a:p>
            <a:pPr algn="ctr"/>
            <a:r>
              <a:rPr lang="tr-TR" sz="2800" b="1">
                <a:solidFill>
                  <a:srgbClr val="FF0000"/>
                </a:solidFill>
                <a:latin typeface="Arial Unicode MS" pitchFamily="34" charset="-128"/>
              </a:rPr>
              <a:t>Sağkalım-Morbiditesiz sağkalım</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Text Box 4"/>
          <p:cNvSpPr txBox="1">
            <a:spLocks noChangeArrowheads="1"/>
          </p:cNvSpPr>
          <p:nvPr/>
        </p:nvSpPr>
        <p:spPr bwMode="auto">
          <a:xfrm>
            <a:off x="3708400" y="333375"/>
            <a:ext cx="2016125" cy="366713"/>
          </a:xfrm>
          <a:prstGeom prst="rect">
            <a:avLst/>
          </a:prstGeom>
          <a:noFill/>
          <a:ln w="9525">
            <a:noFill/>
            <a:miter lim="800000"/>
            <a:headEnd/>
            <a:tailEnd/>
          </a:ln>
          <a:effectLst/>
        </p:spPr>
        <p:txBody>
          <a:bodyPr>
            <a:spAutoFit/>
          </a:bodyPr>
          <a:lstStyle/>
          <a:p>
            <a:pPr>
              <a:spcBef>
                <a:spcPct val="50000"/>
              </a:spcBef>
            </a:pPr>
            <a:endParaRPr lang="tr-TR"/>
          </a:p>
        </p:txBody>
      </p:sp>
      <p:pic>
        <p:nvPicPr>
          <p:cNvPr id="183301" name="Picture 4" descr="photo18"/>
          <p:cNvPicPr>
            <a:picLocks noChangeAspect="1" noChangeArrowheads="1"/>
          </p:cNvPicPr>
          <p:nvPr/>
        </p:nvPicPr>
        <p:blipFill>
          <a:blip r:embed="rId2"/>
          <a:srcRect/>
          <a:stretch>
            <a:fillRect/>
          </a:stretch>
        </p:blipFill>
        <p:spPr bwMode="auto">
          <a:xfrm>
            <a:off x="3348038" y="1989138"/>
            <a:ext cx="2065337" cy="2065337"/>
          </a:xfrm>
          <a:prstGeom prst="rect">
            <a:avLst/>
          </a:prstGeom>
          <a:noFill/>
          <a:ln w="9525">
            <a:noFill/>
            <a:miter lim="800000"/>
            <a:headEnd/>
            <a:tailEnd/>
          </a:ln>
        </p:spPr>
      </p:pic>
      <p:sp>
        <p:nvSpPr>
          <p:cNvPr id="183302" name="Text Box 6"/>
          <p:cNvSpPr txBox="1">
            <a:spLocks noChangeArrowheads="1"/>
          </p:cNvSpPr>
          <p:nvPr/>
        </p:nvSpPr>
        <p:spPr bwMode="auto">
          <a:xfrm>
            <a:off x="684213" y="1916113"/>
            <a:ext cx="2663825" cy="366712"/>
          </a:xfrm>
          <a:prstGeom prst="rect">
            <a:avLst/>
          </a:prstGeom>
          <a:noFill/>
          <a:ln w="9525">
            <a:noFill/>
            <a:miter lim="800000"/>
            <a:headEnd/>
            <a:tailEnd/>
          </a:ln>
          <a:effectLst/>
        </p:spPr>
        <p:txBody>
          <a:bodyPr>
            <a:spAutoFit/>
          </a:bodyPr>
          <a:lstStyle/>
          <a:p>
            <a:pPr>
              <a:spcBef>
                <a:spcPct val="50000"/>
              </a:spcBef>
            </a:pPr>
            <a:endParaRPr lang="tr-TR"/>
          </a:p>
        </p:txBody>
      </p:sp>
      <p:sp>
        <p:nvSpPr>
          <p:cNvPr id="183304" name="Text Box 8"/>
          <p:cNvSpPr txBox="1">
            <a:spLocks noChangeArrowheads="1"/>
          </p:cNvSpPr>
          <p:nvPr/>
        </p:nvSpPr>
        <p:spPr bwMode="auto">
          <a:xfrm>
            <a:off x="395288" y="1916113"/>
            <a:ext cx="3097212" cy="2427287"/>
          </a:xfrm>
          <a:prstGeom prst="rect">
            <a:avLst/>
          </a:prstGeom>
          <a:noFill/>
          <a:ln w="9525">
            <a:noFill/>
            <a:miter lim="800000"/>
            <a:headEnd/>
            <a:tailEnd/>
          </a:ln>
          <a:effectLst/>
        </p:spPr>
        <p:txBody>
          <a:bodyPr>
            <a:spAutoFit/>
          </a:bodyPr>
          <a:lstStyle/>
          <a:p>
            <a:r>
              <a:rPr lang="tr-TR" b="1">
                <a:solidFill>
                  <a:schemeClr val="accent2"/>
                </a:solidFill>
              </a:rPr>
              <a:t>Prematüre doğmuş çocukların </a:t>
            </a:r>
            <a:r>
              <a:rPr lang="tr-TR" b="1">
                <a:solidFill>
                  <a:srgbClr val="CC3300"/>
                </a:solidFill>
              </a:rPr>
              <a:t>%45-65</a:t>
            </a:r>
            <a:r>
              <a:rPr lang="tr-TR" b="1">
                <a:solidFill>
                  <a:schemeClr val="accent2"/>
                </a:solidFill>
              </a:rPr>
              <a:t> inde görme ile ilgili sorun</a:t>
            </a:r>
          </a:p>
          <a:p>
            <a:r>
              <a:rPr lang="tr-TR" b="1">
                <a:solidFill>
                  <a:schemeClr val="accent2"/>
                </a:solidFill>
              </a:rPr>
              <a:t>5-7 yaşta </a:t>
            </a:r>
          </a:p>
          <a:p>
            <a:pPr lvl="1"/>
            <a:r>
              <a:rPr lang="tr-TR" b="1">
                <a:solidFill>
                  <a:schemeClr val="accent2"/>
                </a:solidFill>
              </a:rPr>
              <a:t>%25-30 unda şaşılık, </a:t>
            </a:r>
          </a:p>
          <a:p>
            <a:pPr lvl="1"/>
            <a:r>
              <a:rPr lang="tr-TR" b="1">
                <a:solidFill>
                  <a:schemeClr val="accent2"/>
                </a:solidFill>
              </a:rPr>
              <a:t>%20-25 inde ambliyopi ve kırma kusuru</a:t>
            </a:r>
          </a:p>
          <a:p>
            <a:pPr>
              <a:spcBef>
                <a:spcPct val="50000"/>
              </a:spcBef>
            </a:pPr>
            <a:endParaRPr lang="tr-TR"/>
          </a:p>
        </p:txBody>
      </p:sp>
      <p:sp>
        <p:nvSpPr>
          <p:cNvPr id="183305" name="Text Box 9"/>
          <p:cNvSpPr txBox="1">
            <a:spLocks noChangeArrowheads="1"/>
          </p:cNvSpPr>
          <p:nvPr/>
        </p:nvSpPr>
        <p:spPr bwMode="auto">
          <a:xfrm>
            <a:off x="5580063" y="1916113"/>
            <a:ext cx="3240087" cy="2701925"/>
          </a:xfrm>
          <a:prstGeom prst="rect">
            <a:avLst/>
          </a:prstGeom>
          <a:noFill/>
          <a:ln w="9525">
            <a:noFill/>
            <a:miter lim="800000"/>
            <a:headEnd/>
            <a:tailEnd/>
          </a:ln>
          <a:effectLst/>
        </p:spPr>
        <p:txBody>
          <a:bodyPr>
            <a:spAutoFit/>
          </a:bodyPr>
          <a:lstStyle/>
          <a:p>
            <a:r>
              <a:rPr lang="tr-TR" b="1">
                <a:solidFill>
                  <a:schemeClr val="accent2"/>
                </a:solidFill>
              </a:rPr>
              <a:t>&lt;1500 g prematürelerde </a:t>
            </a:r>
          </a:p>
          <a:p>
            <a:pPr lvl="1"/>
            <a:r>
              <a:rPr lang="tr-TR" b="1">
                <a:solidFill>
                  <a:schemeClr val="accent2"/>
                </a:solidFill>
              </a:rPr>
              <a:t>Kırma kusurları-miyopi-astigmatizm</a:t>
            </a:r>
          </a:p>
          <a:p>
            <a:endParaRPr lang="tr-TR" b="1">
              <a:solidFill>
                <a:schemeClr val="accent2"/>
              </a:solidFill>
            </a:endParaRPr>
          </a:p>
          <a:p>
            <a:r>
              <a:rPr lang="tr-TR" b="1">
                <a:solidFill>
                  <a:schemeClr val="accent2"/>
                </a:solidFill>
              </a:rPr>
              <a:t>ROP olanda</a:t>
            </a:r>
          </a:p>
          <a:p>
            <a:pPr lvl="1"/>
            <a:r>
              <a:rPr lang="tr-TR" b="1">
                <a:solidFill>
                  <a:schemeClr val="accent2"/>
                </a:solidFill>
              </a:rPr>
              <a:t>Astigmatizm </a:t>
            </a:r>
          </a:p>
          <a:p>
            <a:pPr lvl="1"/>
            <a:r>
              <a:rPr lang="tr-TR" b="1">
                <a:solidFill>
                  <a:schemeClr val="accent2"/>
                </a:solidFill>
              </a:rPr>
              <a:t>Yüksek miyopi</a:t>
            </a:r>
          </a:p>
          <a:p>
            <a:pPr lvl="1"/>
            <a:r>
              <a:rPr lang="tr-TR" b="1">
                <a:solidFill>
                  <a:schemeClr val="accent2"/>
                </a:solidFill>
              </a:rPr>
              <a:t>Şaşılık </a:t>
            </a:r>
          </a:p>
          <a:p>
            <a:pPr>
              <a:spcBef>
                <a:spcPct val="50000"/>
              </a:spcBef>
            </a:pPr>
            <a:endParaRPr lang="tr-TR"/>
          </a:p>
        </p:txBody>
      </p:sp>
      <p:sp>
        <p:nvSpPr>
          <p:cNvPr id="183306" name="Text Box 10"/>
          <p:cNvSpPr txBox="1">
            <a:spLocks noChangeArrowheads="1"/>
          </p:cNvSpPr>
          <p:nvPr/>
        </p:nvSpPr>
        <p:spPr bwMode="auto">
          <a:xfrm>
            <a:off x="2339975" y="4581525"/>
            <a:ext cx="4103688" cy="1465263"/>
          </a:xfrm>
          <a:prstGeom prst="rect">
            <a:avLst/>
          </a:prstGeom>
          <a:noFill/>
          <a:ln w="9525">
            <a:noFill/>
            <a:miter lim="800000"/>
            <a:headEnd/>
            <a:tailEnd/>
          </a:ln>
          <a:effectLst/>
        </p:spPr>
        <p:txBody>
          <a:bodyPr>
            <a:spAutoFit/>
          </a:bodyPr>
          <a:lstStyle/>
          <a:p>
            <a:r>
              <a:rPr lang="tr-TR" b="1">
                <a:solidFill>
                  <a:schemeClr val="accent2"/>
                </a:solidFill>
              </a:rPr>
              <a:t>&lt;32 hft Tam oftalmolojik değerlendirme için tarama</a:t>
            </a:r>
          </a:p>
          <a:p>
            <a:r>
              <a:rPr lang="tr-TR" b="1">
                <a:solidFill>
                  <a:srgbClr val="CC3300"/>
                </a:solidFill>
              </a:rPr>
              <a:t>Birinci yaşta</a:t>
            </a:r>
          </a:p>
          <a:p>
            <a:r>
              <a:rPr lang="tr-TR" b="1">
                <a:solidFill>
                  <a:srgbClr val="CC3300"/>
                </a:solidFill>
              </a:rPr>
              <a:t>Üçüncü yaşta</a:t>
            </a:r>
            <a:r>
              <a:rPr lang="tr-TR" b="1">
                <a:solidFill>
                  <a:schemeClr val="accent2"/>
                </a:solidFill>
              </a:rPr>
              <a:t> (tercihan 30.ayda), </a:t>
            </a:r>
          </a:p>
          <a:p>
            <a:r>
              <a:rPr lang="tr-TR" b="1">
                <a:solidFill>
                  <a:srgbClr val="CC3300"/>
                </a:solidFill>
              </a:rPr>
              <a:t>Okul öncesi</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Text Box 4"/>
          <p:cNvSpPr txBox="1">
            <a:spLocks noChangeArrowheads="1"/>
          </p:cNvSpPr>
          <p:nvPr/>
        </p:nvSpPr>
        <p:spPr bwMode="auto">
          <a:xfrm>
            <a:off x="1116013" y="260350"/>
            <a:ext cx="7127875" cy="1192213"/>
          </a:xfrm>
          <a:prstGeom prst="rect">
            <a:avLst/>
          </a:prstGeom>
          <a:noFill/>
          <a:ln w="9525">
            <a:noFill/>
            <a:miter lim="800000"/>
            <a:headEnd/>
            <a:tailEnd/>
          </a:ln>
          <a:effectLst/>
        </p:spPr>
        <p:txBody>
          <a:bodyPr>
            <a:spAutoFit/>
          </a:bodyPr>
          <a:lstStyle/>
          <a:p>
            <a:pPr algn="ctr">
              <a:spcBef>
                <a:spcPct val="50000"/>
              </a:spcBef>
            </a:pPr>
            <a:r>
              <a:rPr lang="tr-TR" b="1">
                <a:solidFill>
                  <a:srgbClr val="CC3300"/>
                </a:solidFill>
              </a:rPr>
              <a:t>Prematürelerde İşitme kaybı ve taramalar</a:t>
            </a:r>
          </a:p>
          <a:p>
            <a:pPr algn="ctr">
              <a:spcBef>
                <a:spcPct val="50000"/>
              </a:spcBef>
            </a:pPr>
            <a:r>
              <a:rPr lang="tr-TR" b="1">
                <a:solidFill>
                  <a:srgbClr val="CC3300"/>
                </a:solidFill>
              </a:rPr>
              <a:t>OAE=ileti tipi</a:t>
            </a:r>
          </a:p>
          <a:p>
            <a:pPr algn="ctr">
              <a:spcBef>
                <a:spcPct val="50000"/>
              </a:spcBef>
            </a:pPr>
            <a:r>
              <a:rPr lang="tr-TR" b="1">
                <a:solidFill>
                  <a:srgbClr val="CC3300"/>
                </a:solidFill>
              </a:rPr>
              <a:t>ABR=sensörinöral  </a:t>
            </a:r>
          </a:p>
        </p:txBody>
      </p:sp>
      <p:sp>
        <p:nvSpPr>
          <p:cNvPr id="182277" name="Text Box 5"/>
          <p:cNvSpPr txBox="1">
            <a:spLocks noChangeArrowheads="1"/>
          </p:cNvSpPr>
          <p:nvPr/>
        </p:nvSpPr>
        <p:spPr bwMode="auto">
          <a:xfrm>
            <a:off x="611188" y="1700213"/>
            <a:ext cx="3600450" cy="1604962"/>
          </a:xfrm>
          <a:prstGeom prst="rect">
            <a:avLst/>
          </a:prstGeom>
          <a:noFill/>
          <a:ln w="9525">
            <a:noFill/>
            <a:miter lim="800000"/>
            <a:headEnd/>
            <a:tailEnd/>
          </a:ln>
          <a:effectLst/>
        </p:spPr>
        <p:txBody>
          <a:bodyPr>
            <a:spAutoFit/>
          </a:bodyPr>
          <a:lstStyle/>
          <a:p>
            <a:pPr>
              <a:spcBef>
                <a:spcPct val="50000"/>
              </a:spcBef>
            </a:pPr>
            <a:r>
              <a:rPr lang="tr-TR"/>
              <a:t>Sensörinöral</a:t>
            </a:r>
          </a:p>
          <a:p>
            <a:pPr>
              <a:spcBef>
                <a:spcPct val="50000"/>
              </a:spcBef>
            </a:pPr>
            <a:r>
              <a:rPr lang="tr-TR"/>
              <a:t>Preterm vs term:20-40 vs 3/1000</a:t>
            </a:r>
          </a:p>
          <a:p>
            <a:pPr>
              <a:spcBef>
                <a:spcPct val="50000"/>
              </a:spcBef>
            </a:pPr>
            <a:r>
              <a:rPr lang="tr-TR"/>
              <a:t>İleti tipi</a:t>
            </a:r>
          </a:p>
          <a:p>
            <a:pPr>
              <a:spcBef>
                <a:spcPct val="50000"/>
              </a:spcBef>
            </a:pPr>
            <a:r>
              <a:rPr lang="tr-TR"/>
              <a:t>Pretern vs term: 27 vs 5/1000</a:t>
            </a:r>
          </a:p>
        </p:txBody>
      </p:sp>
      <p:sp>
        <p:nvSpPr>
          <p:cNvPr id="182278" name="Text Box 6"/>
          <p:cNvSpPr txBox="1">
            <a:spLocks noChangeArrowheads="1"/>
          </p:cNvSpPr>
          <p:nvPr/>
        </p:nvSpPr>
        <p:spPr bwMode="auto">
          <a:xfrm>
            <a:off x="4284663" y="1700213"/>
            <a:ext cx="4608512" cy="1603375"/>
          </a:xfrm>
          <a:prstGeom prst="rect">
            <a:avLst/>
          </a:prstGeom>
          <a:noFill/>
          <a:ln w="9525">
            <a:noFill/>
            <a:miter lim="800000"/>
            <a:headEnd/>
            <a:tailEnd/>
          </a:ln>
          <a:effectLst/>
        </p:spPr>
        <p:txBody>
          <a:bodyPr>
            <a:spAutoFit/>
          </a:bodyPr>
          <a:lstStyle/>
          <a:p>
            <a:r>
              <a:rPr lang="tr-TR">
                <a:solidFill>
                  <a:schemeClr val="accent2"/>
                </a:solidFill>
              </a:rPr>
              <a:t>NICU&gt; 5 gün yatış OAE+ ABR </a:t>
            </a:r>
          </a:p>
          <a:p>
            <a:endParaRPr lang="tr-TR">
              <a:solidFill>
                <a:schemeClr val="accent2"/>
              </a:solidFill>
            </a:endParaRPr>
          </a:p>
          <a:p>
            <a:r>
              <a:rPr lang="tr-TR">
                <a:solidFill>
                  <a:schemeClr val="accent2"/>
                </a:solidFill>
              </a:rPr>
              <a:t>kan değişimi gereken hiperbilirubinemi, kültür pozitif sepsis  taburculuk öncesi tekrar tarama </a:t>
            </a:r>
          </a:p>
          <a:p>
            <a:pPr>
              <a:spcBef>
                <a:spcPct val="50000"/>
              </a:spcBef>
            </a:pPr>
            <a:endParaRPr lang="tr-TR"/>
          </a:p>
        </p:txBody>
      </p:sp>
      <p:pic>
        <p:nvPicPr>
          <p:cNvPr id="182279" name="Picture 5" descr="işitme taraması cihazları takılmış durumda yatakta yatan bebek"/>
          <p:cNvPicPr>
            <a:picLocks noChangeAspect="1" noChangeArrowheads="1"/>
          </p:cNvPicPr>
          <p:nvPr/>
        </p:nvPicPr>
        <p:blipFill>
          <a:blip r:embed="rId2"/>
          <a:srcRect/>
          <a:stretch>
            <a:fillRect/>
          </a:stretch>
        </p:blipFill>
        <p:spPr bwMode="auto">
          <a:xfrm>
            <a:off x="3492500" y="4365625"/>
            <a:ext cx="1782763" cy="1870075"/>
          </a:xfrm>
          <a:prstGeom prst="rect">
            <a:avLst/>
          </a:prstGeom>
          <a:noFill/>
          <a:ln w="9525">
            <a:noFill/>
            <a:miter lim="800000"/>
            <a:headEnd/>
            <a:tailEnd/>
          </a:ln>
        </p:spPr>
      </p:pic>
      <p:sp>
        <p:nvSpPr>
          <p:cNvPr id="182280" name="Text Box 8"/>
          <p:cNvSpPr txBox="1">
            <a:spLocks noChangeArrowheads="1"/>
          </p:cNvSpPr>
          <p:nvPr/>
        </p:nvSpPr>
        <p:spPr bwMode="auto">
          <a:xfrm>
            <a:off x="1476375" y="3716338"/>
            <a:ext cx="6335713" cy="641350"/>
          </a:xfrm>
          <a:prstGeom prst="rect">
            <a:avLst/>
          </a:prstGeom>
          <a:noFill/>
          <a:ln w="9525">
            <a:noFill/>
            <a:miter lim="800000"/>
            <a:headEnd/>
            <a:tailEnd/>
          </a:ln>
          <a:effectLst/>
        </p:spPr>
        <p:txBody>
          <a:bodyPr>
            <a:spAutoFit/>
          </a:bodyPr>
          <a:lstStyle/>
          <a:p>
            <a:pPr algn="ctr">
              <a:spcBef>
                <a:spcPct val="50000"/>
              </a:spcBef>
            </a:pPr>
            <a:r>
              <a:rPr lang="tr-TR" b="1">
                <a:solidFill>
                  <a:schemeClr val="accent2"/>
                </a:solidFill>
              </a:rPr>
              <a:t>YYBÜ mezunlarına  işitme taraması evrensel taramadan farklı olarak taburculuk öncesi </a:t>
            </a:r>
            <a:r>
              <a:rPr lang="tr-TR" b="1">
                <a:solidFill>
                  <a:srgbClr val="CC3300"/>
                </a:solidFill>
              </a:rPr>
              <a:t>ABR</a:t>
            </a:r>
            <a:r>
              <a:rPr lang="tr-TR" b="1">
                <a:solidFill>
                  <a:schemeClr val="accent2"/>
                </a:solidFill>
              </a:rPr>
              <a:t> ile yapılmalıdır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ext Box 4"/>
          <p:cNvSpPr txBox="1">
            <a:spLocks noChangeArrowheads="1"/>
          </p:cNvSpPr>
          <p:nvPr/>
        </p:nvSpPr>
        <p:spPr bwMode="auto">
          <a:xfrm>
            <a:off x="1258888" y="1484313"/>
            <a:ext cx="7345362" cy="519112"/>
          </a:xfrm>
          <a:prstGeom prst="rect">
            <a:avLst/>
          </a:prstGeom>
          <a:noFill/>
          <a:ln w="9525">
            <a:noFill/>
            <a:miter lim="800000"/>
            <a:headEnd/>
            <a:tailEnd/>
          </a:ln>
        </p:spPr>
        <p:txBody>
          <a:bodyPr>
            <a:spAutoFit/>
          </a:bodyPr>
          <a:lstStyle/>
          <a:p>
            <a:pPr>
              <a:spcBef>
                <a:spcPct val="50000"/>
              </a:spcBef>
            </a:pPr>
            <a:r>
              <a:rPr lang="tr-TR" sz="2800" b="1"/>
              <a:t>Nörogelişimsel değerlendirme ve izlem</a:t>
            </a:r>
          </a:p>
        </p:txBody>
      </p:sp>
      <p:pic>
        <p:nvPicPr>
          <p:cNvPr id="159746" name="Picture 6" descr="te3 017"/>
          <p:cNvPicPr>
            <a:picLocks noChangeAspect="1" noChangeArrowheads="1"/>
          </p:cNvPicPr>
          <p:nvPr/>
        </p:nvPicPr>
        <p:blipFill>
          <a:blip r:embed="rId2"/>
          <a:srcRect/>
          <a:stretch>
            <a:fillRect/>
          </a:stretch>
        </p:blipFill>
        <p:spPr bwMode="auto">
          <a:xfrm>
            <a:off x="2124075" y="2205038"/>
            <a:ext cx="4752975" cy="316865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eaLnBrk="1" hangingPunct="1">
              <a:lnSpc>
                <a:spcPct val="90000"/>
              </a:lnSpc>
              <a:buFont typeface="Wingdings 2" pitchFamily="18" charset="2"/>
              <a:buNone/>
            </a:pPr>
            <a:r>
              <a:rPr lang="tr-TR" sz="3000" smtClean="0"/>
              <a:t> Fetus ve yenidoğanda serebral kan akımı </a:t>
            </a:r>
            <a:r>
              <a:rPr lang="tr-TR" sz="3000" smtClean="0">
                <a:solidFill>
                  <a:srgbClr val="F91515"/>
                </a:solidFill>
              </a:rPr>
              <a:t>otoreg</a:t>
            </a:r>
            <a:r>
              <a:rPr lang="tr-TR" sz="3000" smtClean="0">
                <a:solidFill>
                  <a:srgbClr val="F91515"/>
                </a:solidFill>
                <a:latin typeface="Calibri"/>
              </a:rPr>
              <a:t>ü</a:t>
            </a:r>
            <a:r>
              <a:rPr lang="tr-TR" sz="3000" smtClean="0">
                <a:solidFill>
                  <a:srgbClr val="F91515"/>
                </a:solidFill>
              </a:rPr>
              <a:t>lasyondan yoksun</a:t>
            </a:r>
            <a:r>
              <a:rPr lang="tr-TR" sz="3000" smtClean="0"/>
              <a:t> olması hemodinamik dengenin bozulması ile ventrik</a:t>
            </a:r>
            <a:r>
              <a:rPr lang="tr-TR" sz="3000" smtClean="0">
                <a:latin typeface="Calibri"/>
              </a:rPr>
              <a:t>ü</a:t>
            </a:r>
            <a:r>
              <a:rPr lang="tr-TR" sz="3000" smtClean="0"/>
              <a:t>llerin i</a:t>
            </a:r>
            <a:r>
              <a:rPr lang="tr-TR" sz="3000" smtClean="0">
                <a:latin typeface="Calibri"/>
              </a:rPr>
              <a:t>ç</a:t>
            </a:r>
            <a:r>
              <a:rPr lang="tr-TR" sz="3000" smtClean="0"/>
              <a:t>ine ve parankimde kanamalara, periventrik</a:t>
            </a:r>
            <a:r>
              <a:rPr lang="tr-TR" sz="3000" smtClean="0">
                <a:latin typeface="Calibri"/>
              </a:rPr>
              <a:t>ü</a:t>
            </a:r>
            <a:r>
              <a:rPr lang="tr-TR" sz="3000" smtClean="0"/>
              <a:t>ler l</a:t>
            </a:r>
            <a:r>
              <a:rPr lang="tr-TR" sz="3000" smtClean="0">
                <a:latin typeface="Calibri"/>
              </a:rPr>
              <a:t>ö</a:t>
            </a:r>
            <a:r>
              <a:rPr lang="tr-TR" sz="3000" smtClean="0"/>
              <a:t>komalaziye neden olabilir.</a:t>
            </a:r>
          </a:p>
          <a:p>
            <a:pPr lvl="1" eaLnBrk="1" hangingPunct="1">
              <a:lnSpc>
                <a:spcPct val="90000"/>
              </a:lnSpc>
            </a:pPr>
            <a:r>
              <a:rPr lang="tr-TR" sz="2400" smtClean="0"/>
              <a:t>Kan basıncı oynamaları</a:t>
            </a:r>
          </a:p>
          <a:p>
            <a:pPr lvl="1" eaLnBrk="1" hangingPunct="1">
              <a:lnSpc>
                <a:spcPct val="90000"/>
              </a:lnSpc>
            </a:pPr>
            <a:r>
              <a:rPr lang="tr-TR" sz="2400" smtClean="0"/>
              <a:t>Asit-baz değişiklikleri</a:t>
            </a:r>
          </a:p>
          <a:p>
            <a:pPr lvl="1" eaLnBrk="1" hangingPunct="1">
              <a:lnSpc>
                <a:spcPct val="90000"/>
              </a:lnSpc>
            </a:pPr>
            <a:r>
              <a:rPr lang="tr-TR" sz="2400" smtClean="0"/>
              <a:t>Kardiyovask</a:t>
            </a:r>
            <a:r>
              <a:rPr lang="tr-TR" sz="2400" smtClean="0">
                <a:latin typeface="Calibri"/>
              </a:rPr>
              <a:t>ü</a:t>
            </a:r>
            <a:r>
              <a:rPr lang="tr-TR" sz="2400" smtClean="0"/>
              <a:t>ler  değişiklikler (PDA)</a:t>
            </a:r>
          </a:p>
          <a:p>
            <a:pPr lvl="1" eaLnBrk="1" hangingPunct="1">
              <a:lnSpc>
                <a:spcPct val="90000"/>
              </a:lnSpc>
            </a:pPr>
            <a:r>
              <a:rPr lang="tr-TR" sz="2400" smtClean="0"/>
              <a:t>Ventilat</a:t>
            </a:r>
            <a:r>
              <a:rPr lang="tr-TR" sz="2400" smtClean="0">
                <a:latin typeface="Calibri"/>
              </a:rPr>
              <a:t>ö</a:t>
            </a:r>
            <a:r>
              <a:rPr lang="tr-TR" sz="2400" smtClean="0"/>
              <a:t>r tedavisi</a:t>
            </a:r>
          </a:p>
          <a:p>
            <a:pPr lvl="1" eaLnBrk="1" hangingPunct="1">
              <a:lnSpc>
                <a:spcPct val="90000"/>
              </a:lnSpc>
            </a:pPr>
            <a:r>
              <a:rPr lang="tr-TR" sz="2400" smtClean="0"/>
              <a:t>İla</a:t>
            </a:r>
            <a:r>
              <a:rPr lang="tr-TR" sz="2400" smtClean="0">
                <a:latin typeface="Calibri"/>
              </a:rPr>
              <a:t>ç</a:t>
            </a:r>
            <a:r>
              <a:rPr lang="tr-TR" sz="2400" smtClean="0"/>
              <a:t>lar</a:t>
            </a:r>
            <a:r>
              <a:rPr lang="tr-TR" sz="2400" smtClean="0">
                <a:latin typeface="Calibri" pitchFamily="34" charset="0"/>
              </a:rPr>
              <a:t>,</a:t>
            </a:r>
            <a:r>
              <a:rPr lang="tr-TR" sz="2400" smtClean="0"/>
              <a:t> girişimler </a:t>
            </a:r>
            <a:r>
              <a:rPr lang="tr-TR" sz="2300" smtClean="0"/>
              <a:t>	</a:t>
            </a:r>
          </a:p>
        </p:txBody>
      </p:sp>
      <p:sp>
        <p:nvSpPr>
          <p:cNvPr id="160770" name="Text Box 4"/>
          <p:cNvSpPr txBox="1">
            <a:spLocks noChangeArrowheads="1"/>
          </p:cNvSpPr>
          <p:nvPr/>
        </p:nvSpPr>
        <p:spPr bwMode="auto">
          <a:xfrm>
            <a:off x="611188" y="620713"/>
            <a:ext cx="7848600" cy="519112"/>
          </a:xfrm>
          <a:prstGeom prst="rect">
            <a:avLst/>
          </a:prstGeom>
          <a:noFill/>
          <a:ln w="9525">
            <a:noFill/>
            <a:miter lim="800000"/>
            <a:headEnd/>
            <a:tailEnd/>
          </a:ln>
        </p:spPr>
        <p:txBody>
          <a:bodyPr>
            <a:spAutoFit/>
          </a:bodyPr>
          <a:lstStyle/>
          <a:p>
            <a:pPr algn="ctr">
              <a:spcBef>
                <a:spcPct val="50000"/>
              </a:spcBef>
            </a:pPr>
            <a:r>
              <a:rPr lang="tr-TR" sz="2800" b="1"/>
              <a:t>Nörogelişimsel Hasara Yatkınlık</a:t>
            </a:r>
          </a:p>
        </p:txBody>
      </p:sp>
      <p:sp>
        <p:nvSpPr>
          <p:cNvPr id="160772" name="AutoShape 4"/>
          <p:cNvSpPr>
            <a:spLocks noChangeArrowheads="1"/>
          </p:cNvSpPr>
          <p:nvPr/>
        </p:nvSpPr>
        <p:spPr bwMode="auto">
          <a:xfrm>
            <a:off x="6732588" y="4005263"/>
            <a:ext cx="1584325" cy="1511300"/>
          </a:xfrm>
          <a:prstGeom prst="smileyFace">
            <a:avLst>
              <a:gd name="adj" fmla="val -4653"/>
            </a:avLst>
          </a:prstGeom>
          <a:solidFill>
            <a:srgbClr val="F91515"/>
          </a:solidFill>
          <a:ln w="9525">
            <a:solidFill>
              <a:schemeClr val="tx1"/>
            </a:solidFill>
            <a:round/>
            <a:headEnd/>
            <a:tailEnd/>
          </a:ln>
          <a:effectLst/>
        </p:spPr>
        <p:txBody>
          <a:bodyPr wrap="none" anchor="ctr"/>
          <a:lstStyle/>
          <a:p>
            <a:pPr algn="ctr"/>
            <a:endParaRPr lang="tr-TR">
              <a:solidFill>
                <a:srgbClr val="F91515"/>
              </a:solidFill>
            </a:endParaRPr>
          </a:p>
        </p:txBody>
      </p:sp>
      <p:sp>
        <p:nvSpPr>
          <p:cNvPr id="160773" name="Text Box 5"/>
          <p:cNvSpPr txBox="1">
            <a:spLocks noChangeArrowheads="1"/>
          </p:cNvSpPr>
          <p:nvPr/>
        </p:nvSpPr>
        <p:spPr bwMode="auto">
          <a:xfrm>
            <a:off x="5435600" y="5734050"/>
            <a:ext cx="4067175" cy="366713"/>
          </a:xfrm>
          <a:prstGeom prst="rect">
            <a:avLst/>
          </a:prstGeom>
          <a:noFill/>
          <a:ln w="9525">
            <a:noFill/>
            <a:miter lim="800000"/>
            <a:headEnd/>
            <a:tailEnd/>
          </a:ln>
          <a:effectLst/>
        </p:spPr>
        <p:txBody>
          <a:bodyPr>
            <a:spAutoFit/>
          </a:bodyPr>
          <a:lstStyle/>
          <a:p>
            <a:pPr algn="ctr">
              <a:spcBef>
                <a:spcPct val="50000"/>
              </a:spcBef>
            </a:pPr>
            <a:r>
              <a:rPr lang="tr-TR" b="1">
                <a:solidFill>
                  <a:srgbClr val="F91515"/>
                </a:solidFill>
              </a:rPr>
              <a:t>INVAZİV BAKIM</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İçerik Yer Tutucusu 4"/>
          <p:cNvSpPr>
            <a:spLocks noGrp="1"/>
          </p:cNvSpPr>
          <p:nvPr>
            <p:ph idx="1"/>
          </p:nvPr>
        </p:nvSpPr>
        <p:spPr/>
        <p:txBody>
          <a:bodyPr/>
          <a:lstStyle/>
          <a:p>
            <a:pPr eaLnBrk="1" hangingPunct="1">
              <a:buFont typeface="Wingdings 2" pitchFamily="18" charset="2"/>
              <a:buNone/>
            </a:pPr>
            <a:r>
              <a:rPr lang="tr-TR" smtClean="0"/>
              <a:t>Posthemorajik hidrosefali</a:t>
            </a:r>
          </a:p>
          <a:p>
            <a:pPr eaLnBrk="1" hangingPunct="1">
              <a:buFont typeface="Wingdings 2" pitchFamily="18" charset="2"/>
              <a:buNone/>
            </a:pPr>
            <a:r>
              <a:rPr lang="tr-TR" smtClean="0"/>
              <a:t>Beslenme sorunları</a:t>
            </a:r>
          </a:p>
          <a:p>
            <a:pPr eaLnBrk="1" hangingPunct="1">
              <a:buFont typeface="Wingdings 2" pitchFamily="18" charset="2"/>
              <a:buNone/>
            </a:pPr>
            <a:r>
              <a:rPr lang="tr-TR" smtClean="0"/>
              <a:t>Erken d</a:t>
            </a:r>
            <a:r>
              <a:rPr lang="tr-TR" smtClean="0">
                <a:latin typeface="Calibri"/>
              </a:rPr>
              <a:t>ö</a:t>
            </a:r>
            <a:r>
              <a:rPr lang="tr-TR" smtClean="0"/>
              <a:t>nemde ge</a:t>
            </a:r>
            <a:r>
              <a:rPr lang="tr-TR" smtClean="0">
                <a:latin typeface="Calibri"/>
              </a:rPr>
              <a:t>ç</a:t>
            </a:r>
            <a:r>
              <a:rPr lang="tr-TR" smtClean="0"/>
              <a:t>irilen enfeksiyonlar</a:t>
            </a:r>
          </a:p>
          <a:p>
            <a:pPr eaLnBrk="1" hangingPunct="1">
              <a:buFont typeface="Wingdings 2" pitchFamily="18" charset="2"/>
              <a:buNone/>
            </a:pPr>
            <a:r>
              <a:rPr lang="tr-TR" smtClean="0"/>
              <a:t>İla</a:t>
            </a:r>
            <a:r>
              <a:rPr lang="tr-TR" smtClean="0">
                <a:latin typeface="Calibri"/>
              </a:rPr>
              <a:t>ç</a:t>
            </a:r>
            <a:r>
              <a:rPr lang="tr-TR" smtClean="0"/>
              <a:t>ların etkileri</a:t>
            </a:r>
          </a:p>
          <a:p>
            <a:pPr eaLnBrk="1" hangingPunct="1">
              <a:buFont typeface="Wingdings 2" pitchFamily="18" charset="2"/>
              <a:buNone/>
            </a:pPr>
            <a:r>
              <a:rPr lang="tr-TR" smtClean="0"/>
              <a:t>Aileden yoksun yoğun bakım s</a:t>
            </a:r>
            <a:r>
              <a:rPr lang="tr-TR" smtClean="0">
                <a:latin typeface="Calibri"/>
              </a:rPr>
              <a:t>ü</a:t>
            </a:r>
            <a:r>
              <a:rPr lang="tr-TR" smtClean="0"/>
              <a:t>reci</a:t>
            </a:r>
          </a:p>
          <a:p>
            <a:pPr eaLnBrk="1" hangingPunct="1">
              <a:buFont typeface="Wingdings 2" pitchFamily="18" charset="2"/>
              <a:buNone/>
            </a:pPr>
            <a:r>
              <a:rPr lang="tr-TR" smtClean="0"/>
              <a:t>Erken gelişimsel destekten yoksun kalma</a:t>
            </a:r>
          </a:p>
          <a:p>
            <a:pPr eaLnBrk="1" hangingPunct="1">
              <a:buFont typeface="Wingdings 2" pitchFamily="18" charset="2"/>
              <a:buNone/>
            </a:pPr>
            <a:r>
              <a:rPr lang="tr-TR" smtClean="0"/>
              <a:t>Ailenin d</a:t>
            </a:r>
            <a:r>
              <a:rPr lang="tr-TR" smtClean="0">
                <a:latin typeface="Calibri"/>
              </a:rPr>
              <a:t>ü</a:t>
            </a:r>
            <a:r>
              <a:rPr lang="tr-TR" smtClean="0"/>
              <a:t>ş</a:t>
            </a:r>
            <a:r>
              <a:rPr lang="tr-TR" smtClean="0">
                <a:latin typeface="Calibri"/>
              </a:rPr>
              <a:t>ü</a:t>
            </a:r>
            <a:r>
              <a:rPr lang="tr-TR" smtClean="0"/>
              <a:t>k sosyo-ekonomik durumu</a:t>
            </a:r>
          </a:p>
        </p:txBody>
      </p:sp>
      <p:sp>
        <p:nvSpPr>
          <p:cNvPr id="161794" name="Text Box 4"/>
          <p:cNvSpPr txBox="1">
            <a:spLocks noChangeArrowheads="1"/>
          </p:cNvSpPr>
          <p:nvPr/>
        </p:nvSpPr>
        <p:spPr bwMode="auto">
          <a:xfrm>
            <a:off x="468313" y="260350"/>
            <a:ext cx="7704137" cy="1160463"/>
          </a:xfrm>
          <a:prstGeom prst="rect">
            <a:avLst/>
          </a:prstGeom>
          <a:noFill/>
          <a:ln w="9525">
            <a:noFill/>
            <a:miter lim="800000"/>
            <a:headEnd/>
            <a:tailEnd/>
          </a:ln>
        </p:spPr>
        <p:txBody>
          <a:bodyPr>
            <a:spAutoFit/>
          </a:bodyPr>
          <a:lstStyle/>
          <a:p>
            <a:pPr algn="ctr">
              <a:spcBef>
                <a:spcPct val="50000"/>
              </a:spcBef>
            </a:pPr>
            <a:r>
              <a:rPr lang="tr-TR" sz="2800" b="1"/>
              <a:t>Nörogelişimsel Hasara Yatkınlık</a:t>
            </a:r>
          </a:p>
          <a:p>
            <a:pPr>
              <a:spcBef>
                <a:spcPct val="50000"/>
              </a:spcBef>
            </a:pPr>
            <a:endParaRPr lang="tr-TR" sz="2800"/>
          </a:p>
        </p:txBody>
      </p:sp>
      <p:sp>
        <p:nvSpPr>
          <p:cNvPr id="161796" name="AutoShape 4"/>
          <p:cNvSpPr>
            <a:spLocks noChangeArrowheads="1"/>
          </p:cNvSpPr>
          <p:nvPr/>
        </p:nvSpPr>
        <p:spPr bwMode="auto">
          <a:xfrm>
            <a:off x="7164388" y="0"/>
            <a:ext cx="1584325" cy="1511300"/>
          </a:xfrm>
          <a:prstGeom prst="smileyFace">
            <a:avLst>
              <a:gd name="adj" fmla="val -4653"/>
            </a:avLst>
          </a:prstGeom>
          <a:solidFill>
            <a:srgbClr val="F91515"/>
          </a:solidFill>
          <a:ln w="9525">
            <a:solidFill>
              <a:schemeClr val="tx1"/>
            </a:solidFill>
            <a:round/>
            <a:headEnd/>
            <a:tailEnd/>
          </a:ln>
          <a:effectLst/>
        </p:spPr>
        <p:txBody>
          <a:bodyPr wrap="none" anchor="ctr"/>
          <a:lstStyle/>
          <a:p>
            <a:pPr algn="ctr"/>
            <a:r>
              <a:rPr lang="tr-TR" b="1">
                <a:solidFill>
                  <a:srgbClr val="F91515"/>
                </a:solidFill>
              </a:rPr>
              <a:t>I</a:t>
            </a:r>
          </a:p>
        </p:txBody>
      </p:sp>
      <p:sp>
        <p:nvSpPr>
          <p:cNvPr id="161797" name="Rectangle 5"/>
          <p:cNvSpPr>
            <a:spLocks noChangeArrowheads="1"/>
          </p:cNvSpPr>
          <p:nvPr/>
        </p:nvSpPr>
        <p:spPr bwMode="auto">
          <a:xfrm>
            <a:off x="6877050" y="1781175"/>
            <a:ext cx="1677988" cy="366713"/>
          </a:xfrm>
          <a:prstGeom prst="rect">
            <a:avLst/>
          </a:prstGeom>
          <a:noFill/>
          <a:ln w="9525">
            <a:noFill/>
            <a:miter lim="800000"/>
            <a:headEnd/>
            <a:tailEnd/>
          </a:ln>
          <a:effectLst/>
        </p:spPr>
        <p:txBody>
          <a:bodyPr wrap="none">
            <a:spAutoFit/>
          </a:bodyPr>
          <a:lstStyle/>
          <a:p>
            <a:r>
              <a:rPr lang="tr-TR" b="1">
                <a:solidFill>
                  <a:srgbClr val="F91515"/>
                </a:solidFill>
              </a:rPr>
              <a:t>INVAZİV BAKIM</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Text Box 4"/>
          <p:cNvSpPr txBox="1">
            <a:spLocks noChangeArrowheads="1"/>
          </p:cNvSpPr>
          <p:nvPr/>
        </p:nvSpPr>
        <p:spPr bwMode="auto">
          <a:xfrm>
            <a:off x="539750" y="449263"/>
            <a:ext cx="8208963" cy="6134100"/>
          </a:xfrm>
          <a:prstGeom prst="rect">
            <a:avLst/>
          </a:prstGeom>
          <a:noFill/>
          <a:ln w="9525">
            <a:noFill/>
            <a:miter lim="800000"/>
            <a:headEnd/>
            <a:tailEnd/>
          </a:ln>
          <a:effectLst/>
        </p:spPr>
        <p:txBody>
          <a:bodyPr>
            <a:spAutoFit/>
          </a:bodyPr>
          <a:lstStyle/>
          <a:p>
            <a:r>
              <a:rPr lang="tr-TR" b="1">
                <a:solidFill>
                  <a:schemeClr val="accent2"/>
                </a:solidFill>
              </a:rPr>
              <a:t>AAP</a:t>
            </a:r>
          </a:p>
          <a:p>
            <a:r>
              <a:rPr lang="tr-TR" b="1">
                <a:solidFill>
                  <a:schemeClr val="accent2"/>
                </a:solidFill>
              </a:rPr>
              <a:t>30 hf dan küçük bütün bebeklerde 7-14. günler arasında rutin kranial USG</a:t>
            </a:r>
          </a:p>
          <a:p>
            <a:r>
              <a:rPr lang="tr-TR" b="1">
                <a:solidFill>
                  <a:schemeClr val="accent2"/>
                </a:solidFill>
              </a:rPr>
              <a:t>Terme gelince (postmenstruel )36-40 hft tekrar</a:t>
            </a:r>
          </a:p>
          <a:p>
            <a:endParaRPr lang="tr-TR" b="1">
              <a:solidFill>
                <a:schemeClr val="accent2"/>
              </a:solidFill>
            </a:endParaRPr>
          </a:p>
          <a:p>
            <a:r>
              <a:rPr lang="tr-TR" b="1">
                <a:solidFill>
                  <a:schemeClr val="accent2"/>
                </a:solidFill>
              </a:rPr>
              <a:t>Intraventriküler kanama kontrolü</a:t>
            </a:r>
          </a:p>
          <a:p>
            <a:pPr lvl="1"/>
            <a:r>
              <a:rPr lang="tr-TR" b="1">
                <a:solidFill>
                  <a:schemeClr val="accent2"/>
                </a:solidFill>
              </a:rPr>
              <a:t>Kraniyal USG 1-3. gün, 7-10. günde tekrar USG bulguları duraklayana kadar veyagerileyip-kaybolana kadar 3-7 gün ara ile</a:t>
            </a:r>
          </a:p>
          <a:p>
            <a:pPr lvl="1"/>
            <a:endParaRPr lang="tr-TR" b="1">
              <a:solidFill>
                <a:schemeClr val="accent2"/>
              </a:solidFill>
            </a:endParaRPr>
          </a:p>
          <a:p>
            <a:r>
              <a:rPr lang="tr-TR" b="1">
                <a:solidFill>
                  <a:schemeClr val="accent2"/>
                </a:solidFill>
              </a:rPr>
              <a:t>Intraventriküler kanama dilatasyonla birlikte ise veya parankim kanaması varsa ilerlemeyene veya gerileyene kadar 3-7 gün arayla tekrar kraniyal USG</a:t>
            </a:r>
          </a:p>
          <a:p>
            <a:endParaRPr lang="tr-TR" b="1">
              <a:solidFill>
                <a:schemeClr val="accent2"/>
              </a:solidFill>
            </a:endParaRPr>
          </a:p>
          <a:p>
            <a:r>
              <a:rPr lang="tr-TR" b="1">
                <a:solidFill>
                  <a:schemeClr val="accent2"/>
                </a:solidFill>
              </a:rPr>
              <a:t>Periventriküler beyaz cevher hastalığında kraniyal USG 30. günde, </a:t>
            </a:r>
          </a:p>
          <a:p>
            <a:pPr lvl="1"/>
            <a:r>
              <a:rPr lang="tr-TR" b="1">
                <a:solidFill>
                  <a:schemeClr val="accent2"/>
                </a:solidFill>
              </a:rPr>
              <a:t>36. postmenstrüel hf veya taburcu olurken yapılmalıdır.</a:t>
            </a:r>
          </a:p>
          <a:p>
            <a:pPr lvl="1"/>
            <a:endParaRPr lang="tr-TR" b="1">
              <a:solidFill>
                <a:schemeClr val="accent2"/>
              </a:solidFill>
            </a:endParaRPr>
          </a:p>
          <a:p>
            <a:r>
              <a:rPr lang="tr-TR" b="1">
                <a:solidFill>
                  <a:schemeClr val="accent2"/>
                </a:solidFill>
              </a:rPr>
              <a:t> USG bulguları önemli ve anlamlıysa MR</a:t>
            </a:r>
          </a:p>
          <a:p>
            <a:r>
              <a:rPr lang="tr-TR" b="1">
                <a:solidFill>
                  <a:schemeClr val="accent2"/>
                </a:solidFill>
              </a:rPr>
              <a:t>Ventriküler dilatasyonlu PV-IVK olan bebeklerin %50’ sinde 4-8 hafta içinde hidrosefali </a:t>
            </a:r>
            <a:r>
              <a:rPr lang="tr-TR" b="1"/>
              <a:t> </a:t>
            </a:r>
          </a:p>
          <a:p>
            <a:endParaRPr lang="tr-TR" b="1"/>
          </a:p>
          <a:p>
            <a:endParaRPr lang="tr-TR" b="1">
              <a:solidFill>
                <a:schemeClr val="accent2"/>
              </a:solidFill>
            </a:endParaRPr>
          </a:p>
          <a:p>
            <a:endParaRPr lang="tr-TR" b="1">
              <a:solidFill>
                <a:schemeClr val="accent2"/>
              </a:solidFill>
            </a:endParaRPr>
          </a:p>
          <a:p>
            <a:pPr lvl="1"/>
            <a:endParaRPr lang="tr-TR" b="1">
              <a:solidFill>
                <a:schemeClr val="accent2"/>
              </a:solidFill>
            </a:endParaRPr>
          </a:p>
          <a:p>
            <a:endParaRPr lang="tr-TR"/>
          </a:p>
        </p:txBody>
      </p:sp>
      <p:pic>
        <p:nvPicPr>
          <p:cNvPr id="184326" name="Picture 4"/>
          <p:cNvPicPr>
            <a:picLocks noChangeAspect="1" noChangeArrowheads="1"/>
          </p:cNvPicPr>
          <p:nvPr/>
        </p:nvPicPr>
        <p:blipFill>
          <a:blip r:embed="rId2"/>
          <a:srcRect/>
          <a:stretch>
            <a:fillRect/>
          </a:stretch>
        </p:blipFill>
        <p:spPr bwMode="auto">
          <a:xfrm>
            <a:off x="1763713" y="5013325"/>
            <a:ext cx="1728787" cy="1844675"/>
          </a:xfrm>
          <a:prstGeom prst="rect">
            <a:avLst/>
          </a:prstGeom>
          <a:noFill/>
          <a:ln w="9525">
            <a:noFill/>
            <a:miter lim="800000"/>
            <a:headEnd/>
            <a:tailEnd/>
          </a:ln>
          <a:effectLst/>
        </p:spPr>
      </p:pic>
      <p:sp>
        <p:nvSpPr>
          <p:cNvPr id="184327" name="AutoShape 7"/>
          <p:cNvSpPr>
            <a:spLocks noChangeArrowheads="1"/>
          </p:cNvSpPr>
          <p:nvPr/>
        </p:nvSpPr>
        <p:spPr bwMode="auto">
          <a:xfrm>
            <a:off x="5364163" y="5084763"/>
            <a:ext cx="1584325" cy="1511300"/>
          </a:xfrm>
          <a:prstGeom prst="smileyFace">
            <a:avLst>
              <a:gd name="adj" fmla="val -4653"/>
            </a:avLst>
          </a:prstGeom>
          <a:solidFill>
            <a:srgbClr val="F91515"/>
          </a:solidFill>
          <a:ln w="9525">
            <a:solidFill>
              <a:schemeClr val="tx1"/>
            </a:solidFill>
            <a:round/>
            <a:headEnd/>
            <a:tailEnd/>
          </a:ln>
          <a:effectLst/>
        </p:spPr>
        <p:txBody>
          <a:bodyPr wrap="none" anchor="ctr"/>
          <a:lstStyle/>
          <a:p>
            <a:pPr algn="ctr"/>
            <a:r>
              <a:rPr lang="tr-TR" b="1">
                <a:solidFill>
                  <a:srgbClr val="F91515"/>
                </a:solidFill>
              </a:rPr>
              <a:t>I</a:t>
            </a:r>
          </a:p>
        </p:txBody>
      </p:sp>
      <p:sp>
        <p:nvSpPr>
          <p:cNvPr id="184328" name="Rectangle 8"/>
          <p:cNvSpPr>
            <a:spLocks noChangeArrowheads="1"/>
          </p:cNvSpPr>
          <p:nvPr/>
        </p:nvSpPr>
        <p:spPr bwMode="auto">
          <a:xfrm>
            <a:off x="3635375" y="5805488"/>
            <a:ext cx="1677988" cy="366712"/>
          </a:xfrm>
          <a:prstGeom prst="rect">
            <a:avLst/>
          </a:prstGeom>
          <a:noFill/>
          <a:ln w="9525">
            <a:noFill/>
            <a:miter lim="800000"/>
            <a:headEnd/>
            <a:tailEnd/>
          </a:ln>
          <a:effectLst/>
        </p:spPr>
        <p:txBody>
          <a:bodyPr wrap="none">
            <a:spAutoFit/>
          </a:bodyPr>
          <a:lstStyle/>
          <a:p>
            <a:r>
              <a:rPr lang="tr-TR" b="1">
                <a:solidFill>
                  <a:srgbClr val="F91515"/>
                </a:solidFill>
              </a:rPr>
              <a:t>INVAZİV BAKIM</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53536"/>
            <a:ext cx="8229600" cy="1143000"/>
          </a:xfrm>
        </p:spPr>
        <p:txBody>
          <a:bodyPr>
            <a:scene3d>
              <a:camera prst="orthographicFront"/>
              <a:lightRig rig="soft" dir="t">
                <a:rot lat="0" lon="0" rev="2400000"/>
              </a:lightRig>
            </a:scene3d>
            <a:sp3d>
              <a:bevelT w="19050" h="12700"/>
            </a:sp3d>
          </a:bodyPr>
          <a:lstStyle/>
          <a:p>
            <a:pPr marL="54864" algn="ctr" eaLnBrk="1" fontAlgn="auto" hangingPunct="1">
              <a:spcAft>
                <a:spcPts val="0"/>
              </a:spcAft>
              <a:defRPr/>
            </a:pPr>
            <a:r>
              <a:rPr lang="tr-TR" sz="3200" dirty="0" smtClean="0">
                <a:solidFill>
                  <a:schemeClr val="tx2">
                    <a:tint val="100000"/>
                    <a:shade val="90000"/>
                    <a:satMod val="250000"/>
                    <a:alpha val="100000"/>
                  </a:schemeClr>
                </a:solidFill>
                <a:latin typeface="+mj-lt"/>
              </a:rPr>
              <a:t>&lt;1500 g bebeklerde en sık görülen </a:t>
            </a:r>
            <a:r>
              <a:rPr lang="tr-TR" sz="3200" dirty="0" err="1" smtClean="0">
                <a:solidFill>
                  <a:schemeClr val="tx2">
                    <a:tint val="100000"/>
                    <a:shade val="90000"/>
                    <a:satMod val="250000"/>
                    <a:alpha val="100000"/>
                  </a:schemeClr>
                </a:solidFill>
                <a:latin typeface="+mj-lt"/>
              </a:rPr>
              <a:t>nörogelişimsel</a:t>
            </a:r>
            <a:r>
              <a:rPr lang="tr-TR" sz="3200" dirty="0" smtClean="0">
                <a:solidFill>
                  <a:schemeClr val="tx2">
                    <a:tint val="100000"/>
                    <a:shade val="90000"/>
                    <a:satMod val="250000"/>
                    <a:alpha val="100000"/>
                  </a:schemeClr>
                </a:solidFill>
                <a:latin typeface="+mj-lt"/>
              </a:rPr>
              <a:t> sorunlar</a:t>
            </a:r>
            <a:endParaRPr lang="tr-TR" sz="4000" dirty="0" smtClean="0">
              <a:solidFill>
                <a:schemeClr val="tx2">
                  <a:tint val="100000"/>
                  <a:shade val="90000"/>
                  <a:satMod val="250000"/>
                  <a:alpha val="100000"/>
                </a:schemeClr>
              </a:solidFill>
              <a:latin typeface="+mj-lt"/>
            </a:endParaRPr>
          </a:p>
        </p:txBody>
      </p:sp>
      <p:graphicFrame>
        <p:nvGraphicFramePr>
          <p:cNvPr id="4" name="İçerik Yer Tutucus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2819" name="Metin kutusu 4"/>
          <p:cNvSpPr txBox="1">
            <a:spLocks noChangeArrowheads="1"/>
          </p:cNvSpPr>
          <p:nvPr/>
        </p:nvSpPr>
        <p:spPr bwMode="auto">
          <a:xfrm>
            <a:off x="6710363" y="1700213"/>
            <a:ext cx="1339850" cy="915987"/>
          </a:xfrm>
          <a:prstGeom prst="rect">
            <a:avLst/>
          </a:prstGeom>
          <a:noFill/>
          <a:ln w="9525">
            <a:noFill/>
            <a:miter lim="800000"/>
            <a:headEnd/>
            <a:tailEnd/>
          </a:ln>
        </p:spPr>
        <p:txBody>
          <a:bodyPr wrap="none">
            <a:spAutoFit/>
          </a:bodyPr>
          <a:lstStyle/>
          <a:p>
            <a:pPr algn="ctr"/>
            <a:r>
              <a:rPr lang="tr-TR">
                <a:solidFill>
                  <a:schemeClr val="bg1"/>
                </a:solidFill>
                <a:latin typeface="Calibri"/>
              </a:rPr>
              <a:t>Ö</a:t>
            </a:r>
            <a:r>
              <a:rPr lang="tr-TR">
                <a:solidFill>
                  <a:schemeClr val="bg1"/>
                </a:solidFill>
                <a:latin typeface="Arial Unicode MS" pitchFamily="34" charset="-128"/>
              </a:rPr>
              <a:t>zel eğitim</a:t>
            </a:r>
          </a:p>
          <a:p>
            <a:pPr algn="ctr"/>
            <a:r>
              <a:rPr lang="tr-TR">
                <a:solidFill>
                  <a:schemeClr val="bg1"/>
                </a:solidFill>
                <a:latin typeface="Arial Unicode MS" pitchFamily="34" charset="-128"/>
              </a:rPr>
              <a:t>gereksinimi</a:t>
            </a:r>
          </a:p>
          <a:p>
            <a:pPr algn="ctr"/>
            <a:r>
              <a:rPr lang="tr-TR">
                <a:solidFill>
                  <a:schemeClr val="bg1"/>
                </a:solidFill>
                <a:latin typeface="Arial Unicode MS" pitchFamily="34" charset="-128"/>
              </a:rPr>
              <a:t>%9-28</a:t>
            </a:r>
          </a:p>
        </p:txBody>
      </p:sp>
      <p:sp>
        <p:nvSpPr>
          <p:cNvPr id="162820" name="Metin kutusu 7"/>
          <p:cNvSpPr txBox="1">
            <a:spLocks noChangeArrowheads="1"/>
          </p:cNvSpPr>
          <p:nvPr/>
        </p:nvSpPr>
        <p:spPr bwMode="auto">
          <a:xfrm>
            <a:off x="3563938" y="6308725"/>
            <a:ext cx="5524500" cy="304800"/>
          </a:xfrm>
          <a:prstGeom prst="rect">
            <a:avLst/>
          </a:prstGeom>
          <a:noFill/>
          <a:ln w="9525">
            <a:noFill/>
            <a:miter lim="800000"/>
            <a:headEnd/>
            <a:tailEnd/>
          </a:ln>
        </p:spPr>
        <p:txBody>
          <a:bodyPr wrap="none">
            <a:spAutoFit/>
          </a:bodyPr>
          <a:lstStyle/>
          <a:p>
            <a:r>
              <a:rPr lang="tr-TR" sz="1400" i="1">
                <a:latin typeface="Arial Unicode MS" pitchFamily="34" charset="-128"/>
              </a:rPr>
              <a:t>Primary Care of the Premature Infant; Brodsky D, Oullette MA; 2008</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 Box 4"/>
          <p:cNvSpPr txBox="1">
            <a:spLocks noChangeArrowheads="1"/>
          </p:cNvSpPr>
          <p:nvPr/>
        </p:nvSpPr>
        <p:spPr bwMode="auto">
          <a:xfrm>
            <a:off x="971550" y="404813"/>
            <a:ext cx="7345363" cy="519112"/>
          </a:xfrm>
          <a:prstGeom prst="rect">
            <a:avLst/>
          </a:prstGeom>
          <a:noFill/>
          <a:ln w="9525">
            <a:noFill/>
            <a:miter lim="800000"/>
            <a:headEnd/>
            <a:tailEnd/>
          </a:ln>
        </p:spPr>
        <p:txBody>
          <a:bodyPr>
            <a:spAutoFit/>
          </a:bodyPr>
          <a:lstStyle/>
          <a:p>
            <a:pPr algn="ctr">
              <a:spcBef>
                <a:spcPct val="50000"/>
              </a:spcBef>
            </a:pPr>
            <a:r>
              <a:rPr lang="tr-TR" sz="2800"/>
              <a:t>Yaşa göre Nörogelişimsel morbidite</a:t>
            </a:r>
          </a:p>
        </p:txBody>
      </p:sp>
      <p:graphicFrame>
        <p:nvGraphicFramePr>
          <p:cNvPr id="166939" name="Group 27"/>
          <p:cNvGraphicFramePr>
            <a:graphicFrameLocks noGrp="1"/>
          </p:cNvGraphicFramePr>
          <p:nvPr/>
        </p:nvGraphicFramePr>
        <p:xfrm>
          <a:off x="1524000" y="1397000"/>
          <a:ext cx="6096000" cy="4876800"/>
        </p:xfrm>
        <a:graphic>
          <a:graphicData uri="http://schemas.openxmlformats.org/drawingml/2006/table">
            <a:tbl>
              <a:tblPr/>
              <a:tblGrid>
                <a:gridCol w="3048000"/>
                <a:gridCol w="3048000"/>
              </a:tblGrid>
              <a:tr h="812800">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r>
                        <a:rPr kumimoji="0" lang="tr-TR" sz="2400" b="0" i="0" u="none" strike="noStrike" cap="none" normalizeH="0" baseline="0" smtClean="0">
                          <a:ln>
                            <a:noFill/>
                          </a:ln>
                          <a:solidFill>
                            <a:schemeClr val="tx1"/>
                          </a:solidFill>
                          <a:effectLst/>
                          <a:latin typeface="Calibri" pitchFamily="34" charset="0"/>
                        </a:rPr>
                        <a:t>Bozukluk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r>
                        <a:rPr kumimoji="0" lang="tr-TR" sz="2400" b="0" i="0" u="none" strike="noStrike" cap="none" normalizeH="0" baseline="0" smtClean="0">
                          <a:ln>
                            <a:noFill/>
                          </a:ln>
                          <a:solidFill>
                            <a:schemeClr val="tx1"/>
                          </a:solidFill>
                          <a:effectLst/>
                          <a:latin typeface="Calibri" pitchFamily="34" charset="0"/>
                        </a:rPr>
                        <a:t>Görülme Yaşı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r>
                        <a:rPr kumimoji="0" lang="tr-TR" sz="2400" b="0" i="0" u="none" strike="noStrike" cap="none" normalizeH="0" baseline="0" smtClean="0">
                          <a:ln>
                            <a:noFill/>
                          </a:ln>
                          <a:solidFill>
                            <a:schemeClr val="tx1"/>
                          </a:solidFill>
                          <a:effectLst/>
                          <a:latin typeface="Calibri" pitchFamily="34" charset="0"/>
                        </a:rPr>
                        <a:t>Yaygın Motor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r>
                        <a:rPr kumimoji="0" lang="tr-TR" sz="2400" b="0" i="0" u="none" strike="noStrike" cap="none" normalizeH="0" baseline="0" smtClean="0">
                          <a:ln>
                            <a:noFill/>
                          </a:ln>
                          <a:solidFill>
                            <a:schemeClr val="tx1"/>
                          </a:solidFill>
                          <a:effectLst/>
                          <a:latin typeface="Calibri" pitchFamily="34" charset="0"/>
                        </a:rPr>
                        <a:t>&lt;2 yaş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r>
                        <a:rPr kumimoji="0" lang="tr-TR" sz="2400" b="0" i="0" u="none" strike="noStrike" cap="none" normalizeH="0" baseline="0" smtClean="0">
                          <a:ln>
                            <a:noFill/>
                          </a:ln>
                          <a:solidFill>
                            <a:schemeClr val="tx1"/>
                          </a:solidFill>
                          <a:effectLst/>
                          <a:latin typeface="Calibri" pitchFamily="34" charset="0"/>
                        </a:rPr>
                        <a:t>Dil gelişimi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r>
                        <a:rPr kumimoji="0" lang="tr-TR" sz="2400" b="0" i="0" u="none" strike="noStrike" cap="none" normalizeH="0" baseline="0" smtClean="0">
                          <a:ln>
                            <a:noFill/>
                          </a:ln>
                          <a:solidFill>
                            <a:schemeClr val="tx1"/>
                          </a:solidFill>
                          <a:effectLst/>
                          <a:latin typeface="Calibri" pitchFamily="34" charset="0"/>
                        </a:rPr>
                        <a:t>2-4 yaş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r>
                        <a:rPr kumimoji="0" lang="tr-TR" sz="2400" b="0" i="0" u="none" strike="noStrike" cap="none" normalizeH="0" baseline="0" smtClean="0">
                          <a:ln>
                            <a:noFill/>
                          </a:ln>
                          <a:solidFill>
                            <a:schemeClr val="tx1"/>
                          </a:solidFill>
                          <a:effectLst/>
                          <a:latin typeface="Calibri" pitchFamily="34" charset="0"/>
                        </a:rPr>
                        <a:t>Davranış sorunu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r>
                        <a:rPr kumimoji="0" lang="tr-TR" sz="2400" b="0" i="0" u="none" strike="noStrike" cap="none" normalizeH="0" baseline="0" smtClean="0">
                          <a:ln>
                            <a:noFill/>
                          </a:ln>
                          <a:solidFill>
                            <a:schemeClr val="tx1"/>
                          </a:solidFill>
                          <a:effectLst/>
                          <a:latin typeface="Calibri" pitchFamily="34" charset="0"/>
                        </a:rPr>
                        <a:t>Okul öncesi-okul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r>
                        <a:rPr kumimoji="0" lang="tr-TR" sz="2400" b="0" i="0" u="none" strike="noStrike" cap="none" normalizeH="0" baseline="0" smtClean="0">
                          <a:ln>
                            <a:noFill/>
                          </a:ln>
                          <a:solidFill>
                            <a:schemeClr val="tx1"/>
                          </a:solidFill>
                          <a:effectLst/>
                          <a:latin typeface="Calibri" pitchFamily="34" charset="0"/>
                        </a:rPr>
                        <a:t>Akademik sorun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r>
                        <a:rPr kumimoji="0" lang="tr-TR" sz="2400" b="0" i="0" u="none" strike="noStrike" cap="none" normalizeH="0" baseline="0" smtClean="0">
                          <a:ln>
                            <a:noFill/>
                          </a:ln>
                          <a:solidFill>
                            <a:schemeClr val="tx1"/>
                          </a:solidFill>
                          <a:effectLst/>
                          <a:latin typeface="Calibri" pitchFamily="34" charset="0"/>
                        </a:rPr>
                        <a:t>&lt;8 yaş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r>
                        <a:rPr kumimoji="0" lang="tr-TR" sz="2400" b="0" i="0" u="none" strike="noStrike" cap="none" normalizeH="0" baseline="0" smtClean="0">
                          <a:ln>
                            <a:noFill/>
                          </a:ln>
                          <a:solidFill>
                            <a:schemeClr val="tx1"/>
                          </a:solidFill>
                          <a:effectLst/>
                          <a:latin typeface="Calibri" pitchFamily="34" charset="0"/>
                        </a:rPr>
                        <a:t>Çoklu minör sorun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r>
                        <a:rPr kumimoji="0" lang="tr-TR" sz="2400" b="0" i="0" u="none" strike="noStrike" cap="none" normalizeH="0" baseline="0" smtClean="0">
                          <a:ln>
                            <a:noFill/>
                          </a:ln>
                          <a:solidFill>
                            <a:schemeClr val="tx1"/>
                          </a:solidFill>
                          <a:effectLst/>
                          <a:latin typeface="Calibri" pitchFamily="34" charset="0"/>
                        </a:rPr>
                        <a:t>Değişken/Erken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1331913" y="1557338"/>
          <a:ext cx="6096000" cy="2493962"/>
        </p:xfrm>
        <a:graphic>
          <a:graphicData uri="http://schemas.openxmlformats.org/drawingml/2006/table">
            <a:tbl>
              <a:tblPr/>
              <a:tblGrid>
                <a:gridCol w="3960812"/>
                <a:gridCol w="1152525"/>
                <a:gridCol w="98266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FF000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FF0000"/>
                          </a:solidFill>
                          <a:effectLst/>
                          <a:latin typeface="Calibri"/>
                        </a:rPr>
                        <a:t>“</a:t>
                      </a:r>
                      <a:r>
                        <a:rPr kumimoji="0" lang="tr-TR" sz="1800" b="0" i="0" u="none" strike="noStrike" cap="none" normalizeH="0" baseline="0" smtClean="0">
                          <a:ln>
                            <a:noFill/>
                          </a:ln>
                          <a:solidFill>
                            <a:srgbClr val="FF0000"/>
                          </a:solidFill>
                          <a:effectLst/>
                          <a:latin typeface="Arial Unicode MS" pitchFamily="34" charset="-128"/>
                        </a:rPr>
                        <a:t>Neurosensory</a:t>
                      </a:r>
                      <a:r>
                        <a:rPr kumimoji="0" lang="tr-TR" sz="1800" b="0" i="0" u="none" strike="noStrike" cap="none" normalizeH="0" baseline="0" smtClean="0">
                          <a:ln>
                            <a:noFill/>
                          </a:ln>
                          <a:solidFill>
                            <a:srgbClr val="FF0000"/>
                          </a:solidFill>
                          <a:effectLst/>
                          <a:latin typeface="Calibri"/>
                        </a:rPr>
                        <a:t>”</a:t>
                      </a:r>
                      <a:r>
                        <a:rPr kumimoji="0" lang="tr-TR" sz="1800" b="0" i="0" u="none" strike="noStrike" cap="none" normalizeH="0" baseline="0" smtClean="0">
                          <a:ln>
                            <a:noFill/>
                          </a:ln>
                          <a:solidFill>
                            <a:srgbClr val="FF0000"/>
                          </a:solidFill>
                          <a:effectLst/>
                          <a:latin typeface="Arial Unicode MS" pitchFamily="34" charset="-128"/>
                        </a:rPr>
                        <a:t> gelişim bozukluğu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FF0000"/>
                          </a:solidFill>
                          <a:effectLst/>
                          <a:latin typeface="Arial Unicode MS" pitchFamily="34" charset="-128"/>
                        </a:rPr>
                        <a:t>27</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FF000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FF0000"/>
                          </a:solidFill>
                          <a:effectLst/>
                          <a:latin typeface="Arial Unicode MS" pitchFamily="34" charset="-128"/>
                        </a:rPr>
                        <a:t>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FF000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Yaşam kalitesi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0.82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Liseyi bitirme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Bağımsız yaşama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9"/>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Bir işte </a:t>
                      </a:r>
                      <a:r>
                        <a:rPr kumimoji="0" lang="tr-TR" sz="1800" b="0" i="0" u="none" strike="noStrike" cap="none" normalizeH="0" baseline="0" smtClean="0">
                          <a:ln>
                            <a:noFill/>
                          </a:ln>
                          <a:solidFill>
                            <a:srgbClr val="000000"/>
                          </a:solidFill>
                          <a:effectLst/>
                          <a:latin typeface="Calibri"/>
                        </a:rPr>
                        <a:t>ç</a:t>
                      </a:r>
                      <a:r>
                        <a:rPr kumimoji="0" lang="tr-TR" sz="1800" b="0" i="0" u="none" strike="noStrike" cap="none" normalizeH="0" baseline="0" smtClean="0">
                          <a:ln>
                            <a:noFill/>
                          </a:ln>
                          <a:solidFill>
                            <a:srgbClr val="000000"/>
                          </a:solidFill>
                          <a:effectLst/>
                          <a:latin typeface="Arial Unicode MS" pitchFamily="34" charset="-128"/>
                        </a:rPr>
                        <a:t>alışma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Unicode MS" pitchFamily="34" charset="-128"/>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sp>
        <p:nvSpPr>
          <p:cNvPr id="23586" name="7 Metin kutusu"/>
          <p:cNvSpPr txBox="1">
            <a:spLocks noChangeArrowheads="1"/>
          </p:cNvSpPr>
          <p:nvPr/>
        </p:nvSpPr>
        <p:spPr bwMode="auto">
          <a:xfrm>
            <a:off x="684213" y="765175"/>
            <a:ext cx="7848600" cy="366713"/>
          </a:xfrm>
          <a:prstGeom prst="rect">
            <a:avLst/>
          </a:prstGeom>
          <a:noFill/>
          <a:ln w="9525">
            <a:noFill/>
            <a:miter lim="800000"/>
            <a:headEnd/>
            <a:tailEnd/>
          </a:ln>
        </p:spPr>
        <p:txBody>
          <a:bodyPr>
            <a:spAutoFit/>
          </a:bodyPr>
          <a:lstStyle/>
          <a:p>
            <a:r>
              <a:rPr lang="tr-TR">
                <a:latin typeface="Arial Unicode MS" pitchFamily="34" charset="-128"/>
              </a:rPr>
              <a:t>Adolesan ve ge</a:t>
            </a:r>
            <a:r>
              <a:rPr lang="tr-TR">
                <a:latin typeface="Calibri"/>
              </a:rPr>
              <a:t>ç</a:t>
            </a:r>
            <a:r>
              <a:rPr lang="tr-TR">
                <a:latin typeface="Arial Unicode MS" pitchFamily="34" charset="-128"/>
              </a:rPr>
              <a:t> erişkinlik d</a:t>
            </a:r>
            <a:r>
              <a:rPr lang="tr-TR">
                <a:latin typeface="Calibri"/>
              </a:rPr>
              <a:t>ö</a:t>
            </a:r>
            <a:r>
              <a:rPr lang="tr-TR">
                <a:latin typeface="Arial Unicode MS" pitchFamily="34" charset="-128"/>
              </a:rPr>
              <a:t>nemi: &lt;1000g vs normal doğum ağırlığı</a:t>
            </a:r>
          </a:p>
        </p:txBody>
      </p:sp>
      <p:sp>
        <p:nvSpPr>
          <p:cNvPr id="23587" name="8 Metin kutusu"/>
          <p:cNvSpPr txBox="1">
            <a:spLocks noChangeArrowheads="1"/>
          </p:cNvSpPr>
          <p:nvPr/>
        </p:nvSpPr>
        <p:spPr bwMode="auto">
          <a:xfrm>
            <a:off x="5148263" y="4508500"/>
            <a:ext cx="2952750" cy="366713"/>
          </a:xfrm>
          <a:prstGeom prst="rect">
            <a:avLst/>
          </a:prstGeom>
          <a:noFill/>
          <a:ln w="9525">
            <a:noFill/>
            <a:miter lim="800000"/>
            <a:headEnd/>
            <a:tailEnd/>
          </a:ln>
        </p:spPr>
        <p:txBody>
          <a:bodyPr>
            <a:spAutoFit/>
          </a:bodyPr>
          <a:lstStyle/>
          <a:p>
            <a:r>
              <a:rPr lang="tr-TR">
                <a:latin typeface="Arial Unicode MS" pitchFamily="34" charset="-128"/>
              </a:rPr>
              <a:t>Saigal, J Pediatr 2004</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ext Box 4"/>
          <p:cNvSpPr txBox="1">
            <a:spLocks noChangeArrowheads="1"/>
          </p:cNvSpPr>
          <p:nvPr/>
        </p:nvSpPr>
        <p:spPr bwMode="auto">
          <a:xfrm>
            <a:off x="1547813" y="476250"/>
            <a:ext cx="6048375" cy="519113"/>
          </a:xfrm>
          <a:prstGeom prst="rect">
            <a:avLst/>
          </a:prstGeom>
          <a:noFill/>
          <a:ln w="9525">
            <a:noFill/>
            <a:miter lim="800000"/>
            <a:headEnd/>
            <a:tailEnd/>
          </a:ln>
        </p:spPr>
        <p:txBody>
          <a:bodyPr>
            <a:spAutoFit/>
          </a:bodyPr>
          <a:lstStyle/>
          <a:p>
            <a:pPr algn="ctr">
              <a:spcBef>
                <a:spcPct val="50000"/>
              </a:spcBef>
            </a:pPr>
            <a:r>
              <a:rPr lang="tr-TR" sz="2800"/>
              <a:t>Nörogelişimsel Morbidite</a:t>
            </a:r>
          </a:p>
        </p:txBody>
      </p:sp>
      <p:graphicFrame>
        <p:nvGraphicFramePr>
          <p:cNvPr id="185384" name="Group 40"/>
          <p:cNvGraphicFramePr>
            <a:graphicFrameLocks noGrp="1"/>
          </p:cNvGraphicFramePr>
          <p:nvPr/>
        </p:nvGraphicFramePr>
        <p:xfrm>
          <a:off x="827088" y="1628775"/>
          <a:ext cx="7777162" cy="4037013"/>
        </p:xfrm>
        <a:graphic>
          <a:graphicData uri="http://schemas.openxmlformats.org/drawingml/2006/table">
            <a:tbl>
              <a:tblPr/>
              <a:tblGrid>
                <a:gridCol w="3384550"/>
                <a:gridCol w="4392612"/>
              </a:tblGrid>
              <a:tr h="581025">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2800" b="0" i="0" u="none" strike="noStrike" cap="none" normalizeH="0" baseline="0" smtClean="0">
                          <a:ln>
                            <a:noFill/>
                          </a:ln>
                          <a:solidFill>
                            <a:srgbClr val="F91515"/>
                          </a:solidFill>
                          <a:effectLst/>
                          <a:latin typeface="Calibri" pitchFamily="34" charset="0"/>
                        </a:rPr>
                        <a:t>Ağır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2800" b="0" i="0" u="none" strike="noStrike" cap="none" normalizeH="0" baseline="0" smtClean="0">
                          <a:ln>
                            <a:noFill/>
                          </a:ln>
                          <a:solidFill>
                            <a:srgbClr val="F91515"/>
                          </a:solidFill>
                          <a:effectLst/>
                          <a:latin typeface="Calibri" pitchFamily="34" charset="0"/>
                        </a:rPr>
                        <a:t>Hafif/Orta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2800" b="0" i="0" u="none" strike="noStrike" cap="none" normalizeH="0" baseline="0" smtClean="0">
                          <a:ln>
                            <a:noFill/>
                          </a:ln>
                          <a:solidFill>
                            <a:schemeClr val="tx1"/>
                          </a:solidFill>
                          <a:effectLst/>
                          <a:latin typeface="Calibri" pitchFamily="34" charset="0"/>
                        </a:rPr>
                        <a:t>SP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2800" b="0" i="0" u="none" strike="noStrike" cap="none" normalizeH="0" baseline="0" smtClean="0">
                          <a:ln>
                            <a:noFill/>
                          </a:ln>
                          <a:solidFill>
                            <a:schemeClr val="tx1"/>
                          </a:solidFill>
                          <a:effectLst/>
                          <a:latin typeface="Calibri" pitchFamily="34" charset="0"/>
                        </a:rPr>
                        <a:t>Bilişsel gerilik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2800" b="0" i="0" u="none" strike="noStrike" cap="none" normalizeH="0" baseline="0" smtClean="0">
                          <a:ln>
                            <a:noFill/>
                          </a:ln>
                          <a:solidFill>
                            <a:schemeClr val="tx1"/>
                          </a:solidFill>
                          <a:effectLst/>
                          <a:latin typeface="Calibri" pitchFamily="34" charset="0"/>
                        </a:rPr>
                        <a:t>MR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2800" b="0" i="0" u="none" strike="noStrike" cap="none" normalizeH="0" baseline="0" smtClean="0">
                          <a:ln>
                            <a:noFill/>
                          </a:ln>
                          <a:solidFill>
                            <a:schemeClr val="tx1"/>
                          </a:solidFill>
                          <a:effectLst/>
                          <a:latin typeface="Calibri" pitchFamily="34" charset="0"/>
                        </a:rPr>
                        <a:t>Konuşma-dil’de gerilik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2800" b="0" i="0" u="none" strike="noStrike" cap="none" normalizeH="0" baseline="0" smtClean="0">
                          <a:ln>
                            <a:noFill/>
                          </a:ln>
                          <a:solidFill>
                            <a:schemeClr val="tx1"/>
                          </a:solidFill>
                          <a:effectLst/>
                          <a:latin typeface="Calibri" pitchFamily="34" charset="0"/>
                        </a:rPr>
                        <a:t>İşitme bozukluğu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2800" b="0" i="0" u="none" strike="noStrike" cap="none" normalizeH="0" baseline="0" smtClean="0">
                          <a:ln>
                            <a:noFill/>
                          </a:ln>
                          <a:solidFill>
                            <a:schemeClr val="tx1"/>
                          </a:solidFill>
                          <a:effectLst/>
                          <a:latin typeface="Calibri" pitchFamily="34" charset="0"/>
                        </a:rPr>
                        <a:t>Nöromotor bozukluk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2800" b="0" i="0" u="none" strike="noStrike" cap="none" normalizeH="0" baseline="0" smtClean="0">
                          <a:ln>
                            <a:noFill/>
                          </a:ln>
                          <a:solidFill>
                            <a:schemeClr val="tx1"/>
                          </a:solidFill>
                          <a:effectLst/>
                          <a:latin typeface="Calibri" pitchFamily="34" charset="0"/>
                        </a:rPr>
                        <a:t>Görme bozukluğu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2800" b="0" i="0" u="none" strike="noStrike" cap="none" normalizeH="0" baseline="0" smtClean="0">
                          <a:ln>
                            <a:noFill/>
                          </a:ln>
                          <a:solidFill>
                            <a:schemeClr val="tx1"/>
                          </a:solidFill>
                          <a:effectLst/>
                          <a:latin typeface="Calibri" pitchFamily="34" charset="0"/>
                        </a:rPr>
                        <a:t>Davranış bozukluğu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2800" b="0" i="0" u="none" strike="noStrike" cap="none" normalizeH="0" baseline="0" smtClean="0">
                          <a:ln>
                            <a:noFill/>
                          </a:ln>
                          <a:solidFill>
                            <a:schemeClr val="tx1"/>
                          </a:solidFill>
                          <a:effectLst/>
                          <a:latin typeface="Calibri" pitchFamily="34" charset="0"/>
                        </a:rPr>
                        <a:t>İlerleyici Hidrosefali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2800" b="0" i="0" u="none" strike="noStrike" cap="none" normalizeH="0" baseline="0" smtClean="0">
                          <a:ln>
                            <a:noFill/>
                          </a:ln>
                          <a:solidFill>
                            <a:schemeClr val="tx1"/>
                          </a:solidFill>
                          <a:effectLst/>
                          <a:latin typeface="Calibri" pitchFamily="34" charset="0"/>
                        </a:rPr>
                        <a:t>Okul-Akademik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2800" b="0" i="0" u="none" strike="noStrike" cap="none" normalizeH="0" baseline="0" smtClean="0">
                          <a:ln>
                            <a:noFill/>
                          </a:ln>
                          <a:solidFill>
                            <a:schemeClr val="tx1"/>
                          </a:solidFill>
                          <a:effectLst/>
                          <a:latin typeface="Calibri" pitchFamily="34" charset="0"/>
                        </a:rPr>
                        <a:t>Kronik Nöbet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2800" b="0" i="0" u="none" strike="noStrike" cap="none" normalizeH="0" baseline="0" smtClean="0">
                          <a:ln>
                            <a:noFill/>
                          </a:ln>
                          <a:solidFill>
                            <a:schemeClr val="tx1"/>
                          </a:solidFill>
                          <a:effectLst/>
                          <a:latin typeface="Calibri" pitchFamily="34" charset="0"/>
                        </a:rPr>
                        <a:t>Adolesan-erişkin sorunları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900113" y="-93663"/>
            <a:ext cx="7158037" cy="1412875"/>
          </a:xfrm>
        </p:spPr>
        <p:txBody>
          <a:bodyPr>
            <a:scene3d>
              <a:camera prst="orthographicFront"/>
              <a:lightRig rig="soft" dir="t">
                <a:rot lat="0" lon="0" rev="2400000"/>
              </a:lightRig>
            </a:scene3d>
            <a:sp3d>
              <a:bevelT w="19050" h="12700"/>
            </a:sp3d>
          </a:bodyPr>
          <a:lstStyle/>
          <a:p>
            <a:pPr marL="54864" eaLnBrk="1" fontAlgn="auto" hangingPunct="1">
              <a:spcAft>
                <a:spcPts val="0"/>
              </a:spcAft>
              <a:defRPr/>
            </a:pPr>
            <a:r>
              <a:rPr lang="tr-TR" smtClean="0">
                <a:solidFill>
                  <a:schemeClr val="tx2">
                    <a:tint val="100000"/>
                    <a:shade val="90000"/>
                    <a:satMod val="250000"/>
                    <a:alpha val="100000"/>
                  </a:schemeClr>
                </a:solidFill>
                <a:latin typeface="+mj-lt"/>
              </a:rPr>
              <a:t>Morbidite/DA ilişkisi</a:t>
            </a:r>
          </a:p>
        </p:txBody>
      </p:sp>
      <p:graphicFrame>
        <p:nvGraphicFramePr>
          <p:cNvPr id="21578" name="Group 74"/>
          <p:cNvGraphicFramePr>
            <a:graphicFrameLocks noGrp="1"/>
          </p:cNvGraphicFramePr>
          <p:nvPr/>
        </p:nvGraphicFramePr>
        <p:xfrm>
          <a:off x="827088" y="1773238"/>
          <a:ext cx="7661275" cy="4710112"/>
        </p:xfrm>
        <a:graphic>
          <a:graphicData uri="http://schemas.openxmlformats.org/drawingml/2006/table">
            <a:tbl>
              <a:tblPr/>
              <a:tblGrid>
                <a:gridCol w="1531937"/>
                <a:gridCol w="1531938"/>
                <a:gridCol w="1533525"/>
                <a:gridCol w="1531937"/>
                <a:gridCol w="1531938"/>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Calibri" pitchFamily="34"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1" u="none" strike="noStrike" cap="none" normalizeH="0" baseline="0" smtClean="0">
                          <a:ln>
                            <a:noFill/>
                          </a:ln>
                          <a:solidFill>
                            <a:srgbClr val="CC3300"/>
                          </a:solidFill>
                          <a:effectLst/>
                          <a:latin typeface="Calibri" pitchFamily="34" charset="0"/>
                          <a:cs typeface="Arial" charset="0"/>
                        </a:rPr>
                        <a:t>Doğum ağırlığı (kg)</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rgbClr val="003366"/>
                          </a:solidFill>
                          <a:effectLst/>
                          <a:latin typeface="Calibri" pitchFamily="34" charset="0"/>
                          <a:cs typeface="Arial" charset="0"/>
                        </a:rPr>
                        <a:t>DEĞİŞKEN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cs typeface="Arial" charset="0"/>
                        </a:rPr>
                        <a:t>&lt;1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cs typeface="Arial" charset="0"/>
                        </a:rPr>
                        <a:t>1-1.49</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cs typeface="Arial" charset="0"/>
                        </a:rPr>
                        <a:t>1.5-2.49</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cs typeface="Arial" charset="0"/>
                        </a:rPr>
                        <a:t>&gt;2.5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Nörolojik anomali</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20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15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&lt;5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latin typeface="Calibri" pitchFamily="34" charset="0"/>
                          <a:cs typeface="Arial" charset="0"/>
                        </a:rPr>
                        <a:t>Serebral palsi</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&gt;5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&lt;0.4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latin typeface="Calibri" pitchFamily="34" charset="0"/>
                          <a:cs typeface="Arial" charset="0"/>
                        </a:rPr>
                        <a:t>Zeka:</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Ort. IQ</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96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96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103</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IQ&lt;70</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13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0.3</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Davranış sorunları</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29</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28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29</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21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Astım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17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18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11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Hastane yatışı</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2</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Günlük aktivite sınırlılığı</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46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34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27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charset="0"/>
                        </a:rPr>
                        <a:t>12</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ext Box 4"/>
          <p:cNvSpPr txBox="1">
            <a:spLocks noChangeArrowheads="1"/>
          </p:cNvSpPr>
          <p:nvPr/>
        </p:nvSpPr>
        <p:spPr bwMode="auto">
          <a:xfrm>
            <a:off x="1403350" y="549275"/>
            <a:ext cx="6264275" cy="519113"/>
          </a:xfrm>
          <a:prstGeom prst="rect">
            <a:avLst/>
          </a:prstGeom>
          <a:noFill/>
          <a:ln w="9525">
            <a:noFill/>
            <a:miter lim="800000"/>
            <a:headEnd/>
            <a:tailEnd/>
          </a:ln>
        </p:spPr>
        <p:txBody>
          <a:bodyPr>
            <a:spAutoFit/>
          </a:bodyPr>
          <a:lstStyle/>
          <a:p>
            <a:pPr algn="ctr">
              <a:spcBef>
                <a:spcPct val="50000"/>
              </a:spcBef>
            </a:pPr>
            <a:r>
              <a:rPr lang="tr-TR" sz="2800"/>
              <a:t>18 ay sonuçları</a:t>
            </a:r>
          </a:p>
        </p:txBody>
      </p:sp>
      <p:graphicFrame>
        <p:nvGraphicFramePr>
          <p:cNvPr id="186434" name="Group 66"/>
          <p:cNvGraphicFramePr>
            <a:graphicFrameLocks noGrp="1"/>
          </p:cNvGraphicFramePr>
          <p:nvPr/>
        </p:nvGraphicFramePr>
        <p:xfrm>
          <a:off x="1547813" y="1484313"/>
          <a:ext cx="6096000" cy="4064000"/>
        </p:xfrm>
        <a:graphic>
          <a:graphicData uri="http://schemas.openxmlformats.org/drawingml/2006/table">
            <a:tbl>
              <a:tblPr/>
              <a:tblGrid>
                <a:gridCol w="1219200"/>
                <a:gridCol w="1219200"/>
                <a:gridCol w="1219200"/>
                <a:gridCol w="1219200"/>
                <a:gridCol w="1219200"/>
              </a:tblGrid>
              <a:tr h="677863">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800" b="0" i="0" u="none" strike="noStrike" cap="none" normalizeH="0" baseline="0" smtClean="0">
                          <a:ln>
                            <a:noFill/>
                          </a:ln>
                          <a:solidFill>
                            <a:schemeClr val="tx1"/>
                          </a:solidFill>
                          <a:effectLst/>
                          <a:latin typeface="Calibri" pitchFamily="34" charset="0"/>
                        </a:rPr>
                        <a:t>Nörolojik bulgu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401-500g</a:t>
                      </a:r>
                    </a:p>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N=14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501-600g</a:t>
                      </a:r>
                    </a:p>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N=94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601-700g</a:t>
                      </a:r>
                    </a:p>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N=202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701-800g</a:t>
                      </a:r>
                    </a:p>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N=224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800" b="0" i="0" u="none" strike="noStrike" cap="none" normalizeH="0" baseline="0" smtClean="0">
                          <a:ln>
                            <a:noFill/>
                          </a:ln>
                          <a:solidFill>
                            <a:schemeClr val="tx1"/>
                          </a:solidFill>
                          <a:effectLst/>
                          <a:latin typeface="Calibri" pitchFamily="34" charset="0"/>
                        </a:rPr>
                        <a:t>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800" b="0" i="0" u="none" strike="noStrike" cap="none" normalizeH="0" baseline="0" smtClean="0">
                          <a:ln>
                            <a:noFill/>
                          </a:ln>
                          <a:solidFill>
                            <a:schemeClr val="tx1"/>
                          </a:solidFill>
                          <a:effectLst/>
                          <a:latin typeface="Calibri" pitchFamily="34" charset="0"/>
                        </a:rPr>
                        <a:t>Serebral Palsi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800" b="0" i="0" u="none" strike="noStrike" cap="none" normalizeH="0" baseline="0" smtClean="0">
                          <a:ln>
                            <a:noFill/>
                          </a:ln>
                          <a:solidFill>
                            <a:schemeClr val="tx1"/>
                          </a:solidFill>
                          <a:effectLst/>
                          <a:latin typeface="Calibri" pitchFamily="34" charset="0"/>
                        </a:rPr>
                        <a:t>Görme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800" b="0" i="0" u="none" strike="noStrike" cap="none" normalizeH="0" baseline="0" smtClean="0">
                          <a:ln>
                            <a:noFill/>
                          </a:ln>
                          <a:solidFill>
                            <a:schemeClr val="tx1"/>
                          </a:solidFill>
                          <a:effectLst/>
                          <a:latin typeface="Calibri" pitchFamily="34" charset="0"/>
                        </a:rPr>
                        <a:t>İşitme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800" b="0" i="0" u="none" strike="noStrike" cap="none" normalizeH="0" baseline="0" smtClean="0">
                          <a:ln>
                            <a:noFill/>
                          </a:ln>
                          <a:solidFill>
                            <a:schemeClr val="tx1"/>
                          </a:solidFill>
                          <a:effectLst/>
                          <a:latin typeface="Calibri" pitchFamily="34" charset="0"/>
                        </a:rPr>
                        <a:t>Nöbet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accent1"/>
                        </a:buClr>
                        <a:buSzPct val="70000"/>
                        <a:buFont typeface="Wingdings 2" pitchFamily="18" charset="2"/>
                        <a:buNone/>
                        <a:tabLst/>
                      </a:pPr>
                      <a:r>
                        <a:rPr kumimoji="0" lang="tr-TR" sz="1600" b="0" i="0" u="none" strike="noStrike" cap="none" normalizeH="0" baseline="0" smtClean="0">
                          <a:ln>
                            <a:noFill/>
                          </a:ln>
                          <a:solidFill>
                            <a:schemeClr val="tx1"/>
                          </a:solidFill>
                          <a:effectLst/>
                          <a:latin typeface="Calibri"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5934" name="Text Box 67"/>
          <p:cNvSpPr txBox="1">
            <a:spLocks noChangeArrowheads="1"/>
          </p:cNvSpPr>
          <p:nvPr/>
        </p:nvSpPr>
        <p:spPr bwMode="auto">
          <a:xfrm>
            <a:off x="4211638" y="5734050"/>
            <a:ext cx="3384550" cy="366713"/>
          </a:xfrm>
          <a:prstGeom prst="rect">
            <a:avLst/>
          </a:prstGeom>
          <a:noFill/>
          <a:ln w="9525">
            <a:noFill/>
            <a:miter lim="800000"/>
            <a:headEnd/>
            <a:tailEnd/>
          </a:ln>
        </p:spPr>
        <p:txBody>
          <a:bodyPr>
            <a:spAutoFit/>
          </a:bodyPr>
          <a:lstStyle/>
          <a:p>
            <a:pPr>
              <a:spcBef>
                <a:spcPct val="50000"/>
              </a:spcBef>
            </a:pPr>
            <a:r>
              <a:rPr lang="tr-TR"/>
              <a:t>Pediatrics, 2008</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4"/>
          <p:cNvSpPr txBox="1">
            <a:spLocks noChangeArrowheads="1"/>
          </p:cNvSpPr>
          <p:nvPr/>
        </p:nvSpPr>
        <p:spPr bwMode="auto">
          <a:xfrm>
            <a:off x="2124075" y="333375"/>
            <a:ext cx="5111750" cy="457200"/>
          </a:xfrm>
          <a:prstGeom prst="rect">
            <a:avLst/>
          </a:prstGeom>
          <a:noFill/>
          <a:ln w="9525">
            <a:noFill/>
            <a:miter lim="800000"/>
            <a:headEnd/>
            <a:tailEnd/>
          </a:ln>
        </p:spPr>
        <p:txBody>
          <a:bodyPr>
            <a:spAutoFit/>
          </a:bodyPr>
          <a:lstStyle/>
          <a:p>
            <a:pPr algn="ctr">
              <a:spcBef>
                <a:spcPct val="50000"/>
              </a:spcBef>
            </a:pPr>
            <a:r>
              <a:rPr lang="tr-TR" sz="2400" b="1"/>
              <a:t>Prematurite Özellikleri</a:t>
            </a:r>
          </a:p>
        </p:txBody>
      </p:sp>
      <p:sp>
        <p:nvSpPr>
          <p:cNvPr id="166914" name="Text Box 5"/>
          <p:cNvSpPr txBox="1">
            <a:spLocks noChangeArrowheads="1"/>
          </p:cNvSpPr>
          <p:nvPr/>
        </p:nvSpPr>
        <p:spPr bwMode="auto">
          <a:xfrm>
            <a:off x="827088" y="1700213"/>
            <a:ext cx="3240087" cy="2016125"/>
          </a:xfrm>
          <a:prstGeom prst="rect">
            <a:avLst/>
          </a:prstGeom>
          <a:noFill/>
          <a:ln w="9525">
            <a:noFill/>
            <a:miter lim="800000"/>
            <a:headEnd/>
            <a:tailEnd/>
          </a:ln>
        </p:spPr>
        <p:txBody>
          <a:bodyPr>
            <a:spAutoFit/>
          </a:bodyPr>
          <a:lstStyle/>
          <a:p>
            <a:pPr>
              <a:spcBef>
                <a:spcPct val="50000"/>
              </a:spcBef>
            </a:pPr>
            <a:r>
              <a:rPr lang="tr-TR"/>
              <a:t>İlkaylar preterm ekstansör term fleksör görünüm</a:t>
            </a:r>
          </a:p>
          <a:p>
            <a:pPr>
              <a:spcBef>
                <a:spcPct val="50000"/>
              </a:spcBef>
            </a:pPr>
            <a:r>
              <a:rPr lang="tr-TR"/>
              <a:t>40 haftada fleksör tonus gelişir ama yine term gibi değil</a:t>
            </a:r>
          </a:p>
          <a:p>
            <a:pPr>
              <a:spcBef>
                <a:spcPct val="50000"/>
              </a:spcBef>
            </a:pPr>
            <a:r>
              <a:rPr lang="tr-TR"/>
              <a:t>İlkel refleksler olmayabilir veya uzun süre devam edebilir</a:t>
            </a:r>
          </a:p>
        </p:txBody>
      </p:sp>
      <p:sp>
        <p:nvSpPr>
          <p:cNvPr id="166915" name="Rectangle 6"/>
          <p:cNvSpPr>
            <a:spLocks noChangeArrowheads="1"/>
          </p:cNvSpPr>
          <p:nvPr/>
        </p:nvSpPr>
        <p:spPr bwMode="auto">
          <a:xfrm>
            <a:off x="4140200" y="1557338"/>
            <a:ext cx="4572000" cy="4760912"/>
          </a:xfrm>
          <a:prstGeom prst="rect">
            <a:avLst/>
          </a:prstGeom>
          <a:noFill/>
          <a:ln w="9525">
            <a:noFill/>
            <a:miter lim="800000"/>
            <a:headEnd/>
            <a:tailEnd/>
          </a:ln>
        </p:spPr>
        <p:txBody>
          <a:bodyPr>
            <a:spAutoFit/>
          </a:bodyPr>
          <a:lstStyle/>
          <a:p>
            <a:r>
              <a:rPr lang="tr-TR"/>
              <a:t>Hipereksitabilite, jiternes olabilir</a:t>
            </a:r>
          </a:p>
          <a:p>
            <a:r>
              <a:rPr lang="tr-TR"/>
              <a:t>Popliteal açı 180 derece civarındadır</a:t>
            </a:r>
          </a:p>
          <a:p>
            <a:r>
              <a:rPr lang="tr-TR"/>
              <a:t>Boyun ve gövde tonusu</a:t>
            </a:r>
          </a:p>
          <a:p>
            <a:r>
              <a:rPr lang="tr-TR"/>
              <a:t>Baş kontrolü</a:t>
            </a:r>
          </a:p>
          <a:p>
            <a:r>
              <a:rPr lang="tr-TR"/>
              <a:t>Ventral suspansiyon</a:t>
            </a:r>
          </a:p>
          <a:p>
            <a:r>
              <a:rPr lang="tr-TR"/>
              <a:t>Emme</a:t>
            </a:r>
          </a:p>
          <a:p>
            <a:r>
              <a:rPr lang="tr-TR"/>
              <a:t>Palmar-plantar yakalama</a:t>
            </a:r>
          </a:p>
          <a:p>
            <a:r>
              <a:rPr lang="tr-TR"/>
              <a:t>Yer bulma</a:t>
            </a:r>
          </a:p>
          <a:p>
            <a:r>
              <a:rPr lang="tr-TR"/>
              <a:t>Moro</a:t>
            </a:r>
          </a:p>
          <a:p>
            <a:r>
              <a:rPr lang="tr-TR"/>
              <a:t>Anormal el ayak postürü</a:t>
            </a:r>
          </a:p>
          <a:p>
            <a:r>
              <a:rPr lang="tr-TR"/>
              <a:t>Anormal hareketler (tremor/sıçrama)</a:t>
            </a:r>
          </a:p>
          <a:p>
            <a:r>
              <a:rPr lang="tr-TR"/>
              <a:t>Görme</a:t>
            </a:r>
          </a:p>
          <a:p>
            <a:r>
              <a:rPr lang="tr-TR"/>
              <a:t>İşitme</a:t>
            </a:r>
          </a:p>
          <a:p>
            <a:r>
              <a:rPr lang="tr-TR"/>
              <a:t>Uyanıklık hali</a:t>
            </a:r>
          </a:p>
          <a:p>
            <a:r>
              <a:rPr lang="tr-TR"/>
              <a:t>İrritabilite</a:t>
            </a:r>
          </a:p>
          <a:p>
            <a:r>
              <a:rPr lang="tr-TR"/>
              <a:t>Sakinleştirilebilirlik</a:t>
            </a:r>
          </a:p>
          <a:p>
            <a:endParaRPr lang="tr-T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Box 4"/>
          <p:cNvSpPr txBox="1">
            <a:spLocks noChangeArrowheads="1"/>
          </p:cNvSpPr>
          <p:nvPr/>
        </p:nvSpPr>
        <p:spPr bwMode="auto">
          <a:xfrm>
            <a:off x="1403350" y="476250"/>
            <a:ext cx="6553200" cy="366713"/>
          </a:xfrm>
          <a:prstGeom prst="rect">
            <a:avLst/>
          </a:prstGeom>
          <a:noFill/>
          <a:ln w="9525">
            <a:noFill/>
            <a:miter lim="800000"/>
            <a:headEnd/>
            <a:tailEnd/>
          </a:ln>
        </p:spPr>
        <p:txBody>
          <a:bodyPr>
            <a:spAutoFit/>
          </a:bodyPr>
          <a:lstStyle/>
          <a:p>
            <a:pPr algn="ctr">
              <a:spcBef>
                <a:spcPct val="50000"/>
              </a:spcBef>
            </a:pPr>
            <a:r>
              <a:rPr lang="tr-TR" b="1"/>
              <a:t>PREMATUREDE GEÇİCİ NÖROLOJİK ANORMALLİK</a:t>
            </a:r>
          </a:p>
        </p:txBody>
      </p:sp>
      <p:sp>
        <p:nvSpPr>
          <p:cNvPr id="167938" name="Text Box 5"/>
          <p:cNvSpPr txBox="1">
            <a:spLocks noChangeArrowheads="1"/>
          </p:cNvSpPr>
          <p:nvPr/>
        </p:nvSpPr>
        <p:spPr bwMode="auto">
          <a:xfrm>
            <a:off x="539750" y="1557338"/>
            <a:ext cx="3816350" cy="2705100"/>
          </a:xfrm>
          <a:prstGeom prst="rect">
            <a:avLst/>
          </a:prstGeom>
          <a:noFill/>
          <a:ln w="9525">
            <a:noFill/>
            <a:miter lim="800000"/>
            <a:headEnd/>
            <a:tailEnd/>
          </a:ln>
        </p:spPr>
        <p:txBody>
          <a:bodyPr>
            <a:spAutoFit/>
          </a:bodyPr>
          <a:lstStyle/>
          <a:p>
            <a:pPr>
              <a:spcBef>
                <a:spcPct val="50000"/>
              </a:spcBef>
            </a:pPr>
            <a:r>
              <a:rPr lang="tr-TR"/>
              <a:t>0-3 AY</a:t>
            </a:r>
          </a:p>
          <a:p>
            <a:pPr>
              <a:spcBef>
                <a:spcPct val="50000"/>
              </a:spcBef>
            </a:pPr>
            <a:r>
              <a:rPr lang="tr-TR"/>
              <a:t>ERKEN DÖNEMDE %40-80</a:t>
            </a:r>
          </a:p>
          <a:p>
            <a:pPr>
              <a:spcBef>
                <a:spcPct val="50000"/>
              </a:spcBef>
            </a:pPr>
            <a:r>
              <a:rPr lang="tr-TR"/>
              <a:t>Geçici distoni,hipo/hipertoni</a:t>
            </a:r>
          </a:p>
          <a:p>
            <a:pPr>
              <a:spcBef>
                <a:spcPct val="50000"/>
              </a:spcBef>
            </a:pPr>
            <a:r>
              <a:rPr lang="tr-TR"/>
              <a:t>Üst ekst fleksör, gövde alt ekst ekstansör</a:t>
            </a:r>
          </a:p>
          <a:p>
            <a:pPr>
              <a:spcBef>
                <a:spcPct val="50000"/>
              </a:spcBef>
            </a:pPr>
            <a:r>
              <a:rPr lang="tr-TR"/>
              <a:t>Azalmış uyarılma/Hipereksitabilite</a:t>
            </a:r>
          </a:p>
          <a:p>
            <a:pPr>
              <a:spcBef>
                <a:spcPct val="50000"/>
              </a:spcBef>
            </a:pPr>
            <a:endParaRPr lang="tr-TR"/>
          </a:p>
        </p:txBody>
      </p:sp>
      <p:sp>
        <p:nvSpPr>
          <p:cNvPr id="167939" name="Text Box 6"/>
          <p:cNvSpPr txBox="1">
            <a:spLocks noChangeArrowheads="1"/>
          </p:cNvSpPr>
          <p:nvPr/>
        </p:nvSpPr>
        <p:spPr bwMode="auto">
          <a:xfrm>
            <a:off x="4643438" y="1484313"/>
            <a:ext cx="3673475" cy="1604962"/>
          </a:xfrm>
          <a:prstGeom prst="rect">
            <a:avLst/>
          </a:prstGeom>
          <a:noFill/>
          <a:ln w="9525">
            <a:noFill/>
            <a:miter lim="800000"/>
            <a:headEnd/>
            <a:tailEnd/>
          </a:ln>
        </p:spPr>
        <p:txBody>
          <a:bodyPr>
            <a:spAutoFit/>
          </a:bodyPr>
          <a:lstStyle/>
          <a:p>
            <a:pPr>
              <a:spcBef>
                <a:spcPct val="50000"/>
              </a:spcBef>
            </a:pPr>
            <a:r>
              <a:rPr lang="tr-TR"/>
              <a:t>3-9 AY</a:t>
            </a:r>
          </a:p>
          <a:p>
            <a:pPr>
              <a:spcBef>
                <a:spcPct val="50000"/>
              </a:spcBef>
            </a:pPr>
            <a:r>
              <a:rPr lang="tr-TR"/>
              <a:t>Primitif reflekslerin devam etmesi</a:t>
            </a:r>
          </a:p>
          <a:p>
            <a:pPr>
              <a:spcBef>
                <a:spcPct val="50000"/>
              </a:spcBef>
            </a:pPr>
            <a:r>
              <a:rPr lang="tr-TR"/>
              <a:t>Gövde tonusu az/alt ekst artmış</a:t>
            </a:r>
          </a:p>
          <a:p>
            <a:pPr>
              <a:spcBef>
                <a:spcPct val="50000"/>
              </a:spcBef>
            </a:pPr>
            <a:r>
              <a:rPr lang="tr-TR"/>
              <a:t>2/3 bebekte geçici</a:t>
            </a:r>
          </a:p>
        </p:txBody>
      </p:sp>
      <p:sp>
        <p:nvSpPr>
          <p:cNvPr id="167940" name="Text Box 7"/>
          <p:cNvSpPr txBox="1">
            <a:spLocks noChangeArrowheads="1"/>
          </p:cNvSpPr>
          <p:nvPr/>
        </p:nvSpPr>
        <p:spPr bwMode="auto">
          <a:xfrm>
            <a:off x="1547813" y="4221163"/>
            <a:ext cx="6553200" cy="2017712"/>
          </a:xfrm>
          <a:prstGeom prst="rect">
            <a:avLst/>
          </a:prstGeom>
          <a:noFill/>
          <a:ln w="9525">
            <a:noFill/>
            <a:miter lim="800000"/>
            <a:headEnd/>
            <a:tailEnd/>
          </a:ln>
        </p:spPr>
        <p:txBody>
          <a:bodyPr>
            <a:spAutoFit/>
          </a:bodyPr>
          <a:lstStyle/>
          <a:p>
            <a:pPr>
              <a:spcBef>
                <a:spcPct val="50000"/>
              </a:spcBef>
            </a:pPr>
            <a:r>
              <a:rPr lang="tr-TR"/>
              <a:t>FM ‘de dkkat edilecek erken  anormallikler</a:t>
            </a:r>
          </a:p>
          <a:p>
            <a:pPr>
              <a:spcBef>
                <a:spcPct val="50000"/>
              </a:spcBef>
            </a:pPr>
            <a:r>
              <a:rPr lang="tr-TR"/>
              <a:t>İnatçı,asimetrik hareket şekil ve postürler</a:t>
            </a:r>
          </a:p>
          <a:p>
            <a:pPr>
              <a:spcBef>
                <a:spcPct val="50000"/>
              </a:spcBef>
            </a:pPr>
            <a:r>
              <a:rPr lang="tr-TR"/>
              <a:t>Belirgin hipertoni, elde yumruk</a:t>
            </a:r>
          </a:p>
          <a:p>
            <a:pPr>
              <a:spcBef>
                <a:spcPct val="50000"/>
              </a:spcBef>
            </a:pPr>
            <a:r>
              <a:rPr lang="tr-TR"/>
              <a:t>Belirgin hipotoni,başın geriye düşmesi</a:t>
            </a:r>
          </a:p>
          <a:p>
            <a:pPr>
              <a:spcBef>
                <a:spcPct val="50000"/>
              </a:spcBef>
            </a:pPr>
            <a:endParaRPr lang="tr-T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Başlık 1"/>
          <p:cNvSpPr>
            <a:spLocks noGrp="1"/>
          </p:cNvSpPr>
          <p:nvPr>
            <p:ph type="title"/>
          </p:nvPr>
        </p:nvSpPr>
        <p:spPr>
          <a:xfrm>
            <a:off x="457200" y="253536"/>
            <a:ext cx="8229600" cy="1143000"/>
          </a:xfrm>
        </p:spPr>
        <p:txBody>
          <a:bodyPr>
            <a:scene3d>
              <a:camera prst="orthographicFront"/>
              <a:lightRig rig="soft" dir="t">
                <a:rot lat="0" lon="0" rev="2400000"/>
              </a:lightRig>
            </a:scene3d>
            <a:sp3d>
              <a:bevelT w="19050" h="12700"/>
            </a:sp3d>
          </a:bodyPr>
          <a:lstStyle/>
          <a:p>
            <a:pPr marL="54864" eaLnBrk="1" fontAlgn="auto" hangingPunct="1">
              <a:spcAft>
                <a:spcPts val="0"/>
              </a:spcAft>
              <a:defRPr/>
            </a:pPr>
            <a:r>
              <a:rPr lang="tr-TR" sz="3200" smtClean="0">
                <a:solidFill>
                  <a:srgbClr val="C00000"/>
                </a:solidFill>
                <a:latin typeface="+mj-lt"/>
              </a:rPr>
              <a:t>Gelişimin değerlendirilmesinde altın standartlar:</a:t>
            </a:r>
          </a:p>
        </p:txBody>
      </p:sp>
      <p:sp>
        <p:nvSpPr>
          <p:cNvPr id="3" name="İçerik Yer Tutucusu 2"/>
          <p:cNvSpPr>
            <a:spLocks noGrp="1"/>
          </p:cNvSpPr>
          <p:nvPr>
            <p:ph idx="1"/>
          </p:nvPr>
        </p:nvSpPr>
        <p:spPr/>
        <p:txBody>
          <a:bodyPr>
            <a:normAutofit/>
          </a:bodyPr>
          <a:lstStyle/>
          <a:p>
            <a:pPr eaLnBrk="1" hangingPunct="1">
              <a:buFont typeface="Calibri" pitchFamily="34" charset="0"/>
              <a:buChar char="•"/>
            </a:pPr>
            <a:r>
              <a:rPr lang="tr-TR" smtClean="0"/>
              <a:t>BSID-II, BSID-III (Bayley Scales for Infant Development) </a:t>
            </a:r>
          </a:p>
          <a:p>
            <a:pPr lvl="1" eaLnBrk="1" hangingPunct="1">
              <a:buFont typeface="Calibri" pitchFamily="34" charset="0"/>
              <a:buChar char="–"/>
            </a:pPr>
            <a:r>
              <a:rPr lang="tr-TR" smtClean="0"/>
              <a:t>1 ay-3.5 yaş</a:t>
            </a:r>
          </a:p>
          <a:p>
            <a:pPr lvl="1" eaLnBrk="1" hangingPunct="1">
              <a:buFontTx/>
              <a:buNone/>
            </a:pPr>
            <a:endParaRPr lang="tr-TR" smtClean="0"/>
          </a:p>
          <a:p>
            <a:pPr eaLnBrk="1" hangingPunct="1">
              <a:buFont typeface="Calibri" pitchFamily="34" charset="0"/>
              <a:buChar char="•"/>
            </a:pPr>
            <a:r>
              <a:rPr lang="tr-TR" smtClean="0"/>
              <a:t>WPPSI-III ve WISC-III (Wechsler Scales)</a:t>
            </a:r>
          </a:p>
          <a:p>
            <a:pPr lvl="1" eaLnBrk="1" hangingPunct="1">
              <a:buFont typeface="Calibri" pitchFamily="34" charset="0"/>
              <a:buChar char="–"/>
            </a:pPr>
            <a:r>
              <a:rPr lang="tr-TR" smtClean="0"/>
              <a:t>3 yaş-okul </a:t>
            </a:r>
            <a:r>
              <a:rPr lang="tr-TR" smtClean="0">
                <a:latin typeface="Calibri"/>
              </a:rPr>
              <a:t>ç</a:t>
            </a:r>
            <a:r>
              <a:rPr lang="tr-TR" smtClean="0"/>
              <a:t>ağı</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Başlık 1"/>
          <p:cNvSpPr>
            <a:spLocks noGrp="1"/>
          </p:cNvSpPr>
          <p:nvPr>
            <p:ph type="title"/>
          </p:nvPr>
        </p:nvSpPr>
        <p:spPr>
          <a:xfrm>
            <a:off x="1192716" y="477591"/>
            <a:ext cx="6825368" cy="778610"/>
          </a:xfrm>
        </p:spPr>
        <p:txBody>
          <a:bodyPr>
            <a:scene3d>
              <a:camera prst="orthographicFront"/>
              <a:lightRig rig="soft" dir="t">
                <a:rot lat="0" lon="0" rev="2400000"/>
              </a:lightRig>
            </a:scene3d>
            <a:sp3d>
              <a:bevelT w="19050" h="12700"/>
            </a:sp3d>
          </a:bodyPr>
          <a:lstStyle/>
          <a:p>
            <a:pPr marL="54864" eaLnBrk="1" fontAlgn="auto" hangingPunct="1">
              <a:spcAft>
                <a:spcPts val="0"/>
              </a:spcAft>
              <a:defRPr/>
            </a:pPr>
            <a:r>
              <a:rPr lang="tr-TR" dirty="0" err="1" smtClean="0">
                <a:solidFill>
                  <a:srgbClr val="C00000"/>
                </a:solidFill>
                <a:latin typeface="+mj-lt"/>
              </a:rPr>
              <a:t>AÜTF’de</a:t>
            </a:r>
            <a:r>
              <a:rPr lang="tr-TR" dirty="0" smtClean="0">
                <a:solidFill>
                  <a:srgbClr val="C00000"/>
                </a:solidFill>
                <a:latin typeface="+mj-lt"/>
              </a:rPr>
              <a:t> neler yapılıyor?</a:t>
            </a:r>
          </a:p>
        </p:txBody>
      </p:sp>
      <p:sp>
        <p:nvSpPr>
          <p:cNvPr id="3" name="İçerik Yer Tutucusu 2"/>
          <p:cNvSpPr>
            <a:spLocks noGrp="1"/>
          </p:cNvSpPr>
          <p:nvPr>
            <p:ph idx="1"/>
          </p:nvPr>
        </p:nvSpPr>
        <p:spPr/>
        <p:txBody>
          <a:bodyPr>
            <a:normAutofit/>
          </a:bodyPr>
          <a:lstStyle/>
          <a:p>
            <a:pPr eaLnBrk="1" hangingPunct="1">
              <a:lnSpc>
                <a:spcPct val="80000"/>
              </a:lnSpc>
              <a:buFont typeface="Calibri" pitchFamily="34" charset="0"/>
              <a:buChar char="•"/>
            </a:pPr>
            <a:endParaRPr lang="tr-TR" sz="2000" smtClean="0"/>
          </a:p>
          <a:p>
            <a:pPr lvl="1" eaLnBrk="1" hangingPunct="1">
              <a:lnSpc>
                <a:spcPct val="80000"/>
              </a:lnSpc>
              <a:buFont typeface="Calibri" pitchFamily="34" charset="0"/>
              <a:buChar char="–"/>
            </a:pPr>
            <a:r>
              <a:rPr lang="tr-TR" sz="1600" smtClean="0"/>
              <a:t>80-100 premat</a:t>
            </a:r>
            <a:r>
              <a:rPr lang="tr-TR" sz="1600" smtClean="0">
                <a:latin typeface="Calibri"/>
              </a:rPr>
              <a:t>ü</a:t>
            </a:r>
            <a:r>
              <a:rPr lang="tr-TR" sz="1600" smtClean="0"/>
              <a:t>re/yıl</a:t>
            </a:r>
          </a:p>
          <a:p>
            <a:pPr lvl="1" eaLnBrk="1" hangingPunct="1">
              <a:lnSpc>
                <a:spcPct val="80000"/>
              </a:lnSpc>
              <a:buFont typeface="Calibri" pitchFamily="34" charset="0"/>
              <a:buChar char="–"/>
            </a:pPr>
            <a:r>
              <a:rPr lang="tr-TR" sz="1600" smtClean="0"/>
              <a:t>Neonatolog </a:t>
            </a:r>
            <a:r>
              <a:rPr lang="tr-TR" sz="1600" smtClean="0">
                <a:latin typeface="Calibri"/>
              </a:rPr>
              <a:t>ö</a:t>
            </a:r>
            <a:r>
              <a:rPr lang="tr-TR" sz="1600" smtClean="0"/>
              <a:t>ğretim </a:t>
            </a:r>
            <a:r>
              <a:rPr lang="tr-TR" sz="1600" smtClean="0">
                <a:latin typeface="Calibri"/>
              </a:rPr>
              <a:t>ü</a:t>
            </a:r>
            <a:r>
              <a:rPr lang="tr-TR" sz="1600" smtClean="0"/>
              <a:t>yesi denetiminde eğitim ortamı:</a:t>
            </a:r>
          </a:p>
          <a:p>
            <a:pPr lvl="2" eaLnBrk="1" hangingPunct="1">
              <a:lnSpc>
                <a:spcPct val="80000"/>
              </a:lnSpc>
              <a:buFont typeface="Calibri" pitchFamily="34" charset="0"/>
              <a:buChar char="•"/>
            </a:pPr>
            <a:r>
              <a:rPr lang="tr-TR" sz="1400" smtClean="0"/>
              <a:t>Yan dal uzmanlık asistanı + rotasyondaki pediatri asistanı + rotasyondaki aile hekimi + intern + yenidoğan hemşiresi</a:t>
            </a:r>
          </a:p>
          <a:p>
            <a:pPr lvl="1" eaLnBrk="1" hangingPunct="1">
              <a:lnSpc>
                <a:spcPct val="80000"/>
              </a:lnSpc>
              <a:buFont typeface="Calibri" pitchFamily="34" charset="0"/>
              <a:buChar char="–"/>
            </a:pPr>
            <a:r>
              <a:rPr lang="tr-TR" sz="1600" smtClean="0"/>
              <a:t>B</a:t>
            </a:r>
            <a:r>
              <a:rPr lang="tr-TR" sz="1600" smtClean="0">
                <a:latin typeface="Calibri"/>
              </a:rPr>
              <a:t>ü</a:t>
            </a:r>
            <a:r>
              <a:rPr lang="tr-TR" sz="1600" smtClean="0"/>
              <a:t>y</a:t>
            </a:r>
            <a:r>
              <a:rPr lang="tr-TR" sz="1600" smtClean="0">
                <a:latin typeface="Calibri"/>
              </a:rPr>
              <a:t>ü</a:t>
            </a:r>
            <a:r>
              <a:rPr lang="tr-TR" sz="1600" smtClean="0"/>
              <a:t>menin ve gelişmenin izlenmesi</a:t>
            </a:r>
          </a:p>
          <a:p>
            <a:pPr lvl="1" eaLnBrk="1" hangingPunct="1">
              <a:lnSpc>
                <a:spcPct val="80000"/>
              </a:lnSpc>
              <a:buFont typeface="Calibri" pitchFamily="34" charset="0"/>
              <a:buChar char="–"/>
            </a:pPr>
            <a:r>
              <a:rPr lang="tr-TR" sz="1600" smtClean="0"/>
              <a:t>Duyu muayenesi ve gerekli kons</a:t>
            </a:r>
            <a:r>
              <a:rPr lang="tr-TR" sz="1600" smtClean="0">
                <a:latin typeface="Calibri"/>
              </a:rPr>
              <a:t>ü</a:t>
            </a:r>
            <a:r>
              <a:rPr lang="tr-TR" sz="1600" smtClean="0"/>
              <a:t>ltasyonlar</a:t>
            </a:r>
          </a:p>
          <a:p>
            <a:pPr lvl="1" eaLnBrk="1" hangingPunct="1">
              <a:lnSpc>
                <a:spcPct val="80000"/>
              </a:lnSpc>
              <a:buFont typeface="Calibri" pitchFamily="34" charset="0"/>
              <a:buChar char="–"/>
            </a:pPr>
            <a:r>
              <a:rPr lang="tr-TR" sz="1600" smtClean="0"/>
              <a:t>N</a:t>
            </a:r>
            <a:r>
              <a:rPr lang="tr-TR" sz="1600" smtClean="0">
                <a:latin typeface="Calibri"/>
              </a:rPr>
              <a:t>ö</a:t>
            </a:r>
            <a:r>
              <a:rPr lang="tr-TR" sz="1600" smtClean="0"/>
              <a:t>rolojik muayene ve N</a:t>
            </a:r>
            <a:r>
              <a:rPr lang="tr-TR" sz="1600" smtClean="0">
                <a:latin typeface="Calibri"/>
              </a:rPr>
              <a:t>ö</a:t>
            </a:r>
            <a:r>
              <a:rPr lang="tr-TR" sz="1600" smtClean="0"/>
              <a:t>roloji  polikliniği danışımları</a:t>
            </a:r>
          </a:p>
          <a:p>
            <a:pPr lvl="1" eaLnBrk="1" hangingPunct="1">
              <a:lnSpc>
                <a:spcPct val="80000"/>
              </a:lnSpc>
              <a:buFont typeface="Calibri" pitchFamily="34" charset="0"/>
              <a:buChar char="–"/>
            </a:pPr>
            <a:r>
              <a:rPr lang="tr-TR" sz="1600" smtClean="0"/>
              <a:t>Bağışıklama</a:t>
            </a:r>
          </a:p>
          <a:p>
            <a:pPr lvl="1" eaLnBrk="1" hangingPunct="1">
              <a:lnSpc>
                <a:spcPct val="80000"/>
              </a:lnSpc>
              <a:buFont typeface="Calibri" pitchFamily="34" charset="0"/>
              <a:buChar char="–"/>
            </a:pPr>
            <a:r>
              <a:rPr lang="tr-TR" sz="1600" smtClean="0"/>
              <a:t>Devam eden diğer tıbbi sorunlarına ilişkin kons</a:t>
            </a:r>
            <a:r>
              <a:rPr lang="tr-TR" sz="1600" smtClean="0">
                <a:latin typeface="Calibri"/>
              </a:rPr>
              <a:t>ü</a:t>
            </a:r>
            <a:r>
              <a:rPr lang="tr-TR" sz="1600" smtClean="0"/>
              <a:t>ltasyonlar ve </a:t>
            </a:r>
            <a:r>
              <a:rPr lang="tr-TR" sz="1600" smtClean="0">
                <a:latin typeface="Calibri"/>
              </a:rPr>
              <a:t>çö</a:t>
            </a:r>
            <a:r>
              <a:rPr lang="tr-TR" sz="1600" smtClean="0"/>
              <a:t>z</a:t>
            </a:r>
            <a:r>
              <a:rPr lang="tr-TR" sz="1600" smtClean="0">
                <a:latin typeface="Calibri"/>
              </a:rPr>
              <a:t>ü</a:t>
            </a:r>
            <a:r>
              <a:rPr lang="tr-TR" sz="1600" smtClean="0"/>
              <a:t>mler</a:t>
            </a:r>
          </a:p>
          <a:p>
            <a:pPr lvl="1" eaLnBrk="1" hangingPunct="1">
              <a:lnSpc>
                <a:spcPct val="80000"/>
              </a:lnSpc>
              <a:buFont typeface="Calibri" pitchFamily="34" charset="0"/>
              <a:buChar char="–"/>
            </a:pPr>
            <a:r>
              <a:rPr lang="tr-TR" sz="1600" smtClean="0"/>
              <a:t>Gelişimsel Pediatri Bilim Dalı kons</a:t>
            </a:r>
            <a:r>
              <a:rPr lang="tr-TR" sz="1600" smtClean="0">
                <a:latin typeface="Calibri"/>
              </a:rPr>
              <a:t>ü</a:t>
            </a:r>
            <a:r>
              <a:rPr lang="tr-TR" sz="1600" smtClean="0"/>
              <a:t>ltasyonları:</a:t>
            </a:r>
          </a:p>
          <a:p>
            <a:pPr lvl="2" eaLnBrk="1" hangingPunct="1">
              <a:lnSpc>
                <a:spcPct val="80000"/>
              </a:lnSpc>
              <a:buFont typeface="Calibri" pitchFamily="34" charset="0"/>
              <a:buChar char="•"/>
            </a:pPr>
            <a:r>
              <a:rPr lang="tr-TR" sz="1400" smtClean="0"/>
              <a:t>Gelişimsel değerlendirme (DY: 6-12 ay ve sonrası)</a:t>
            </a:r>
          </a:p>
          <a:p>
            <a:pPr lvl="2" eaLnBrk="1" hangingPunct="1">
              <a:lnSpc>
                <a:spcPct val="80000"/>
              </a:lnSpc>
              <a:buFont typeface="Calibri" pitchFamily="34" charset="0"/>
              <a:buChar char="•"/>
            </a:pPr>
            <a:r>
              <a:rPr lang="tr-TR" sz="1400" smtClean="0"/>
              <a:t>Ev ziyaretleri</a:t>
            </a:r>
          </a:p>
          <a:p>
            <a:pPr lvl="2" eaLnBrk="1" hangingPunct="1">
              <a:lnSpc>
                <a:spcPct val="80000"/>
              </a:lnSpc>
              <a:buFont typeface="Calibri" pitchFamily="34" charset="0"/>
              <a:buChar char="•"/>
            </a:pPr>
            <a:r>
              <a:rPr lang="tr-TR" sz="1400" smtClean="0">
                <a:latin typeface="Calibri"/>
              </a:rPr>
              <a:t>Ö</a:t>
            </a:r>
            <a:r>
              <a:rPr lang="tr-TR" sz="1400" smtClean="0"/>
              <a:t>zel eğitim raporları</a:t>
            </a:r>
          </a:p>
          <a:p>
            <a:pPr lvl="2" eaLnBrk="1" hangingPunct="1">
              <a:lnSpc>
                <a:spcPct val="80000"/>
              </a:lnSpc>
              <a:buFont typeface="Calibri" pitchFamily="34" charset="0"/>
              <a:buChar char="•"/>
            </a:pPr>
            <a:r>
              <a:rPr lang="tr-TR" sz="1400" smtClean="0"/>
              <a:t>FTR y</a:t>
            </a:r>
            <a:r>
              <a:rPr lang="tr-TR" sz="1400" smtClean="0">
                <a:latin typeface="Calibri"/>
              </a:rPr>
              <a:t>ö</a:t>
            </a:r>
            <a:r>
              <a:rPr lang="tr-TR" sz="1400" smtClean="0"/>
              <a:t>nlendirmeleri</a:t>
            </a:r>
          </a:p>
          <a:p>
            <a:pPr lvl="2" eaLnBrk="1" hangingPunct="1">
              <a:lnSpc>
                <a:spcPct val="80000"/>
              </a:lnSpc>
              <a:buFont typeface="Calibri" pitchFamily="34" charset="0"/>
              <a:buChar char="•"/>
            </a:pPr>
            <a:r>
              <a:rPr lang="tr-TR" sz="1400" smtClean="0"/>
              <a:t>Bebeğin ve/veya ailenin </a:t>
            </a:r>
            <a:r>
              <a:rPr lang="tr-TR" sz="1400" smtClean="0">
                <a:latin typeface="Calibri"/>
              </a:rPr>
              <a:t>Ç</a:t>
            </a:r>
            <a:r>
              <a:rPr lang="tr-TR" sz="1400" smtClean="0"/>
              <a:t>ocuk Ruh Sağlığı veya Psikiyatri AD</a:t>
            </a:r>
            <a:r>
              <a:rPr lang="tr-TR" sz="1400" smtClean="0">
                <a:latin typeface="Calibri"/>
              </a:rPr>
              <a:t>’</a:t>
            </a:r>
            <a:r>
              <a:rPr lang="tr-TR" sz="1400" smtClean="0"/>
              <a:t>na y</a:t>
            </a:r>
            <a:r>
              <a:rPr lang="tr-TR" sz="1400" smtClean="0">
                <a:latin typeface="Calibri"/>
              </a:rPr>
              <a:t>ö</a:t>
            </a:r>
            <a:r>
              <a:rPr lang="tr-TR" sz="1400" smtClean="0"/>
              <a:t>nlendirilmesi</a:t>
            </a:r>
          </a:p>
          <a:p>
            <a:pPr lvl="2" eaLnBrk="1" hangingPunct="1">
              <a:lnSpc>
                <a:spcPct val="80000"/>
              </a:lnSpc>
              <a:buFont typeface="Calibri" pitchFamily="34" charset="0"/>
              <a:buNone/>
            </a:pPr>
            <a:endParaRPr lang="tr-TR" sz="1400" smtClean="0"/>
          </a:p>
          <a:p>
            <a:pPr lvl="1" eaLnBrk="1" hangingPunct="1">
              <a:lnSpc>
                <a:spcPct val="80000"/>
              </a:lnSpc>
              <a:buFont typeface="Calibri" pitchFamily="34" charset="0"/>
              <a:buChar char="–"/>
            </a:pPr>
            <a:endParaRPr lang="tr-TR" sz="16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5"/>
          <p:cNvSpPr>
            <a:spLocks noChangeArrowheads="1"/>
          </p:cNvSpPr>
          <p:nvPr/>
        </p:nvSpPr>
        <p:spPr bwMode="auto">
          <a:xfrm>
            <a:off x="3492500" y="2205038"/>
            <a:ext cx="2016125" cy="1008062"/>
          </a:xfrm>
          <a:prstGeom prst="rect">
            <a:avLst/>
          </a:prstGeom>
          <a:noFill/>
          <a:ln w="9525">
            <a:solidFill>
              <a:schemeClr val="accent2"/>
            </a:solidFill>
            <a:miter lim="800000"/>
            <a:headEnd/>
            <a:tailEnd/>
          </a:ln>
        </p:spPr>
        <p:txBody>
          <a:bodyPr wrap="none" anchor="ctr"/>
          <a:lstStyle/>
          <a:p>
            <a:endParaRPr lang="tr-TR">
              <a:latin typeface="Arial Unicode MS" pitchFamily="34" charset="-128"/>
            </a:endParaRPr>
          </a:p>
        </p:txBody>
      </p:sp>
      <p:sp>
        <p:nvSpPr>
          <p:cNvPr id="24578" name="Text Box 8"/>
          <p:cNvSpPr txBox="1">
            <a:spLocks noChangeArrowheads="1"/>
          </p:cNvSpPr>
          <p:nvPr/>
        </p:nvSpPr>
        <p:spPr bwMode="auto">
          <a:xfrm>
            <a:off x="3492500" y="2420938"/>
            <a:ext cx="2016125" cy="641350"/>
          </a:xfrm>
          <a:prstGeom prst="rect">
            <a:avLst/>
          </a:prstGeom>
          <a:noFill/>
          <a:ln w="9525">
            <a:noFill/>
            <a:miter lim="800000"/>
            <a:headEnd/>
            <a:tailEnd/>
          </a:ln>
        </p:spPr>
        <p:txBody>
          <a:bodyPr>
            <a:spAutoFit/>
          </a:bodyPr>
          <a:lstStyle/>
          <a:p>
            <a:pPr algn="ctr">
              <a:spcBef>
                <a:spcPct val="50000"/>
              </a:spcBef>
            </a:pPr>
            <a:r>
              <a:rPr lang="tr-TR" b="1">
                <a:solidFill>
                  <a:srgbClr val="FF0000"/>
                </a:solidFill>
                <a:latin typeface="Arial Unicode MS" pitchFamily="34" charset="-128"/>
              </a:rPr>
              <a:t>Taburcu olma kararı</a:t>
            </a:r>
          </a:p>
        </p:txBody>
      </p:sp>
      <p:sp>
        <p:nvSpPr>
          <p:cNvPr id="24579" name="Text Box 9"/>
          <p:cNvSpPr txBox="1">
            <a:spLocks noChangeArrowheads="1"/>
          </p:cNvSpPr>
          <p:nvPr/>
        </p:nvSpPr>
        <p:spPr bwMode="auto">
          <a:xfrm>
            <a:off x="6156325" y="1125538"/>
            <a:ext cx="2736850" cy="641350"/>
          </a:xfrm>
          <a:prstGeom prst="rect">
            <a:avLst/>
          </a:prstGeom>
          <a:noFill/>
          <a:ln w="9525">
            <a:noFill/>
            <a:miter lim="800000"/>
            <a:headEnd/>
            <a:tailEnd/>
          </a:ln>
        </p:spPr>
        <p:txBody>
          <a:bodyPr>
            <a:spAutoFit/>
          </a:bodyPr>
          <a:lstStyle/>
          <a:p>
            <a:pPr algn="ctr">
              <a:spcBef>
                <a:spcPct val="50000"/>
              </a:spcBef>
            </a:pPr>
            <a:r>
              <a:rPr lang="tr-TR" b="1">
                <a:solidFill>
                  <a:srgbClr val="FF0000"/>
                </a:solidFill>
                <a:latin typeface="Arial Unicode MS" pitchFamily="34" charset="-128"/>
              </a:rPr>
              <a:t>İzlemde Potansiyel sorunlar</a:t>
            </a:r>
          </a:p>
        </p:txBody>
      </p:sp>
      <p:sp>
        <p:nvSpPr>
          <p:cNvPr id="24580" name="AutoShape 10"/>
          <p:cNvSpPr>
            <a:spLocks noChangeArrowheads="1"/>
          </p:cNvSpPr>
          <p:nvPr/>
        </p:nvSpPr>
        <p:spPr bwMode="auto">
          <a:xfrm>
            <a:off x="3635375" y="3284538"/>
            <a:ext cx="1657350" cy="504825"/>
          </a:xfrm>
          <a:prstGeom prst="down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tr-TR">
              <a:latin typeface="Arial Unicode MS" pitchFamily="34" charset="-128"/>
            </a:endParaRPr>
          </a:p>
        </p:txBody>
      </p:sp>
      <p:pic>
        <p:nvPicPr>
          <p:cNvPr id="24581" name="Picture 2" descr="http://www.hinnovic.org/wp-content/uploads/image/Janvier/birth_weight(1).jpg"/>
          <p:cNvPicPr>
            <a:picLocks noChangeAspect="1" noChangeArrowheads="1"/>
          </p:cNvPicPr>
          <p:nvPr/>
        </p:nvPicPr>
        <p:blipFill>
          <a:blip r:embed="rId2"/>
          <a:srcRect/>
          <a:stretch>
            <a:fillRect/>
          </a:stretch>
        </p:blipFill>
        <p:spPr bwMode="auto">
          <a:xfrm>
            <a:off x="3276600" y="549275"/>
            <a:ext cx="2447925" cy="1614488"/>
          </a:xfrm>
          <a:prstGeom prst="rect">
            <a:avLst/>
          </a:prstGeom>
          <a:noFill/>
          <a:ln w="9525">
            <a:noFill/>
            <a:miter lim="800000"/>
            <a:headEnd/>
            <a:tailEnd/>
          </a:ln>
        </p:spPr>
      </p:pic>
      <p:sp>
        <p:nvSpPr>
          <p:cNvPr id="24582" name="Text Box 12"/>
          <p:cNvSpPr txBox="1">
            <a:spLocks noChangeArrowheads="1"/>
          </p:cNvSpPr>
          <p:nvPr/>
        </p:nvSpPr>
        <p:spPr bwMode="auto">
          <a:xfrm>
            <a:off x="323850" y="1916113"/>
            <a:ext cx="2519363" cy="4081462"/>
          </a:xfrm>
          <a:prstGeom prst="rect">
            <a:avLst/>
          </a:prstGeom>
          <a:noFill/>
          <a:ln w="9525">
            <a:noFill/>
            <a:miter lim="800000"/>
            <a:headEnd/>
            <a:tailEnd/>
          </a:ln>
        </p:spPr>
        <p:txBody>
          <a:bodyPr>
            <a:spAutoFit/>
          </a:bodyPr>
          <a:lstStyle/>
          <a:p>
            <a:pPr>
              <a:spcBef>
                <a:spcPct val="50000"/>
              </a:spcBef>
            </a:pPr>
            <a:r>
              <a:rPr lang="tr-TR">
                <a:latin typeface="Arial Unicode MS" pitchFamily="34" charset="-128"/>
              </a:rPr>
              <a:t>HİPOTERMİ</a:t>
            </a:r>
          </a:p>
          <a:p>
            <a:pPr>
              <a:spcBef>
                <a:spcPct val="50000"/>
              </a:spcBef>
            </a:pPr>
            <a:r>
              <a:rPr lang="tr-TR">
                <a:latin typeface="Arial Unicode MS" pitchFamily="34" charset="-128"/>
              </a:rPr>
              <a:t>RDS</a:t>
            </a:r>
          </a:p>
          <a:p>
            <a:pPr>
              <a:spcBef>
                <a:spcPct val="50000"/>
              </a:spcBef>
            </a:pPr>
            <a:r>
              <a:rPr lang="tr-TR">
                <a:latin typeface="Arial Unicode MS" pitchFamily="34" charset="-128"/>
              </a:rPr>
              <a:t>PDA</a:t>
            </a:r>
          </a:p>
          <a:p>
            <a:pPr>
              <a:spcBef>
                <a:spcPct val="50000"/>
              </a:spcBef>
            </a:pPr>
            <a:r>
              <a:rPr lang="tr-TR">
                <a:latin typeface="Arial Unicode MS" pitchFamily="34" charset="-128"/>
              </a:rPr>
              <a:t>IVH</a:t>
            </a:r>
          </a:p>
          <a:p>
            <a:pPr>
              <a:spcBef>
                <a:spcPct val="50000"/>
              </a:spcBef>
            </a:pPr>
            <a:r>
              <a:rPr lang="tr-TR">
                <a:latin typeface="Arial Unicode MS" pitchFamily="34" charset="-128"/>
              </a:rPr>
              <a:t>NEC</a:t>
            </a:r>
          </a:p>
          <a:p>
            <a:pPr>
              <a:spcBef>
                <a:spcPct val="50000"/>
              </a:spcBef>
            </a:pPr>
            <a:r>
              <a:rPr lang="tr-TR">
                <a:latin typeface="Arial Unicode MS" pitchFamily="34" charset="-128"/>
              </a:rPr>
              <a:t>SEPSIS</a:t>
            </a:r>
          </a:p>
          <a:p>
            <a:pPr>
              <a:spcBef>
                <a:spcPct val="50000"/>
              </a:spcBef>
            </a:pPr>
            <a:r>
              <a:rPr lang="tr-TR">
                <a:latin typeface="Arial Unicode MS" pitchFamily="34" charset="-128"/>
              </a:rPr>
              <a:t>BPD</a:t>
            </a:r>
          </a:p>
          <a:p>
            <a:pPr>
              <a:spcBef>
                <a:spcPct val="50000"/>
              </a:spcBef>
            </a:pPr>
            <a:r>
              <a:rPr lang="tr-TR">
                <a:latin typeface="Arial Unicode MS" pitchFamily="34" charset="-128"/>
              </a:rPr>
              <a:t>MALNUTRUSYON</a:t>
            </a:r>
          </a:p>
          <a:p>
            <a:pPr>
              <a:spcBef>
                <a:spcPct val="50000"/>
              </a:spcBef>
            </a:pPr>
            <a:r>
              <a:rPr lang="tr-TR">
                <a:latin typeface="Arial Unicode MS" pitchFamily="34" charset="-128"/>
              </a:rPr>
              <a:t>SIVI/ ELEKTROLİT/</a:t>
            </a:r>
          </a:p>
          <a:p>
            <a:pPr>
              <a:spcBef>
                <a:spcPct val="50000"/>
              </a:spcBef>
            </a:pPr>
            <a:r>
              <a:rPr lang="tr-TR">
                <a:latin typeface="Arial Unicode MS" pitchFamily="34" charset="-128"/>
              </a:rPr>
              <a:t>METABOLİK SORUN</a:t>
            </a:r>
          </a:p>
        </p:txBody>
      </p:sp>
      <p:sp>
        <p:nvSpPr>
          <p:cNvPr id="24583" name="Rectangle 11"/>
          <p:cNvSpPr>
            <a:spLocks noChangeArrowheads="1"/>
          </p:cNvSpPr>
          <p:nvPr/>
        </p:nvSpPr>
        <p:spPr bwMode="auto">
          <a:xfrm>
            <a:off x="323850" y="908050"/>
            <a:ext cx="2592388" cy="5689600"/>
          </a:xfrm>
          <a:prstGeom prst="rect">
            <a:avLst/>
          </a:prstGeom>
          <a:noFill/>
          <a:ln w="9525">
            <a:solidFill>
              <a:schemeClr val="accent2"/>
            </a:solidFill>
            <a:miter lim="800000"/>
            <a:headEnd/>
            <a:tailEnd/>
          </a:ln>
        </p:spPr>
        <p:txBody>
          <a:bodyPr wrap="none" anchor="ctr"/>
          <a:lstStyle/>
          <a:p>
            <a:endParaRPr lang="tr-TR">
              <a:latin typeface="Arial Unicode MS" pitchFamily="34" charset="-128"/>
            </a:endParaRPr>
          </a:p>
        </p:txBody>
      </p:sp>
      <p:sp>
        <p:nvSpPr>
          <p:cNvPr id="24584" name="Text Box 13"/>
          <p:cNvSpPr txBox="1">
            <a:spLocks noChangeArrowheads="1"/>
          </p:cNvSpPr>
          <p:nvPr/>
        </p:nvSpPr>
        <p:spPr bwMode="auto">
          <a:xfrm>
            <a:off x="468313" y="1052513"/>
            <a:ext cx="2808287" cy="366712"/>
          </a:xfrm>
          <a:prstGeom prst="rect">
            <a:avLst/>
          </a:prstGeom>
          <a:noFill/>
          <a:ln w="9525">
            <a:noFill/>
            <a:miter lim="800000"/>
            <a:headEnd/>
            <a:tailEnd/>
          </a:ln>
        </p:spPr>
        <p:txBody>
          <a:bodyPr>
            <a:spAutoFit/>
          </a:bodyPr>
          <a:lstStyle/>
          <a:p>
            <a:pPr>
              <a:spcBef>
                <a:spcPct val="50000"/>
              </a:spcBef>
            </a:pPr>
            <a:r>
              <a:rPr lang="tr-TR" b="1">
                <a:solidFill>
                  <a:srgbClr val="FF0000"/>
                </a:solidFill>
                <a:latin typeface="Arial Unicode MS" pitchFamily="34" charset="-128"/>
              </a:rPr>
              <a:t>Yoğun bakım s</a:t>
            </a:r>
            <a:r>
              <a:rPr lang="tr-TR" b="1">
                <a:solidFill>
                  <a:srgbClr val="FF0000"/>
                </a:solidFill>
                <a:latin typeface="Calibri"/>
              </a:rPr>
              <a:t>ü</a:t>
            </a:r>
            <a:r>
              <a:rPr lang="tr-TR" b="1">
                <a:solidFill>
                  <a:srgbClr val="FF0000"/>
                </a:solidFill>
                <a:latin typeface="Arial Unicode MS" pitchFamily="34" charset="-128"/>
              </a:rPr>
              <a:t>reci</a:t>
            </a:r>
          </a:p>
        </p:txBody>
      </p:sp>
      <p:sp>
        <p:nvSpPr>
          <p:cNvPr id="24585" name="Rectangle 14"/>
          <p:cNvSpPr>
            <a:spLocks noChangeArrowheads="1"/>
          </p:cNvSpPr>
          <p:nvPr/>
        </p:nvSpPr>
        <p:spPr bwMode="auto">
          <a:xfrm>
            <a:off x="6011863" y="908050"/>
            <a:ext cx="2987675" cy="5761038"/>
          </a:xfrm>
          <a:prstGeom prst="rect">
            <a:avLst/>
          </a:prstGeom>
          <a:noFill/>
          <a:ln w="9525">
            <a:solidFill>
              <a:schemeClr val="tx1"/>
            </a:solidFill>
            <a:miter lim="800000"/>
            <a:headEnd/>
            <a:tailEnd/>
          </a:ln>
        </p:spPr>
        <p:txBody>
          <a:bodyPr wrap="none" anchor="ctr"/>
          <a:lstStyle/>
          <a:p>
            <a:endParaRPr lang="tr-TR">
              <a:latin typeface="Arial Unicode MS" pitchFamily="34" charset="-128"/>
            </a:endParaRPr>
          </a:p>
        </p:txBody>
      </p:sp>
      <p:sp>
        <p:nvSpPr>
          <p:cNvPr id="24586" name="Text Box 15"/>
          <p:cNvSpPr txBox="1">
            <a:spLocks noChangeArrowheads="1"/>
          </p:cNvSpPr>
          <p:nvPr/>
        </p:nvSpPr>
        <p:spPr bwMode="auto">
          <a:xfrm>
            <a:off x="6227763" y="1916113"/>
            <a:ext cx="3168650" cy="5732462"/>
          </a:xfrm>
          <a:prstGeom prst="rect">
            <a:avLst/>
          </a:prstGeom>
          <a:noFill/>
          <a:ln w="9525">
            <a:noFill/>
            <a:miter lim="800000"/>
            <a:headEnd/>
            <a:tailEnd/>
          </a:ln>
        </p:spPr>
        <p:txBody>
          <a:bodyPr>
            <a:spAutoFit/>
          </a:bodyPr>
          <a:lstStyle/>
          <a:p>
            <a:pPr>
              <a:spcBef>
                <a:spcPct val="50000"/>
              </a:spcBef>
            </a:pPr>
            <a:r>
              <a:rPr lang="tr-TR">
                <a:latin typeface="Arial Unicode MS" pitchFamily="34" charset="-128"/>
              </a:rPr>
              <a:t>BPD/ APNE/</a:t>
            </a:r>
          </a:p>
          <a:p>
            <a:pPr>
              <a:spcBef>
                <a:spcPct val="50000"/>
              </a:spcBef>
            </a:pPr>
            <a:r>
              <a:rPr lang="tr-TR">
                <a:latin typeface="Arial Unicode MS" pitchFamily="34" charset="-128"/>
              </a:rPr>
              <a:t>ENFEKSİYON</a:t>
            </a:r>
          </a:p>
          <a:p>
            <a:pPr>
              <a:spcBef>
                <a:spcPct val="50000"/>
              </a:spcBef>
            </a:pPr>
            <a:r>
              <a:rPr lang="tr-TR">
                <a:latin typeface="Arial Unicode MS" pitchFamily="34" charset="-128"/>
              </a:rPr>
              <a:t>IVH/HİDROSEFALİ/PVL</a:t>
            </a:r>
          </a:p>
          <a:p>
            <a:pPr>
              <a:spcBef>
                <a:spcPct val="50000"/>
              </a:spcBef>
            </a:pPr>
            <a:r>
              <a:rPr lang="tr-TR">
                <a:latin typeface="Arial Unicode MS" pitchFamily="34" charset="-128"/>
              </a:rPr>
              <a:t>CP/N</a:t>
            </a:r>
            <a:r>
              <a:rPr lang="tr-TR">
                <a:latin typeface="Calibri"/>
              </a:rPr>
              <a:t>Ö</a:t>
            </a:r>
            <a:r>
              <a:rPr lang="tr-TR">
                <a:latin typeface="Arial Unicode MS" pitchFamily="34" charset="-128"/>
              </a:rPr>
              <a:t>ROGELİŞİM</a:t>
            </a:r>
          </a:p>
          <a:p>
            <a:pPr>
              <a:spcBef>
                <a:spcPct val="50000"/>
              </a:spcBef>
            </a:pPr>
            <a:r>
              <a:rPr lang="tr-TR">
                <a:latin typeface="Arial Unicode MS" pitchFamily="34" charset="-128"/>
              </a:rPr>
              <a:t>ROP/KIRMA KUSURU</a:t>
            </a:r>
          </a:p>
          <a:p>
            <a:pPr>
              <a:spcBef>
                <a:spcPct val="50000"/>
              </a:spcBef>
            </a:pPr>
            <a:r>
              <a:rPr lang="tr-TR">
                <a:latin typeface="Arial Unicode MS" pitchFamily="34" charset="-128"/>
              </a:rPr>
              <a:t>İŞİTME KAYBI</a:t>
            </a:r>
          </a:p>
          <a:p>
            <a:pPr>
              <a:spcBef>
                <a:spcPct val="50000"/>
              </a:spcBef>
            </a:pPr>
            <a:r>
              <a:rPr lang="tr-TR">
                <a:latin typeface="Arial Unicode MS" pitchFamily="34" charset="-128"/>
              </a:rPr>
              <a:t>ANEMİ</a:t>
            </a:r>
          </a:p>
          <a:p>
            <a:pPr>
              <a:spcBef>
                <a:spcPct val="50000"/>
              </a:spcBef>
            </a:pPr>
            <a:r>
              <a:rPr lang="tr-TR">
                <a:latin typeface="Arial Unicode MS" pitchFamily="34" charset="-128"/>
              </a:rPr>
              <a:t>KOLESTAZ</a:t>
            </a:r>
          </a:p>
          <a:p>
            <a:pPr>
              <a:spcBef>
                <a:spcPct val="50000"/>
              </a:spcBef>
            </a:pPr>
            <a:r>
              <a:rPr lang="tr-TR">
                <a:latin typeface="Arial Unicode MS" pitchFamily="34" charset="-128"/>
              </a:rPr>
              <a:t>HİPOTİROİDİ/OSTEOPENİ</a:t>
            </a:r>
          </a:p>
          <a:p>
            <a:pPr>
              <a:spcBef>
                <a:spcPct val="50000"/>
              </a:spcBef>
            </a:pPr>
            <a:r>
              <a:rPr lang="tr-TR">
                <a:latin typeface="Arial Unicode MS" pitchFamily="34" charset="-128"/>
              </a:rPr>
              <a:t>G</a:t>
            </a:r>
            <a:r>
              <a:rPr lang="tr-TR">
                <a:latin typeface="Calibri"/>
              </a:rPr>
              <a:t>Ö</a:t>
            </a:r>
            <a:r>
              <a:rPr lang="tr-TR">
                <a:latin typeface="Arial Unicode MS" pitchFamily="34" charset="-128"/>
              </a:rPr>
              <a:t>R</a:t>
            </a:r>
          </a:p>
          <a:p>
            <a:pPr>
              <a:spcBef>
                <a:spcPct val="50000"/>
              </a:spcBef>
            </a:pPr>
            <a:r>
              <a:rPr lang="tr-TR">
                <a:latin typeface="Arial Unicode MS" pitchFamily="34" charset="-128"/>
              </a:rPr>
              <a:t>SIDS</a:t>
            </a:r>
          </a:p>
          <a:p>
            <a:pPr>
              <a:spcBef>
                <a:spcPct val="50000"/>
              </a:spcBef>
            </a:pPr>
            <a:endParaRPr lang="tr-TR">
              <a:latin typeface="Arial Unicode MS" pitchFamily="34" charset="-128"/>
            </a:endParaRPr>
          </a:p>
          <a:p>
            <a:pPr>
              <a:spcBef>
                <a:spcPct val="50000"/>
              </a:spcBef>
            </a:pPr>
            <a:endParaRPr lang="tr-TR">
              <a:latin typeface="Arial Unicode MS" pitchFamily="34" charset="-128"/>
            </a:endParaRPr>
          </a:p>
          <a:p>
            <a:pPr>
              <a:spcBef>
                <a:spcPct val="50000"/>
              </a:spcBef>
            </a:pPr>
            <a:endParaRPr lang="tr-TR">
              <a:latin typeface="Arial Unicode MS" pitchFamily="34" charset="-128"/>
            </a:endParaRPr>
          </a:p>
        </p:txBody>
      </p:sp>
      <p:sp>
        <p:nvSpPr>
          <p:cNvPr id="24587" name="Text Box 16"/>
          <p:cNvSpPr txBox="1">
            <a:spLocks noChangeArrowheads="1"/>
          </p:cNvSpPr>
          <p:nvPr/>
        </p:nvSpPr>
        <p:spPr bwMode="auto">
          <a:xfrm>
            <a:off x="3203575" y="4005263"/>
            <a:ext cx="2520950" cy="1604962"/>
          </a:xfrm>
          <a:prstGeom prst="rect">
            <a:avLst/>
          </a:prstGeom>
          <a:noFill/>
          <a:ln w="9525">
            <a:noFill/>
            <a:miter lim="800000"/>
            <a:headEnd/>
            <a:tailEnd/>
          </a:ln>
        </p:spPr>
        <p:txBody>
          <a:bodyPr>
            <a:spAutoFit/>
          </a:bodyPr>
          <a:lstStyle/>
          <a:p>
            <a:pPr algn="ctr">
              <a:spcBef>
                <a:spcPct val="50000"/>
              </a:spcBef>
            </a:pPr>
            <a:r>
              <a:rPr lang="tr-TR">
                <a:latin typeface="Arial Unicode MS" pitchFamily="34" charset="-128"/>
              </a:rPr>
              <a:t>BEBEK</a:t>
            </a:r>
          </a:p>
          <a:p>
            <a:pPr algn="ctr">
              <a:spcBef>
                <a:spcPct val="50000"/>
              </a:spcBef>
            </a:pPr>
            <a:r>
              <a:rPr lang="tr-TR">
                <a:latin typeface="Arial Unicode MS" pitchFamily="34" charset="-128"/>
              </a:rPr>
              <a:t>AİLE</a:t>
            </a:r>
          </a:p>
          <a:p>
            <a:pPr algn="ctr">
              <a:spcBef>
                <a:spcPct val="50000"/>
              </a:spcBef>
            </a:pPr>
            <a:r>
              <a:rPr lang="tr-TR">
                <a:latin typeface="Arial Unicode MS" pitchFamily="34" charset="-128"/>
              </a:rPr>
              <a:t>TOPLUM</a:t>
            </a:r>
          </a:p>
          <a:p>
            <a:pPr algn="ctr">
              <a:spcBef>
                <a:spcPct val="50000"/>
              </a:spcBef>
            </a:pPr>
            <a:r>
              <a:rPr lang="tr-TR">
                <a:latin typeface="Arial Unicode MS" pitchFamily="34" charset="-128"/>
              </a:rPr>
              <a:t>HAZIR MI?</a:t>
            </a:r>
          </a:p>
        </p:txBody>
      </p:sp>
      <p:sp>
        <p:nvSpPr>
          <p:cNvPr id="24588" name="Rectangle 17"/>
          <p:cNvSpPr>
            <a:spLocks noChangeArrowheads="1"/>
          </p:cNvSpPr>
          <p:nvPr/>
        </p:nvSpPr>
        <p:spPr bwMode="auto">
          <a:xfrm>
            <a:off x="3203575" y="3860800"/>
            <a:ext cx="2663825" cy="1800225"/>
          </a:xfrm>
          <a:prstGeom prst="rect">
            <a:avLst/>
          </a:prstGeom>
          <a:noFill/>
          <a:ln w="9525">
            <a:solidFill>
              <a:schemeClr val="tx1"/>
            </a:solidFill>
            <a:miter lim="800000"/>
            <a:headEnd/>
            <a:tailEnd/>
          </a:ln>
        </p:spPr>
        <p:txBody>
          <a:bodyPr wrap="none" anchor="ctr"/>
          <a:lstStyle/>
          <a:p>
            <a:endParaRPr lang="tr-TR">
              <a:latin typeface="Arial Unicode MS"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54000"/>
            <a:ext cx="8229600" cy="1143000"/>
          </a:xfrm>
        </p:spPr>
        <p:txBody>
          <a:bodyPr/>
          <a:lstStyle/>
          <a:p>
            <a:pPr eaLnBrk="1" hangingPunct="1"/>
            <a:endParaRPr lang="tr-TR" smtClean="0">
              <a:effectLst>
                <a:outerShdw blurRad="38100" dist="38100" dir="2700000" algn="tl">
                  <a:srgbClr val="FFFFFF"/>
                </a:outerShdw>
              </a:effectLst>
            </a:endParaRPr>
          </a:p>
        </p:txBody>
      </p:sp>
      <p:pic>
        <p:nvPicPr>
          <p:cNvPr id="25602" name="Picture 3"/>
          <p:cNvPicPr>
            <a:picLocks noChangeAspect="1" noChangeArrowheads="1"/>
          </p:cNvPicPr>
          <p:nvPr/>
        </p:nvPicPr>
        <p:blipFill>
          <a:blip r:embed="rId2"/>
          <a:srcRect/>
          <a:stretch>
            <a:fillRect/>
          </a:stretch>
        </p:blipFill>
        <p:spPr bwMode="auto">
          <a:xfrm>
            <a:off x="323850" y="333375"/>
            <a:ext cx="8534400" cy="5332413"/>
          </a:xfrm>
          <a:prstGeom prst="rect">
            <a:avLst/>
          </a:prstGeom>
          <a:noFill/>
          <a:ln w="9525">
            <a:noFill/>
            <a:miter lim="800000"/>
            <a:headEnd/>
            <a:tailEnd/>
          </a:ln>
        </p:spPr>
      </p:pic>
      <p:sp>
        <p:nvSpPr>
          <p:cNvPr id="25603" name="Rectangle 4"/>
          <p:cNvSpPr>
            <a:spLocks noChangeArrowheads="1"/>
          </p:cNvSpPr>
          <p:nvPr/>
        </p:nvSpPr>
        <p:spPr bwMode="auto">
          <a:xfrm>
            <a:off x="976313" y="6021388"/>
            <a:ext cx="8167687" cy="274637"/>
          </a:xfrm>
          <a:prstGeom prst="rect">
            <a:avLst/>
          </a:prstGeom>
          <a:noFill/>
          <a:ln w="9525">
            <a:noFill/>
            <a:miter lim="800000"/>
            <a:headEnd/>
            <a:tailEnd/>
          </a:ln>
        </p:spPr>
        <p:txBody>
          <a:bodyPr wrap="none">
            <a:spAutoFit/>
          </a:bodyPr>
          <a:lstStyle/>
          <a:p>
            <a:pPr>
              <a:spcBef>
                <a:spcPct val="50000"/>
              </a:spcBef>
            </a:pPr>
            <a:r>
              <a:rPr lang="tr-TR" sz="1200">
                <a:latin typeface="Arial Unicode MS" pitchFamily="34" charset="-128"/>
              </a:rPr>
              <a:t>Korvenranta E. Differences in length of initial hospital stay in very preterm infants. Acta Peadiatrica 2007;96:1416-1420</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öküm">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1291</TotalTime>
  <Words>3209</Words>
  <Application>Microsoft Office PowerPoint</Application>
  <PresentationFormat>Ekran Gösterisi (4:3)</PresentationFormat>
  <Paragraphs>1038</Paragraphs>
  <Slides>74</Slides>
  <Notes>3</Notes>
  <HiddenSlides>0</HiddenSlides>
  <MMClips>0</MMClips>
  <ScaleCrop>false</ScaleCrop>
  <HeadingPairs>
    <vt:vector size="6" baseType="variant">
      <vt:variant>
        <vt:lpstr>Kullanılan Yazı Tipleri</vt:lpstr>
      </vt:variant>
      <vt:variant>
        <vt:i4>8</vt:i4>
      </vt:variant>
      <vt:variant>
        <vt:lpstr>Tasarım Şablonu</vt:lpstr>
      </vt:variant>
      <vt:variant>
        <vt:i4>10</vt:i4>
      </vt:variant>
      <vt:variant>
        <vt:lpstr>Slayt Başlıkları</vt:lpstr>
      </vt:variant>
      <vt:variant>
        <vt:i4>74</vt:i4>
      </vt:variant>
    </vt:vector>
  </HeadingPairs>
  <TitlesOfParts>
    <vt:vector size="92" baseType="lpstr">
      <vt:lpstr>Arial</vt:lpstr>
      <vt:lpstr>Calibri</vt:lpstr>
      <vt:lpstr>Wingdings 2</vt:lpstr>
      <vt:lpstr>Garamond</vt:lpstr>
      <vt:lpstr>Wingdings</vt:lpstr>
      <vt:lpstr>Times New Roman</vt:lpstr>
      <vt:lpstr>Symbol</vt:lpstr>
      <vt:lpstr>Arial Unicode MS</vt:lpstr>
      <vt:lpstr>Döküm</vt:lpstr>
      <vt:lpstr>Döküm</vt:lpstr>
      <vt:lpstr>Döküm</vt:lpstr>
      <vt:lpstr>Döküm</vt:lpstr>
      <vt:lpstr>Döküm</vt:lpstr>
      <vt:lpstr>Döküm</vt:lpstr>
      <vt:lpstr>Döküm</vt:lpstr>
      <vt:lpstr>Döküm</vt:lpstr>
      <vt:lpstr>Döküm</vt:lpstr>
      <vt:lpstr>Döküm</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PREMATURE BEBEĞİN İZLEM İLKELERİ</dc:title>
  <dc:creator>SOSYALPED1347</dc:creator>
  <cp:lastModifiedBy>DRBEGUM</cp:lastModifiedBy>
  <cp:revision>82</cp:revision>
  <dcterms:created xsi:type="dcterms:W3CDTF">2012-07-05T06:30:51Z</dcterms:created>
  <dcterms:modified xsi:type="dcterms:W3CDTF">2012-07-06T19:58:50Z</dcterms:modified>
</cp:coreProperties>
</file>