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 id="272" r:id="rId15"/>
    <p:sldId id="274" r:id="rId16"/>
    <p:sldId id="275" r:id="rId17"/>
    <p:sldId id="276"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12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67D9357F-1082-7845-B777-C2861BDB43DA}"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82175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7D9357F-1082-7845-B777-C2861BDB43DA}"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171910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7D9357F-1082-7845-B777-C2861BDB43DA}"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3495291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7D9357F-1082-7845-B777-C2861BDB43DA}"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27824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67D9357F-1082-7845-B777-C2861BDB43DA}"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205025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67D9357F-1082-7845-B777-C2861BDB43DA}"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426106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67D9357F-1082-7845-B777-C2861BDB43DA}" type="datetimeFigureOut">
              <a:rPr lang="en-US" smtClean="0"/>
              <a:t>23.02.18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112629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67D9357F-1082-7845-B777-C2861BDB43DA}" type="datetimeFigureOut">
              <a:rPr lang="en-US" smtClean="0"/>
              <a:t>23.02.18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289217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9357F-1082-7845-B777-C2861BDB43DA}" type="datetimeFigureOut">
              <a:rPr lang="en-US" smtClean="0"/>
              <a:t>23.02.18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260636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7D9357F-1082-7845-B777-C2861BDB43DA}"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718829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7D9357F-1082-7845-B777-C2861BDB43DA}"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91A59-8D28-D14F-A771-8895FBA4F79A}" type="slidenum">
              <a:rPr lang="en-US" smtClean="0"/>
              <a:t>‹#›</a:t>
            </a:fld>
            <a:endParaRPr lang="en-US"/>
          </a:p>
        </p:txBody>
      </p:sp>
    </p:spTree>
    <p:extLst>
      <p:ext uri="{BB962C8B-B14F-4D97-AF65-F5344CB8AC3E}">
        <p14:creationId xmlns:p14="http://schemas.microsoft.com/office/powerpoint/2010/main" val="2113634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9357F-1082-7845-B777-C2861BDB43DA}" type="datetimeFigureOut">
              <a:rPr lang="en-US" smtClean="0"/>
              <a:t>23.02.18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91A59-8D28-D14F-A771-8895FBA4F79A}" type="slidenum">
              <a:rPr lang="en-US" smtClean="0"/>
              <a:t>‹#›</a:t>
            </a:fld>
            <a:endParaRPr lang="en-US"/>
          </a:p>
        </p:txBody>
      </p:sp>
    </p:spTree>
    <p:extLst>
      <p:ext uri="{BB962C8B-B14F-4D97-AF65-F5344CB8AC3E}">
        <p14:creationId xmlns:p14="http://schemas.microsoft.com/office/powerpoint/2010/main" val="352500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solidFill>
                  <a:srgbClr val="FF0000"/>
                </a:solidFill>
                <a:latin typeface="Cambria"/>
                <a:cs typeface="Cambria"/>
              </a:rPr>
              <a:t>KİTLE İLETİŞİM ARAÇLARI VE KÜLTÜR</a:t>
            </a:r>
            <a:endParaRPr lang="tr-TR" b="1" dirty="0">
              <a:solidFill>
                <a:srgbClr val="FF0000"/>
              </a:solidFill>
              <a:latin typeface="Cambria"/>
              <a:cs typeface="Cambria"/>
            </a:endParaRPr>
          </a:p>
        </p:txBody>
      </p:sp>
    </p:spTree>
    <p:extLst>
      <p:ext uri="{BB962C8B-B14F-4D97-AF65-F5344CB8AC3E}">
        <p14:creationId xmlns:p14="http://schemas.microsoft.com/office/powerpoint/2010/main" val="10036605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lnSpc>
                <a:spcPct val="150000"/>
              </a:lnSpc>
            </a:pPr>
            <a:r>
              <a:rPr lang="tr-TR" dirty="0"/>
              <a:t>İnsanlar çeşitli kitle iletişim araçlarını da kapsayan popüler kültür aracılığıyla aile içinde, iş yerlerinde ve dersliklerde karşı karşıya oldukları dengesiz güç dağılımına karşı simgesel bir direnç de ortaya koyabilirler.</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37210104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lnSpc>
                <a:spcPct val="150000"/>
              </a:lnSpc>
            </a:pPr>
            <a:r>
              <a:rPr lang="tr-TR" dirty="0" err="1"/>
              <a:t>Hip</a:t>
            </a:r>
            <a:r>
              <a:rPr lang="tr-TR" dirty="0"/>
              <a:t>-</a:t>
            </a:r>
            <a:r>
              <a:rPr lang="tr-TR" dirty="0" err="1"/>
              <a:t>hop’tan</a:t>
            </a:r>
            <a:r>
              <a:rPr lang="tr-TR" dirty="0"/>
              <a:t> komediye kadar uzanan popüler kültür unsurları, toplumun zayıf ya da baskı altında olan kesimlerini ya da kendilerini bu şekilde hisseden kesimlerin memnuniyetsizliğini ve direncini dile getirmek için kullanılabilir.</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7761312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İnsanlar belirli mesajların arayışı içindeyse ve bu mesajı kendi çevrelerinde bulamazsa başka mecralara yönelebilirler.</a:t>
            </a:r>
          </a:p>
          <a:p>
            <a:pPr algn="just"/>
            <a:r>
              <a:rPr lang="tr-TR" dirty="0" smtClean="0"/>
              <a:t>Kitle iletişim araçları iletişim, bilgi akışı, eğlence ve toplumsal kabul potansiyeli yüksek olan zengin bir dış bağlantılar ağı sunar.</a:t>
            </a:r>
            <a:endParaRPr lang="tr-TR"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23985789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47478"/>
            <a:ext cx="8229600" cy="4525963"/>
          </a:xfrm>
        </p:spPr>
        <p:txBody>
          <a:bodyPr>
            <a:normAutofit lnSpcReduction="10000"/>
          </a:bodyPr>
          <a:lstStyle/>
          <a:p>
            <a:pPr algn="just">
              <a:lnSpc>
                <a:spcPct val="150000"/>
              </a:lnSpc>
            </a:pPr>
            <a:r>
              <a:rPr lang="tr-TR" dirty="0" smtClean="0"/>
              <a:t>İnsanlar belirli mesajların arayışı içindeyse ve bu mesajı kendi çevrelerinde bulamazsa başka mecralara yönelebilirler.</a:t>
            </a:r>
          </a:p>
          <a:p>
            <a:pPr algn="just">
              <a:lnSpc>
                <a:spcPct val="150000"/>
              </a:lnSpc>
            </a:pPr>
            <a:r>
              <a:rPr lang="tr-TR" dirty="0" smtClean="0"/>
              <a:t>Fakir birinin zengin rolündeki bir filmden kesitler yakalayıp onun gibi olma hayali kurması gibi. </a:t>
            </a:r>
          </a:p>
          <a:p>
            <a:pPr algn="just">
              <a:lnSpc>
                <a:spcPct val="150000"/>
              </a:lnSpc>
            </a:pPr>
            <a:endParaRPr lang="tr-TR" dirty="0" smtClean="0"/>
          </a:p>
        </p:txBody>
      </p:sp>
    </p:spTree>
    <p:extLst>
      <p:ext uri="{BB962C8B-B14F-4D97-AF65-F5344CB8AC3E}">
        <p14:creationId xmlns:p14="http://schemas.microsoft.com/office/powerpoint/2010/main" val="9134022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pPr algn="just">
              <a:lnSpc>
                <a:spcPct val="150000"/>
              </a:lnSpc>
            </a:pPr>
            <a:r>
              <a:rPr lang="tr-TR" sz="2800" dirty="0"/>
              <a:t>New York Times’da yayınlanan dikkat çekici bir makaleye göre TV’nin Brezilyalıları daha küçük çaplı aileleri tercih etmeye yöneltmiştir. </a:t>
            </a:r>
            <a:endParaRPr lang="tr-TR" sz="2800" dirty="0" smtClean="0"/>
          </a:p>
          <a:p>
            <a:pPr algn="just">
              <a:lnSpc>
                <a:spcPct val="150000"/>
              </a:lnSpc>
            </a:pPr>
            <a:r>
              <a:rPr lang="tr-TR" sz="2800" dirty="0" smtClean="0"/>
              <a:t>Söz konusu makalede değinilen ve TV’nin Brezilyalıları aile büyüklüğünü kısıtlamaya yönelttiğini iddia eden araştırma, Brezilyalılarla yapılan görüşmelere dayanıyordu. </a:t>
            </a:r>
          </a:p>
          <a:p>
            <a:pPr algn="just">
              <a:lnSpc>
                <a:spcPct val="150000"/>
              </a:lnSpc>
            </a:pPr>
            <a:endParaRPr lang="tr-TR" sz="2800" dirty="0"/>
          </a:p>
        </p:txBody>
      </p:sp>
      <p:sp>
        <p:nvSpPr>
          <p:cNvPr id="4" name="3 Başlık"/>
          <p:cNvSpPr>
            <a:spLocks noGrp="1"/>
          </p:cNvSpPr>
          <p:nvPr>
            <p:ph type="title"/>
          </p:nvPr>
        </p:nvSpPr>
        <p:spPr/>
        <p:txBody>
          <a:bodyPr>
            <a:normAutofit fontScale="90000"/>
          </a:bodyPr>
          <a:lstStyle/>
          <a:p>
            <a:r>
              <a:rPr lang="tr-TR" b="1" dirty="0">
                <a:solidFill>
                  <a:srgbClr val="FF0000"/>
                </a:solidFill>
              </a:rPr>
              <a:t/>
            </a:r>
            <a:br>
              <a:rPr lang="tr-TR" b="1" dirty="0">
                <a:solidFill>
                  <a:srgbClr val="FF0000"/>
                </a:solidFill>
              </a:rPr>
            </a:br>
            <a:r>
              <a:rPr lang="tr-TR" b="1" dirty="0" smtClean="0">
                <a:solidFill>
                  <a:srgbClr val="FF0000"/>
                </a:solidFill>
              </a:rPr>
              <a:t>Televizyonun Etkilerinin Değerlendirilmesi</a:t>
            </a:r>
            <a:r>
              <a:rPr lang="tr-TR" b="1" dirty="0">
                <a:solidFill>
                  <a:srgbClr val="FF0000"/>
                </a:solidFill>
              </a:rPr>
              <a:t/>
            </a:r>
            <a:br>
              <a:rPr lang="tr-TR" b="1" dirty="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252536294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47477"/>
            <a:ext cx="8229600" cy="4525963"/>
          </a:xfrm>
        </p:spPr>
        <p:txBody>
          <a:bodyPr>
            <a:normAutofit fontScale="92500"/>
          </a:bodyPr>
          <a:lstStyle/>
          <a:p>
            <a:pPr algn="just">
              <a:lnSpc>
                <a:spcPct val="150000"/>
              </a:lnSpc>
            </a:pPr>
            <a:r>
              <a:rPr lang="tr-TR" sz="2800" dirty="0"/>
              <a:t>Televizyonla ilişkili iki değişkenin –günlük TV izleme süresi ve evde bir televizyon bulunma süresinin- gelir düzeyi, toplumsal sınıf ve dindarlık gibi pek çok faktörden daha belirleyici olduğu ortaya çıkıyordu. </a:t>
            </a:r>
            <a:endParaRPr lang="tr-TR" sz="2800" dirty="0" smtClean="0"/>
          </a:p>
          <a:p>
            <a:pPr algn="just">
              <a:lnSpc>
                <a:spcPct val="150000"/>
              </a:lnSpc>
            </a:pPr>
            <a:r>
              <a:rPr lang="tr-TR" sz="2800" dirty="0" smtClean="0"/>
              <a:t>Araştırmalar sonucunda televizyondaki </a:t>
            </a:r>
            <a:r>
              <a:rPr lang="tr-TR" sz="2800" dirty="0" err="1" smtClean="0"/>
              <a:t>Brazilyalı</a:t>
            </a:r>
            <a:r>
              <a:rPr lang="tr-TR" sz="2800" dirty="0" smtClean="0"/>
              <a:t> ailelerin küçük yerleşim merkezlerinde yaşayan ailelerden daha az sayıda çocuk sahibi oldukları tespit edilmiştir. </a:t>
            </a:r>
          </a:p>
          <a:p>
            <a:pPr algn="just">
              <a:lnSpc>
                <a:spcPct val="150000"/>
              </a:lnSpc>
            </a:pPr>
            <a:endParaRPr lang="tr-TR" sz="2800" dirty="0"/>
          </a:p>
        </p:txBody>
      </p:sp>
    </p:spTree>
    <p:extLst>
      <p:ext uri="{BB962C8B-B14F-4D97-AF65-F5344CB8AC3E}">
        <p14:creationId xmlns:p14="http://schemas.microsoft.com/office/powerpoint/2010/main" val="383312338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06348"/>
            <a:ext cx="8229600" cy="4525963"/>
          </a:xfrm>
        </p:spPr>
        <p:txBody>
          <a:bodyPr>
            <a:normAutofit lnSpcReduction="10000"/>
          </a:bodyPr>
          <a:lstStyle/>
          <a:p>
            <a:pPr algn="just">
              <a:lnSpc>
                <a:spcPct val="150000"/>
              </a:lnSpc>
            </a:pPr>
            <a:r>
              <a:rPr lang="tr-TR" sz="2800" dirty="0" smtClean="0"/>
              <a:t>Araştırmalar sonucunda televizyondaki </a:t>
            </a:r>
            <a:r>
              <a:rPr lang="tr-TR" sz="2800" dirty="0" err="1" smtClean="0"/>
              <a:t>Brazilyalı</a:t>
            </a:r>
            <a:r>
              <a:rPr lang="tr-TR" sz="2800" dirty="0" smtClean="0"/>
              <a:t> ailelerin</a:t>
            </a:r>
            <a:r>
              <a:rPr lang="tr-TR" sz="2800" dirty="0"/>
              <a:t> </a:t>
            </a:r>
            <a:r>
              <a:rPr lang="tr-TR" sz="2800" dirty="0" smtClean="0"/>
              <a:t>küçük yerleşim merkezlerinde yaşayan ailelerden daha az sayıda çocuk sahibi oldukları tespit edilmiştir. </a:t>
            </a:r>
          </a:p>
          <a:p>
            <a:pPr algn="just">
              <a:lnSpc>
                <a:spcPct val="150000"/>
              </a:lnSpc>
            </a:pPr>
            <a:r>
              <a:rPr lang="tr-TR" sz="2800" dirty="0" smtClean="0"/>
              <a:t>Dolayısıyla televizyon izleme alışkanlığının aile planlaması dahil pek çok konuda etkili olduğu görülmektedir.  </a:t>
            </a:r>
          </a:p>
          <a:p>
            <a:pPr algn="just">
              <a:lnSpc>
                <a:spcPct val="150000"/>
              </a:lnSpc>
            </a:pPr>
            <a:endParaRPr lang="tr-TR" sz="2800" dirty="0" smtClean="0"/>
          </a:p>
        </p:txBody>
      </p:sp>
    </p:spTree>
    <p:extLst>
      <p:ext uri="{BB962C8B-B14F-4D97-AF65-F5344CB8AC3E}">
        <p14:creationId xmlns:p14="http://schemas.microsoft.com/office/powerpoint/2010/main" val="52935583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smtClean="0">
                <a:solidFill>
                  <a:srgbClr val="FF0000"/>
                </a:solidFill>
              </a:rPr>
              <a:t>Yararlanılan</a:t>
            </a:r>
            <a:r>
              <a:rPr lang="en-US" dirty="0" smtClean="0">
                <a:solidFill>
                  <a:srgbClr val="FF0000"/>
                </a:solidFill>
              </a:rPr>
              <a:t> </a:t>
            </a:r>
            <a:r>
              <a:rPr lang="en-US" dirty="0" err="1" smtClean="0">
                <a:solidFill>
                  <a:srgbClr val="FF0000"/>
                </a:solidFill>
              </a:rPr>
              <a:t>Kaynak</a:t>
            </a:r>
            <a:r>
              <a:rPr lang="en-US" dirty="0" smtClean="0">
                <a:solidFill>
                  <a:srgbClr val="FF0000"/>
                </a:solidFill>
              </a:rPr>
              <a:t>: </a:t>
            </a:r>
          </a:p>
          <a:p>
            <a:pPr marL="0" indent="0">
              <a:buNone/>
            </a:pPr>
            <a:endParaRPr lang="en-US" dirty="0"/>
          </a:p>
          <a:p>
            <a:pPr marL="0" indent="0">
              <a:buNone/>
            </a:pPr>
            <a:r>
              <a:rPr lang="tr-TR" dirty="0" err="1">
                <a:solidFill>
                  <a:srgbClr val="3366FF"/>
                </a:solidFill>
              </a:rPr>
              <a:t>Kottak</a:t>
            </a:r>
            <a:r>
              <a:rPr lang="tr-TR" dirty="0">
                <a:solidFill>
                  <a:srgbClr val="3366FF"/>
                </a:solidFill>
              </a:rPr>
              <a:t>, C. P. (2014). Antropoloji: İnsan Çeşitliliğine Bir Bakış. İstanbul: Deki Yayınevi</a:t>
            </a:r>
          </a:p>
          <a:p>
            <a:pPr marL="0" indent="0">
              <a:buNone/>
            </a:pPr>
            <a:endParaRPr lang="en-US" dirty="0"/>
          </a:p>
        </p:txBody>
      </p:sp>
    </p:spTree>
    <p:extLst>
      <p:ext uri="{BB962C8B-B14F-4D97-AF65-F5344CB8AC3E}">
        <p14:creationId xmlns:p14="http://schemas.microsoft.com/office/powerpoint/2010/main" val="204241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dirty="0"/>
              <a:t>Mesajların bazı tekniklerle, belirli bir teknoloji kullanarak çoğaltılıp güçlendirilmesi ve çok sayıda kişiyi etkileyecek biçime genişletilmesine </a:t>
            </a:r>
            <a:r>
              <a:rPr lang="tr-TR" dirty="0">
                <a:solidFill>
                  <a:srgbClr val="FF0000"/>
                </a:solidFill>
              </a:rPr>
              <a:t>kitle iletişimi </a:t>
            </a:r>
            <a:r>
              <a:rPr lang="tr-TR" dirty="0"/>
              <a:t>adı verilmektedir. </a:t>
            </a:r>
          </a:p>
        </p:txBody>
      </p:sp>
    </p:spTree>
    <p:extLst>
      <p:ext uri="{BB962C8B-B14F-4D97-AF65-F5344CB8AC3E}">
        <p14:creationId xmlns:p14="http://schemas.microsoft.com/office/powerpoint/2010/main" val="22785463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r>
              <a:rPr lang="tr-TR" dirty="0"/>
              <a:t>Kitle iletişim araçları içerisinde en yaygın kullanım televizyon ve radyo olduğunu belirtebiliriz. Radyo ve televizyon çağdaş toplumların en önemli teknik ve sosyal olgularından biridir. </a:t>
            </a:r>
          </a:p>
        </p:txBody>
      </p:sp>
    </p:spTree>
    <p:extLst>
      <p:ext uri="{BB962C8B-B14F-4D97-AF65-F5344CB8AC3E}">
        <p14:creationId xmlns:p14="http://schemas.microsoft.com/office/powerpoint/2010/main" val="501036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r>
              <a:rPr lang="tr-TR" dirty="0"/>
              <a:t>Kitle iletişim araçları olarak radyo ve televizyonun temel görevleri, halkı eğlendirmek, haber ve bilgi vermek ve eğitime katkıda bulunmaktır. Radyo ve televizyon, bu fonksiyonlarını yerine getirirken, kamu oyunu sürekli olarak izlemek zorundadır. </a:t>
            </a:r>
          </a:p>
        </p:txBody>
      </p:sp>
    </p:spTree>
    <p:extLst>
      <p:ext uri="{BB962C8B-B14F-4D97-AF65-F5344CB8AC3E}">
        <p14:creationId xmlns:p14="http://schemas.microsoft.com/office/powerpoint/2010/main" val="34559202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r>
              <a:rPr lang="tr-TR" dirty="0"/>
              <a:t>Bugünün kitlesel kültürü, bir başka deyişle popüler kültürü, özellikle iş örgütlenmeleri ulaşım ve medyanın da dahil olduğu iletişim dünyasındaki çağdaş yaşamın maddi şartlarındaki önemli değişiklikler nedeniyle eskisinden çok daha hızlı şekilde ortaya çıkmakta ve yaygınlaşmaktadır.</a:t>
            </a:r>
          </a:p>
        </p:txBody>
      </p:sp>
    </p:spTree>
    <p:extLst>
      <p:ext uri="{BB962C8B-B14F-4D97-AF65-F5344CB8AC3E}">
        <p14:creationId xmlns:p14="http://schemas.microsoft.com/office/powerpoint/2010/main" val="13599353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pPr algn="just">
              <a:lnSpc>
                <a:spcPct val="150000"/>
              </a:lnSpc>
            </a:pPr>
            <a:r>
              <a:rPr lang="tr-TR" dirty="0"/>
              <a:t>Spor dalları, filmler, TV şovları, eğlence parkları ve </a:t>
            </a:r>
            <a:r>
              <a:rPr lang="tr-TR" dirty="0" err="1"/>
              <a:t>fast</a:t>
            </a:r>
            <a:r>
              <a:rPr lang="tr-TR" dirty="0"/>
              <a:t>-</a:t>
            </a:r>
            <a:r>
              <a:rPr lang="tr-TR" dirty="0" err="1"/>
              <a:t>food</a:t>
            </a:r>
            <a:r>
              <a:rPr lang="tr-TR" dirty="0"/>
              <a:t> restoranları ulusal (ve uluslararası) kültürün güçlü unsurları haline gelmiştir. </a:t>
            </a:r>
          </a:p>
        </p:txBody>
      </p:sp>
      <p:sp>
        <p:nvSpPr>
          <p:cNvPr id="4" name="3 Başlık"/>
          <p:cNvSpPr>
            <a:spLocks noGrp="1"/>
          </p:cNvSpPr>
          <p:nvPr>
            <p:ph type="title"/>
          </p:nvPr>
        </p:nvSpPr>
        <p:spPr/>
        <p:txBody>
          <a:bodyPr/>
          <a:lstStyle/>
          <a:p>
            <a:endParaRPr lang="tr-TR"/>
          </a:p>
        </p:txBody>
      </p:sp>
    </p:spTree>
    <p:extLst>
      <p:ext uri="{BB962C8B-B14F-4D97-AF65-F5344CB8AC3E}">
        <p14:creationId xmlns:p14="http://schemas.microsoft.com/office/powerpoint/2010/main" val="7966496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pPr algn="just">
              <a:lnSpc>
                <a:spcPct val="150000"/>
              </a:lnSpc>
            </a:pPr>
            <a:r>
              <a:rPr lang="tr-TR" dirty="0" smtClean="0"/>
              <a:t>Bu </a:t>
            </a:r>
            <a:r>
              <a:rPr lang="tr-TR" dirty="0"/>
              <a:t>unsurlar bir araya gelerek ortak beklentiler, deneyimler ve bölge, sınıf, resmi dinler, siyasi eğilimler, cinsiyet, etnik köken ve yaşam alanı gibi konulardaki farklılıkları gölgede bırakan bir davranış şekli oluşturur.</a:t>
            </a:r>
          </a:p>
        </p:txBody>
      </p:sp>
      <p:sp>
        <p:nvSpPr>
          <p:cNvPr id="4" name="3 Başlık"/>
          <p:cNvSpPr>
            <a:spLocks noGrp="1"/>
          </p:cNvSpPr>
          <p:nvPr>
            <p:ph type="title"/>
          </p:nvPr>
        </p:nvSpPr>
        <p:spPr/>
        <p:txBody>
          <a:bodyPr/>
          <a:lstStyle/>
          <a:p>
            <a:endParaRPr lang="tr-TR"/>
          </a:p>
        </p:txBody>
      </p:sp>
    </p:spTree>
    <p:extLst>
      <p:ext uri="{BB962C8B-B14F-4D97-AF65-F5344CB8AC3E}">
        <p14:creationId xmlns:p14="http://schemas.microsoft.com/office/powerpoint/2010/main" val="17912847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pPr algn="just">
              <a:lnSpc>
                <a:spcPct val="150000"/>
              </a:lnSpc>
            </a:pPr>
            <a:r>
              <a:rPr lang="tr-TR" sz="2800" dirty="0"/>
              <a:t>Kitle iletişim araçları yoluyla oluşturulan herhangi bir imge ya da mesaj, simgeselliği ve etkilerini kapsayan doğası bakımından çözümlenebilir. </a:t>
            </a:r>
            <a:endParaRPr lang="tr-TR" sz="2800" dirty="0" smtClean="0"/>
          </a:p>
          <a:p>
            <a:pPr algn="just">
              <a:lnSpc>
                <a:spcPct val="150000"/>
              </a:lnSpc>
            </a:pPr>
            <a:r>
              <a:rPr lang="tr-TR" sz="2800" dirty="0" smtClean="0"/>
              <a:t>Kitle iletişim araçlarının tüketicileri, bu araçları kendi kendilerine anlamlı gelecek şekilde seçer, değerlendirir ve yorumlar. </a:t>
            </a:r>
          </a:p>
          <a:p>
            <a:pPr algn="just">
              <a:lnSpc>
                <a:spcPct val="150000"/>
              </a:lnSpc>
            </a:pPr>
            <a:endParaRPr lang="tr-TR" dirty="0"/>
          </a:p>
        </p:txBody>
      </p:sp>
      <p:sp>
        <p:nvSpPr>
          <p:cNvPr id="4" name="3 Başlık"/>
          <p:cNvSpPr>
            <a:spLocks noGrp="1"/>
          </p:cNvSpPr>
          <p:nvPr>
            <p:ph type="title"/>
          </p:nvPr>
        </p:nvSpPr>
        <p:spPr/>
        <p:txBody>
          <a:bodyPr>
            <a:normAutofit fontScale="90000"/>
          </a:bodyPr>
          <a:lstStyle/>
          <a:p>
            <a:r>
              <a:rPr lang="tr-TR" dirty="0">
                <a:solidFill>
                  <a:srgbClr val="FF0000"/>
                </a:solidFill>
              </a:rPr>
              <a:t/>
            </a:r>
            <a:br>
              <a:rPr lang="tr-TR" dirty="0">
                <a:solidFill>
                  <a:srgbClr val="FF0000"/>
                </a:solidFill>
              </a:rPr>
            </a:br>
            <a:r>
              <a:rPr lang="tr-TR" b="1" dirty="0">
                <a:solidFill>
                  <a:srgbClr val="FF0000"/>
                </a:solidFill>
              </a:rPr>
              <a:t>Kitle İletişim Araçlarından Faydalanma</a:t>
            </a:r>
            <a:r>
              <a:rPr lang="tr-TR" dirty="0">
                <a:solidFill>
                  <a:srgbClr val="FF0000"/>
                </a:solidFill>
              </a:rPr>
              <a:t/>
            </a:r>
            <a:br>
              <a:rPr lang="tr-TR" dirty="0">
                <a:solidFill>
                  <a:srgbClr val="FF0000"/>
                </a:solidFill>
              </a:rPr>
            </a:br>
            <a:endParaRPr lang="tr-TR" dirty="0">
              <a:solidFill>
                <a:srgbClr val="FF0000"/>
              </a:solidFill>
            </a:endParaRPr>
          </a:p>
        </p:txBody>
      </p:sp>
    </p:spTree>
    <p:extLst>
      <p:ext uri="{BB962C8B-B14F-4D97-AF65-F5344CB8AC3E}">
        <p14:creationId xmlns:p14="http://schemas.microsoft.com/office/powerpoint/2010/main" val="34508003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lnSpc>
                <a:spcPct val="150000"/>
              </a:lnSpc>
            </a:pPr>
            <a:r>
              <a:rPr lang="tr-TR" dirty="0"/>
              <a:t>İnsanlar kitle iletişim araçlarından çeşitli şekilde faydalanırlar: inançlarını doğrulamak toplumsal mukayeseler yapmak, </a:t>
            </a:r>
            <a:r>
              <a:rPr lang="tr-TR" dirty="0" smtClean="0"/>
              <a:t>sıkıntılarından</a:t>
            </a:r>
            <a:r>
              <a:rPr lang="tr-TR" dirty="0"/>
              <a:t> kurtulmak, toplumsal gidişatı</a:t>
            </a:r>
            <a:r>
              <a:rPr lang="tr-TR" dirty="0" smtClean="0"/>
              <a:t> </a:t>
            </a:r>
            <a:r>
              <a:rPr lang="tr-TR" dirty="0"/>
              <a:t>izlemek ve hayatını planlamak gibi. </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9521826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TotalTime>
  <Words>534</Words>
  <Application>Microsoft Macintosh PowerPoint</Application>
  <PresentationFormat>On-screen Show (4:3)</PresentationFormat>
  <Paragraphs>27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KİTLE İLETİŞİM ARAÇLARI VE KÜLTÜR</vt:lpstr>
      <vt:lpstr>PowerPoint Presentation</vt:lpstr>
      <vt:lpstr>PowerPoint Presentation</vt:lpstr>
      <vt:lpstr>PowerPoint Presentation</vt:lpstr>
      <vt:lpstr>PowerPoint Presentation</vt:lpstr>
      <vt:lpstr>PowerPoint Presentation</vt:lpstr>
      <vt:lpstr>PowerPoint Presentation</vt:lpstr>
      <vt:lpstr> Kitle İletişim Araçlarından Faydalanma </vt:lpstr>
      <vt:lpstr>PowerPoint Presentation</vt:lpstr>
      <vt:lpstr>PowerPoint Presentation</vt:lpstr>
      <vt:lpstr>PowerPoint Presentation</vt:lpstr>
      <vt:lpstr>PowerPoint Presentation</vt:lpstr>
      <vt:lpstr>PowerPoint Presentation</vt:lpstr>
      <vt:lpstr> Televizyonun Etkilerinin Değerlendirilmesi </vt:lpstr>
      <vt:lpstr>PowerPoint Presentation</vt:lpstr>
      <vt:lpstr>PowerPoint Presentation</vt:lpstr>
      <vt:lpstr>PowerPoint Presentation</vt:lpstr>
    </vt:vector>
  </TitlesOfParts>
  <Company>ahmet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KİTLE İLETİŞİM ARAÇLARI VE KÜLTÜR</dc:title>
  <dc:creator>ahmet ahmet</dc:creator>
  <cp:lastModifiedBy>ahmet ahmet</cp:lastModifiedBy>
  <cp:revision>2</cp:revision>
  <dcterms:created xsi:type="dcterms:W3CDTF">2018-02-23T10:48:51Z</dcterms:created>
  <dcterms:modified xsi:type="dcterms:W3CDTF">2018-02-23T12:11:30Z</dcterms:modified>
</cp:coreProperties>
</file>