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8" d="100"/>
          <a:sy n="88" d="100"/>
        </p:scale>
        <p:origin x="22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6740497-C62A-4FDB-B3D9-69A99B4EF73D}"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1582990-CDA5-41B4-BF24-22C855EED3A3}" type="slidenum">
              <a:rPr lang="tr-TR" smtClean="0"/>
              <a:t>‹#›</a:t>
            </a:fld>
            <a:endParaRPr lang="tr-TR"/>
          </a:p>
        </p:txBody>
      </p:sp>
    </p:spTree>
    <p:extLst>
      <p:ext uri="{BB962C8B-B14F-4D97-AF65-F5344CB8AC3E}">
        <p14:creationId xmlns:p14="http://schemas.microsoft.com/office/powerpoint/2010/main" val="2544730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740497-C62A-4FDB-B3D9-69A99B4EF73D}"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1582990-CDA5-41B4-BF24-22C855EED3A3}" type="slidenum">
              <a:rPr lang="tr-TR" smtClean="0"/>
              <a:t>‹#›</a:t>
            </a:fld>
            <a:endParaRPr lang="tr-TR"/>
          </a:p>
        </p:txBody>
      </p:sp>
    </p:spTree>
    <p:extLst>
      <p:ext uri="{BB962C8B-B14F-4D97-AF65-F5344CB8AC3E}">
        <p14:creationId xmlns:p14="http://schemas.microsoft.com/office/powerpoint/2010/main" val="4288484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740497-C62A-4FDB-B3D9-69A99B4EF73D}"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1582990-CDA5-41B4-BF24-22C855EED3A3}" type="slidenum">
              <a:rPr lang="tr-TR" smtClean="0"/>
              <a:t>‹#›</a:t>
            </a:fld>
            <a:endParaRPr lang="tr-TR"/>
          </a:p>
        </p:txBody>
      </p:sp>
    </p:spTree>
    <p:extLst>
      <p:ext uri="{BB962C8B-B14F-4D97-AF65-F5344CB8AC3E}">
        <p14:creationId xmlns:p14="http://schemas.microsoft.com/office/powerpoint/2010/main" val="3784742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740497-C62A-4FDB-B3D9-69A99B4EF73D}"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1582990-CDA5-41B4-BF24-22C855EED3A3}" type="slidenum">
              <a:rPr lang="tr-TR" smtClean="0"/>
              <a:t>‹#›</a:t>
            </a:fld>
            <a:endParaRPr lang="tr-TR"/>
          </a:p>
        </p:txBody>
      </p:sp>
    </p:spTree>
    <p:extLst>
      <p:ext uri="{BB962C8B-B14F-4D97-AF65-F5344CB8AC3E}">
        <p14:creationId xmlns:p14="http://schemas.microsoft.com/office/powerpoint/2010/main" val="3698235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6740497-C62A-4FDB-B3D9-69A99B4EF73D}"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1582990-CDA5-41B4-BF24-22C855EED3A3}" type="slidenum">
              <a:rPr lang="tr-TR" smtClean="0"/>
              <a:t>‹#›</a:t>
            </a:fld>
            <a:endParaRPr lang="tr-TR"/>
          </a:p>
        </p:txBody>
      </p:sp>
    </p:spTree>
    <p:extLst>
      <p:ext uri="{BB962C8B-B14F-4D97-AF65-F5344CB8AC3E}">
        <p14:creationId xmlns:p14="http://schemas.microsoft.com/office/powerpoint/2010/main" val="2208874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6740497-C62A-4FDB-B3D9-69A99B4EF73D}" type="datetimeFigureOut">
              <a:rPr lang="tr-TR" smtClean="0"/>
              <a:t>9.03.2020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1582990-CDA5-41B4-BF24-22C855EED3A3}" type="slidenum">
              <a:rPr lang="tr-TR" smtClean="0"/>
              <a:t>‹#›</a:t>
            </a:fld>
            <a:endParaRPr lang="tr-TR"/>
          </a:p>
        </p:txBody>
      </p:sp>
    </p:spTree>
    <p:extLst>
      <p:ext uri="{BB962C8B-B14F-4D97-AF65-F5344CB8AC3E}">
        <p14:creationId xmlns:p14="http://schemas.microsoft.com/office/powerpoint/2010/main" val="3645170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6740497-C62A-4FDB-B3D9-69A99B4EF73D}" type="datetimeFigureOut">
              <a:rPr lang="tr-TR" smtClean="0"/>
              <a:t>9.03.2020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1582990-CDA5-41B4-BF24-22C855EED3A3}" type="slidenum">
              <a:rPr lang="tr-TR" smtClean="0"/>
              <a:t>‹#›</a:t>
            </a:fld>
            <a:endParaRPr lang="tr-TR"/>
          </a:p>
        </p:txBody>
      </p:sp>
    </p:spTree>
    <p:extLst>
      <p:ext uri="{BB962C8B-B14F-4D97-AF65-F5344CB8AC3E}">
        <p14:creationId xmlns:p14="http://schemas.microsoft.com/office/powerpoint/2010/main" val="1972664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6740497-C62A-4FDB-B3D9-69A99B4EF73D}" type="datetimeFigureOut">
              <a:rPr lang="tr-TR" smtClean="0"/>
              <a:t>9.03.2020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1582990-CDA5-41B4-BF24-22C855EED3A3}" type="slidenum">
              <a:rPr lang="tr-TR" smtClean="0"/>
              <a:t>‹#›</a:t>
            </a:fld>
            <a:endParaRPr lang="tr-TR"/>
          </a:p>
        </p:txBody>
      </p:sp>
    </p:spTree>
    <p:extLst>
      <p:ext uri="{BB962C8B-B14F-4D97-AF65-F5344CB8AC3E}">
        <p14:creationId xmlns:p14="http://schemas.microsoft.com/office/powerpoint/2010/main" val="3804596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6740497-C62A-4FDB-B3D9-69A99B4EF73D}" type="datetimeFigureOut">
              <a:rPr lang="tr-TR" smtClean="0"/>
              <a:t>9.03.2020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1582990-CDA5-41B4-BF24-22C855EED3A3}" type="slidenum">
              <a:rPr lang="tr-TR" smtClean="0"/>
              <a:t>‹#›</a:t>
            </a:fld>
            <a:endParaRPr lang="tr-TR"/>
          </a:p>
        </p:txBody>
      </p:sp>
    </p:spTree>
    <p:extLst>
      <p:ext uri="{BB962C8B-B14F-4D97-AF65-F5344CB8AC3E}">
        <p14:creationId xmlns:p14="http://schemas.microsoft.com/office/powerpoint/2010/main" val="4130476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6740497-C62A-4FDB-B3D9-69A99B4EF73D}" type="datetimeFigureOut">
              <a:rPr lang="tr-TR" smtClean="0"/>
              <a:t>9.03.2020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1582990-CDA5-41B4-BF24-22C855EED3A3}" type="slidenum">
              <a:rPr lang="tr-TR" smtClean="0"/>
              <a:t>‹#›</a:t>
            </a:fld>
            <a:endParaRPr lang="tr-TR"/>
          </a:p>
        </p:txBody>
      </p:sp>
    </p:spTree>
    <p:extLst>
      <p:ext uri="{BB962C8B-B14F-4D97-AF65-F5344CB8AC3E}">
        <p14:creationId xmlns:p14="http://schemas.microsoft.com/office/powerpoint/2010/main" val="1026841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6740497-C62A-4FDB-B3D9-69A99B4EF73D}" type="datetimeFigureOut">
              <a:rPr lang="tr-TR" smtClean="0"/>
              <a:t>9.03.2020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1582990-CDA5-41B4-BF24-22C855EED3A3}" type="slidenum">
              <a:rPr lang="tr-TR" smtClean="0"/>
              <a:t>‹#›</a:t>
            </a:fld>
            <a:endParaRPr lang="tr-TR"/>
          </a:p>
        </p:txBody>
      </p:sp>
    </p:spTree>
    <p:extLst>
      <p:ext uri="{BB962C8B-B14F-4D97-AF65-F5344CB8AC3E}">
        <p14:creationId xmlns:p14="http://schemas.microsoft.com/office/powerpoint/2010/main" val="3500362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740497-C62A-4FDB-B3D9-69A99B4EF73D}" type="datetimeFigureOut">
              <a:rPr lang="tr-TR" smtClean="0"/>
              <a:t>9.03.2020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582990-CDA5-41B4-BF24-22C855EED3A3}" type="slidenum">
              <a:rPr lang="tr-TR" smtClean="0"/>
              <a:t>‹#›</a:t>
            </a:fld>
            <a:endParaRPr lang="tr-TR"/>
          </a:p>
        </p:txBody>
      </p:sp>
    </p:spTree>
    <p:extLst>
      <p:ext uri="{BB962C8B-B14F-4D97-AF65-F5344CB8AC3E}">
        <p14:creationId xmlns:p14="http://schemas.microsoft.com/office/powerpoint/2010/main" val="13286169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www.pegem.net/kitabevi/1-87685-Mehmet-Ozbas-kitaplari.aspx" TargetMode="External"/><Relationship Id="rId13" Type="http://schemas.openxmlformats.org/officeDocument/2006/relationships/hyperlink" Target="https://www.pegem.net/kitabevi/1-150444-Melike-Burcu-Yilmaz--kitaplari.aspx" TargetMode="External"/><Relationship Id="rId3" Type="http://schemas.openxmlformats.org/officeDocument/2006/relationships/hyperlink" Target="https://www.pegem.net/kitabevi/1-106178-Recep-Serkan-Arik-kitaplari.aspx" TargetMode="External"/><Relationship Id="rId7" Type="http://schemas.openxmlformats.org/officeDocument/2006/relationships/hyperlink" Target="https://www.pegem.net/kitabevi/1-150439-Recep-Gur-kitaplari.aspx" TargetMode="External"/><Relationship Id="rId12" Type="http://schemas.openxmlformats.org/officeDocument/2006/relationships/hyperlink" Target="https://www.pegem.net/kitabevi/1-150443-Eren-Can-Aybek--kitaplari.aspx" TargetMode="External"/><Relationship Id="rId2" Type="http://schemas.openxmlformats.org/officeDocument/2006/relationships/hyperlink" Target="https://www.pegem.net/kitabevi/1-6031-Kursad-Yilmaz-kitaplari.aspx" TargetMode="External"/><Relationship Id="rId1" Type="http://schemas.openxmlformats.org/officeDocument/2006/relationships/slideLayout" Target="../slideLayouts/slideLayout2.xml"/><Relationship Id="rId6" Type="http://schemas.openxmlformats.org/officeDocument/2006/relationships/hyperlink" Target="https://www.pegem.net/kitabevi/1-49850-Duygu-Kocak-kitaplari.aspx" TargetMode="External"/><Relationship Id="rId11" Type="http://schemas.openxmlformats.org/officeDocument/2006/relationships/hyperlink" Target="https://www.pegem.net/kitabevi/1-91506-Fazilet-Tasdemir-kitaplari.aspx" TargetMode="External"/><Relationship Id="rId5" Type="http://schemas.openxmlformats.org/officeDocument/2006/relationships/hyperlink" Target="https://www.pegem.net/kitabevi/1-150438-Ahmet-Salih-Simsek--kitaplari.aspx" TargetMode="External"/><Relationship Id="rId10" Type="http://schemas.openxmlformats.org/officeDocument/2006/relationships/hyperlink" Target="https://www.pegem.net/kitabevi/1-150441-Hatice-Gonca-Usta--kitaplari.aspx" TargetMode="External"/><Relationship Id="rId4" Type="http://schemas.openxmlformats.org/officeDocument/2006/relationships/hyperlink" Target="https://www.pegem.net/kitabevi/2-1-Pegem-Akademi-Yayincilik.aspx" TargetMode="External"/><Relationship Id="rId9" Type="http://schemas.openxmlformats.org/officeDocument/2006/relationships/hyperlink" Target="https://www.pegem.net/kitabevi/1-150440-Hatice-Kumandas-Ozturk--kitaplari.aspx" TargetMode="External"/><Relationship Id="rId14" Type="http://schemas.openxmlformats.org/officeDocument/2006/relationships/hyperlink" Target="https://www.pegem.net/kitabevi/1-150445-Gizem-Uyumaz-kitaplari.aspx"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000" b="1" dirty="0" smtClean="0"/>
              <a:t>BİLİM VE ARAŞTIRMA ETİĞİ </a:t>
            </a:r>
            <a:endParaRPr lang="tr-TR" sz="4000" dirty="0"/>
          </a:p>
        </p:txBody>
      </p:sp>
      <p:sp>
        <p:nvSpPr>
          <p:cNvPr id="3" name="Alt Başlık 2"/>
          <p:cNvSpPr>
            <a:spLocks noGrp="1"/>
          </p:cNvSpPr>
          <p:nvPr>
            <p:ph type="subTitle" idx="1"/>
          </p:nvPr>
        </p:nvSpPr>
        <p:spPr/>
        <p:txBody>
          <a:bodyPr/>
          <a:lstStyle/>
          <a:p>
            <a:endParaRPr lang="tr-TR" b="1" dirty="0" smtClean="0"/>
          </a:p>
          <a:p>
            <a:endParaRPr lang="tr-TR" b="1" dirty="0"/>
          </a:p>
          <a:p>
            <a:pPr algn="r"/>
            <a:r>
              <a:rPr lang="tr-TR" b="1" dirty="0" smtClean="0"/>
              <a:t>PROF. DR. ÖMAY ÇOKLUK BÖKEOĞLU</a:t>
            </a:r>
            <a:endParaRPr lang="tr-TR" b="1"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1</a:t>
            </a:fld>
            <a:endParaRPr lang="tr-TR"/>
          </a:p>
        </p:txBody>
      </p:sp>
    </p:spTree>
    <p:extLst>
      <p:ext uri="{BB962C8B-B14F-4D97-AF65-F5344CB8AC3E}">
        <p14:creationId xmlns:p14="http://schemas.microsoft.com/office/powerpoint/2010/main" val="3840658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BAŞLARKEN: </a:t>
            </a:r>
            <a:endParaRPr lang="tr-TR" dirty="0"/>
          </a:p>
        </p:txBody>
      </p:sp>
      <p:sp>
        <p:nvSpPr>
          <p:cNvPr id="3" name="İçerik Yer Tutucusu 2"/>
          <p:cNvSpPr>
            <a:spLocks noGrp="1"/>
          </p:cNvSpPr>
          <p:nvPr>
            <p:ph idx="1"/>
          </p:nvPr>
        </p:nvSpPr>
        <p:spPr/>
        <p:txBody>
          <a:bodyPr>
            <a:normAutofit/>
          </a:bodyPr>
          <a:lstStyle/>
          <a:p>
            <a:pPr algn="just"/>
            <a:r>
              <a:rPr lang="tr-TR" dirty="0"/>
              <a:t>Etik ile ilgili tüm bilgiler </a:t>
            </a:r>
            <a:r>
              <a:rPr lang="tr-TR" dirty="0">
                <a:hlinkClick r:id="rId2"/>
              </a:rPr>
              <a:t>Kürşad Yılmaz</a:t>
            </a:r>
            <a:r>
              <a:rPr lang="tr-TR" dirty="0"/>
              <a:t>, </a:t>
            </a:r>
            <a:r>
              <a:rPr lang="tr-TR" dirty="0">
                <a:hlinkClick r:id="rId3"/>
              </a:rPr>
              <a:t>Recep Serkan Arık</a:t>
            </a:r>
            <a:r>
              <a:rPr lang="tr-TR" dirty="0"/>
              <a:t> Editörlüğünde </a:t>
            </a:r>
            <a:r>
              <a:rPr lang="tr-TR" dirty="0" err="1">
                <a:hlinkClick r:id="rId4"/>
              </a:rPr>
              <a:t>Pegem</a:t>
            </a:r>
            <a:r>
              <a:rPr lang="tr-TR" dirty="0">
                <a:hlinkClick r:id="rId4"/>
              </a:rPr>
              <a:t> Akademi Yayıncılık</a:t>
            </a:r>
            <a:r>
              <a:rPr lang="tr-TR" dirty="0"/>
              <a:t> tarafından yayınlanmış olan «Bilim ve Araştırma Etiği» kitabından yararlanılarak hazırlanmıştır. Kitapta aşağıdaki yazarların bölümleri bulunmaktadır: </a:t>
            </a:r>
          </a:p>
          <a:p>
            <a:pPr algn="just"/>
            <a:r>
              <a:rPr lang="tr-TR" dirty="0"/>
              <a:t>Yazar(</a:t>
            </a:r>
            <a:r>
              <a:rPr lang="tr-TR" dirty="0" err="1"/>
              <a:t>lar</a:t>
            </a:r>
            <a:r>
              <a:rPr lang="tr-TR" dirty="0"/>
              <a:t>): </a:t>
            </a:r>
            <a:r>
              <a:rPr lang="tr-TR" dirty="0">
                <a:hlinkClick r:id="rId5"/>
              </a:rPr>
              <a:t>Ahmet Salih Şimşek </a:t>
            </a:r>
            <a:r>
              <a:rPr lang="tr-TR" dirty="0"/>
              <a:t>, </a:t>
            </a:r>
            <a:r>
              <a:rPr lang="tr-TR" dirty="0">
                <a:hlinkClick r:id="rId6"/>
              </a:rPr>
              <a:t>Duygu Koçak</a:t>
            </a:r>
            <a:r>
              <a:rPr lang="tr-TR" dirty="0"/>
              <a:t>, </a:t>
            </a:r>
            <a:r>
              <a:rPr lang="tr-TR" dirty="0">
                <a:hlinkClick r:id="rId7"/>
              </a:rPr>
              <a:t>Recep Gür</a:t>
            </a:r>
            <a:r>
              <a:rPr lang="tr-TR" dirty="0"/>
              <a:t>, </a:t>
            </a:r>
            <a:r>
              <a:rPr lang="tr-TR" dirty="0">
                <a:hlinkClick r:id="rId8"/>
              </a:rPr>
              <a:t>Mehmet Özbaş</a:t>
            </a:r>
            <a:r>
              <a:rPr lang="tr-TR" dirty="0"/>
              <a:t>, </a:t>
            </a:r>
            <a:r>
              <a:rPr lang="tr-TR" dirty="0">
                <a:hlinkClick r:id="rId9"/>
              </a:rPr>
              <a:t>Hatice </a:t>
            </a:r>
            <a:r>
              <a:rPr lang="tr-TR" dirty="0" err="1">
                <a:hlinkClick r:id="rId9"/>
              </a:rPr>
              <a:t>Kumandaş</a:t>
            </a:r>
            <a:r>
              <a:rPr lang="tr-TR" dirty="0">
                <a:hlinkClick r:id="rId9"/>
              </a:rPr>
              <a:t> Öztürk </a:t>
            </a:r>
            <a:r>
              <a:rPr lang="tr-TR" dirty="0"/>
              <a:t>, </a:t>
            </a:r>
            <a:r>
              <a:rPr lang="tr-TR" dirty="0">
                <a:hlinkClick r:id="rId10"/>
              </a:rPr>
              <a:t>Hatice Gonca Usta </a:t>
            </a:r>
            <a:r>
              <a:rPr lang="tr-TR" dirty="0"/>
              <a:t>, </a:t>
            </a:r>
            <a:r>
              <a:rPr lang="tr-TR" dirty="0">
                <a:hlinkClick r:id="rId11"/>
              </a:rPr>
              <a:t>Fazilet Taşdemir</a:t>
            </a:r>
            <a:r>
              <a:rPr lang="tr-TR" dirty="0"/>
              <a:t>, </a:t>
            </a:r>
            <a:r>
              <a:rPr lang="tr-TR" dirty="0">
                <a:hlinkClick r:id="rId3"/>
              </a:rPr>
              <a:t>Recep Serkan Arık</a:t>
            </a:r>
            <a:r>
              <a:rPr lang="tr-TR" dirty="0"/>
              <a:t>, </a:t>
            </a:r>
            <a:r>
              <a:rPr lang="tr-TR" dirty="0">
                <a:hlinkClick r:id="rId12"/>
              </a:rPr>
              <a:t>Eren Can Aybek </a:t>
            </a:r>
            <a:r>
              <a:rPr lang="tr-TR" dirty="0"/>
              <a:t>, </a:t>
            </a:r>
            <a:r>
              <a:rPr lang="tr-TR" dirty="0">
                <a:hlinkClick r:id="rId2"/>
              </a:rPr>
              <a:t>Kürşad Yılmaz</a:t>
            </a:r>
            <a:r>
              <a:rPr lang="tr-TR" dirty="0"/>
              <a:t>, </a:t>
            </a:r>
            <a:r>
              <a:rPr lang="tr-TR" dirty="0">
                <a:hlinkClick r:id="rId13"/>
              </a:rPr>
              <a:t>Melike Burcu Yılmaz </a:t>
            </a:r>
            <a:r>
              <a:rPr lang="tr-TR" dirty="0"/>
              <a:t>, </a:t>
            </a:r>
            <a:r>
              <a:rPr lang="tr-TR" dirty="0">
                <a:hlinkClick r:id="rId14"/>
              </a:rPr>
              <a:t>Gizem Uyumaz</a:t>
            </a:r>
            <a:endParaRPr lang="tr-TR" dirty="0"/>
          </a:p>
          <a:p>
            <a:pPr algn="just"/>
            <a:r>
              <a:rPr lang="tr-TR" dirty="0"/>
              <a:t> </a:t>
            </a:r>
          </a:p>
          <a:p>
            <a:pPr marL="0" indent="0" algn="just">
              <a:buNone/>
            </a:pPr>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2</a:t>
            </a:fld>
            <a:endParaRPr lang="tr-TR"/>
          </a:p>
        </p:txBody>
      </p:sp>
    </p:spTree>
    <p:extLst>
      <p:ext uri="{BB962C8B-B14F-4D97-AF65-F5344CB8AC3E}">
        <p14:creationId xmlns:p14="http://schemas.microsoft.com/office/powerpoint/2010/main" val="491005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Etik Kuramlar</a:t>
            </a:r>
            <a:r>
              <a:rPr lang="tr-TR" dirty="0" smtClean="0"/>
              <a:t/>
            </a:r>
            <a:br>
              <a:rPr lang="tr-TR" dirty="0" smtClean="0"/>
            </a:br>
            <a:endParaRPr lang="tr-TR" dirty="0"/>
          </a:p>
        </p:txBody>
      </p:sp>
      <p:sp>
        <p:nvSpPr>
          <p:cNvPr id="3" name="İçerik Yer Tutucusu 2"/>
          <p:cNvSpPr>
            <a:spLocks noGrp="1"/>
          </p:cNvSpPr>
          <p:nvPr>
            <p:ph idx="1"/>
          </p:nvPr>
        </p:nvSpPr>
        <p:spPr/>
        <p:txBody>
          <a:bodyPr>
            <a:normAutofit/>
          </a:bodyPr>
          <a:lstStyle/>
          <a:p>
            <a:pPr algn="just"/>
            <a:r>
              <a:rPr lang="tr-TR" dirty="0" smtClean="0"/>
              <a:t>Bilimsel </a:t>
            </a:r>
            <a:r>
              <a:rPr lang="tr-TR" dirty="0"/>
              <a:t>kuramlar, belli sorulara akla uygun ve ikna edici cevaplar bulma çabasındadır. Buna göre etiğin ahlak ve ahlaklı olanı konu edindiği düşünülürse ahlak nedir ve ahlaklı olan nedir sorusuna verilen cevap kadar etik kuramı vardır. </a:t>
            </a:r>
            <a:endParaRPr lang="tr-TR" dirty="0" smtClean="0"/>
          </a:p>
          <a:p>
            <a:pPr algn="just"/>
            <a:r>
              <a:rPr lang="tr-TR" dirty="0" smtClean="0"/>
              <a:t>Etik</a:t>
            </a:r>
            <a:r>
              <a:rPr lang="tr-TR" dirty="0"/>
              <a:t>, “Betimleyici, Normatif ve </a:t>
            </a:r>
            <a:r>
              <a:rPr lang="tr-TR" dirty="0" err="1"/>
              <a:t>Metaetik</a:t>
            </a:r>
            <a:r>
              <a:rPr lang="tr-TR" dirty="0"/>
              <a:t> olmak üzere ahlak felsefesinde üç ayrı araştırma düzeyine sahiptir. Bu alanlar içerinde normatif etiğin altında “</a:t>
            </a:r>
            <a:r>
              <a:rPr lang="tr-TR" dirty="0" smtClean="0"/>
              <a:t>Teleolojik</a:t>
            </a:r>
            <a:r>
              <a:rPr lang="tr-TR" dirty="0"/>
              <a:t>, </a:t>
            </a:r>
            <a:r>
              <a:rPr lang="tr-TR" dirty="0" err="1"/>
              <a:t>Aksiyolojik</a:t>
            </a:r>
            <a:r>
              <a:rPr lang="tr-TR" dirty="0"/>
              <a:t> ve Deontolojik” olmak üzere üç alan daha bulunmaktadır.</a:t>
            </a:r>
          </a:p>
          <a:p>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3</a:t>
            </a:fld>
            <a:endParaRPr lang="tr-TR"/>
          </a:p>
        </p:txBody>
      </p:sp>
    </p:spTree>
    <p:extLst>
      <p:ext uri="{BB962C8B-B14F-4D97-AF65-F5344CB8AC3E}">
        <p14:creationId xmlns:p14="http://schemas.microsoft.com/office/powerpoint/2010/main" val="2712384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t>Betimleyici </a:t>
            </a:r>
            <a:r>
              <a:rPr lang="tr-TR" sz="3200" b="1" dirty="0" smtClean="0"/>
              <a:t>etik</a:t>
            </a:r>
            <a:endParaRPr lang="tr-TR" sz="3200" b="1" dirty="0"/>
          </a:p>
        </p:txBody>
      </p:sp>
      <p:sp>
        <p:nvSpPr>
          <p:cNvPr id="3" name="İçerik Yer Tutucusu 2"/>
          <p:cNvSpPr>
            <a:spLocks noGrp="1"/>
          </p:cNvSpPr>
          <p:nvPr>
            <p:ph idx="1"/>
          </p:nvPr>
        </p:nvSpPr>
        <p:spPr/>
        <p:txBody>
          <a:bodyPr>
            <a:normAutofit/>
          </a:bodyPr>
          <a:lstStyle/>
          <a:p>
            <a:endParaRPr lang="tr-TR" b="1" i="1" dirty="0" smtClean="0"/>
          </a:p>
          <a:p>
            <a:pPr algn="just"/>
            <a:r>
              <a:rPr lang="tr-TR" dirty="0" smtClean="0"/>
              <a:t>Betimleyici </a:t>
            </a:r>
            <a:r>
              <a:rPr lang="tr-TR" dirty="0"/>
              <a:t>etik, insan davranışlarını gözlemleyip kişinin kendi davranışlarına yönelmesini ve eleştirel bir açıdan bakmasını temel almaktadır. Ortak değerler bildirmek veya kurallar belirlemek yerine, sadece insan davranışlarını gözlemleyerek, eylemin sonuçlarını betimlemektedir (Cevizci, 2008). </a:t>
            </a:r>
          </a:p>
        </p:txBody>
      </p:sp>
      <p:sp>
        <p:nvSpPr>
          <p:cNvPr id="4" name="Slayt Numarası Yer Tutucusu 3"/>
          <p:cNvSpPr>
            <a:spLocks noGrp="1"/>
          </p:cNvSpPr>
          <p:nvPr>
            <p:ph type="sldNum" sz="quarter" idx="12"/>
          </p:nvPr>
        </p:nvSpPr>
        <p:spPr/>
        <p:txBody>
          <a:bodyPr/>
          <a:lstStyle/>
          <a:p>
            <a:fld id="{C77C1545-313A-4CA6-A07A-4C40C132D617}" type="slidenum">
              <a:rPr lang="tr-TR" smtClean="0"/>
              <a:t>4</a:t>
            </a:fld>
            <a:endParaRPr lang="tr-TR"/>
          </a:p>
        </p:txBody>
      </p:sp>
    </p:spTree>
    <p:extLst>
      <p:ext uri="{BB962C8B-B14F-4D97-AF65-F5344CB8AC3E}">
        <p14:creationId xmlns:p14="http://schemas.microsoft.com/office/powerpoint/2010/main" val="400937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t>Normatif </a:t>
            </a:r>
            <a:r>
              <a:rPr lang="tr-TR" sz="3200" b="1" dirty="0" smtClean="0"/>
              <a:t>etik</a:t>
            </a:r>
            <a:endParaRPr lang="tr-TR" sz="3200" b="1" dirty="0"/>
          </a:p>
        </p:txBody>
      </p:sp>
      <p:sp>
        <p:nvSpPr>
          <p:cNvPr id="3" name="İçerik Yer Tutucusu 2"/>
          <p:cNvSpPr>
            <a:spLocks noGrp="1"/>
          </p:cNvSpPr>
          <p:nvPr>
            <p:ph idx="1"/>
          </p:nvPr>
        </p:nvSpPr>
        <p:spPr/>
        <p:txBody>
          <a:bodyPr>
            <a:normAutofit/>
          </a:bodyPr>
          <a:lstStyle/>
          <a:p>
            <a:pPr algn="just"/>
            <a:r>
              <a:rPr lang="tr-TR" dirty="0"/>
              <a:t>Normatif etik, betimleyici etiğin aksine ahlaki eylemler için norm, ortak değer ve düzenleyici ilkeler belirlemeyi amaçlamaktadır ve kapsadığı çok sayıda etik kuram ile en geniş çalışma alanına sahiptir. Normatif etikte temel olarak insanların ahlaklı davranmaları için düzenleyici ilkelerin belirlenmesi amaçlanmaktadır. Normatif etik, ahlaka yönelik standart, ilke, değer gibi kavramların incelendiği alandır (</a:t>
            </a:r>
            <a:r>
              <a:rPr lang="tr-TR" dirty="0" err="1"/>
              <a:t>Resnik</a:t>
            </a:r>
            <a:r>
              <a:rPr lang="tr-TR" dirty="0"/>
              <a:t>, 2004). </a:t>
            </a:r>
          </a:p>
        </p:txBody>
      </p:sp>
      <p:sp>
        <p:nvSpPr>
          <p:cNvPr id="4" name="Slayt Numarası Yer Tutucusu 3"/>
          <p:cNvSpPr>
            <a:spLocks noGrp="1"/>
          </p:cNvSpPr>
          <p:nvPr>
            <p:ph type="sldNum" sz="quarter" idx="12"/>
          </p:nvPr>
        </p:nvSpPr>
        <p:spPr/>
        <p:txBody>
          <a:bodyPr/>
          <a:lstStyle/>
          <a:p>
            <a:fld id="{C77C1545-313A-4CA6-A07A-4C40C132D617}" type="slidenum">
              <a:rPr lang="tr-TR" smtClean="0"/>
              <a:t>5</a:t>
            </a:fld>
            <a:endParaRPr lang="tr-TR"/>
          </a:p>
        </p:txBody>
      </p:sp>
    </p:spTree>
    <p:extLst>
      <p:ext uri="{BB962C8B-B14F-4D97-AF65-F5344CB8AC3E}">
        <p14:creationId xmlns:p14="http://schemas.microsoft.com/office/powerpoint/2010/main" val="3310659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err="1" smtClean="0"/>
              <a:t>Metaetik</a:t>
            </a:r>
            <a:endParaRPr lang="tr-TR" sz="3200" b="1" dirty="0"/>
          </a:p>
        </p:txBody>
      </p:sp>
      <p:sp>
        <p:nvSpPr>
          <p:cNvPr id="3" name="İçerik Yer Tutucusu 2"/>
          <p:cNvSpPr>
            <a:spLocks noGrp="1"/>
          </p:cNvSpPr>
          <p:nvPr>
            <p:ph idx="1"/>
          </p:nvPr>
        </p:nvSpPr>
        <p:spPr/>
        <p:txBody>
          <a:bodyPr/>
          <a:lstStyle/>
          <a:p>
            <a:pPr algn="just"/>
            <a:r>
              <a:rPr lang="tr-TR" dirty="0" err="1"/>
              <a:t>Metaetik</a:t>
            </a:r>
            <a:r>
              <a:rPr lang="tr-TR" dirty="0"/>
              <a:t>, etik kavramlarının anlamını, etiğe ulaşma yollarını ve etik davranışların sergilenmesinde aklın rolünü araştırır. </a:t>
            </a:r>
            <a:r>
              <a:rPr lang="tr-TR" dirty="0" err="1"/>
              <a:t>Metaetik</a:t>
            </a:r>
            <a:r>
              <a:rPr lang="tr-TR" dirty="0"/>
              <a:t>, ahlak alanına giren kavramları incelemekte, davranış ölçütlerini belirlemekte, bu kavramların anlamlarını açıklığa kavuşturmakta ve ahlaki yargıları analiz etmektedir (Cevizci, 2008). </a:t>
            </a:r>
          </a:p>
        </p:txBody>
      </p:sp>
      <p:sp>
        <p:nvSpPr>
          <p:cNvPr id="4" name="Slayt Numarası Yer Tutucusu 3"/>
          <p:cNvSpPr>
            <a:spLocks noGrp="1"/>
          </p:cNvSpPr>
          <p:nvPr>
            <p:ph type="sldNum" sz="quarter" idx="12"/>
          </p:nvPr>
        </p:nvSpPr>
        <p:spPr/>
        <p:txBody>
          <a:bodyPr/>
          <a:lstStyle/>
          <a:p>
            <a:fld id="{C77C1545-313A-4CA6-A07A-4C40C132D617}" type="slidenum">
              <a:rPr lang="tr-TR" smtClean="0"/>
              <a:t>6</a:t>
            </a:fld>
            <a:endParaRPr lang="tr-TR"/>
          </a:p>
        </p:txBody>
      </p:sp>
    </p:spTree>
    <p:extLst>
      <p:ext uri="{BB962C8B-B14F-4D97-AF65-F5344CB8AC3E}">
        <p14:creationId xmlns:p14="http://schemas.microsoft.com/office/powerpoint/2010/main" val="4078809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smtClean="0"/>
              <a:t>Normatif Etik:</a:t>
            </a:r>
            <a:endParaRPr lang="tr-TR" sz="3200" b="1" dirty="0"/>
          </a:p>
        </p:txBody>
      </p:sp>
      <p:sp>
        <p:nvSpPr>
          <p:cNvPr id="3" name="İçerik Yer Tutucusu 2"/>
          <p:cNvSpPr>
            <a:spLocks noGrp="1"/>
          </p:cNvSpPr>
          <p:nvPr>
            <p:ph idx="1"/>
          </p:nvPr>
        </p:nvSpPr>
        <p:spPr/>
        <p:txBody>
          <a:bodyPr>
            <a:normAutofit/>
          </a:bodyPr>
          <a:lstStyle/>
          <a:p>
            <a:pPr algn="just"/>
            <a:r>
              <a:rPr lang="tr-TR" dirty="0" smtClean="0"/>
              <a:t>Teleolojik kuramlar,</a:t>
            </a:r>
            <a:r>
              <a:rPr lang="tr-TR" b="1" i="1" dirty="0" smtClean="0"/>
              <a:t> </a:t>
            </a:r>
            <a:r>
              <a:rPr lang="tr-TR" dirty="0" smtClean="0"/>
              <a:t>Yunanca </a:t>
            </a:r>
            <a:r>
              <a:rPr lang="tr-TR" dirty="0"/>
              <a:t>tamamlama ve sonlandırma anlamına gelen “</a:t>
            </a:r>
            <a:r>
              <a:rPr lang="tr-TR" dirty="0" err="1"/>
              <a:t>teleos</a:t>
            </a:r>
            <a:r>
              <a:rPr lang="tr-TR" dirty="0"/>
              <a:t>” kavramından türemektedir (Beyaz, 2011), sonuca odaklanmaktadır ve ahlaki davranışın değerini belirleyen şeyin, davranışın ürettiği sonuç olduğunu savunmaktadır  (Cevizci, 2008). Sonuç etiği ya da teleolojik kuramlar, “ne yapmam gerekir?” sorusunun cevabını aramakta ve bir iş veya davranışın sonucu üzerine </a:t>
            </a:r>
            <a:r>
              <a:rPr lang="tr-TR" dirty="0" smtClean="0"/>
              <a:t>yoğunlaşmaktadır </a:t>
            </a:r>
            <a:r>
              <a:rPr lang="tr-TR" dirty="0"/>
              <a:t>(Aydın, 2006). </a:t>
            </a:r>
          </a:p>
        </p:txBody>
      </p:sp>
      <p:sp>
        <p:nvSpPr>
          <p:cNvPr id="4" name="Slayt Numarası Yer Tutucusu 3"/>
          <p:cNvSpPr>
            <a:spLocks noGrp="1"/>
          </p:cNvSpPr>
          <p:nvPr>
            <p:ph type="sldNum" sz="quarter" idx="12"/>
          </p:nvPr>
        </p:nvSpPr>
        <p:spPr/>
        <p:txBody>
          <a:bodyPr/>
          <a:lstStyle/>
          <a:p>
            <a:fld id="{C77C1545-313A-4CA6-A07A-4C40C132D617}" type="slidenum">
              <a:rPr lang="tr-TR" smtClean="0"/>
              <a:t>7</a:t>
            </a:fld>
            <a:endParaRPr lang="tr-TR"/>
          </a:p>
        </p:txBody>
      </p:sp>
    </p:spTree>
    <p:extLst>
      <p:ext uri="{BB962C8B-B14F-4D97-AF65-F5344CB8AC3E}">
        <p14:creationId xmlns:p14="http://schemas.microsoft.com/office/powerpoint/2010/main" val="3713931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smtClean="0"/>
              <a:t>Normatif Etik:</a:t>
            </a:r>
            <a:endParaRPr lang="tr-TR" sz="3200" b="1" dirty="0"/>
          </a:p>
        </p:txBody>
      </p:sp>
      <p:sp>
        <p:nvSpPr>
          <p:cNvPr id="3" name="İçerik Yer Tutucusu 2"/>
          <p:cNvSpPr>
            <a:spLocks noGrp="1"/>
          </p:cNvSpPr>
          <p:nvPr>
            <p:ph idx="1"/>
          </p:nvPr>
        </p:nvSpPr>
        <p:spPr/>
        <p:txBody>
          <a:bodyPr>
            <a:normAutofit/>
          </a:bodyPr>
          <a:lstStyle/>
          <a:p>
            <a:pPr algn="just"/>
            <a:r>
              <a:rPr lang="tr-TR" dirty="0" err="1"/>
              <a:t>Aksiyolojik</a:t>
            </a:r>
            <a:r>
              <a:rPr lang="tr-TR" dirty="0"/>
              <a:t> </a:t>
            </a:r>
            <a:r>
              <a:rPr lang="tr-TR" dirty="0" smtClean="0"/>
              <a:t>etik</a:t>
            </a:r>
            <a:r>
              <a:rPr lang="tr-TR" dirty="0"/>
              <a:t>,</a:t>
            </a:r>
            <a:r>
              <a:rPr lang="tr-TR" dirty="0" smtClean="0"/>
              <a:t> teleolojik </a:t>
            </a:r>
            <a:r>
              <a:rPr lang="tr-TR" dirty="0"/>
              <a:t>etikten etkilenmiştir ve pek çok yönden ortaklaşmaktadır. Bu etiğin temel araştırma alanı değerlerdir ve değerler var </a:t>
            </a:r>
            <a:r>
              <a:rPr lang="tr-TR" dirty="0" smtClean="0"/>
              <a:t>mı sorusudur</a:t>
            </a:r>
            <a:r>
              <a:rPr lang="tr-TR" dirty="0"/>
              <a:t>. Varsa bu değerler doğuştan mı gelmektedir? Zamandan bağımsız olarak toplumlar için mutlak değerler var </a:t>
            </a:r>
            <a:r>
              <a:rPr lang="tr-TR" dirty="0" smtClean="0"/>
              <a:t>mıdır </a:t>
            </a:r>
            <a:r>
              <a:rPr lang="tr-TR" dirty="0"/>
              <a:t>sorularına cevap aramaktadır. Kısacası </a:t>
            </a:r>
            <a:r>
              <a:rPr lang="tr-TR" dirty="0" err="1"/>
              <a:t>aksiyolojik</a:t>
            </a:r>
            <a:r>
              <a:rPr lang="tr-TR" dirty="0"/>
              <a:t> etik, insanın değerlerini ve yapıp etmeleri konusundaki problemleri incelemekte ve değerlendirmektedir (Değirmencioğlu, 1997). </a:t>
            </a:r>
          </a:p>
        </p:txBody>
      </p:sp>
      <p:sp>
        <p:nvSpPr>
          <p:cNvPr id="4" name="Slayt Numarası Yer Tutucusu 3"/>
          <p:cNvSpPr>
            <a:spLocks noGrp="1"/>
          </p:cNvSpPr>
          <p:nvPr>
            <p:ph type="sldNum" sz="quarter" idx="12"/>
          </p:nvPr>
        </p:nvSpPr>
        <p:spPr/>
        <p:txBody>
          <a:bodyPr/>
          <a:lstStyle/>
          <a:p>
            <a:fld id="{C77C1545-313A-4CA6-A07A-4C40C132D617}" type="slidenum">
              <a:rPr lang="tr-TR" smtClean="0"/>
              <a:t>8</a:t>
            </a:fld>
            <a:endParaRPr lang="tr-TR"/>
          </a:p>
        </p:txBody>
      </p:sp>
    </p:spTree>
    <p:extLst>
      <p:ext uri="{BB962C8B-B14F-4D97-AF65-F5344CB8AC3E}">
        <p14:creationId xmlns:p14="http://schemas.microsoft.com/office/powerpoint/2010/main" val="15375551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smtClean="0"/>
              <a:t>Normatif Etik:</a:t>
            </a:r>
            <a:endParaRPr lang="tr-TR" sz="3200" dirty="0"/>
          </a:p>
        </p:txBody>
      </p:sp>
      <p:sp>
        <p:nvSpPr>
          <p:cNvPr id="3" name="İçerik Yer Tutucusu 2"/>
          <p:cNvSpPr>
            <a:spLocks noGrp="1"/>
          </p:cNvSpPr>
          <p:nvPr>
            <p:ph idx="1"/>
          </p:nvPr>
        </p:nvSpPr>
        <p:spPr/>
        <p:txBody>
          <a:bodyPr>
            <a:normAutofit/>
          </a:bodyPr>
          <a:lstStyle/>
          <a:p>
            <a:pPr marL="0" indent="0" algn="just">
              <a:buNone/>
            </a:pPr>
            <a:r>
              <a:rPr lang="tr-TR" dirty="0"/>
              <a:t>Deontolojik </a:t>
            </a:r>
            <a:r>
              <a:rPr lang="tr-TR" dirty="0" smtClean="0"/>
              <a:t>etik, yalnızca </a:t>
            </a:r>
            <a:r>
              <a:rPr lang="tr-TR" dirty="0"/>
              <a:t>eylemin sonuçlarına değil, aynı zamanda eylemin türü ve ahlaki ilke ve kuralların izlenip izlenmediğine de odaklanmaktadır (Aydın, 2006). İsminin yunanca karşılığı nedeniyle bu etik yaklaşım “görev etiği” olarak tanımlanmaktadır. </a:t>
            </a:r>
          </a:p>
        </p:txBody>
      </p:sp>
      <p:sp>
        <p:nvSpPr>
          <p:cNvPr id="4" name="Slayt Numarası Yer Tutucusu 3"/>
          <p:cNvSpPr>
            <a:spLocks noGrp="1"/>
          </p:cNvSpPr>
          <p:nvPr>
            <p:ph type="sldNum" sz="quarter" idx="12"/>
          </p:nvPr>
        </p:nvSpPr>
        <p:spPr/>
        <p:txBody>
          <a:bodyPr/>
          <a:lstStyle/>
          <a:p>
            <a:fld id="{C77C1545-313A-4CA6-A07A-4C40C132D617}" type="slidenum">
              <a:rPr lang="tr-TR" smtClean="0"/>
              <a:t>9</a:t>
            </a:fld>
            <a:endParaRPr lang="tr-TR"/>
          </a:p>
        </p:txBody>
      </p:sp>
    </p:spTree>
    <p:extLst>
      <p:ext uri="{BB962C8B-B14F-4D97-AF65-F5344CB8AC3E}">
        <p14:creationId xmlns:p14="http://schemas.microsoft.com/office/powerpoint/2010/main" val="251175470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437</Words>
  <Application>Microsoft Office PowerPoint</Application>
  <PresentationFormat>Geniş ekran</PresentationFormat>
  <Paragraphs>33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BİLİM VE ARAŞTIRMA ETİĞİ </vt:lpstr>
      <vt:lpstr>BAŞLARKEN: </vt:lpstr>
      <vt:lpstr>Etik Kuramlar </vt:lpstr>
      <vt:lpstr>Betimleyici etik</vt:lpstr>
      <vt:lpstr>Normatif etik</vt:lpstr>
      <vt:lpstr>Metaetik</vt:lpstr>
      <vt:lpstr>Normatif Etik:</vt:lpstr>
      <vt:lpstr>Normatif Etik:</vt:lpstr>
      <vt:lpstr>Normatif Etik:</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BİLİM VE ARAŞTIRMA ETİĞİ </dc:title>
  <dc:creator>Serkan Bokeoglu</dc:creator>
  <cp:lastModifiedBy>Serkan Bokeoglu</cp:lastModifiedBy>
  <cp:revision>1</cp:revision>
  <dcterms:created xsi:type="dcterms:W3CDTF">2020-03-09T07:50:33Z</dcterms:created>
  <dcterms:modified xsi:type="dcterms:W3CDTF">2020-03-09T07:51:39Z</dcterms:modified>
</cp:coreProperties>
</file>