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9"/>
  </p:notesMasterIdLst>
  <p:sldIdLst>
    <p:sldId id="256" r:id="rId2"/>
    <p:sldId id="267" r:id="rId3"/>
    <p:sldId id="257" r:id="rId4"/>
    <p:sldId id="268" r:id="rId5"/>
    <p:sldId id="269" r:id="rId6"/>
    <p:sldId id="258" r:id="rId7"/>
    <p:sldId id="271" r:id="rId8"/>
    <p:sldId id="272" r:id="rId9"/>
    <p:sldId id="270"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924" autoAdjust="0"/>
  </p:normalViewPr>
  <p:slideViewPr>
    <p:cSldViewPr>
      <p:cViewPr varScale="1">
        <p:scale>
          <a:sx n="54" d="100"/>
          <a:sy n="54" d="100"/>
        </p:scale>
        <p:origin x="1634"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DD8498-9148-4B2B-B6C5-3353A30B4C63}" type="datetimeFigureOut">
              <a:rPr lang="en-US" smtClean="0"/>
              <a:t>12/1/2018</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3FAD7-FDC0-4114-A7C2-1D7D65A4FA4E}" type="slidenum">
              <a:rPr lang="en-US" smtClean="0"/>
              <a:t>‹#›</a:t>
            </a:fld>
            <a:endParaRPr lang="en-US"/>
          </a:p>
        </p:txBody>
      </p:sp>
    </p:spTree>
    <p:extLst>
      <p:ext uri="{BB962C8B-B14F-4D97-AF65-F5344CB8AC3E}">
        <p14:creationId xmlns:p14="http://schemas.microsoft.com/office/powerpoint/2010/main" val="4142963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i="0" dirty="0"/>
          </a:p>
        </p:txBody>
      </p:sp>
      <p:sp>
        <p:nvSpPr>
          <p:cNvPr id="4" name="Slayt Numarası Yer Tutucusu 3"/>
          <p:cNvSpPr>
            <a:spLocks noGrp="1"/>
          </p:cNvSpPr>
          <p:nvPr>
            <p:ph type="sldNum" sz="quarter" idx="10"/>
          </p:nvPr>
        </p:nvSpPr>
        <p:spPr/>
        <p:txBody>
          <a:bodyPr/>
          <a:lstStyle/>
          <a:p>
            <a:fld id="{ED73FAD7-FDC0-4114-A7C2-1D7D65A4FA4E}" type="slidenum">
              <a:rPr lang="en-US" smtClean="0"/>
              <a:t>3</a:t>
            </a:fld>
            <a:endParaRPr lang="en-US"/>
          </a:p>
        </p:txBody>
      </p:sp>
    </p:spTree>
    <p:extLst>
      <p:ext uri="{BB962C8B-B14F-4D97-AF65-F5344CB8AC3E}">
        <p14:creationId xmlns:p14="http://schemas.microsoft.com/office/powerpoint/2010/main" val="2897413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2C74D96A-1B8E-4C74-83D7-34B365A71387}" type="datetimeFigureOut">
              <a:rPr lang="en-US" smtClean="0"/>
              <a:t>12/1/2018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2B1F6E-0BFB-4609-A5EF-319E3156B5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74D96A-1B8E-4C74-83D7-34B365A71387}" type="datetimeFigureOut">
              <a:rPr lang="en-US" smtClean="0"/>
              <a:t>12/1/2018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2C74D96A-1B8E-4C74-83D7-34B365A71387}" type="datetimeFigureOut">
              <a:rPr lang="en-US" smtClean="0"/>
              <a:t>12/1/2018</a:t>
            </a:fld>
            <a:endParaRPr lang="en-US"/>
          </a:p>
        </p:txBody>
      </p:sp>
      <p:sp>
        <p:nvSpPr>
          <p:cNvPr id="27" name="Slide Number Placeholder 26"/>
          <p:cNvSpPr>
            <a:spLocks noGrp="1"/>
          </p:cNvSpPr>
          <p:nvPr>
            <p:ph type="sldNum" sz="quarter" idx="11"/>
          </p:nvPr>
        </p:nvSpPr>
        <p:spPr/>
        <p:txBody>
          <a:bodyPr rtlCol="0"/>
          <a:lstStyle/>
          <a:p>
            <a:fld id="{422B1F6E-0BFB-4609-A5EF-319E3156B551}"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2C74D96A-1B8E-4C74-83D7-34B365A71387}" type="datetimeFigureOut">
              <a:rPr lang="en-US" smtClean="0"/>
              <a:t>12/1/2018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22B1F6E-0BFB-4609-A5EF-319E3156B55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74D96A-1B8E-4C74-83D7-34B365A71387}" type="datetimeFigureOut">
              <a:rPr lang="en-US" smtClean="0"/>
              <a:t>12/1/2018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74D96A-1B8E-4C74-83D7-34B365A71387}" type="datetimeFigureOut">
              <a:rPr lang="en-US" smtClean="0"/>
              <a:t>12/1/2018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C74D96A-1B8E-4C74-83D7-34B365A71387}" type="datetimeFigureOut">
              <a:rPr lang="en-US" smtClean="0"/>
              <a:t>12/1/2018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2B1F6E-0BFB-4609-A5EF-319E3156B5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mtClean="0"/>
              <a:t>DUYGUSAL MÜDAHALELER</a:t>
            </a:r>
            <a:endParaRPr lang="en-US" dirty="0"/>
          </a:p>
        </p:txBody>
      </p:sp>
      <p:sp>
        <p:nvSpPr>
          <p:cNvPr id="3" name="Subtitle 2"/>
          <p:cNvSpPr>
            <a:spLocks noGrp="1"/>
          </p:cNvSpPr>
          <p:nvPr>
            <p:ph type="subTitle" idx="1"/>
          </p:nvPr>
        </p:nvSpPr>
        <p:spPr/>
        <p:txBody>
          <a:bodyPr/>
          <a:lstStyle/>
          <a:p>
            <a:r>
              <a:rPr lang="tr-TR" smtClean="0"/>
              <a:t>Dr. Öğr. Üyesi Gökhan Atik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Duygu Envanteri (Duygu Dökümü)</a:t>
            </a:r>
            <a:endParaRPr lang="en-US" dirty="0"/>
          </a:p>
        </p:txBody>
      </p:sp>
      <p:sp>
        <p:nvSpPr>
          <p:cNvPr id="3" name="İçerik Yer Tutucusu 2"/>
          <p:cNvSpPr>
            <a:spLocks noGrp="1"/>
          </p:cNvSpPr>
          <p:nvPr>
            <p:ph idx="1"/>
          </p:nvPr>
        </p:nvSpPr>
        <p:spPr/>
        <p:txBody>
          <a:bodyPr/>
          <a:lstStyle/>
          <a:p>
            <a:pPr marL="109728" indent="0">
              <a:buNone/>
            </a:pPr>
            <a:r>
              <a:rPr lang="tr-TR" dirty="0" smtClean="0"/>
              <a:t>Danışanın oturumlarda sıklıkla dile getirdiği duygulara ilişkin kapsamlı bir kontrol listesidir. Bu danışana doldurması için ilk oturumun öncesinde ya da ilk oturumda verilebilir. Geçmiş üç ay içindeki yaşantılarını ortaya koyan duyguların belirlenmesi için danışana yönerge verilmelidir.</a:t>
            </a:r>
            <a:endParaRPr lang="en-US" dirty="0"/>
          </a:p>
        </p:txBody>
      </p:sp>
    </p:spTree>
    <p:extLst>
      <p:ext uri="{BB962C8B-B14F-4D97-AF65-F5344CB8AC3E}">
        <p14:creationId xmlns:p14="http://schemas.microsoft.com/office/powerpoint/2010/main" val="2087458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Yüzdelik Duygu Dağılım Grafiği</a:t>
            </a:r>
            <a:endParaRPr lang="en-US" dirty="0"/>
          </a:p>
        </p:txBody>
      </p:sp>
      <p:sp>
        <p:nvSpPr>
          <p:cNvPr id="3" name="İçerik Yer Tutucusu 2"/>
          <p:cNvSpPr>
            <a:spLocks noGrp="1"/>
          </p:cNvSpPr>
          <p:nvPr>
            <p:ph idx="1"/>
          </p:nvPr>
        </p:nvSpPr>
        <p:spPr/>
        <p:txBody>
          <a:bodyPr/>
          <a:lstStyle/>
          <a:p>
            <a:pPr marL="109728" indent="0">
              <a:buNone/>
            </a:pPr>
            <a:r>
              <a:rPr lang="tr-TR" dirty="0" smtClean="0"/>
              <a:t>Psikolojik danışmanın başında oldukça etkili olabilen bir alıştırmadır. Bu grafik danışanın birtakım duygularının derecesini belirlemeye olanak tanır. Danışan bir daireyi duygularının yoğunluğuna ve sıklığına göre dilimlere ayırır.</a:t>
            </a:r>
            <a:endParaRPr lang="en-US" dirty="0"/>
          </a:p>
        </p:txBody>
      </p:sp>
    </p:spTree>
    <p:extLst>
      <p:ext uri="{BB962C8B-B14F-4D97-AF65-F5344CB8AC3E}">
        <p14:creationId xmlns:p14="http://schemas.microsoft.com/office/powerpoint/2010/main" val="3381596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Duygu Balonları Grafiği</a:t>
            </a:r>
            <a:endParaRPr lang="en-US" dirty="0"/>
          </a:p>
        </p:txBody>
      </p:sp>
      <p:sp>
        <p:nvSpPr>
          <p:cNvPr id="3" name="İçerik Yer Tutucusu 2"/>
          <p:cNvSpPr>
            <a:spLocks noGrp="1"/>
          </p:cNvSpPr>
          <p:nvPr>
            <p:ph idx="1"/>
          </p:nvPr>
        </p:nvSpPr>
        <p:spPr/>
        <p:txBody>
          <a:bodyPr>
            <a:normAutofit fontScale="92500" lnSpcReduction="20000"/>
          </a:bodyPr>
          <a:lstStyle/>
          <a:p>
            <a:r>
              <a:rPr lang="tr-TR" dirty="0" smtClean="0"/>
              <a:t>Daha çok çocuklarla kullanılan bir tekniktir.</a:t>
            </a:r>
          </a:p>
          <a:p>
            <a:pPr marL="109728" indent="0">
              <a:buNone/>
            </a:pPr>
            <a:endParaRPr lang="tr-TR" dirty="0" smtClean="0"/>
          </a:p>
          <a:p>
            <a:pPr marL="109728" indent="0">
              <a:buNone/>
            </a:pPr>
            <a:r>
              <a:rPr lang="tr-TR" dirty="0" smtClean="0">
                <a:solidFill>
                  <a:srgbClr val="FF0000"/>
                </a:solidFill>
              </a:rPr>
              <a:t>Alıştırmaya İlişkin Yönerge</a:t>
            </a:r>
          </a:p>
          <a:p>
            <a:pPr marL="109728" indent="0" algn="just">
              <a:buNone/>
            </a:pPr>
            <a:r>
              <a:rPr lang="tr-TR" dirty="0" smtClean="0"/>
              <a:t>«İnsan bazen aynı zamanda birkaç farklı duygu yaşayabilir. Bu duyguların bazıları güçlüdür ve unutulması çok zordur; fakat ötekileri önemli olsa da bazen unutulur. Sana vereceğim çizelgeyi kullanırken en önemli ve en zor unutulan duygularını büyük balonların içine yaz daha sonra bazen unuttuğun duygularını küçük balonların içine yaz. Balonlarına ad vermek için yalnız, korkmuş, gururlu, heyecanlı gibi farklı duygulardan yararlanabilirsin.» </a:t>
            </a:r>
            <a:endParaRPr lang="en-US" dirty="0"/>
          </a:p>
        </p:txBody>
      </p:sp>
    </p:spTree>
    <p:extLst>
      <p:ext uri="{BB962C8B-B14F-4D97-AF65-F5344CB8AC3E}">
        <p14:creationId xmlns:p14="http://schemas.microsoft.com/office/powerpoint/2010/main" val="3186889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Duygusal Odaklanma Teknikleri</a:t>
            </a:r>
            <a:endParaRPr lang="en-US" dirty="0"/>
          </a:p>
        </p:txBody>
      </p:sp>
      <p:sp>
        <p:nvSpPr>
          <p:cNvPr id="7" name="İçerik Yer Tutucusu 6"/>
          <p:cNvSpPr>
            <a:spLocks noGrp="1"/>
          </p:cNvSpPr>
          <p:nvPr>
            <p:ph idx="1"/>
          </p:nvPr>
        </p:nvSpPr>
        <p:spPr/>
        <p:txBody>
          <a:bodyPr>
            <a:normAutofit fontScale="77500" lnSpcReduction="20000"/>
          </a:bodyPr>
          <a:lstStyle/>
          <a:p>
            <a:r>
              <a:rPr lang="tr-TR" dirty="0" smtClean="0"/>
              <a:t>Odaklanma teknikleri problemlerin danışan tarafından açıklığa kavuşturulacak ve kavramsallaştırılacak bir şekilde </a:t>
            </a:r>
            <a:r>
              <a:rPr lang="tr-TR" dirty="0" err="1" smtClean="0"/>
              <a:t>içgörü</a:t>
            </a:r>
            <a:r>
              <a:rPr lang="tr-TR" dirty="0" smtClean="0"/>
              <a:t> kazanmayı teşvik etmek ve kolaylaştırmak için kullanılır. </a:t>
            </a:r>
          </a:p>
          <a:p>
            <a:endParaRPr lang="tr-TR" dirty="0"/>
          </a:p>
          <a:p>
            <a:r>
              <a:rPr lang="tr-TR" dirty="0" smtClean="0"/>
              <a:t>Odaklanma şu ana ya da geçmişe ait olaylara ilişkin şu anki duyguların üzerine durur.</a:t>
            </a:r>
          </a:p>
          <a:p>
            <a:endParaRPr lang="tr-TR" dirty="0" smtClean="0"/>
          </a:p>
          <a:p>
            <a:r>
              <a:rPr lang="tr-TR" dirty="0" smtClean="0"/>
              <a:t>Danışana rahat bir oturma pozisyonu bulmasını önerdikten sonra psikolojik danışman danışanı sessiz olmaya ve duygularının bilinç seviyesine ulaşmasına izin vermeye davet eder. Daha sonra danışandan bu farklılaşmamış duygu kümesi ile sözlü ilişki kurması ve doğal bir biçimde farkındalığının oluşmasına izin vermesi istenir. </a:t>
            </a:r>
            <a:endParaRPr lang="en-US" dirty="0"/>
          </a:p>
        </p:txBody>
      </p:sp>
    </p:spTree>
    <p:extLst>
      <p:ext uri="{BB962C8B-B14F-4D97-AF65-F5344CB8AC3E}">
        <p14:creationId xmlns:p14="http://schemas.microsoft.com/office/powerpoint/2010/main" val="3026220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Rol Değişimi</a:t>
            </a:r>
            <a:endParaRPr lang="en-US" dirty="0"/>
          </a:p>
        </p:txBody>
      </p:sp>
      <p:sp>
        <p:nvSpPr>
          <p:cNvPr id="5" name="İçerik Yer Tutucusu 4"/>
          <p:cNvSpPr>
            <a:spLocks noGrp="1"/>
          </p:cNvSpPr>
          <p:nvPr>
            <p:ph idx="1"/>
          </p:nvPr>
        </p:nvSpPr>
        <p:spPr/>
        <p:txBody>
          <a:bodyPr/>
          <a:lstStyle/>
          <a:p>
            <a:pPr marL="109728" indent="0">
              <a:buNone/>
            </a:pPr>
            <a:r>
              <a:rPr lang="tr-TR" dirty="0" smtClean="0"/>
              <a:t>Rol değişimi; danışan bir değer yargısı, duygusu ya da benlik imgesi çatışma yaşıyorsa ve çatışmanın doğasını kavramaktan uzaksa, bu çatışmaya yönelik farkındalık kazandırmak için yararlı bir alıştırmadır. </a:t>
            </a:r>
          </a:p>
          <a:p>
            <a:pPr marL="109728" indent="0">
              <a:buNone/>
            </a:pPr>
            <a:r>
              <a:rPr lang="tr-TR" dirty="0" smtClean="0"/>
              <a:t>Rol değişimi ile danışanın fikirleri, tutumları ve inançlarına ilişkin paradoksal bir inceleme yapması amaçlanmaktadır. </a:t>
            </a:r>
          </a:p>
          <a:p>
            <a:pPr marL="109728" indent="0">
              <a:buNone/>
            </a:pPr>
            <a:endParaRPr lang="en-US" dirty="0"/>
          </a:p>
        </p:txBody>
      </p:sp>
    </p:spTree>
    <p:extLst>
      <p:ext uri="{BB962C8B-B14F-4D97-AF65-F5344CB8AC3E}">
        <p14:creationId xmlns:p14="http://schemas.microsoft.com/office/powerpoint/2010/main" val="4238939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Saklı Ben</a:t>
            </a:r>
            <a:endParaRPr lang="en-US" dirty="0"/>
          </a:p>
        </p:txBody>
      </p:sp>
      <p:sp>
        <p:nvSpPr>
          <p:cNvPr id="3" name="İçerik Yer Tutucusu 2"/>
          <p:cNvSpPr>
            <a:spLocks noGrp="1"/>
          </p:cNvSpPr>
          <p:nvPr>
            <p:ph idx="1"/>
          </p:nvPr>
        </p:nvSpPr>
        <p:spPr/>
        <p:txBody>
          <a:bodyPr/>
          <a:lstStyle/>
          <a:p>
            <a:pPr marL="109728" indent="0">
              <a:buNone/>
            </a:pPr>
            <a:r>
              <a:rPr lang="tr-TR" dirty="0" smtClean="0"/>
              <a:t>Danışan saklı beninin yerine geçmesi istenir. Psikolojik danışman da danışanın bilinen beninin yerine geçer. Bu alıştırma sürecin erken aşamalarında kullanılmaz. Güvenin kurulması ve danışanın yeteri kadar tanınması gerekmektedir. Bu alıştırma sonunda, danışanın kendisiyle dürüstçe yüzleşmesine olanak tanınmış olur.</a:t>
            </a:r>
            <a:endParaRPr lang="en-US" dirty="0"/>
          </a:p>
        </p:txBody>
      </p:sp>
    </p:spTree>
    <p:extLst>
      <p:ext uri="{BB962C8B-B14F-4D97-AF65-F5344CB8AC3E}">
        <p14:creationId xmlns:p14="http://schemas.microsoft.com/office/powerpoint/2010/main" val="151333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Boş Sandalye</a:t>
            </a:r>
            <a:endParaRPr lang="en-US" dirty="0"/>
          </a:p>
        </p:txBody>
      </p:sp>
      <p:sp>
        <p:nvSpPr>
          <p:cNvPr id="5" name="İçerik Yer Tutucusu 4"/>
          <p:cNvSpPr>
            <a:spLocks noGrp="1"/>
          </p:cNvSpPr>
          <p:nvPr>
            <p:ph idx="1"/>
          </p:nvPr>
        </p:nvSpPr>
        <p:spPr/>
        <p:txBody>
          <a:bodyPr>
            <a:normAutofit fontScale="92500" lnSpcReduction="10000"/>
          </a:bodyPr>
          <a:lstStyle/>
          <a:p>
            <a:r>
              <a:rPr lang="tr-TR" dirty="0" smtClean="0"/>
              <a:t>Bu alıştırma yüzeye çıkmayan ancak danışanın işlevlerini etkileyen örtülü duygularını danışanın keşfetmesine ve onlara ilişkin farkındalık geliştirmesine yardımcı olmak için kullanılır.</a:t>
            </a:r>
          </a:p>
          <a:p>
            <a:r>
              <a:rPr lang="tr-TR" dirty="0" smtClean="0"/>
              <a:t>Bu alıştırma, kişilerarası sorunlarda (ki bu durumda rol canlandırması danışan ile birlikte ilgili diğer kişi arasında olur) ya da kişinin kendi içindeki sorunlarda (ki bu durumda rol canlandırması danışan ile danışanın öteki benliği arasında olur) kullanılabilir.</a:t>
            </a:r>
          </a:p>
          <a:p>
            <a:r>
              <a:rPr lang="tr-TR" dirty="0" smtClean="0">
                <a:solidFill>
                  <a:srgbClr val="FF0000"/>
                </a:solidFill>
              </a:rPr>
              <a:t>Video: Boş Sandalye (0:16:15)</a:t>
            </a:r>
            <a:endParaRPr lang="en-US" dirty="0">
              <a:solidFill>
                <a:srgbClr val="FF0000"/>
              </a:solidFill>
            </a:endParaRPr>
          </a:p>
        </p:txBody>
      </p:sp>
    </p:spTree>
    <p:extLst>
      <p:ext uri="{BB962C8B-B14F-4D97-AF65-F5344CB8AC3E}">
        <p14:creationId xmlns:p14="http://schemas.microsoft.com/office/powerpoint/2010/main" val="1978877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Rüya Çalışması</a:t>
            </a:r>
            <a:endParaRPr lang="en-US" dirty="0"/>
          </a:p>
        </p:txBody>
      </p:sp>
      <p:sp>
        <p:nvSpPr>
          <p:cNvPr id="5" name="İçerik Yer Tutucusu 4"/>
          <p:cNvSpPr>
            <a:spLocks noGrp="1"/>
          </p:cNvSpPr>
          <p:nvPr>
            <p:ph idx="1"/>
          </p:nvPr>
        </p:nvSpPr>
        <p:spPr/>
        <p:txBody>
          <a:bodyPr/>
          <a:lstStyle/>
          <a:p>
            <a:r>
              <a:rPr lang="tr-TR" dirty="0" err="1" smtClean="0"/>
              <a:t>Psikanalitik</a:t>
            </a:r>
            <a:r>
              <a:rPr lang="tr-TR" dirty="0" smtClean="0"/>
              <a:t> yaklaşım, geştalt terapi, </a:t>
            </a:r>
            <a:r>
              <a:rPr lang="tr-TR" dirty="0" err="1" smtClean="0"/>
              <a:t>Adlerian</a:t>
            </a:r>
            <a:r>
              <a:rPr lang="tr-TR" dirty="0" smtClean="0"/>
              <a:t> terapi, analitik terapi (</a:t>
            </a:r>
            <a:r>
              <a:rPr lang="tr-TR" dirty="0" err="1" smtClean="0"/>
              <a:t>örn</a:t>
            </a:r>
            <a:r>
              <a:rPr lang="tr-TR" dirty="0" smtClean="0"/>
              <a:t>. </a:t>
            </a:r>
            <a:r>
              <a:rPr lang="tr-TR" dirty="0" err="1" smtClean="0"/>
              <a:t>Jung</a:t>
            </a:r>
            <a:r>
              <a:rPr lang="tr-TR" dirty="0" smtClean="0"/>
              <a:t>) </a:t>
            </a:r>
            <a:r>
              <a:rPr lang="tr-TR" dirty="0" err="1" smtClean="0"/>
              <a:t>terapötik</a:t>
            </a:r>
            <a:r>
              <a:rPr lang="tr-TR" dirty="0" smtClean="0"/>
              <a:t> süreçlerde rüya çalışmalarından yararlanırlar. </a:t>
            </a:r>
          </a:p>
          <a:p>
            <a:r>
              <a:rPr lang="tr-TR" dirty="0" smtClean="0"/>
              <a:t>Bazı durumlarda rüya içeriği danışanın ruhunun doğru bir kavrayışı olarak ele alınır. Bazı durumlarda ise rüya danışanın yaşamındaki gerçekleri araştırmak için oturumlarda kullanılan bir mecazdır. </a:t>
            </a:r>
            <a:endParaRPr lang="en-US" dirty="0"/>
          </a:p>
        </p:txBody>
      </p:sp>
    </p:spTree>
    <p:extLst>
      <p:ext uri="{BB962C8B-B14F-4D97-AF65-F5344CB8AC3E}">
        <p14:creationId xmlns:p14="http://schemas.microsoft.com/office/powerpoint/2010/main" val="1511329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en-US" dirty="0"/>
          </a:p>
        </p:txBody>
      </p:sp>
      <p:sp>
        <p:nvSpPr>
          <p:cNvPr id="3" name="İçerik Yer Tutucusu 2"/>
          <p:cNvSpPr>
            <a:spLocks noGrp="1"/>
          </p:cNvSpPr>
          <p:nvPr>
            <p:ph idx="1"/>
          </p:nvPr>
        </p:nvSpPr>
        <p:spPr/>
        <p:txBody>
          <a:bodyPr>
            <a:normAutofit fontScale="92500" lnSpcReduction="20000"/>
          </a:bodyPr>
          <a:lstStyle/>
          <a:p>
            <a:r>
              <a:rPr lang="tr-TR" dirty="0"/>
              <a:t>Duygulara çoğu zaman sadece bir kişinin sözlü ifadesi ya da sözsüz mesajları ile ulaşılabilir. Sözlü veya sözsüz iletişim, fiziksel ipuçları veya dışavurumlar ile psikolojik danışman danışanın duygu hali ile bağlantı kurabilir</a:t>
            </a:r>
            <a:r>
              <a:rPr lang="tr-TR" dirty="0" smtClean="0"/>
              <a:t>.</a:t>
            </a:r>
          </a:p>
          <a:p>
            <a:endParaRPr lang="en-US" dirty="0"/>
          </a:p>
          <a:p>
            <a:r>
              <a:rPr lang="tr-TR" dirty="0" err="1"/>
              <a:t>Corsini</a:t>
            </a:r>
            <a:r>
              <a:rPr lang="tr-TR" dirty="0"/>
              <a:t> ve </a:t>
            </a:r>
            <a:r>
              <a:rPr lang="tr-TR" dirty="0" err="1"/>
              <a:t>Wedding</a:t>
            </a:r>
            <a:r>
              <a:rPr lang="tr-TR" dirty="0"/>
              <a:t> (2000) “bazı insanların duyguları </a:t>
            </a:r>
            <a:r>
              <a:rPr lang="tr-TR" dirty="0" err="1"/>
              <a:t>terapötik</a:t>
            </a:r>
            <a:r>
              <a:rPr lang="tr-TR" dirty="0"/>
              <a:t> değişime eşlik eden, fakat onu etkilemeyen yan unsur olarak, bazılarının duyguları değişime yol açan kuvvetli bir etmen olarak ve kimilerinin ise duyguları değişimin kanıtı olarak gördüklerini” belirmiştir.</a:t>
            </a:r>
            <a:endParaRPr lang="en-US" dirty="0"/>
          </a:p>
        </p:txBody>
      </p:sp>
    </p:spTree>
    <p:extLst>
      <p:ext uri="{BB962C8B-B14F-4D97-AF65-F5344CB8AC3E}">
        <p14:creationId xmlns:p14="http://schemas.microsoft.com/office/powerpoint/2010/main" val="173516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Duyguların Önemini Vurgulayan Kuramlar</a:t>
            </a:r>
            <a:endParaRPr lang="en-US" dirty="0"/>
          </a:p>
        </p:txBody>
      </p:sp>
      <p:sp>
        <p:nvSpPr>
          <p:cNvPr id="3" name="Content Placeholder 2"/>
          <p:cNvSpPr>
            <a:spLocks noGrp="1"/>
          </p:cNvSpPr>
          <p:nvPr>
            <p:ph idx="1"/>
          </p:nvPr>
        </p:nvSpPr>
        <p:spPr>
          <a:xfrm>
            <a:off x="381000" y="2362200"/>
            <a:ext cx="8305800" cy="4212336"/>
          </a:xfrm>
        </p:spPr>
        <p:txBody>
          <a:bodyPr>
            <a:normAutofit fontScale="70000" lnSpcReduction="20000"/>
          </a:bodyPr>
          <a:lstStyle/>
          <a:p>
            <a:pPr marL="109728" indent="0">
              <a:buNone/>
            </a:pPr>
            <a:r>
              <a:rPr lang="tr-TR" dirty="0"/>
              <a:t>Duygu yönelimli kuramlar duygu farkındalığının gelişimi, duyguların keşfedilmesi ve bütünleştirilmesine dayanırlar. Bu kuramlar düşünce sürecini ve davranış örüntülerini yok saymazlar</a:t>
            </a:r>
            <a:r>
              <a:rPr lang="tr-TR" dirty="0" smtClean="0"/>
              <a:t>.</a:t>
            </a:r>
          </a:p>
          <a:p>
            <a:pPr marL="109728" indent="0">
              <a:buNone/>
            </a:pPr>
            <a:endParaRPr lang="tr-TR" dirty="0" smtClean="0"/>
          </a:p>
          <a:p>
            <a:pPr marL="109728" indent="0">
              <a:buNone/>
            </a:pPr>
            <a:r>
              <a:rPr lang="tr-TR" dirty="0" smtClean="0">
                <a:solidFill>
                  <a:srgbClr val="FF0000"/>
                </a:solidFill>
              </a:rPr>
              <a:t>Duyguların Önemini Vurgulayan Bazı Kuramlar;</a:t>
            </a:r>
          </a:p>
          <a:p>
            <a:pPr marL="109728" indent="0">
              <a:buNone/>
            </a:pPr>
            <a:endParaRPr lang="tr-TR" dirty="0" smtClean="0"/>
          </a:p>
          <a:p>
            <a:r>
              <a:rPr lang="tr-TR" dirty="0" smtClean="0"/>
              <a:t>Birey Merkezli Yaklaşım (C. </a:t>
            </a:r>
            <a:r>
              <a:rPr lang="tr-TR" dirty="0" err="1" smtClean="0"/>
              <a:t>Rogers</a:t>
            </a:r>
            <a:r>
              <a:rPr lang="tr-TR" dirty="0" smtClean="0"/>
              <a:t>)</a:t>
            </a:r>
            <a:endParaRPr lang="en-US" dirty="0" smtClean="0"/>
          </a:p>
          <a:p>
            <a:r>
              <a:rPr lang="tr-TR" dirty="0" smtClean="0"/>
              <a:t>Varoluşçu Yaklaşım</a:t>
            </a:r>
            <a:endParaRPr lang="en-US" dirty="0" smtClean="0"/>
          </a:p>
          <a:p>
            <a:r>
              <a:rPr lang="tr-TR" dirty="0" err="1" smtClean="0"/>
              <a:t>Gestalt</a:t>
            </a:r>
            <a:r>
              <a:rPr lang="tr-TR" dirty="0" smtClean="0"/>
              <a:t> Yaklaşımı</a:t>
            </a:r>
            <a:endParaRPr lang="en-US" dirty="0" smtClean="0"/>
          </a:p>
          <a:p>
            <a:r>
              <a:rPr lang="tr-TR" dirty="0" smtClean="0"/>
              <a:t>Kişisel Yapılar Psikolojisi (</a:t>
            </a:r>
            <a:r>
              <a:rPr lang="tr-TR" dirty="0" err="1" smtClean="0"/>
              <a:t>Kelly</a:t>
            </a:r>
            <a:r>
              <a:rPr lang="tr-TR" dirty="0" smtClean="0"/>
              <a:t>)</a:t>
            </a:r>
            <a:endParaRPr lang="en-US" dirty="0" smtClean="0"/>
          </a:p>
          <a:p>
            <a:r>
              <a:rPr lang="tr-TR" dirty="0" err="1" smtClean="0"/>
              <a:t>Psikanalitik</a:t>
            </a:r>
            <a:r>
              <a:rPr lang="tr-TR" dirty="0" smtClean="0"/>
              <a:t> Yaklaşım</a:t>
            </a:r>
            <a:endParaRPr lang="en-US" dirty="0" smtClean="0"/>
          </a:p>
          <a:p>
            <a:r>
              <a:rPr lang="tr-TR" dirty="0" smtClean="0"/>
              <a:t>Biyoenerji</a:t>
            </a:r>
            <a:endParaRPr lang="en-US" dirty="0" smtClean="0"/>
          </a:p>
          <a:p>
            <a:r>
              <a:rPr lang="tr-TR" dirty="0" err="1" smtClean="0"/>
              <a:t>Adlerian</a:t>
            </a:r>
            <a:r>
              <a:rPr lang="tr-TR" dirty="0" smtClean="0"/>
              <a:t> Temelli İyi Oluş Yaklaşımı</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Duygusal Müdahale Becerileri - I</a:t>
            </a:r>
            <a:endParaRPr lang="en-US" dirty="0"/>
          </a:p>
        </p:txBody>
      </p:sp>
      <p:sp>
        <p:nvSpPr>
          <p:cNvPr id="3" name="İçerik Yer Tutucusu 2"/>
          <p:cNvSpPr>
            <a:spLocks noGrp="1"/>
          </p:cNvSpPr>
          <p:nvPr>
            <p:ph sz="half" idx="1"/>
          </p:nvPr>
        </p:nvSpPr>
        <p:spPr/>
        <p:txBody>
          <a:bodyPr>
            <a:normAutofit fontScale="85000" lnSpcReduction="10000"/>
          </a:bodyPr>
          <a:lstStyle/>
          <a:p>
            <a:pPr lvl="0"/>
            <a:r>
              <a:rPr lang="tr-TR" b="1" dirty="0" smtClean="0"/>
              <a:t>Temel Beceriler</a:t>
            </a:r>
            <a:endParaRPr lang="en-US" b="1" dirty="0" smtClean="0"/>
          </a:p>
          <a:p>
            <a:pPr lvl="1"/>
            <a:r>
              <a:rPr lang="tr-TR" dirty="0" smtClean="0"/>
              <a:t>Duyguları yeniden söyleme</a:t>
            </a:r>
            <a:endParaRPr lang="en-US" dirty="0" smtClean="0"/>
          </a:p>
          <a:p>
            <a:pPr lvl="1"/>
            <a:r>
              <a:rPr lang="tr-TR" dirty="0" smtClean="0"/>
              <a:t>Duyguları yansıtma</a:t>
            </a:r>
            <a:endParaRPr lang="en-US" dirty="0" smtClean="0"/>
          </a:p>
          <a:p>
            <a:pPr lvl="1"/>
            <a:r>
              <a:rPr lang="tr-TR" dirty="0" smtClean="0"/>
              <a:t>Duyguları yeniden ifade etme</a:t>
            </a:r>
            <a:endParaRPr lang="en-US" dirty="0" smtClean="0"/>
          </a:p>
        </p:txBody>
      </p:sp>
      <p:sp>
        <p:nvSpPr>
          <p:cNvPr id="6" name="İçerik Yer Tutucusu 5"/>
          <p:cNvSpPr>
            <a:spLocks noGrp="1"/>
          </p:cNvSpPr>
          <p:nvPr>
            <p:ph sz="half" idx="2"/>
          </p:nvPr>
        </p:nvSpPr>
        <p:spPr/>
        <p:txBody>
          <a:bodyPr>
            <a:normAutofit fontScale="85000" lnSpcReduction="10000"/>
          </a:bodyPr>
          <a:lstStyle/>
          <a:p>
            <a:pPr lvl="0"/>
            <a:r>
              <a:rPr lang="tr-TR" b="1" dirty="0" smtClean="0"/>
              <a:t>Duygusal Müdahaleler</a:t>
            </a:r>
            <a:endParaRPr lang="en-US" b="1" dirty="0" smtClean="0"/>
          </a:p>
          <a:p>
            <a:pPr lvl="1"/>
            <a:r>
              <a:rPr lang="tr-TR" dirty="0" smtClean="0"/>
              <a:t>Duyguları Belirleme</a:t>
            </a:r>
            <a:endParaRPr lang="en-US" dirty="0" smtClean="0"/>
          </a:p>
          <a:p>
            <a:pPr lvl="2"/>
            <a:r>
              <a:rPr lang="tr-TR" dirty="0" smtClean="0"/>
              <a:t>Sözel olmayan ipuçlarını kullanma</a:t>
            </a:r>
            <a:endParaRPr lang="en-US" dirty="0" smtClean="0"/>
          </a:p>
          <a:p>
            <a:pPr lvl="2"/>
            <a:r>
              <a:rPr lang="tr-TR" dirty="0" smtClean="0"/>
              <a:t>Sözel ipuçlarını kullanma</a:t>
            </a:r>
            <a:endParaRPr lang="en-US" dirty="0" smtClean="0"/>
          </a:p>
          <a:p>
            <a:pPr lvl="1"/>
            <a:r>
              <a:rPr lang="tr-TR" dirty="0" smtClean="0"/>
              <a:t>Duyguları Sınıflandırma/Düzene Sokma Teknikleri</a:t>
            </a:r>
            <a:endParaRPr lang="en-US" dirty="0" smtClean="0"/>
          </a:p>
          <a:p>
            <a:pPr lvl="2"/>
            <a:r>
              <a:rPr lang="tr-TR" dirty="0" smtClean="0"/>
              <a:t>Duygu Envanteri/Dökümü</a:t>
            </a:r>
            <a:endParaRPr lang="en-US" dirty="0" smtClean="0"/>
          </a:p>
          <a:p>
            <a:pPr lvl="2"/>
            <a:r>
              <a:rPr lang="tr-TR" dirty="0" smtClean="0"/>
              <a:t>Yüzdelik Duygu Dağılımı Tekniği</a:t>
            </a:r>
          </a:p>
          <a:p>
            <a:pPr lvl="2"/>
            <a:r>
              <a:rPr lang="tr-TR" dirty="0" smtClean="0"/>
              <a:t>Duygu Balonları Grafiği</a:t>
            </a:r>
            <a:endParaRPr lang="en-US" dirty="0" smtClean="0"/>
          </a:p>
          <a:p>
            <a:pPr lvl="1"/>
            <a:r>
              <a:rPr lang="tr-TR" dirty="0" smtClean="0"/>
              <a:t>Duygu Odaklanma Teknikleri</a:t>
            </a:r>
          </a:p>
          <a:p>
            <a:pPr lvl="1"/>
            <a:r>
              <a:rPr lang="tr-TR" dirty="0" smtClean="0"/>
              <a:t>Duygu Durumlarını Değiştirme ya da Bütünleştirme Teknikleri</a:t>
            </a:r>
            <a:endParaRPr lang="en-US" dirty="0" smtClean="0"/>
          </a:p>
          <a:p>
            <a:pPr lvl="2"/>
            <a:r>
              <a:rPr lang="tr-TR" dirty="0" smtClean="0"/>
              <a:t>Rol Değişimi</a:t>
            </a:r>
            <a:endParaRPr lang="en-US" dirty="0" smtClean="0"/>
          </a:p>
          <a:p>
            <a:pPr lvl="2"/>
            <a:r>
              <a:rPr lang="tr-TR" dirty="0" smtClean="0"/>
              <a:t>Saklı Ben Alıştırması</a:t>
            </a:r>
            <a:endParaRPr lang="en-US" dirty="0" smtClean="0"/>
          </a:p>
          <a:p>
            <a:pPr lvl="2"/>
            <a:r>
              <a:rPr lang="tr-TR" dirty="0" smtClean="0"/>
              <a:t>Boş Sandalye Alıştırması</a:t>
            </a:r>
            <a:endParaRPr lang="en-US" dirty="0" smtClean="0"/>
          </a:p>
          <a:p>
            <a:pPr lvl="2"/>
            <a:r>
              <a:rPr lang="tr-TR" dirty="0" smtClean="0"/>
              <a:t>Rüya Çalışması</a:t>
            </a:r>
            <a:endParaRPr lang="en-US" dirty="0" smtClean="0"/>
          </a:p>
          <a:p>
            <a:pPr lvl="2"/>
            <a:r>
              <a:rPr lang="tr-TR" dirty="0" smtClean="0"/>
              <a:t>Duygusal Hayal Kurma</a:t>
            </a:r>
            <a:endParaRPr lang="en-US" dirty="0" smtClean="0"/>
          </a:p>
          <a:p>
            <a:endParaRPr lang="en-US" dirty="0"/>
          </a:p>
        </p:txBody>
      </p:sp>
    </p:spTree>
    <p:extLst>
      <p:ext uri="{BB962C8B-B14F-4D97-AF65-F5344CB8AC3E}">
        <p14:creationId xmlns:p14="http://schemas.microsoft.com/office/powerpoint/2010/main" val="3935143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a:t>Duygusal Müdahale Becerileri - </a:t>
            </a:r>
            <a:r>
              <a:rPr lang="tr-TR" dirty="0" smtClean="0"/>
              <a:t>II</a:t>
            </a:r>
            <a:endParaRPr lang="en-US" dirty="0"/>
          </a:p>
        </p:txBody>
      </p:sp>
      <p:sp>
        <p:nvSpPr>
          <p:cNvPr id="9" name="İçerik Yer Tutucusu 8"/>
          <p:cNvSpPr>
            <a:spLocks noGrp="1"/>
          </p:cNvSpPr>
          <p:nvPr>
            <p:ph idx="1"/>
          </p:nvPr>
        </p:nvSpPr>
        <p:spPr/>
        <p:txBody>
          <a:bodyPr>
            <a:normAutofit fontScale="77500" lnSpcReduction="20000"/>
          </a:bodyPr>
          <a:lstStyle/>
          <a:p>
            <a:r>
              <a:rPr lang="tr-TR" dirty="0" err="1"/>
              <a:t>Ivey</a:t>
            </a:r>
            <a:r>
              <a:rPr lang="tr-TR" dirty="0"/>
              <a:t> (1999) “sözcüklerin temel duyguları gösterdiğini varsaymanın sıkça rastlanan bir hata olduğu ve çok sıklıkla onların daha derin duyguları içerdiğini” belirtmiştir.</a:t>
            </a:r>
            <a:endParaRPr lang="en-US" dirty="0"/>
          </a:p>
          <a:p>
            <a:pPr marL="109728" indent="0">
              <a:buNone/>
            </a:pPr>
            <a:endParaRPr lang="en-US" dirty="0"/>
          </a:p>
          <a:p>
            <a:r>
              <a:rPr lang="tr-TR" dirty="0"/>
              <a:t>Danışmanın başlarında en uygun strateji, duyguların ifadesi ve sınıflandırılmasını sağlayacak faaliyetlerin kullanılmasıdır. Bu faaliyetler, danışanın duygularının ifadesine ilişkin, psikolojik danışmanın farkındalığı ve danışanın duygularını yansıtma, sözlü ifadeleri ve danışanın duygu durumuna verilen </a:t>
            </a:r>
            <a:r>
              <a:rPr lang="tr-TR" dirty="0" err="1"/>
              <a:t>empatik</a:t>
            </a:r>
            <a:r>
              <a:rPr lang="tr-TR" dirty="0"/>
              <a:t> tepkileri içerir</a:t>
            </a:r>
            <a:r>
              <a:rPr lang="tr-TR" dirty="0" smtClean="0"/>
              <a:t>.</a:t>
            </a:r>
          </a:p>
          <a:p>
            <a:endParaRPr lang="tr-TR" dirty="0"/>
          </a:p>
          <a:p>
            <a:r>
              <a:rPr lang="tr-TR" dirty="0"/>
              <a:t>Duygusal müdahaleyi benimseyen psikolojik danışmanın, kullanılan tekniklerden ziyade danışanın kişiliğine ve </a:t>
            </a:r>
            <a:r>
              <a:rPr lang="tr-TR" dirty="0" err="1"/>
              <a:t>terapötik</a:t>
            </a:r>
            <a:r>
              <a:rPr lang="tr-TR" dirty="0"/>
              <a:t> ilişkiye vurgu yapması olasıdır</a:t>
            </a:r>
            <a:r>
              <a:rPr lang="tr-TR" dirty="0" smtClean="0"/>
              <a:t>.</a:t>
            </a:r>
            <a:endParaRPr lang="en-US" dirty="0"/>
          </a:p>
        </p:txBody>
      </p:sp>
    </p:spTree>
    <p:extLst>
      <p:ext uri="{BB962C8B-B14F-4D97-AF65-F5344CB8AC3E}">
        <p14:creationId xmlns:p14="http://schemas.microsoft.com/office/powerpoint/2010/main" val="1338542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Duygusal Müdahalelerin Amaçları</a:t>
            </a:r>
            <a:r>
              <a:rPr lang="en-US" dirty="0" smtClean="0"/>
              <a:t/>
            </a:r>
            <a:br>
              <a:rPr lang="en-US" dirty="0" smtClean="0"/>
            </a:br>
            <a:endParaRPr lang="en-US" dirty="0"/>
          </a:p>
        </p:txBody>
      </p:sp>
      <p:sp>
        <p:nvSpPr>
          <p:cNvPr id="3" name="İçerik Yer Tutucusu 2"/>
          <p:cNvSpPr>
            <a:spLocks noGrp="1"/>
          </p:cNvSpPr>
          <p:nvPr>
            <p:ph idx="1"/>
          </p:nvPr>
        </p:nvSpPr>
        <p:spPr>
          <a:xfrm>
            <a:off x="457200" y="2057400"/>
            <a:ext cx="8229600" cy="4553712"/>
          </a:xfrm>
        </p:spPr>
        <p:txBody>
          <a:bodyPr/>
          <a:lstStyle/>
          <a:p>
            <a:r>
              <a:rPr lang="tr-TR" dirty="0" smtClean="0"/>
              <a:t>Danışanların duygularını ve duygu durumlarını ifade etmesine yardımcı olma</a:t>
            </a:r>
            <a:endParaRPr lang="en-US" dirty="0" smtClean="0"/>
          </a:p>
          <a:p>
            <a:pPr lvl="0"/>
            <a:r>
              <a:rPr lang="tr-TR" dirty="0" smtClean="0"/>
              <a:t>Duygular ve duygu durumlarını ayırt etme veya tanımlama</a:t>
            </a:r>
            <a:endParaRPr lang="en-US" dirty="0" smtClean="0"/>
          </a:p>
          <a:p>
            <a:pPr lvl="0"/>
            <a:r>
              <a:rPr lang="tr-TR" dirty="0" smtClean="0"/>
              <a:t>Duyguları veya duygu durumlarını değiştirme veya kabul etme</a:t>
            </a:r>
            <a:endParaRPr lang="en-US" dirty="0" smtClean="0"/>
          </a:p>
          <a:p>
            <a:r>
              <a:rPr lang="tr-TR" dirty="0" smtClean="0"/>
              <a:t>Bazı durumlarda duyguları veya duygu durumları denetim altında tutma</a:t>
            </a:r>
            <a:endParaRPr lang="en-US" dirty="0"/>
          </a:p>
        </p:txBody>
      </p:sp>
    </p:spTree>
    <p:extLst>
      <p:ext uri="{BB962C8B-B14F-4D97-AF65-F5344CB8AC3E}">
        <p14:creationId xmlns:p14="http://schemas.microsoft.com/office/powerpoint/2010/main" val="1151548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Duygusal Müdahalelerde Dikkate Alınması Gereken Hususlar</a:t>
            </a:r>
            <a:endParaRPr lang="en-US" dirty="0"/>
          </a:p>
        </p:txBody>
      </p:sp>
      <p:sp>
        <p:nvSpPr>
          <p:cNvPr id="3" name="İçerik Yer Tutucusu 2"/>
          <p:cNvSpPr>
            <a:spLocks noGrp="1"/>
          </p:cNvSpPr>
          <p:nvPr>
            <p:ph idx="1"/>
          </p:nvPr>
        </p:nvSpPr>
        <p:spPr>
          <a:xfrm>
            <a:off x="457200" y="2438400"/>
            <a:ext cx="8229600" cy="4136136"/>
          </a:xfrm>
        </p:spPr>
        <p:txBody>
          <a:bodyPr/>
          <a:lstStyle/>
          <a:p>
            <a:r>
              <a:rPr lang="tr-TR" dirty="0" smtClean="0"/>
              <a:t>Danışanların duygu ifadelerinde kültürel faktörlerin nasıl bir rol oynadığının anlaşılması</a:t>
            </a:r>
          </a:p>
          <a:p>
            <a:r>
              <a:rPr lang="tr-TR" dirty="0" smtClean="0"/>
              <a:t>Danışanın duygu durumlarına ilişkin sözlü mesajlarının sözsüz mesajlar ile birlikte değerlendirilmesi</a:t>
            </a:r>
            <a:endParaRPr lang="en-US" dirty="0"/>
          </a:p>
        </p:txBody>
      </p:sp>
    </p:spTree>
    <p:extLst>
      <p:ext uri="{BB962C8B-B14F-4D97-AF65-F5344CB8AC3E}">
        <p14:creationId xmlns:p14="http://schemas.microsoft.com/office/powerpoint/2010/main" val="2325585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 Kategorileri</a:t>
            </a:r>
            <a:endParaRPr lang="en-US" dirty="0"/>
          </a:p>
        </p:txBody>
      </p:sp>
      <p:sp>
        <p:nvSpPr>
          <p:cNvPr id="3" name="İçerik Yer Tutucusu 2"/>
          <p:cNvSpPr>
            <a:spLocks noGrp="1"/>
          </p:cNvSpPr>
          <p:nvPr>
            <p:ph idx="1"/>
          </p:nvPr>
        </p:nvSpPr>
        <p:spPr/>
        <p:txBody>
          <a:bodyPr>
            <a:normAutofit fontScale="92500" lnSpcReduction="20000"/>
          </a:bodyPr>
          <a:lstStyle/>
          <a:p>
            <a:pPr marL="109728" indent="0">
              <a:buNone/>
            </a:pPr>
            <a:r>
              <a:rPr lang="tr-TR" dirty="0"/>
              <a:t>Pek çok farklı duygu çeşidi olmasına karşın, sözcüklerle veya (ruh halleriyle) ifade edilen duygular çoğunlukla şu dört zihinsel durumdan birine uyar</a:t>
            </a:r>
            <a:r>
              <a:rPr lang="tr-TR" dirty="0" smtClean="0"/>
              <a:t>:</a:t>
            </a:r>
          </a:p>
          <a:p>
            <a:pPr marL="109728" indent="0">
              <a:buNone/>
            </a:pPr>
            <a:endParaRPr lang="en-US" dirty="0"/>
          </a:p>
          <a:p>
            <a:pPr lvl="0"/>
            <a:r>
              <a:rPr lang="tr-TR" u="sng" dirty="0"/>
              <a:t>Olumlu/onaylayıcı </a:t>
            </a:r>
            <a:r>
              <a:rPr lang="tr-TR" u="sng" dirty="0" smtClean="0"/>
              <a:t>duygular:</a:t>
            </a:r>
            <a:r>
              <a:rPr lang="tr-TR" dirty="0" smtClean="0"/>
              <a:t> Mutluluk, </a:t>
            </a:r>
            <a:r>
              <a:rPr lang="tr-TR" dirty="0" err="1" smtClean="0"/>
              <a:t>hıoşlanma</a:t>
            </a:r>
            <a:r>
              <a:rPr lang="tr-TR" dirty="0" smtClean="0"/>
              <a:t>, güven, sevme/sevilme</a:t>
            </a:r>
            <a:endParaRPr lang="en-US" dirty="0"/>
          </a:p>
          <a:p>
            <a:pPr lvl="0"/>
            <a:r>
              <a:rPr lang="tr-TR" u="sng" dirty="0"/>
              <a:t>Saldırgan/savunucu </a:t>
            </a:r>
            <a:r>
              <a:rPr lang="tr-TR" u="sng" dirty="0" smtClean="0"/>
              <a:t>duygular:</a:t>
            </a:r>
            <a:r>
              <a:rPr lang="tr-TR" dirty="0" smtClean="0"/>
              <a:t> Saldırganlık, acımasız, kavgacı, savunucu</a:t>
            </a:r>
            <a:endParaRPr lang="en-US" dirty="0"/>
          </a:p>
          <a:p>
            <a:pPr lvl="0"/>
            <a:r>
              <a:rPr lang="tr-TR" u="sng" dirty="0"/>
              <a:t>Korku/kaygı ifade eden </a:t>
            </a:r>
            <a:r>
              <a:rPr lang="tr-TR" u="sng" dirty="0" smtClean="0"/>
              <a:t>duygular:</a:t>
            </a:r>
            <a:r>
              <a:rPr lang="tr-TR" dirty="0" smtClean="0"/>
              <a:t> Korkma, şüphe, acı, güvensizlik, kaçınma </a:t>
            </a:r>
            <a:endParaRPr lang="en-US" dirty="0"/>
          </a:p>
          <a:p>
            <a:r>
              <a:rPr lang="tr-TR" u="sng" dirty="0"/>
              <a:t>Tinsel/varoluşsal </a:t>
            </a:r>
            <a:r>
              <a:rPr lang="tr-TR" u="sng" dirty="0" smtClean="0"/>
              <a:t>duygular:</a:t>
            </a:r>
            <a:r>
              <a:rPr lang="tr-TR" dirty="0" smtClean="0"/>
              <a:t> Umut, umutsuzluk, boşluk, rahatlama </a:t>
            </a:r>
            <a:endParaRPr lang="en-US" dirty="0"/>
          </a:p>
        </p:txBody>
      </p:sp>
    </p:spTree>
    <p:extLst>
      <p:ext uri="{BB962C8B-B14F-4D97-AF65-F5344CB8AC3E}">
        <p14:creationId xmlns:p14="http://schemas.microsoft.com/office/powerpoint/2010/main" val="667643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Duygusal Müdahalelerde Temel Beceriler</a:t>
            </a:r>
            <a:endParaRPr lang="en-US" dirty="0"/>
          </a:p>
        </p:txBody>
      </p:sp>
      <p:sp>
        <p:nvSpPr>
          <p:cNvPr id="3" name="İçerik Yer Tutucusu 2"/>
          <p:cNvSpPr>
            <a:spLocks noGrp="1"/>
          </p:cNvSpPr>
          <p:nvPr>
            <p:ph idx="1"/>
          </p:nvPr>
        </p:nvSpPr>
        <p:spPr>
          <a:xfrm>
            <a:off x="457200" y="2362200"/>
            <a:ext cx="8229600" cy="4212336"/>
          </a:xfrm>
        </p:spPr>
        <p:txBody>
          <a:bodyPr>
            <a:normAutofit fontScale="85000" lnSpcReduction="20000"/>
          </a:bodyPr>
          <a:lstStyle/>
          <a:p>
            <a:r>
              <a:rPr lang="tr-TR" sz="3000" u="sng" dirty="0"/>
              <a:t>Duyguları yeniden </a:t>
            </a:r>
            <a:r>
              <a:rPr lang="tr-TR" sz="3000" u="sng" dirty="0" smtClean="0"/>
              <a:t>söyleme:</a:t>
            </a:r>
            <a:r>
              <a:rPr lang="tr-TR" sz="3000" dirty="0" smtClean="0"/>
              <a:t> Danışanın ortaya koyduğu duygu/duyguların tanımlanmasında danışanın sözcüklerinin kullanılması.</a:t>
            </a:r>
            <a:endParaRPr lang="en-US" sz="2600" dirty="0"/>
          </a:p>
          <a:p>
            <a:pPr marL="109728" indent="0">
              <a:buNone/>
            </a:pPr>
            <a:endParaRPr lang="tr-TR" sz="3000" dirty="0" smtClean="0"/>
          </a:p>
          <a:p>
            <a:r>
              <a:rPr lang="tr-TR" sz="3000" u="sng" dirty="0" smtClean="0"/>
              <a:t>Duyguları yansıtma:</a:t>
            </a:r>
            <a:r>
              <a:rPr lang="tr-TR" sz="3000" dirty="0" smtClean="0"/>
              <a:t> Danışanın duygularının tanımlanmasında psikolojik danışmanın kendi sözcüklerini kullanması</a:t>
            </a:r>
          </a:p>
          <a:p>
            <a:pPr marL="109728" indent="0">
              <a:buNone/>
            </a:pPr>
            <a:endParaRPr lang="en-US" sz="2600" dirty="0"/>
          </a:p>
          <a:p>
            <a:r>
              <a:rPr lang="tr-TR" sz="3000" u="sng" dirty="0"/>
              <a:t>Duyguları yeniden ifade </a:t>
            </a:r>
            <a:r>
              <a:rPr lang="tr-TR" sz="3000" u="sng" dirty="0" smtClean="0"/>
              <a:t>etme:</a:t>
            </a:r>
            <a:r>
              <a:rPr lang="tr-TR" sz="3000" dirty="0" smtClean="0"/>
              <a:t> Danışanın duygularının bir araya getirilmesi ve birbirleri ile ilişkilendirilmesinde psikolojik danışmanın kendi sözcüklerini kullanması.</a:t>
            </a:r>
            <a:endParaRPr lang="en-US" sz="2600" dirty="0"/>
          </a:p>
          <a:p>
            <a:endParaRPr lang="en-US" dirty="0"/>
          </a:p>
        </p:txBody>
      </p:sp>
    </p:spTree>
    <p:extLst>
      <p:ext uri="{BB962C8B-B14F-4D97-AF65-F5344CB8AC3E}">
        <p14:creationId xmlns:p14="http://schemas.microsoft.com/office/powerpoint/2010/main" val="30814134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207</TotalTime>
  <Words>943</Words>
  <Application>Microsoft Office PowerPoint</Application>
  <PresentationFormat>Ekran Gösterisi (4:3)</PresentationFormat>
  <Paragraphs>93</Paragraphs>
  <Slides>17</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Calibri</vt:lpstr>
      <vt:lpstr>Georgia</vt:lpstr>
      <vt:lpstr>Trebuchet MS</vt:lpstr>
      <vt:lpstr>Wingdings 2</vt:lpstr>
      <vt:lpstr>Urban</vt:lpstr>
      <vt:lpstr>DUYGUSAL MÜDAHALELER</vt:lpstr>
      <vt:lpstr>Giriş</vt:lpstr>
      <vt:lpstr>Duyguların Önemini Vurgulayan Kuramlar</vt:lpstr>
      <vt:lpstr>Duygusal Müdahale Becerileri - I</vt:lpstr>
      <vt:lpstr>Duygusal Müdahale Becerileri - II</vt:lpstr>
      <vt:lpstr>Duygusal Müdahalelerin Amaçları </vt:lpstr>
      <vt:lpstr>Duygusal Müdahalelerde Dikkate Alınması Gereken Hususlar</vt:lpstr>
      <vt:lpstr>Duygu Kategorileri</vt:lpstr>
      <vt:lpstr>Duygusal Müdahalelerde Temel Beceriler</vt:lpstr>
      <vt:lpstr>Duygu Envanteri (Duygu Dökümü)</vt:lpstr>
      <vt:lpstr>Yüzdelik Duygu Dağılım Grafiği</vt:lpstr>
      <vt:lpstr>Duygu Balonları Grafiği</vt:lpstr>
      <vt:lpstr>Duygusal Odaklanma Teknikleri</vt:lpstr>
      <vt:lpstr>Rol Değişimi</vt:lpstr>
      <vt:lpstr>Saklı Ben</vt:lpstr>
      <vt:lpstr>Boş Sandalye</vt:lpstr>
      <vt:lpstr>Rüya Çalışması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STRATEJİ BELİRLEME VE MÜDAHALE SEÇME</dc:title>
  <dc:creator>Referee</dc:creator>
  <cp:lastModifiedBy>Hakem</cp:lastModifiedBy>
  <cp:revision>31</cp:revision>
  <dcterms:created xsi:type="dcterms:W3CDTF">2011-11-30T00:53:45Z</dcterms:created>
  <dcterms:modified xsi:type="dcterms:W3CDTF">2018-12-01T14:01:53Z</dcterms:modified>
</cp:coreProperties>
</file>