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403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29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35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55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1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48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11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4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86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51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93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37BFBA6-EBB1-4CB4-9686-C27E0FD0D274}" type="datetimeFigureOut">
              <a:rPr lang="tr-TR" smtClean="0"/>
              <a:t>30.05.2023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A519FA6-DDED-4C47-AFED-07950D28C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52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 SİNEMASI</a:t>
            </a:r>
            <a:br>
              <a:rPr lang="tr-TR" dirty="0" smtClean="0"/>
            </a:br>
            <a:r>
              <a:rPr lang="tr-TR" sz="5400" dirty="0" smtClean="0"/>
              <a:t>4. Hafta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18464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KAYNAKLAR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3826386"/>
          </a:xfrm>
        </p:spPr>
        <p:txBody>
          <a:bodyPr/>
          <a:lstStyle/>
          <a:p>
            <a:pPr algn="just"/>
            <a:r>
              <a:rPr lang="tr-TR" sz="2200" dirty="0" err="1"/>
              <a:t>Abisel</a:t>
            </a:r>
            <a:r>
              <a:rPr lang="tr-TR" sz="2200" dirty="0"/>
              <a:t>, Nilgün (2006). Bir Dünya Nasıl Kurulur? Popüler Türk Filmlerinde Anlatı Yapısı Üzerine. </a:t>
            </a:r>
            <a:r>
              <a:rPr lang="tr-TR" sz="2200" i="1" dirty="0"/>
              <a:t>Türk Sineması Üzerine Yazılar.</a:t>
            </a:r>
            <a:r>
              <a:rPr lang="tr-TR" sz="2200" dirty="0"/>
              <a:t> Ankara: Phoenix. 199-226.</a:t>
            </a:r>
          </a:p>
          <a:p>
            <a:pPr algn="just"/>
            <a:r>
              <a:rPr lang="tr-TR" sz="2200" dirty="0"/>
              <a:t>Altıner, Birsen. (2005). </a:t>
            </a:r>
            <a:r>
              <a:rPr lang="tr-TR" sz="2200" i="1" dirty="0"/>
              <a:t>Metin Erksan Sineması</a:t>
            </a:r>
            <a:r>
              <a:rPr lang="tr-TR" sz="2200" dirty="0"/>
              <a:t>. </a:t>
            </a:r>
            <a:r>
              <a:rPr lang="tr-TR" sz="2200" dirty="0" err="1"/>
              <a:t>İstanbul</a:t>
            </a:r>
            <a:r>
              <a:rPr lang="tr-TR" sz="2200" dirty="0"/>
              <a:t>: </a:t>
            </a:r>
            <a:r>
              <a:rPr lang="tr-TR" sz="2200" dirty="0" err="1"/>
              <a:t>Pan</a:t>
            </a:r>
            <a:r>
              <a:rPr lang="tr-TR" sz="2200" dirty="0"/>
              <a:t> Yayıncılık. 137-166. </a:t>
            </a:r>
            <a:endParaRPr lang="tr-TR" sz="2200" dirty="0" smtClean="0"/>
          </a:p>
          <a:p>
            <a:pPr algn="just"/>
            <a:r>
              <a:rPr lang="tr-TR" sz="2200" dirty="0" smtClean="0"/>
              <a:t>Esen</a:t>
            </a:r>
            <a:r>
              <a:rPr lang="tr-TR" sz="2200" dirty="0"/>
              <a:t>, Şükran (2016). </a:t>
            </a:r>
            <a:r>
              <a:rPr lang="tr-TR" sz="2200" i="1" dirty="0"/>
              <a:t>Türk Sinemasının Kilometre Taşları (Dönemler ve Yönetmenler)</a:t>
            </a:r>
            <a:r>
              <a:rPr lang="tr-TR" sz="2200" dirty="0"/>
              <a:t>. İstanbul: Agora</a:t>
            </a:r>
            <a:r>
              <a:rPr lang="tr-TR" sz="2200" dirty="0" smtClean="0"/>
              <a:t>.</a:t>
            </a:r>
          </a:p>
          <a:p>
            <a:pPr algn="just"/>
            <a:r>
              <a:rPr lang="tr-TR" sz="2200" dirty="0" err="1"/>
              <a:t>Kırel</a:t>
            </a:r>
            <a:r>
              <a:rPr lang="tr-TR" sz="2200" dirty="0"/>
              <a:t>, Serpil (2005). Yeşilçam Öykü Sineması. İstanbul: Babil Yayınları. 263-276</a:t>
            </a:r>
            <a:r>
              <a:rPr lang="tr-TR" sz="2200" dirty="0" smtClean="0"/>
              <a:t>.</a:t>
            </a:r>
            <a:endParaRPr lang="tr-TR" sz="2200" dirty="0"/>
          </a:p>
          <a:p>
            <a:pPr algn="just"/>
            <a:r>
              <a:rPr lang="tr-TR" sz="2200" dirty="0" smtClean="0"/>
              <a:t>Özön</a:t>
            </a:r>
            <a:r>
              <a:rPr lang="tr-TR" sz="2200" dirty="0"/>
              <a:t>, </a:t>
            </a:r>
            <a:r>
              <a:rPr lang="tr-TR" sz="2200" dirty="0" err="1"/>
              <a:t>Nijat</a:t>
            </a:r>
            <a:r>
              <a:rPr lang="tr-TR" sz="2200" dirty="0"/>
              <a:t> (2010). </a:t>
            </a:r>
            <a:r>
              <a:rPr lang="tr-TR" sz="2200" i="1" dirty="0"/>
              <a:t>Türk Sineması Tarihi: 1896-1960</a:t>
            </a:r>
            <a:r>
              <a:rPr lang="tr-TR" sz="2200" dirty="0"/>
              <a:t>. İstanbul: Doruk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223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YEŞİLÇAM’DA FİLM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1960’lı yıllarda Türkiye, dünyanın en çok film üreten Hindistan, ABD, Japonya gibi ülkeleri arasında yerini alır.</a:t>
            </a:r>
          </a:p>
          <a:p>
            <a:r>
              <a:rPr lang="tr-TR" dirty="0" smtClean="0"/>
              <a:t>Çok sayıda izleyiciyi hedefleyen, </a:t>
            </a:r>
            <a:r>
              <a:rPr lang="tr-TR" dirty="0" err="1" smtClean="0"/>
              <a:t>anlatısal</a:t>
            </a:r>
            <a:r>
              <a:rPr lang="tr-TR" dirty="0" smtClean="0"/>
              <a:t> uylaşımlara yaslanan tür filmleri önem kazanır. </a:t>
            </a:r>
          </a:p>
          <a:p>
            <a:r>
              <a:rPr lang="tr-TR" dirty="0" smtClean="0"/>
              <a:t>Kostüme avantürler, köy filmleri, salon filmleri, fantastik, polisiye filmler ortaya çıkar. </a:t>
            </a:r>
          </a:p>
          <a:p>
            <a:r>
              <a:rPr lang="tr-TR" dirty="0" smtClean="0"/>
              <a:t>Filmlerin çoğu melodrama ve güldürü unsurlarına yer verir. </a:t>
            </a:r>
          </a:p>
          <a:p>
            <a:r>
              <a:rPr lang="tr-TR" dirty="0" smtClean="0"/>
              <a:t>Türler arasında melezleşme dikkat çeker.</a:t>
            </a:r>
          </a:p>
          <a:p>
            <a:r>
              <a:rPr lang="tr-TR" dirty="0" smtClean="0"/>
              <a:t>Örneğin Bülent Oran filmlerinde bütün film türlerine yer verir. </a:t>
            </a:r>
          </a:p>
          <a:p>
            <a:r>
              <a:rPr lang="tr-TR" dirty="0" smtClean="0"/>
              <a:t>Yabancı filmler, aşk romanları ve halk edebiyatından uyarlamalar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642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YEŞİLÇAM FİLMLERİNİN UYLAŞIMLARI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239860"/>
            <a:ext cx="10058400" cy="3932339"/>
          </a:xfrm>
        </p:spPr>
        <p:txBody>
          <a:bodyPr>
            <a:normAutofit/>
          </a:bodyPr>
          <a:lstStyle/>
          <a:p>
            <a:r>
              <a:rPr lang="tr-TR" sz="2200" dirty="0" smtClean="0"/>
              <a:t>Filmler klasik anlatıya yaslanır. </a:t>
            </a:r>
          </a:p>
          <a:p>
            <a:r>
              <a:rPr lang="tr-TR" sz="2200" dirty="0" smtClean="0"/>
              <a:t>Doğrusal zaman akışı kullanılır.</a:t>
            </a:r>
          </a:p>
          <a:p>
            <a:r>
              <a:rPr lang="tr-TR" sz="2200" dirty="0" smtClean="0"/>
              <a:t>Olaylar neden-sonuç ilişkileri çerçevesinde gelişir.</a:t>
            </a:r>
          </a:p>
          <a:p>
            <a:r>
              <a:rPr lang="tr-TR" sz="2200" dirty="0" smtClean="0"/>
              <a:t>Anlatıda çatışmalar kişisel sorunlar etrafında döner.</a:t>
            </a:r>
          </a:p>
          <a:p>
            <a:r>
              <a:rPr lang="tr-TR" sz="2200" dirty="0" smtClean="0"/>
              <a:t>Karakterler arasında iyi-kötü, zengin-yoksul karşıtlığı yaratılır.</a:t>
            </a:r>
          </a:p>
          <a:p>
            <a:r>
              <a:rPr lang="tr-TR" sz="2200" dirty="0" smtClean="0"/>
              <a:t>Bazı görsel uylaşımlar </a:t>
            </a:r>
            <a:r>
              <a:rPr lang="tr-TR" sz="2200" dirty="0" err="1" smtClean="0"/>
              <a:t>anlatısal</a:t>
            </a:r>
            <a:r>
              <a:rPr lang="tr-TR" sz="2200" dirty="0" smtClean="0"/>
              <a:t> tasarruf sağlar. Örneğin gençlerin yüksek sesle gülüp eğlenmesi, dans etmesi zengin olduklarını ifade eder. </a:t>
            </a:r>
          </a:p>
          <a:p>
            <a:r>
              <a:rPr lang="tr-TR" sz="2200" dirty="0" smtClean="0"/>
              <a:t>Aile ve romantik aşk, egemen sınıfsal ve cinsiyetçi ideolojilerin yeniden üretilmesine imkan sağlar.</a:t>
            </a:r>
          </a:p>
        </p:txBody>
      </p:sp>
    </p:spTree>
    <p:extLst>
      <p:ext uri="{BB962C8B-B14F-4D97-AF65-F5344CB8AC3E}">
        <p14:creationId xmlns:p14="http://schemas.microsoft.com/office/powerpoint/2010/main" val="185864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200" dirty="0" smtClean="0"/>
              <a:t>Oyuncunun </a:t>
            </a:r>
            <a:r>
              <a:rPr lang="tr-TR" sz="2200" dirty="0" err="1" smtClean="0"/>
              <a:t>anlatısal</a:t>
            </a:r>
            <a:r>
              <a:rPr lang="tr-TR" sz="2200" dirty="0" smtClean="0"/>
              <a:t> uylaşımları seyircinin beklentilerini hayata geçirir. Lale Belkıs, zengin, kötü kadın; Aliye Rona güçlü, köylü kadın ya da kötü anne; Turgut Özatay kötü adamla özdeşleştirilir. </a:t>
            </a:r>
          </a:p>
          <a:p>
            <a:pPr algn="just"/>
            <a:r>
              <a:rPr lang="tr-TR" sz="2200" dirty="0" smtClean="0"/>
              <a:t>Kadın karakter için iffet, erkek karakter için alın teriyle para kazanma temel değer olarak sunulur.</a:t>
            </a:r>
          </a:p>
          <a:p>
            <a:pPr algn="just"/>
            <a:r>
              <a:rPr lang="tr-TR" sz="2200" dirty="0" smtClean="0"/>
              <a:t>Kadın karakterlerin ideal kadınlık modeli oluşturması gerekir. Aşkı ve ailesi için kendini, hayatını feda eden kadınlar dikkat çeker.</a:t>
            </a:r>
          </a:p>
          <a:p>
            <a:pPr algn="just"/>
            <a:r>
              <a:rPr lang="tr-TR" sz="2200" dirty="0" smtClean="0"/>
              <a:t>Kadının tek amacının aile ve yuva kurmak olduğu görülür. Kadın karakterin erkeğin beğenisine nail olmak için kendisini yetiştirmesi ve modern bir görünüme kavuşması gerekir.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7910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200" dirty="0" smtClean="0"/>
              <a:t>Zenginler; aile değerlerine sahip olmayan, görgüsüz, ahlaksız, dejenere, mutsuz  kişiler olarak sunulurken; yoksullar aile bağlarına önem veren, sevgi, ahlak, dürüstlük ve sadakat gibi erdemlere sahip, geleneksel ve iyi kişiler olarak sunulurlar. </a:t>
            </a:r>
          </a:p>
          <a:p>
            <a:pPr algn="just"/>
            <a:r>
              <a:rPr lang="tr-TR" sz="2200" dirty="0" smtClean="0"/>
              <a:t>Sınıfsal çatışmaların yumuşatılması sağlanır.</a:t>
            </a:r>
          </a:p>
          <a:p>
            <a:pPr algn="just"/>
            <a:r>
              <a:rPr lang="tr-TR" sz="2200" dirty="0" smtClean="0"/>
              <a:t>Yaşanan çevrenin tarihsel ve toplumsal bağlamdan kopuk olduğu görülür.</a:t>
            </a:r>
          </a:p>
          <a:p>
            <a:pPr algn="just"/>
            <a:r>
              <a:rPr lang="tr-TR" sz="2200" dirty="0" smtClean="0"/>
              <a:t>Olaylar genellikle İstanbul ve çevresinde geçer. Ev, gazino, pavyon, bar, koru ve çiftlik gibi mekanlar kullanılır. </a:t>
            </a:r>
          </a:p>
          <a:p>
            <a:pPr algn="just"/>
            <a:r>
              <a:rPr lang="tr-TR" sz="2200" dirty="0" smtClean="0"/>
              <a:t>Ağırlıklı olarak gerçek mekanların kullanılması ekonomik tasarruf sağlar.</a:t>
            </a:r>
          </a:p>
          <a:p>
            <a:pPr algn="just"/>
            <a:r>
              <a:rPr lang="tr-TR" sz="2200" dirty="0" smtClean="0"/>
              <a:t>Aydınlatma sorunu nedeniyle genellikle sabit kameralar kullanılır.</a:t>
            </a:r>
          </a:p>
          <a:p>
            <a:pPr algn="just"/>
            <a:r>
              <a:rPr lang="tr-TR" sz="2200" dirty="0" smtClean="0"/>
              <a:t>Ancak  optik kaydırmaya da yer verildiği görülür.</a:t>
            </a:r>
            <a:endParaRPr lang="tr-TR" sz="2200" dirty="0"/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052463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 ÇIKAN Film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KOMEDİ:</a:t>
            </a:r>
          </a:p>
          <a:p>
            <a:pPr algn="just"/>
            <a:r>
              <a:rPr lang="tr-TR" dirty="0" smtClean="0"/>
              <a:t>Cilalı </a:t>
            </a:r>
            <a:r>
              <a:rPr lang="tr-TR" dirty="0"/>
              <a:t>İbo ve Turist Ömer </a:t>
            </a:r>
            <a:r>
              <a:rPr lang="tr-TR" dirty="0" smtClean="0"/>
              <a:t>serileri</a:t>
            </a:r>
          </a:p>
          <a:p>
            <a:pPr algn="just"/>
            <a:r>
              <a:rPr lang="tr-TR" dirty="0" smtClean="0"/>
              <a:t>Duygusal güldürü ya da salon güldürüleri</a:t>
            </a:r>
          </a:p>
          <a:p>
            <a:pPr algn="just"/>
            <a:r>
              <a:rPr lang="tr-TR" dirty="0" smtClean="0"/>
              <a:t>Anlatının merkezinde birbirine aşık bir çift ve kavuşma-kavuşamama gerilimi yer alır. </a:t>
            </a:r>
          </a:p>
          <a:p>
            <a:pPr algn="just"/>
            <a:r>
              <a:rPr lang="tr-TR" dirty="0" smtClean="0"/>
              <a:t>Çift çeşitli engeller nedeniyle ayrılır ve anlatı çiftin bir araya gelişiyle sonlanır. </a:t>
            </a:r>
          </a:p>
          <a:p>
            <a:pPr algn="just"/>
            <a:r>
              <a:rPr lang="tr-TR" dirty="0" smtClean="0"/>
              <a:t>Zengin-Yoksul; köylü-kentli; modern-geleneksel gibi karşıtlıklar kullanılır.</a:t>
            </a:r>
          </a:p>
          <a:p>
            <a:pPr algn="just"/>
            <a:r>
              <a:rPr lang="tr-TR" dirty="0" smtClean="0"/>
              <a:t>Güldürü unsuru Vahi Öz, Mualla Sürer, Suna Pekuysal ve Necdet Tosun gibi yan karakterleri canlandıran oyuncularla sağlanır.</a:t>
            </a:r>
          </a:p>
          <a:p>
            <a:pPr algn="just"/>
            <a:r>
              <a:rPr lang="tr-TR" dirty="0" smtClean="0"/>
              <a:t>Cilalı İbo </a:t>
            </a:r>
            <a:r>
              <a:rPr lang="tr-TR" dirty="0" err="1" smtClean="0"/>
              <a:t>Teksas</a:t>
            </a:r>
            <a:r>
              <a:rPr lang="tr-TR" dirty="0" smtClean="0"/>
              <a:t> Fatihi gibi bazı filmlerde western ve güldürü türü bir araya getirilir.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3801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3574" y="484632"/>
            <a:ext cx="9584674" cy="77371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476462"/>
            <a:ext cx="10058400" cy="4695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MELODRAM:</a:t>
            </a:r>
          </a:p>
          <a:p>
            <a:r>
              <a:rPr lang="tr-TR" dirty="0" err="1" smtClean="0"/>
              <a:t>Anlatısal</a:t>
            </a:r>
            <a:r>
              <a:rPr lang="tr-TR" dirty="0" smtClean="0"/>
              <a:t> basitlik, duygusal aşırılık</a:t>
            </a:r>
          </a:p>
          <a:p>
            <a:r>
              <a:rPr lang="tr-TR" dirty="0" smtClean="0"/>
              <a:t>Anlatıda tesadüf, yanlış anlama ve zıtlıkların kullanımı</a:t>
            </a:r>
          </a:p>
          <a:p>
            <a:r>
              <a:rPr lang="tr-TR" dirty="0" smtClean="0"/>
              <a:t>Bilgiler diyaloglar aracılığıyla verilir.</a:t>
            </a:r>
          </a:p>
          <a:p>
            <a:r>
              <a:rPr lang="tr-TR" dirty="0" smtClean="0"/>
              <a:t>Şarkılar karakterlerin duygularını ifade eder.</a:t>
            </a:r>
          </a:p>
          <a:p>
            <a:r>
              <a:rPr lang="tr-TR" dirty="0" smtClean="0"/>
              <a:t>Acı çeken kadın karakterin fedakarlığı yüceltilir.</a:t>
            </a:r>
          </a:p>
          <a:p>
            <a:r>
              <a:rPr lang="tr-TR" dirty="0" smtClean="0"/>
              <a:t>Kadınlık ve erkeklikle ilgili toplumsal cinsiyet kalıpları desteklenir.</a:t>
            </a:r>
          </a:p>
          <a:p>
            <a:r>
              <a:rPr lang="tr-TR" dirty="0" smtClean="0"/>
              <a:t>Aile kutsanır.</a:t>
            </a:r>
          </a:p>
          <a:p>
            <a:r>
              <a:rPr lang="tr-TR" dirty="0" smtClean="0"/>
              <a:t>Ahlaki yargılar temel alınır.</a:t>
            </a:r>
          </a:p>
          <a:p>
            <a:r>
              <a:rPr lang="tr-TR" dirty="0" smtClean="0"/>
              <a:t>Toplumsal çatışma ve çelişkilerin varlığına karşın </a:t>
            </a:r>
            <a:r>
              <a:rPr lang="tr-TR" dirty="0" err="1" smtClean="0"/>
              <a:t>oydaşma</a:t>
            </a:r>
            <a:r>
              <a:rPr lang="tr-TR" dirty="0" smtClean="0"/>
              <a:t> yaratılır.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8152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67406" y="484632"/>
            <a:ext cx="9760842" cy="106733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627464"/>
            <a:ext cx="10058400" cy="4544736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FANTASTİK FİLMLER</a:t>
            </a:r>
          </a:p>
          <a:p>
            <a:pPr algn="just"/>
            <a:r>
              <a:rPr lang="tr-TR" dirty="0" smtClean="0"/>
              <a:t>Çizgi roman uyarlamaları</a:t>
            </a:r>
          </a:p>
          <a:p>
            <a:pPr algn="just"/>
            <a:r>
              <a:rPr lang="tr-TR" dirty="0" smtClean="0"/>
              <a:t>Erkek karakterlerin egemen olduğu bir dünya sunulur.</a:t>
            </a:r>
          </a:p>
          <a:p>
            <a:pPr algn="just"/>
            <a:r>
              <a:rPr lang="tr-TR" dirty="0" smtClean="0"/>
              <a:t>Süper güçlere sahip iki erkek karakter arasındaki çatışma dikkat çeker.</a:t>
            </a:r>
          </a:p>
          <a:p>
            <a:pPr algn="just"/>
            <a:r>
              <a:rPr lang="tr-TR" dirty="0" smtClean="0"/>
              <a:t>Kadın karakterler görsel haz nesnesi olarak konumlanır. </a:t>
            </a:r>
          </a:p>
          <a:p>
            <a:pPr algn="just"/>
            <a:r>
              <a:rPr lang="tr-TR" dirty="0" err="1" smtClean="0"/>
              <a:t>Kiling</a:t>
            </a:r>
            <a:r>
              <a:rPr lang="tr-TR" dirty="0" smtClean="0"/>
              <a:t> İstanbul’da (Yılmaz </a:t>
            </a:r>
            <a:r>
              <a:rPr lang="tr-TR" dirty="0" err="1" smtClean="0"/>
              <a:t>Atadeniz</a:t>
            </a:r>
            <a:r>
              <a:rPr lang="tr-TR" dirty="0" smtClean="0"/>
              <a:t>)</a:t>
            </a:r>
            <a:r>
              <a:rPr lang="tr-TR" i="1" dirty="0" smtClean="0"/>
              <a:t> </a:t>
            </a:r>
            <a:r>
              <a:rPr lang="tr-TR" dirty="0" smtClean="0"/>
              <a:t>gibi filmlerde </a:t>
            </a:r>
            <a:r>
              <a:rPr lang="tr-TR" dirty="0" err="1" smtClean="0"/>
              <a:t>sadomazoşist</a:t>
            </a:r>
            <a:r>
              <a:rPr lang="tr-TR" dirty="0" smtClean="0"/>
              <a:t> bir estetiğe ve kadına yönelik şiddet içeren sahnelere yer verilir.</a:t>
            </a:r>
          </a:p>
          <a:p>
            <a:pPr marL="0" indent="0" algn="just">
              <a:buNone/>
            </a:pPr>
            <a:r>
              <a:rPr lang="tr-TR" b="1" dirty="0" smtClean="0"/>
              <a:t>TARİHİ FİLMLER</a:t>
            </a:r>
          </a:p>
          <a:p>
            <a:pPr algn="just"/>
            <a:r>
              <a:rPr lang="tr-TR" dirty="0" smtClean="0"/>
              <a:t>Güçlü erkek kahramanlar</a:t>
            </a:r>
          </a:p>
          <a:p>
            <a:pPr algn="just"/>
            <a:r>
              <a:rPr lang="tr-TR" dirty="0" smtClean="0"/>
              <a:t>Milliyetçi tarih inşası </a:t>
            </a:r>
          </a:p>
          <a:p>
            <a:pPr algn="just"/>
            <a:r>
              <a:rPr lang="tr-TR" dirty="0" smtClean="0"/>
              <a:t>Battal Gazi, Karaoğlan, Malkoçoğlu, Tarkan film serileri</a:t>
            </a:r>
          </a:p>
        </p:txBody>
      </p:sp>
    </p:spTree>
    <p:extLst>
      <p:ext uri="{BB962C8B-B14F-4D97-AF65-F5344CB8AC3E}">
        <p14:creationId xmlns:p14="http://schemas.microsoft.com/office/powerpoint/2010/main" val="402839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METİN ERKSAN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786855"/>
            <a:ext cx="10058400" cy="43853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200" b="1" dirty="0" smtClean="0"/>
              <a:t>ÖNEMLİ FİLMLERİ</a:t>
            </a:r>
          </a:p>
          <a:p>
            <a:r>
              <a:rPr lang="tr-TR" sz="2200" dirty="0" smtClean="0"/>
              <a:t>Karanlık Dünya (Aşık Veysel’in Hayatı) (1952)</a:t>
            </a:r>
          </a:p>
          <a:p>
            <a:r>
              <a:rPr lang="tr-TR" sz="2200" dirty="0" smtClean="0"/>
              <a:t>Gecelerin Ötesi (1960)</a:t>
            </a:r>
          </a:p>
          <a:p>
            <a:r>
              <a:rPr lang="tr-TR" sz="2200" dirty="0" smtClean="0"/>
              <a:t>Yılanların Öcü (1962)</a:t>
            </a:r>
          </a:p>
          <a:p>
            <a:r>
              <a:rPr lang="tr-TR" sz="2200" dirty="0" smtClean="0"/>
              <a:t>Acı Hayat (1962)</a:t>
            </a:r>
          </a:p>
          <a:p>
            <a:r>
              <a:rPr lang="tr-TR" sz="2200" dirty="0" smtClean="0"/>
              <a:t>Susuz Yaz (1963) </a:t>
            </a:r>
            <a:endParaRPr lang="tr-TR" sz="2200" dirty="0" smtClean="0"/>
          </a:p>
          <a:p>
            <a:r>
              <a:rPr lang="tr-TR" sz="2200" dirty="0" smtClean="0"/>
              <a:t>Sevmek </a:t>
            </a:r>
            <a:r>
              <a:rPr lang="tr-TR" sz="2200" dirty="0" smtClean="0"/>
              <a:t>Zamanı (1965)</a:t>
            </a:r>
          </a:p>
          <a:p>
            <a:r>
              <a:rPr lang="tr-TR" sz="2200" dirty="0" smtClean="0"/>
              <a:t>Kuyu (1968)</a:t>
            </a:r>
          </a:p>
          <a:p>
            <a:r>
              <a:rPr lang="tr-TR" sz="2200" dirty="0" smtClean="0"/>
              <a:t>Şeytan (1974)</a:t>
            </a:r>
          </a:p>
          <a:p>
            <a:r>
              <a:rPr lang="tr-TR" sz="2200" dirty="0" smtClean="0"/>
              <a:t>Kadın Hamlet, İntikam Meleği (1976)</a:t>
            </a:r>
          </a:p>
        </p:txBody>
      </p:sp>
    </p:spTree>
    <p:extLst>
      <p:ext uri="{BB962C8B-B14F-4D97-AF65-F5344CB8AC3E}">
        <p14:creationId xmlns:p14="http://schemas.microsoft.com/office/powerpoint/2010/main" val="2952474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733</Words>
  <Application>Microsoft Office PowerPoint</Application>
  <PresentationFormat>Geniş ekran</PresentationFormat>
  <Paragraphs>75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Rockwell</vt:lpstr>
      <vt:lpstr>Rockwell Condensed</vt:lpstr>
      <vt:lpstr>Wingdings</vt:lpstr>
      <vt:lpstr>Wood Type Yazı Tipi</vt:lpstr>
      <vt:lpstr>TÜRK SİNEMASI 4. Hafta</vt:lpstr>
      <vt:lpstr>YEŞİLÇAM’DA FİLM TÜRLERİ</vt:lpstr>
      <vt:lpstr>YEŞİLÇAM FİLMLERİNİN UYLAŞIMLARI</vt:lpstr>
      <vt:lpstr>PowerPoint Sunusu</vt:lpstr>
      <vt:lpstr>PowerPoint Sunusu</vt:lpstr>
      <vt:lpstr>ÖNE ÇIKAN Film türleri</vt:lpstr>
      <vt:lpstr>PowerPoint Sunusu</vt:lpstr>
      <vt:lpstr>PowerPoint Sunusu</vt:lpstr>
      <vt:lpstr>METİN ERKSAN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SİNEMASI</dc:title>
  <dc:creator>Asus</dc:creator>
  <cp:lastModifiedBy>Asus</cp:lastModifiedBy>
  <cp:revision>52</cp:revision>
  <dcterms:created xsi:type="dcterms:W3CDTF">2023-05-19T00:03:21Z</dcterms:created>
  <dcterms:modified xsi:type="dcterms:W3CDTF">2023-05-29T23:07:15Z</dcterms:modified>
</cp:coreProperties>
</file>