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77C2DF5-50BE-4A36-B4F4-5A8F983B8640}" type="datetimeFigureOut">
              <a:rPr lang="tr-TR" smtClean="0"/>
              <a:t>22.11.2019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9F15BA3-5B76-4BD4-A6F5-C64EE7E408F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Mülkiyet-2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595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1" y="2248347"/>
            <a:ext cx="8193232" cy="43490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G. Paylı Mülkiyetin Sona Ermesi</a:t>
            </a:r>
          </a:p>
          <a:p>
            <a:pPr marL="457200" indent="-457200">
              <a:buAutoNum type="arabicPeriod"/>
            </a:pPr>
            <a:r>
              <a:rPr lang="tr-TR" b="1" dirty="0" smtClean="0"/>
              <a:t>Bir veya Birkaç Paydaş Bakımından</a:t>
            </a:r>
          </a:p>
          <a:p>
            <a:pPr marL="457200" indent="-457200">
              <a:buAutoNum type="alphaLcPeriod"/>
            </a:pPr>
            <a:r>
              <a:rPr lang="tr-TR" sz="2000" b="1" dirty="0" smtClean="0"/>
              <a:t>Genel Sebepler</a:t>
            </a:r>
          </a:p>
          <a:p>
            <a:pPr marL="0" indent="0">
              <a:buNone/>
            </a:pPr>
            <a:r>
              <a:rPr lang="tr-TR" sz="2000" dirty="0" smtClean="0"/>
              <a:t>Paydaşın payını bir başkasına temlik etmesi veya paydaşın borcu için payın cebri icra yoluyla satılması sonucu, eski paydaş malik olmaktan çıkar.</a:t>
            </a:r>
          </a:p>
          <a:p>
            <a:pPr marL="0" indent="0">
              <a:buNone/>
            </a:pPr>
            <a:r>
              <a:rPr lang="tr-TR" sz="2000" b="1" dirty="0" smtClean="0"/>
              <a:t>b. Paydaşın Mahkeme Kararıyla Paydaşlıktan Çıkarılması</a:t>
            </a:r>
          </a:p>
          <a:p>
            <a:pPr marL="0" indent="0">
              <a:buNone/>
            </a:pPr>
            <a:r>
              <a:rPr lang="tr-TR" sz="2000" dirty="0"/>
              <a:t>Kendi tutum ve davranışlarıyla veya malın kullanılmasını bıraktığı ya </a:t>
            </a:r>
            <a:r>
              <a:rPr lang="tr-TR" sz="2000" dirty="0" smtClean="0"/>
              <a:t>da fiillerinden </a:t>
            </a:r>
            <a:r>
              <a:rPr lang="tr-TR" sz="2000" dirty="0"/>
              <a:t>sorumlu olduğu kişilerin tutum ve davranışlarıyla diğer paydaşların tamamına veya </a:t>
            </a:r>
            <a:r>
              <a:rPr lang="tr-TR" sz="2000" dirty="0" smtClean="0"/>
              <a:t>bir kısmına </a:t>
            </a:r>
            <a:r>
              <a:rPr lang="tr-TR" sz="2000" dirty="0"/>
              <a:t>karşı olan yükümlülüklerini ağır biçimde çiğneyen paydaş, bu yüzden onlar için </a:t>
            </a:r>
            <a:r>
              <a:rPr lang="tr-TR" sz="2000" dirty="0" smtClean="0"/>
              <a:t>paylı mülkiyet </a:t>
            </a:r>
            <a:r>
              <a:rPr lang="tr-TR" sz="2000" dirty="0"/>
              <a:t>ilişkisinin devamını çekilmez hâle getirmişse, mahkeme kararıyla paydaşlıktan çıkarılabilir</a:t>
            </a:r>
            <a:r>
              <a:rPr lang="tr-TR" sz="2000" dirty="0" smtClean="0"/>
              <a:t>. (TMK m. 696/1)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409541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2. Bütün Paydaşlar Bakımından</a:t>
            </a:r>
          </a:p>
          <a:p>
            <a:pPr marL="457200" indent="-457200" algn="just">
              <a:buAutoNum type="alphaLcPeriod"/>
            </a:pPr>
            <a:r>
              <a:rPr lang="tr-TR" b="1" dirty="0" smtClean="0"/>
              <a:t>Genel Olarak</a:t>
            </a:r>
          </a:p>
          <a:p>
            <a:pPr marL="0" indent="0" algn="just">
              <a:buNone/>
            </a:pPr>
            <a:r>
              <a:rPr lang="tr-TR" dirty="0" smtClean="0"/>
              <a:t>Paylı malın mülkiyeti paydaşlardan birine veya bir üçüncü kişiye devredilir veya terkedilirse paylı mülkiyet bütün paydaşlar için sona erer.</a:t>
            </a:r>
          </a:p>
          <a:p>
            <a:pPr marL="0" indent="0" algn="just">
              <a:buNone/>
            </a:pPr>
            <a:r>
              <a:rPr lang="tr-TR" b="1" dirty="0" smtClean="0"/>
              <a:t>b. Paylaşma</a:t>
            </a:r>
          </a:p>
          <a:p>
            <a:pPr marL="0" indent="0" algn="just">
              <a:buNone/>
            </a:pPr>
            <a:r>
              <a:rPr lang="tr-TR" i="1" dirty="0" smtClean="0"/>
              <a:t>TMK m. </a:t>
            </a:r>
            <a:r>
              <a:rPr lang="tr-TR" i="1" dirty="0"/>
              <a:t>698’e göre, ‘Hukukî bir işlem gereğince veya paylı malın sürekli bir amaca özgülenmiş </a:t>
            </a:r>
            <a:r>
              <a:rPr lang="tr-TR" i="1" dirty="0" smtClean="0"/>
              <a:t>olması sebebiyle </a:t>
            </a:r>
            <a:r>
              <a:rPr lang="tr-TR" i="1" dirty="0"/>
              <a:t>paylı mülkiyeti devam ettirme yükümlülüğü bulunmadıkça, paydaşlardan her biri </a:t>
            </a:r>
            <a:r>
              <a:rPr lang="tr-TR" i="1" dirty="0" smtClean="0"/>
              <a:t>malın paylaşılmasını </a:t>
            </a:r>
            <a:r>
              <a:rPr lang="tr-TR" i="1" dirty="0"/>
              <a:t>isteyebilir.</a:t>
            </a:r>
          </a:p>
          <a:p>
            <a:pPr marL="0" indent="0" algn="just">
              <a:buNone/>
            </a:pPr>
            <a:r>
              <a:rPr lang="tr-TR" i="1" dirty="0"/>
              <a:t>Paylaşmayı isteme hakkı, hukukî bir işlemle en çok on yıllık süre ile </a:t>
            </a:r>
            <a:r>
              <a:rPr lang="tr-TR" i="1" dirty="0" smtClean="0"/>
              <a:t>sınırlandırılabilir. Taşınmazlarda </a:t>
            </a:r>
            <a:r>
              <a:rPr lang="tr-TR" i="1" dirty="0"/>
              <a:t>paylı mülkiyetin devamına ilişkin sözleşmeler, resmî şekle bağlıdır ve tapu </a:t>
            </a:r>
            <a:r>
              <a:rPr lang="tr-TR" i="1" dirty="0" smtClean="0"/>
              <a:t>kütüğüne şerh </a:t>
            </a:r>
            <a:r>
              <a:rPr lang="tr-TR" i="1" dirty="0"/>
              <a:t>verilebilir.</a:t>
            </a:r>
          </a:p>
          <a:p>
            <a:pPr marL="0" indent="0" algn="just">
              <a:buNone/>
            </a:pPr>
            <a:r>
              <a:rPr lang="tr-TR" i="1" dirty="0"/>
              <a:t>Uygun olmayan zamanda paylaşma isteminde </a:t>
            </a:r>
            <a:r>
              <a:rPr lang="tr-TR" i="1" dirty="0" smtClean="0"/>
              <a:t>bulunulamaz.’</a:t>
            </a:r>
          </a:p>
          <a:p>
            <a:pPr marL="0" indent="0" algn="just">
              <a:buNone/>
            </a:pP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59789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Paylaşmanın nasıl yapılacağı da TMK m. 699’da düzenlenmiştir.</a:t>
            </a:r>
          </a:p>
          <a:p>
            <a:pPr marL="0" indent="0" algn="just">
              <a:buNone/>
            </a:pPr>
            <a:r>
              <a:rPr lang="tr-TR" dirty="0"/>
              <a:t>Bu hükme göre</a:t>
            </a:r>
            <a:r>
              <a:rPr lang="tr-TR" i="1" dirty="0"/>
              <a:t>,’ Paylaşma, malın aynen bölüşülmesi veya pazarlık ya da artırmayla </a:t>
            </a:r>
            <a:r>
              <a:rPr lang="tr-TR" i="1" dirty="0" smtClean="0"/>
              <a:t>satılarak bedelinin </a:t>
            </a:r>
            <a:r>
              <a:rPr lang="tr-TR" i="1" dirty="0"/>
              <a:t>bölüşülmesi biçiminde gerçekleştirilir.</a:t>
            </a:r>
          </a:p>
          <a:p>
            <a:pPr marL="0" indent="0" algn="just">
              <a:buNone/>
            </a:pPr>
            <a:r>
              <a:rPr lang="tr-TR" i="1" dirty="0"/>
              <a:t>Paylaşma biçiminde uyuşma sağlanamazsa, paydaşlardan birinin istemi üzerine hâkim, </a:t>
            </a:r>
            <a:r>
              <a:rPr lang="tr-TR" i="1" dirty="0" smtClean="0"/>
              <a:t>malın aynen </a:t>
            </a:r>
            <a:r>
              <a:rPr lang="tr-TR" i="1" dirty="0"/>
              <a:t>bölünerek paylaştırılmasına, bölünen parçaların değerlerinin birbirine denk düşmemesi </a:t>
            </a:r>
            <a:r>
              <a:rPr lang="tr-TR" i="1" dirty="0" smtClean="0"/>
              <a:t>hâlinde eksik </a:t>
            </a:r>
            <a:r>
              <a:rPr lang="tr-TR" i="1" dirty="0"/>
              <a:t>değerdeki parçaya para eklenerek denkleştirme sağlanmasına karar verir</a:t>
            </a:r>
            <a:r>
              <a:rPr lang="tr-TR" i="1" dirty="0" smtClean="0"/>
              <a:t>.</a:t>
            </a:r>
          </a:p>
          <a:p>
            <a:pPr marL="0" indent="0" algn="just">
              <a:buNone/>
            </a:pPr>
            <a:r>
              <a:rPr lang="tr-TR" i="1" dirty="0"/>
              <a:t>Bölme istemi durum ve koşullara uygun görülmezse ve özellikle paylı malın önemli bir </a:t>
            </a:r>
            <a:r>
              <a:rPr lang="tr-TR" i="1" dirty="0" smtClean="0"/>
              <a:t>değer kaybına </a:t>
            </a:r>
            <a:r>
              <a:rPr lang="tr-TR" i="1" dirty="0"/>
              <a:t>uğramadan bölünmesine olanak yoksa, açık artırmayla satışa hükmolunur. Satışın paydaşlar</a:t>
            </a:r>
          </a:p>
          <a:p>
            <a:pPr marL="0" indent="0" algn="just">
              <a:buNone/>
            </a:pPr>
            <a:r>
              <a:rPr lang="tr-TR" i="1" dirty="0"/>
              <a:t>arasında artırmayla yapılmasına karar verilmesi, bütün p</a:t>
            </a:r>
            <a:r>
              <a:rPr lang="tr-TR" i="1" dirty="0" smtClean="0"/>
              <a:t>aydaşların </a:t>
            </a:r>
            <a:r>
              <a:rPr lang="tr-TR" i="1" dirty="0"/>
              <a:t>rızasına bağlıdır. ’</a:t>
            </a:r>
          </a:p>
        </p:txBody>
      </p:sp>
    </p:spTree>
    <p:extLst>
      <p:ext uri="{BB962C8B-B14F-4D97-AF65-F5344CB8AC3E}">
        <p14:creationId xmlns:p14="http://schemas.microsoft.com/office/powerpoint/2010/main" val="118966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24935" cy="434900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I. Genel Olarak</a:t>
            </a:r>
          </a:p>
          <a:p>
            <a:pPr marL="0" indent="0" algn="just">
              <a:buNone/>
            </a:pPr>
            <a:r>
              <a:rPr lang="tr-TR" dirty="0" smtClean="0"/>
              <a:t>Mülkiyetin, hak sahibinin belirleniş biçimine, hakkın konusuna ve hak sahibinin sayısına göre çeşitli görünümleri vardır.</a:t>
            </a:r>
          </a:p>
          <a:p>
            <a:pPr marL="0" indent="0" algn="just">
              <a:buNone/>
            </a:pPr>
            <a:r>
              <a:rPr lang="tr-TR" b="1" dirty="0" smtClean="0"/>
              <a:t>II. Paylı Mülkiyet (Müşterek Mülkiyet)</a:t>
            </a:r>
          </a:p>
          <a:p>
            <a:pPr marL="457200" indent="-457200" algn="just">
              <a:buAutoNum type="alphaUcPeriod"/>
            </a:pPr>
            <a:r>
              <a:rPr lang="tr-TR" b="1" dirty="0" smtClean="0"/>
              <a:t>Kavram</a:t>
            </a:r>
          </a:p>
          <a:p>
            <a:pPr marL="0" indent="0" algn="just">
              <a:buNone/>
            </a:pPr>
            <a:r>
              <a:rPr lang="tr-TR" dirty="0" smtClean="0"/>
              <a:t>Medeni Kanun paylı mülkiyeti tanımlamamış yalnız paydaşlık kavramı üzerinde durmuştur.</a:t>
            </a:r>
          </a:p>
          <a:p>
            <a:pPr marL="0" indent="0" algn="just">
              <a:buNone/>
            </a:pPr>
            <a:r>
              <a:rPr lang="tr-TR" dirty="0" smtClean="0"/>
              <a:t>TMK m. 688/1’e </a:t>
            </a:r>
            <a:r>
              <a:rPr lang="tr-TR" dirty="0"/>
              <a:t>göre, </a:t>
            </a:r>
            <a:r>
              <a:rPr lang="tr-TR" i="1" dirty="0"/>
              <a:t>‘Paylı mülkiyette birden çok kimse, maddî olarak bölünmüş olmayan bir </a:t>
            </a:r>
            <a:r>
              <a:rPr lang="tr-TR" i="1" dirty="0" smtClean="0"/>
              <a:t>şeyin tamamına </a:t>
            </a:r>
            <a:r>
              <a:rPr lang="tr-TR" i="1" dirty="0"/>
              <a:t>belli paylarla maliktir</a:t>
            </a:r>
            <a:r>
              <a:rPr lang="tr-TR" i="1" dirty="0" smtClean="0"/>
              <a:t>.’</a:t>
            </a:r>
          </a:p>
          <a:p>
            <a:pPr marL="0" indent="0" algn="just">
              <a:buNone/>
            </a:pPr>
            <a:r>
              <a:rPr lang="tr-TR" dirty="0" smtClean="0"/>
              <a:t>Kişiler arasında paylı mülkiyet dolayısıyla meydana gelen ilişki paylı mülkiyet birliği olarak nitelendirilir.</a:t>
            </a:r>
          </a:p>
          <a:p>
            <a:pPr marL="0" indent="0" algn="just">
              <a:buNone/>
            </a:pPr>
            <a:r>
              <a:rPr lang="tr-TR" dirty="0" smtClean="0"/>
              <a:t>Paylı mülkiyet, bir şey üzerindeki mülkiyet hakkının paylı olarak birden çok kişiye ait olması durumudur.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5. Mülkiyetin Çeşitleri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7743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1" y="2248347"/>
            <a:ext cx="8193232" cy="427699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B. Paylı Mülkiyetin Kurulması</a:t>
            </a:r>
          </a:p>
          <a:p>
            <a:pPr marL="0" indent="0" algn="just">
              <a:buNone/>
            </a:pPr>
            <a:r>
              <a:rPr lang="tr-TR" dirty="0" smtClean="0"/>
              <a:t>Paylı mülkiyet 3 şekilde meydana gelir.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Hukuki işlem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Yetkili makamın kararı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Kanun</a:t>
            </a:r>
          </a:p>
          <a:p>
            <a:pPr marL="0" indent="0" algn="just">
              <a:buNone/>
            </a:pPr>
            <a:r>
              <a:rPr lang="tr-TR" b="1" dirty="0" smtClean="0"/>
              <a:t>C. Paylı Mülkiyette Pay ve Paydaşların Payları Bakımından Durumları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Payın İçeriği ve İşlevi</a:t>
            </a:r>
          </a:p>
          <a:p>
            <a:pPr algn="just"/>
            <a:r>
              <a:rPr lang="tr-TR" dirty="0" smtClean="0"/>
              <a:t>Paylı mülkiyette pay, her paydaşın paylı mala ilişkin yetki ve yükümlülüklerinin bir bütününü ifade eder.</a:t>
            </a:r>
          </a:p>
          <a:p>
            <a:pPr algn="just"/>
            <a:r>
              <a:rPr lang="tr-TR" dirty="0" smtClean="0"/>
              <a:t>Paydaşlar, paylı mala ilişkin yetkilerinden bazılarını tek başlarına kullanabilirler.</a:t>
            </a:r>
          </a:p>
          <a:p>
            <a:pPr algn="just"/>
            <a:r>
              <a:rPr lang="tr-TR" dirty="0" smtClean="0"/>
              <a:t>Pay aynı zamanda paylı mülkiyetin sona ermesinde, mal veya para olarak paydaşın eline geçecek değerin belirlenmesini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447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568951" cy="42049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2. Pay Oranı</a:t>
            </a:r>
          </a:p>
          <a:p>
            <a:pPr algn="just"/>
            <a:r>
              <a:rPr lang="tr-TR" dirty="0" smtClean="0"/>
              <a:t>Paylı mülkiyette her paydaşın sahip bulunduğu pay miktarı ½, 1/3 gibi belirli bir oranla gösterilir.</a:t>
            </a:r>
          </a:p>
          <a:p>
            <a:pPr algn="just"/>
            <a:r>
              <a:rPr lang="tr-TR" dirty="0" smtClean="0"/>
              <a:t>Pay oranı, paydaşların yetkilerini kullanma ve yükümlülüklere katılma ölçüsünün belirleyicisidir.</a:t>
            </a:r>
          </a:p>
          <a:p>
            <a:pPr algn="just"/>
            <a:r>
              <a:rPr lang="tr-TR" dirty="0" smtClean="0"/>
              <a:t>Paylı mülkiyetin kurulmasına yol açan hukuki sebepte pay oranı belirtilmemişse, paydaşların payları birbirine eşit sayılır.</a:t>
            </a:r>
          </a:p>
          <a:p>
            <a:pPr marL="0" indent="0" algn="just">
              <a:buNone/>
            </a:pPr>
            <a:r>
              <a:rPr lang="tr-TR" b="1" dirty="0" smtClean="0"/>
              <a:t>3. Paydaşların Paya İlişkin Hukuki İşlemleri</a:t>
            </a:r>
          </a:p>
          <a:p>
            <a:pPr marL="0" indent="0" algn="just">
              <a:buNone/>
            </a:pPr>
            <a:r>
              <a:rPr lang="tr-TR" dirty="0"/>
              <a:t>Paydaşlardan her biri kendi payı bakımından malik hak ve yükümlülüklerine sahip olur. </a:t>
            </a:r>
            <a:r>
              <a:rPr lang="tr-TR" dirty="0" smtClean="0"/>
              <a:t>Pay devredilebilir</a:t>
            </a:r>
            <a:r>
              <a:rPr lang="tr-TR" dirty="0"/>
              <a:t>, </a:t>
            </a:r>
            <a:r>
              <a:rPr lang="tr-TR" dirty="0" err="1"/>
              <a:t>rehnedilebilir</a:t>
            </a:r>
            <a:r>
              <a:rPr lang="tr-TR" dirty="0"/>
              <a:t> ve alacaklılar tarafından haczettirilebilir</a:t>
            </a:r>
            <a:r>
              <a:rPr lang="tr-TR" dirty="0" smtClean="0"/>
              <a:t>. (TMK m. 688/3)</a:t>
            </a:r>
          </a:p>
          <a:p>
            <a:pPr marL="0" indent="0" algn="just">
              <a:buNone/>
            </a:pPr>
            <a:r>
              <a:rPr lang="tr-TR" dirty="0" smtClean="0"/>
              <a:t>Her paydaş payı üzerinde, önalım, gerialım, alım hakları tanıyıp, bu hakları tapu kütüğüne şerh ettirebilir.</a:t>
            </a:r>
          </a:p>
          <a:p>
            <a:pPr marL="0" indent="0" algn="just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319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427699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4. Payın İntikali ve Haczi</a:t>
            </a:r>
          </a:p>
          <a:p>
            <a:pPr algn="just"/>
            <a:r>
              <a:rPr lang="tr-TR" dirty="0" smtClean="0"/>
              <a:t>Pay </a:t>
            </a:r>
            <a:r>
              <a:rPr lang="tr-TR" dirty="0" err="1" smtClean="0"/>
              <a:t>sağlararası</a:t>
            </a:r>
            <a:r>
              <a:rPr lang="tr-TR" dirty="0" smtClean="0"/>
              <a:t> işlemle devredilebildiğine göre, miras yoluyla da intikal edebilir. Payın haczi de mümkündür.</a:t>
            </a:r>
          </a:p>
          <a:p>
            <a:pPr marL="0" indent="0" algn="just">
              <a:buNone/>
            </a:pPr>
            <a:r>
              <a:rPr lang="tr-TR" b="1" dirty="0" smtClean="0"/>
              <a:t>5. Paya İlişkin Hakkın Korunması</a:t>
            </a:r>
          </a:p>
          <a:p>
            <a:pPr marL="0" indent="0" algn="just">
              <a:buNone/>
            </a:pPr>
            <a:r>
              <a:rPr lang="tr-TR" dirty="0" smtClean="0"/>
              <a:t>Kendi payı bakımından malikin yetkilerine sahip bulunan her paydaş, haksız </a:t>
            </a:r>
            <a:r>
              <a:rPr lang="tr-TR" dirty="0" err="1" smtClean="0"/>
              <a:t>elkoyma</a:t>
            </a:r>
            <a:r>
              <a:rPr lang="tr-TR" dirty="0" smtClean="0"/>
              <a:t> ve </a:t>
            </a:r>
            <a:r>
              <a:rPr lang="tr-TR" dirty="0" err="1" smtClean="0"/>
              <a:t>elatmalara</a:t>
            </a:r>
            <a:r>
              <a:rPr lang="tr-TR" dirty="0" smtClean="0"/>
              <a:t> karşı mülkiyet hakkının koruyucu yetkilerinden yararlanarak istihkak ve </a:t>
            </a:r>
            <a:r>
              <a:rPr lang="tr-TR" dirty="0" err="1" smtClean="0"/>
              <a:t>elatmanın</a:t>
            </a:r>
            <a:r>
              <a:rPr lang="tr-TR" dirty="0" smtClean="0"/>
              <a:t> önlenmesi davalarını açabilir.</a:t>
            </a:r>
          </a:p>
          <a:p>
            <a:pPr marL="0" indent="0" algn="just">
              <a:buNone/>
            </a:pPr>
            <a:r>
              <a:rPr lang="tr-TR" dirty="0" smtClean="0"/>
              <a:t>Bu davalar üçüncü kişilere karşı </a:t>
            </a:r>
            <a:r>
              <a:rPr lang="tr-TR" dirty="0"/>
              <a:t>açılabileceği </a:t>
            </a:r>
            <a:r>
              <a:rPr lang="tr-TR" dirty="0" smtClean="0"/>
              <a:t>gibi mala haksız </a:t>
            </a:r>
            <a:r>
              <a:rPr lang="tr-TR" dirty="0" err="1" smtClean="0"/>
              <a:t>elkoyan</a:t>
            </a:r>
            <a:r>
              <a:rPr lang="tr-TR" dirty="0" smtClean="0"/>
              <a:t> veya </a:t>
            </a:r>
            <a:r>
              <a:rPr lang="tr-TR" dirty="0" err="1" smtClean="0"/>
              <a:t>elatan</a:t>
            </a:r>
            <a:r>
              <a:rPr lang="tr-TR" dirty="0" smtClean="0"/>
              <a:t> diğer paydaş veya paydaşlara karşı da açılabilir.</a:t>
            </a:r>
          </a:p>
        </p:txBody>
      </p:sp>
    </p:spTree>
    <p:extLst>
      <p:ext uri="{BB962C8B-B14F-4D97-AF65-F5344CB8AC3E}">
        <p14:creationId xmlns:p14="http://schemas.microsoft.com/office/powerpoint/2010/main" val="375508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24935" cy="427699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D. Paylı Mülkiyette Yönetim ve Tasarruf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Yönetime İlişkin Kanuni Düzenleme</a:t>
            </a:r>
          </a:p>
          <a:p>
            <a:pPr marL="0" indent="0" algn="just">
              <a:buNone/>
            </a:pPr>
            <a:r>
              <a:rPr lang="tr-TR" dirty="0"/>
              <a:t>Paydaşlar, kendi aralarında oybirliğiyle anlaşarak </a:t>
            </a:r>
            <a:r>
              <a:rPr lang="tr-TR" dirty="0" smtClean="0"/>
              <a:t>yönetime </a:t>
            </a:r>
            <a:r>
              <a:rPr lang="tr-TR" dirty="0"/>
              <a:t>ilişkin konularda kanun hükümlerinden farklı bir </a:t>
            </a:r>
            <a:r>
              <a:rPr lang="tr-TR" dirty="0" smtClean="0"/>
              <a:t>düzenleme </a:t>
            </a:r>
            <a:r>
              <a:rPr lang="tr-TR" dirty="0"/>
              <a:t>yapabilirler. </a:t>
            </a:r>
            <a:r>
              <a:rPr lang="tr-TR" dirty="0" smtClean="0"/>
              <a:t>(689/1)</a:t>
            </a:r>
          </a:p>
          <a:p>
            <a:pPr marL="0" indent="0" algn="just">
              <a:buNone/>
            </a:pPr>
            <a:r>
              <a:rPr lang="tr-TR" dirty="0" smtClean="0"/>
              <a:t>Yönetime </a:t>
            </a:r>
            <a:r>
              <a:rPr lang="tr-TR" dirty="0"/>
              <a:t>ilişkin konularda paydaşların </a:t>
            </a:r>
            <a:r>
              <a:rPr lang="tr-TR" dirty="0" smtClean="0"/>
              <a:t>yaptıkları düzenleme </a:t>
            </a:r>
            <a:r>
              <a:rPr lang="tr-TR" dirty="0"/>
              <a:t>ve aldıkları kararlar ile mahkemece verilen kararlar, sonradan paydaş olan veya </a:t>
            </a:r>
            <a:r>
              <a:rPr lang="tr-TR" dirty="0" smtClean="0"/>
              <a:t>pay üzerinde </a:t>
            </a:r>
            <a:r>
              <a:rPr lang="tr-TR" dirty="0"/>
              <a:t>aynî hak kazanan kimseleri de bağlar</a:t>
            </a:r>
            <a:r>
              <a:rPr lang="tr-TR" dirty="0" smtClean="0"/>
              <a:t>.(TMK m. 695/1)</a:t>
            </a:r>
          </a:p>
          <a:p>
            <a:pPr marL="0" indent="0" algn="just">
              <a:buNone/>
            </a:pPr>
            <a:r>
              <a:rPr lang="tr-TR" dirty="0" smtClean="0"/>
              <a:t>Medeni Kanun yönetim işlerini çeşitli gruplara ayırmaktadır.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Zorunlu yönetim işleri (TMK m. 689/I/1)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İvedi yönetim işleri(TMK m. 689/I/2)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Olağan Yönetim işleri(TMK m. 690/1)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Önemli yönetim işleri (TMK m. 691/1)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Olağanüstü yönetim işleri (TMK m. 692/1)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193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640959" cy="434900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2. Yararlanma, Kullanma ve Yönetime İlişkin Olarak Paydaşlar Arasında Yapılan Düzenleme</a:t>
            </a:r>
          </a:p>
          <a:p>
            <a:pPr marL="0" indent="0">
              <a:buNone/>
            </a:pPr>
            <a:r>
              <a:rPr lang="tr-TR" i="1" dirty="0" smtClean="0"/>
              <a:t>‘Paydaşlar</a:t>
            </a:r>
            <a:r>
              <a:rPr lang="tr-TR" i="1" dirty="0"/>
              <a:t>, kendi aralarında oybirliğiyle anlaşarak yararlanma, kullanma ve</a:t>
            </a:r>
          </a:p>
          <a:p>
            <a:pPr marL="0" indent="0">
              <a:buNone/>
            </a:pPr>
            <a:r>
              <a:rPr lang="tr-TR" i="1" dirty="0"/>
              <a:t>yönetime ilişkin konularda kanun hükümlerinden farklı bir düzenleme yapabilirler. Ancak, böyle bir</a:t>
            </a:r>
          </a:p>
          <a:p>
            <a:pPr marL="0" indent="0">
              <a:buNone/>
            </a:pPr>
            <a:r>
              <a:rPr lang="tr-TR" i="1" dirty="0"/>
              <a:t>anlaşmayla paydaşların aşağıdaki hak ve yetkileri kaldırılamaz ve sınırlandırılamaz:</a:t>
            </a:r>
          </a:p>
          <a:p>
            <a:pPr marL="0" indent="0">
              <a:buNone/>
            </a:pPr>
            <a:r>
              <a:rPr lang="tr-TR" i="1" dirty="0"/>
              <a:t>1. Paylı mülkiyet konusu eşyanın kullanılabilirliğinin ve değerinin korunması için zorunlu olan</a:t>
            </a:r>
          </a:p>
          <a:p>
            <a:pPr marL="0" indent="0">
              <a:buNone/>
            </a:pPr>
            <a:r>
              <a:rPr lang="tr-TR" i="1" dirty="0"/>
              <a:t>yönetim işlerini yapmak ve gerektiğinde mahkemeden buna ilişkin önlemlerin alınmasını istemek,</a:t>
            </a:r>
          </a:p>
          <a:p>
            <a:pPr marL="0" indent="0">
              <a:buNone/>
            </a:pPr>
            <a:r>
              <a:rPr lang="tr-TR" i="1" dirty="0"/>
              <a:t>8157</a:t>
            </a:r>
          </a:p>
          <a:p>
            <a:pPr marL="0" indent="0">
              <a:buNone/>
            </a:pPr>
            <a:r>
              <a:rPr lang="tr-TR" i="1" dirty="0"/>
              <a:t>2. Eşyayı bir zarar tehlikesinden veya zararın artmasından korumak için derhâl alınması</a:t>
            </a:r>
          </a:p>
          <a:p>
            <a:pPr marL="0" indent="0">
              <a:buNone/>
            </a:pPr>
            <a:r>
              <a:rPr lang="tr-TR" i="1" dirty="0"/>
              <a:t>gereken önlemleri bütün paydaşlar hesabına almak.</a:t>
            </a:r>
          </a:p>
          <a:p>
            <a:pPr marL="0" indent="0">
              <a:buNone/>
            </a:pPr>
            <a:r>
              <a:rPr lang="tr-TR" i="1" dirty="0"/>
              <a:t>Taşınmazlarla ilgili anlaşmalar imzalarının noterlikçe onaylanması koşuluyla paydaşlardan</a:t>
            </a:r>
          </a:p>
          <a:p>
            <a:pPr marL="0" indent="0">
              <a:buNone/>
            </a:pPr>
            <a:r>
              <a:rPr lang="tr-TR" i="1" dirty="0"/>
              <a:t>birinin başvurusu üzerine tapu kütüğüne şerh verilebilir. </a:t>
            </a:r>
            <a:r>
              <a:rPr lang="tr-TR" i="1" dirty="0" smtClean="0"/>
              <a:t>‘</a:t>
            </a:r>
            <a:r>
              <a:rPr lang="tr-TR" dirty="0" smtClean="0"/>
              <a:t> (TMK m. 689)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816885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E. Paydaşların Malın Bütünü Bakımından Yetkileri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Yönetime Katılma Yetkisi</a:t>
            </a:r>
          </a:p>
          <a:p>
            <a:pPr marL="0" indent="0" algn="just">
              <a:buNone/>
            </a:pPr>
            <a:r>
              <a:rPr lang="tr-TR" dirty="0" smtClean="0"/>
              <a:t>Her paydaşın paylı malın yönetimine katılma yetkisi vardır.</a:t>
            </a:r>
          </a:p>
          <a:p>
            <a:pPr marL="0" indent="0" algn="just">
              <a:buNone/>
            </a:pPr>
            <a:r>
              <a:rPr lang="tr-TR" b="1" dirty="0" smtClean="0"/>
              <a:t>2. Paylı Maldan Yararlanma ve Onu Kullanma Yetkisi </a:t>
            </a:r>
          </a:p>
          <a:p>
            <a:pPr marL="0" indent="0" algn="just">
              <a:buNone/>
            </a:pPr>
            <a:r>
              <a:rPr lang="tr-TR" i="1" dirty="0" smtClean="0"/>
              <a:t>‘Paydaşlardan </a:t>
            </a:r>
            <a:r>
              <a:rPr lang="tr-TR" i="1" dirty="0"/>
              <a:t>her biri, diğerlerinin hakları ile bağdaştığı ölçüde paylı </a:t>
            </a:r>
            <a:r>
              <a:rPr lang="tr-TR" i="1" dirty="0" smtClean="0"/>
              <a:t>maldan yararlanabilir </a:t>
            </a:r>
            <a:r>
              <a:rPr lang="tr-TR" i="1" dirty="0"/>
              <a:t>ve onu kullanabilir.</a:t>
            </a:r>
          </a:p>
          <a:p>
            <a:pPr marL="0" indent="0" algn="just">
              <a:buNone/>
            </a:pPr>
            <a:r>
              <a:rPr lang="tr-TR" i="1" dirty="0"/>
              <a:t>Uyuşmazlık hâlinde yararlanma ve kullanma şeklini hâkim belirler. Bu belirleme, paylı </a:t>
            </a:r>
            <a:r>
              <a:rPr lang="tr-TR" i="1" dirty="0" smtClean="0"/>
              <a:t>malın kullanılmasının </a:t>
            </a:r>
            <a:r>
              <a:rPr lang="tr-TR" i="1" dirty="0"/>
              <a:t>zaman veya yer itibarıyla paydaşlar arasında bölünmesi biçiminde de olabilir.</a:t>
            </a:r>
          </a:p>
          <a:p>
            <a:pPr marL="0" indent="0" algn="just">
              <a:buNone/>
            </a:pPr>
            <a:r>
              <a:rPr lang="tr-TR" dirty="0" smtClean="0"/>
              <a:t>(TMK m. 693/1-2)</a:t>
            </a:r>
          </a:p>
          <a:p>
            <a:pPr marL="0" indent="0" algn="just">
              <a:buNone/>
            </a:pPr>
            <a:r>
              <a:rPr lang="tr-TR" dirty="0" smtClean="0"/>
              <a:t>Paydaşlar, paylı malı kullanma biçimini de bir anlaşmayla belirleyebilirler.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6200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568951" cy="434900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b="1" dirty="0" smtClean="0"/>
              <a:t>3. Ortak Menfaatleri Koruma Yetkisi</a:t>
            </a:r>
          </a:p>
          <a:p>
            <a:pPr marL="0" indent="0" algn="just">
              <a:buNone/>
            </a:pPr>
            <a:r>
              <a:rPr lang="tr-TR" i="1" dirty="0" smtClean="0"/>
              <a:t>‘Paydaşlardan </a:t>
            </a:r>
            <a:r>
              <a:rPr lang="tr-TR" i="1" dirty="0"/>
              <a:t>her biri, bölünemeyen ortak menfaatlerin korunmasını diğer paydaşları temsilen sağlayabilir.’ </a:t>
            </a:r>
            <a:r>
              <a:rPr lang="tr-TR" dirty="0" smtClean="0"/>
              <a:t>(TMK m. 693/3)</a:t>
            </a:r>
          </a:p>
          <a:p>
            <a:pPr marL="0" indent="0" algn="just">
              <a:buNone/>
            </a:pPr>
            <a:r>
              <a:rPr lang="tr-TR" dirty="0" smtClean="0"/>
              <a:t>Paylı malın bütünüyle ilgili olarak bir kişi tarafından açılan davanın ise bütün paydaşlara yöneltilmesi gerekir.</a:t>
            </a:r>
          </a:p>
          <a:p>
            <a:pPr marL="0" indent="0" algn="just">
              <a:buNone/>
            </a:pPr>
            <a:r>
              <a:rPr lang="tr-TR" b="1" dirty="0" smtClean="0"/>
              <a:t>F. Paylı Malla İlgili Gider ve Yükümlülüklere Katılma</a:t>
            </a:r>
          </a:p>
          <a:p>
            <a:pPr marL="0" indent="0" algn="just">
              <a:buNone/>
            </a:pPr>
            <a:r>
              <a:rPr lang="tr-TR" dirty="0" smtClean="0"/>
              <a:t>TMK m. 694’e göre</a:t>
            </a:r>
            <a:r>
              <a:rPr lang="tr-TR" dirty="0"/>
              <a:t>, </a:t>
            </a:r>
            <a:r>
              <a:rPr lang="tr-TR" i="1" dirty="0"/>
              <a:t>‘Paylı mülkiyetten doğan veya paylı malı ilgilendiren yönetim giderleri, </a:t>
            </a:r>
            <a:r>
              <a:rPr lang="tr-TR" i="1" dirty="0" smtClean="0"/>
              <a:t>vergiler ve </a:t>
            </a:r>
            <a:r>
              <a:rPr lang="tr-TR" i="1" dirty="0"/>
              <a:t>diğer yükümlülükler, aksine bir hüküm bulunmadıkça, paydaşlar tarafından payları </a:t>
            </a:r>
            <a:r>
              <a:rPr lang="tr-TR" i="1" dirty="0" smtClean="0"/>
              <a:t>oranında karşılanır</a:t>
            </a:r>
            <a:r>
              <a:rPr lang="tr-TR" i="1" dirty="0"/>
              <a:t>.</a:t>
            </a:r>
          </a:p>
          <a:p>
            <a:pPr marL="0" indent="0" algn="just">
              <a:buNone/>
            </a:pPr>
            <a:r>
              <a:rPr lang="tr-TR" i="1" dirty="0"/>
              <a:t>Payına düşenden fazlasını ödemiş bulunan paydaş, diğerlerine payları oranında rücu edebilir</a:t>
            </a:r>
            <a:r>
              <a:rPr lang="tr-TR" i="1" dirty="0" smtClean="0"/>
              <a:t>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968874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101</TotalTime>
  <Words>1076</Words>
  <Application>Microsoft Office PowerPoint</Application>
  <PresentationFormat>Ekran Gösterisi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Cilt</vt:lpstr>
      <vt:lpstr>Mülkiyet-2</vt:lpstr>
      <vt:lpstr>5. Mülkiyetin Çeşitleri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Mülkiyet-2</dc:title>
  <dc:creator>Acer</dc:creator>
  <cp:lastModifiedBy>Acer</cp:lastModifiedBy>
  <cp:revision>11</cp:revision>
  <dcterms:created xsi:type="dcterms:W3CDTF">2019-11-22T05:32:02Z</dcterms:created>
  <dcterms:modified xsi:type="dcterms:W3CDTF">2019-11-22T07:13:19Z</dcterms:modified>
</cp:coreProperties>
</file>