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Yapısalcılık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Yapısalcılık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tr-TR" dirty="0"/>
              <a:t>Yapısalcılık sosyal, kültürel ve politik yapıların gayrişahsi etkilerini çözümlemek için dilbilimsel kuramlardan yararlanan bir kuramsal gelenektir. </a:t>
            </a:r>
          </a:p>
          <a:p>
            <a:pPr lvl="1"/>
            <a:r>
              <a:rPr lang="tr-TR" dirty="0"/>
              <a:t>Bireylerin kararlarını, düşünme şekillerini ve edimlerini göstergeler sistemi içerisinde geliştirdiklerini savunur. </a:t>
            </a:r>
          </a:p>
          <a:p>
            <a:pPr lvl="1"/>
            <a:r>
              <a:rPr lang="tr-TR" dirty="0"/>
              <a:t>Dil analizin merkezi </a:t>
            </a:r>
            <a:r>
              <a:rPr lang="tr-TR" dirty="0" err="1"/>
              <a:t>konunmundadır</a:t>
            </a:r>
            <a:r>
              <a:rPr lang="tr-TR" dirty="0"/>
              <a:t>. </a:t>
            </a:r>
          </a:p>
          <a:p>
            <a:pPr lvl="1"/>
            <a:r>
              <a:rPr lang="tr-TR" dirty="0"/>
              <a:t>Toplumsallığı dilsel bir sistemin temsil biçimleri olarak çözümler.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Roland Barthes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Saussure’ün</a:t>
            </a:r>
            <a:r>
              <a:rPr lang="tr-TR" dirty="0"/>
              <a:t> geliştirdiği kuramsal modelin toplum eleştirisine tercüme edilmesinde Barthes’ın etkisi büyüktür. </a:t>
            </a:r>
          </a:p>
          <a:p>
            <a:r>
              <a:rPr lang="tr-TR" dirty="0" err="1"/>
              <a:t>Barthes</a:t>
            </a:r>
            <a:r>
              <a:rPr lang="tr-TR" dirty="0"/>
              <a:t> popüler kültür, moda, reklamcılık, gündelik yaşam gibi çok farklı konuyu yapısal dilbilimin ışığında çözümlemiştir. </a:t>
            </a:r>
          </a:p>
          <a:p>
            <a:r>
              <a:rPr lang="tr-TR" dirty="0"/>
              <a:t>Barthes’ın geç dönem çalışmaları yapısalcılık sonrası eleştirilere dahil olur; </a:t>
            </a:r>
          </a:p>
          <a:p>
            <a:pPr lvl="1"/>
            <a:r>
              <a:rPr lang="tr-TR" dirty="0"/>
              <a:t>ama onun özellikle 50’li yılların çağdaş Avrupa kültürüne ilişkin çözümlemeleri yapısalcı geleneğin toplum ve kültür çözümlemelerine genişlemesini sağlamıştır.</a:t>
            </a:r>
          </a:p>
          <a:p>
            <a:pPr lvl="1"/>
            <a:r>
              <a:rPr lang="tr-TR" dirty="0"/>
              <a:t>Bu nedenle yapısalcı kuramcılar arasında bilinirliğini korur. 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97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Roland Barthes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Barthes</a:t>
            </a:r>
            <a:r>
              <a:rPr lang="tr-TR" dirty="0"/>
              <a:t>, savaş sonrası Avrupa’da kapitalist tüketim kültürünün işaretler sistemi gibi yapılaştığını savunur.</a:t>
            </a:r>
          </a:p>
          <a:p>
            <a:pPr lvl="1"/>
            <a:r>
              <a:rPr lang="tr-TR" dirty="0"/>
              <a:t>Bu doğrultuda, toplumsal </a:t>
            </a:r>
            <a:r>
              <a:rPr lang="tr-TR" dirty="0" err="1"/>
              <a:t>yaşamıdilin</a:t>
            </a:r>
            <a:r>
              <a:rPr lang="tr-TR" dirty="0"/>
              <a:t> diferansiyel mantığına dayalı bir gösterge sistemi gibi çözümler.</a:t>
            </a:r>
          </a:p>
          <a:p>
            <a:pPr lvl="1"/>
            <a:r>
              <a:rPr lang="tr-TR" dirty="0" err="1"/>
              <a:t>Anahatlarıyla</a:t>
            </a:r>
            <a:r>
              <a:rPr lang="tr-TR" dirty="0"/>
              <a:t> </a:t>
            </a:r>
            <a:r>
              <a:rPr lang="tr-TR" dirty="0" err="1"/>
              <a:t>Saussure’ün</a:t>
            </a:r>
            <a:r>
              <a:rPr lang="tr-TR" dirty="0"/>
              <a:t> dilsel çözümlemesine sadıktır.</a:t>
            </a:r>
          </a:p>
          <a:p>
            <a:r>
              <a:rPr lang="tr-TR" dirty="0"/>
              <a:t>Ancak, Barthes’ın çalışmaları </a:t>
            </a:r>
            <a:r>
              <a:rPr lang="tr-TR" dirty="0" err="1"/>
              <a:t>Saussure’ün</a:t>
            </a:r>
            <a:r>
              <a:rPr lang="tr-TR" dirty="0"/>
              <a:t> kuramsal modelini basitçe toplum ve kültür eleştirisine uyarlamak değildir. </a:t>
            </a:r>
          </a:p>
          <a:p>
            <a:r>
              <a:rPr lang="tr-TR" dirty="0"/>
              <a:t>Dilbilimsel yapısalcılığa yeni kuramsal açılımlar getirmiştir.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98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Çağdaş</a:t>
            </a:r>
            <a:r>
              <a:rPr lang="en-US" dirty="0"/>
              <a:t> </a:t>
            </a:r>
            <a:r>
              <a:rPr lang="en-US" dirty="0" err="1"/>
              <a:t>Mitler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tr-TR" dirty="0"/>
              <a:t>Savaş sonrası Avrupa’nın tüketim kültürü eleştirisini geliştirdiği en ünlü eseri Çağdaş </a:t>
            </a:r>
            <a:r>
              <a:rPr lang="tr-TR" dirty="0" err="1"/>
              <a:t>Söylenler’dir</a:t>
            </a:r>
            <a:r>
              <a:rPr lang="tr-TR" dirty="0"/>
              <a:t> (</a:t>
            </a:r>
            <a:r>
              <a:rPr lang="tr-TR" dirty="0" err="1"/>
              <a:t>Mythologies</a:t>
            </a:r>
            <a:r>
              <a:rPr lang="tr-TR" dirty="0"/>
              <a:t>).</a:t>
            </a:r>
          </a:p>
          <a:p>
            <a:pPr lvl="1"/>
            <a:r>
              <a:rPr lang="tr-TR" dirty="0"/>
              <a:t>Bu kitap bisiklet yarışları, reklamlar, popüler dergiler, güreş gibi farklı kültürel pratiğin eleştirisidir. </a:t>
            </a:r>
          </a:p>
          <a:p>
            <a:r>
              <a:rPr lang="tr-TR" dirty="0" err="1"/>
              <a:t>Barthes’a</a:t>
            </a:r>
            <a:r>
              <a:rPr lang="tr-TR" dirty="0"/>
              <a:t> göre doğallık ve kaçınılmazlık atfedilen çağdaş mitlerin dilsel bir inşa olduğunu göstermeyi amaçlar.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250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Çağdaş</a:t>
            </a:r>
            <a:r>
              <a:rPr lang="en-US" dirty="0"/>
              <a:t> </a:t>
            </a:r>
            <a:r>
              <a:rPr lang="en-US" dirty="0" err="1"/>
              <a:t>Mitler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/>
          </a:bodyPr>
          <a:lstStyle/>
          <a:p>
            <a:r>
              <a:rPr lang="tr-TR" dirty="0"/>
              <a:t>Günümüzde Mit başlıklı yazısında </a:t>
            </a:r>
            <a:r>
              <a:rPr lang="tr-TR" dirty="0" err="1"/>
              <a:t>Saussure’ün</a:t>
            </a:r>
            <a:r>
              <a:rPr lang="tr-TR" dirty="0"/>
              <a:t> dilbilimsel çözümlemesini derinleştirdiği kuramsal modeli geliştirir.</a:t>
            </a:r>
          </a:p>
          <a:p>
            <a:pPr lvl="1"/>
            <a:r>
              <a:rPr lang="tr-TR" dirty="0"/>
              <a:t>Buna göre, gösteren-gösterilen ilişkisinin keyfiliği ve farklılıklar sistemini kabul eder. (</a:t>
            </a:r>
            <a:r>
              <a:rPr lang="tr-TR" dirty="0" err="1"/>
              <a:t>Saussure</a:t>
            </a:r>
            <a:r>
              <a:rPr lang="tr-TR" dirty="0"/>
              <a:t>)</a:t>
            </a:r>
          </a:p>
          <a:p>
            <a:pPr lvl="1"/>
            <a:r>
              <a:rPr lang="tr-TR" dirty="0" err="1"/>
              <a:t>Barthes’a</a:t>
            </a:r>
            <a:r>
              <a:rPr lang="tr-TR" dirty="0"/>
              <a:t> göre dilin bu özelliği kültürel ve tarihsel olarak spesifik anlam üretimlerine kapı aralar.</a:t>
            </a:r>
          </a:p>
          <a:p>
            <a:pPr lvl="2"/>
            <a:r>
              <a:rPr lang="tr-TR" dirty="0"/>
              <a:t>Dil yaratıcıdır; göstergelerin keyfiliği sayesinde söylemi çoğaltır.</a:t>
            </a:r>
          </a:p>
          <a:p>
            <a:pPr lvl="2"/>
            <a:r>
              <a:rPr lang="tr-TR" dirty="0"/>
              <a:t>Söylemin çoğaltılması ideolojik/</a:t>
            </a:r>
            <a:r>
              <a:rPr lang="tr-TR" dirty="0" err="1"/>
              <a:t>mitsel</a:t>
            </a:r>
            <a:r>
              <a:rPr lang="tr-TR" dirty="0"/>
              <a:t> inşaları çözümlemek için çıkış noktasını oluşturur.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526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Çağdaş</a:t>
            </a:r>
            <a:r>
              <a:rPr lang="en-US" dirty="0"/>
              <a:t> </a:t>
            </a:r>
            <a:r>
              <a:rPr lang="en-US" dirty="0" err="1"/>
              <a:t>Mitler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Bu nedenle dilin iki yüzü vardır. </a:t>
            </a:r>
          </a:p>
          <a:p>
            <a:r>
              <a:rPr lang="tr-TR" dirty="0"/>
              <a:t>Birinci yüz </a:t>
            </a:r>
            <a:r>
              <a:rPr lang="tr-TR" dirty="0" err="1"/>
              <a:t>Saussure’ün</a:t>
            </a:r>
            <a:r>
              <a:rPr lang="tr-TR" dirty="0"/>
              <a:t> kuramlaştırdığı anlam inşası alanıdır</a:t>
            </a:r>
          </a:p>
          <a:p>
            <a:pPr lvl="1"/>
            <a:r>
              <a:rPr lang="tr-TR" dirty="0"/>
              <a:t>Gösteren – gösterilen &gt; Gösterge</a:t>
            </a:r>
          </a:p>
          <a:p>
            <a:r>
              <a:rPr lang="tr-TR" dirty="0"/>
              <a:t>İkinci düzeyde göstergeler başka bir gösterilenin </a:t>
            </a:r>
            <a:r>
              <a:rPr lang="tr-TR" dirty="0" err="1"/>
              <a:t>gösteren’i</a:t>
            </a:r>
            <a:r>
              <a:rPr lang="tr-TR" dirty="0"/>
              <a:t> gibi işleyebilir.</a:t>
            </a:r>
          </a:p>
          <a:p>
            <a:r>
              <a:rPr lang="tr-TR" dirty="0" err="1"/>
              <a:t>Barthes</a:t>
            </a:r>
            <a:r>
              <a:rPr lang="tr-TR" dirty="0"/>
              <a:t> bu düzeyi çağrışım/yan-anlam olarak kavramsallaştırır. </a:t>
            </a:r>
          </a:p>
          <a:p>
            <a:r>
              <a:rPr lang="tr-TR" dirty="0"/>
              <a:t>Bu düzey ideolojik/</a:t>
            </a:r>
            <a:r>
              <a:rPr lang="tr-TR" dirty="0" err="1"/>
              <a:t>mitsel</a:t>
            </a:r>
            <a:r>
              <a:rPr lang="tr-TR" dirty="0"/>
              <a:t> anlamların çözümleneceği alana işaret eder. </a:t>
            </a:r>
          </a:p>
          <a:p>
            <a:r>
              <a:rPr lang="tr-TR" dirty="0"/>
              <a:t>Çağdaş kapitalist toplumlarda pek çok gösterge bu ikincil düzeyde kurulan inşalar yoluyla </a:t>
            </a:r>
            <a:r>
              <a:rPr lang="tr-TR" dirty="0" err="1"/>
              <a:t>toplumsal’ı</a:t>
            </a:r>
            <a:r>
              <a:rPr lang="tr-TR" dirty="0"/>
              <a:t> üretir ve düzenler.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56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88065-AE4B-224E-9B76-38118145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Çağdaş</a:t>
            </a:r>
            <a:r>
              <a:rPr lang="en-US" dirty="0"/>
              <a:t> </a:t>
            </a:r>
            <a:r>
              <a:rPr lang="en-US" dirty="0" err="1"/>
              <a:t>Mitler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EC3B2-C693-BF4D-A166-7DA60675AB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42415" y="2313432"/>
            <a:ext cx="3888813" cy="3493008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Barthes’ın bu düzeyler arası geçişle ilgili verdiği en ünlü örnek Paris </a:t>
            </a:r>
            <a:r>
              <a:rPr lang="tr-TR" dirty="0" err="1"/>
              <a:t>Match</a:t>
            </a:r>
            <a:r>
              <a:rPr lang="tr-TR" dirty="0"/>
              <a:t> dergisinin kapak fotoğrafıdır.</a:t>
            </a:r>
          </a:p>
          <a:p>
            <a:r>
              <a:rPr lang="tr-TR" dirty="0"/>
              <a:t>Selam veren </a:t>
            </a:r>
            <a:r>
              <a:rPr lang="tr-TR"/>
              <a:t>üniformalı siyahi çocuk </a:t>
            </a:r>
            <a:r>
              <a:rPr lang="tr-TR" dirty="0"/>
              <a:t>(birinci düzey) başka bir </a:t>
            </a:r>
            <a:r>
              <a:rPr lang="tr-TR" dirty="0" err="1"/>
              <a:t>gösterilen’in</a:t>
            </a:r>
            <a:r>
              <a:rPr lang="tr-TR" dirty="0"/>
              <a:t> (emperyalizmin) tasdik edildiği bir gösterge gibi çalışır. </a:t>
            </a:r>
          </a:p>
          <a:p>
            <a:endParaRPr lang="en-US" dirty="0"/>
          </a:p>
        </p:txBody>
      </p:sp>
      <p:pic>
        <p:nvPicPr>
          <p:cNvPr id="6" name="Content Placeholder 5" descr="A picture containing text, man, book, person&#10;&#10;Description automatically generated">
            <a:extLst>
              <a:ext uri="{FF2B5EF4-FFF2-40B4-BE49-F238E27FC236}">
                <a16:creationId xmlns:a16="http://schemas.microsoft.com/office/drawing/2014/main" id="{443CE3B1-C687-7D4C-9643-D2DADD0C10C2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999" y="2312988"/>
            <a:ext cx="2579527" cy="3494087"/>
          </a:xfrm>
        </p:spPr>
      </p:pic>
    </p:spTree>
    <p:extLst>
      <p:ext uri="{BB962C8B-B14F-4D97-AF65-F5344CB8AC3E}">
        <p14:creationId xmlns:p14="http://schemas.microsoft.com/office/powerpoint/2010/main" val="1729239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378</TotalTime>
  <Words>397</Words>
  <Application>Microsoft Macintosh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Rockwell</vt:lpstr>
      <vt:lpstr>Wingdings 2</vt:lpstr>
      <vt:lpstr>Austin</vt:lpstr>
      <vt:lpstr>Yapısalcılık</vt:lpstr>
      <vt:lpstr>Yapısalcılık</vt:lpstr>
      <vt:lpstr>Roland Barthes</vt:lpstr>
      <vt:lpstr>Roland Barthes</vt:lpstr>
      <vt:lpstr>Çağdaş Mitler</vt:lpstr>
      <vt:lpstr>Çağdaş Mitler</vt:lpstr>
      <vt:lpstr>Çağdaş Mitler</vt:lpstr>
      <vt:lpstr>Çağdaş Mitler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39</cp:revision>
  <dcterms:created xsi:type="dcterms:W3CDTF">2018-12-07T09:28:51Z</dcterms:created>
  <dcterms:modified xsi:type="dcterms:W3CDTF">2019-02-19T19:38:13Z</dcterms:modified>
</cp:coreProperties>
</file>