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2" r:id="rId2"/>
    <p:sldId id="256" r:id="rId3"/>
    <p:sldId id="257" r:id="rId4"/>
    <p:sldId id="281" r:id="rId5"/>
    <p:sldId id="280" r:id="rId6"/>
    <p:sldId id="279" r:id="rId7"/>
    <p:sldId id="278" r:id="rId8"/>
    <p:sldId id="277" r:id="rId9"/>
    <p:sldId id="276" r:id="rId10"/>
    <p:sldId id="275" r:id="rId11"/>
    <p:sldId id="274" r:id="rId12"/>
    <p:sldId id="273" r:id="rId13"/>
  </p:sldIdLst>
  <p:sldSz cx="12192000" cy="6858000"/>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859629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16674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0983786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4944287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5565680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46689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030489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151878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23830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34033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F7FD31C-18DE-4D2F-9914-A162679ED86F}" type="datetimeFigureOut">
              <a:rPr lang="tr-TR" smtClean="0"/>
              <a:t>1.08.2021</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51427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311701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F7FD31C-18DE-4D2F-9914-A162679ED86F}" type="datetimeFigureOut">
              <a:rPr lang="tr-TR" smtClean="0"/>
              <a:t>1.08.2021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2271592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F7FD31C-18DE-4D2F-9914-A162679ED86F}" type="datetimeFigureOut">
              <a:rPr lang="tr-TR" smtClean="0"/>
              <a:t>1.08.2021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18600351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7FD31C-18DE-4D2F-9914-A162679ED86F}" type="datetimeFigureOut">
              <a:rPr lang="tr-TR" smtClean="0"/>
              <a:t>1.08.2021</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41460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655057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F7FD31C-18DE-4D2F-9914-A162679ED86F}" type="datetimeFigureOut">
              <a:rPr lang="tr-TR" smtClean="0"/>
              <a:t>1.08.2021</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68135E2-6B8A-4939-AEA2-9A8650E7983C}" type="slidenum">
              <a:rPr lang="tr-TR" smtClean="0"/>
              <a:t>‹#›</a:t>
            </a:fld>
            <a:endParaRPr lang="tr-TR"/>
          </a:p>
        </p:txBody>
      </p:sp>
    </p:spTree>
    <p:extLst>
      <p:ext uri="{BB962C8B-B14F-4D97-AF65-F5344CB8AC3E}">
        <p14:creationId xmlns:p14="http://schemas.microsoft.com/office/powerpoint/2010/main" val="378563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1F7FD31C-18DE-4D2F-9914-A162679ED86F}" type="datetimeFigureOut">
              <a:rPr lang="tr-TR" smtClean="0"/>
              <a:t>1.08.2021</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68135E2-6B8A-4939-AEA2-9A8650E7983C}" type="slidenum">
              <a:rPr lang="tr-TR" smtClean="0"/>
              <a:t>‹#›</a:t>
            </a:fld>
            <a:endParaRPr lang="tr-TR"/>
          </a:p>
        </p:txBody>
      </p:sp>
    </p:spTree>
    <p:extLst>
      <p:ext uri="{BB962C8B-B14F-4D97-AF65-F5344CB8AC3E}">
        <p14:creationId xmlns:p14="http://schemas.microsoft.com/office/powerpoint/2010/main" val="99218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751012" y="520701"/>
            <a:ext cx="8689976" cy="2042617"/>
          </a:xfrm>
        </p:spPr>
        <p:txBody>
          <a:bodyPr>
            <a:normAutofit/>
          </a:bodyPr>
          <a:lstStyle/>
          <a:p>
            <a:pPr algn="ctr"/>
            <a:r>
              <a:rPr lang="tr-TR" sz="4400" b="1" dirty="0"/>
              <a:t>TASAVVUF II </a:t>
            </a:r>
            <a:br>
              <a:rPr lang="tr-TR" sz="4400" b="1" dirty="0"/>
            </a:br>
            <a:r>
              <a:rPr lang="tr-TR" sz="4400" b="1" dirty="0"/>
              <a:t>VII. </a:t>
            </a:r>
            <a:r>
              <a:rPr lang="tr-TR" sz="4400" b="1"/>
              <a:t>YARIYIL GÜZ DÖNEMİ</a:t>
            </a:r>
            <a:endParaRPr lang="tr-TR" sz="4000" b="1" dirty="0"/>
          </a:p>
        </p:txBody>
      </p:sp>
      <p:sp>
        <p:nvSpPr>
          <p:cNvPr id="3" name="Alt Başlık 2"/>
          <p:cNvSpPr>
            <a:spLocks noGrp="1"/>
          </p:cNvSpPr>
          <p:nvPr>
            <p:ph type="subTitle" idx="1"/>
          </p:nvPr>
        </p:nvSpPr>
        <p:spPr>
          <a:xfrm>
            <a:off x="1751012" y="2563318"/>
            <a:ext cx="8689976" cy="3591298"/>
          </a:xfrm>
        </p:spPr>
        <p:txBody>
          <a:bodyPr>
            <a:noAutofit/>
          </a:bodyPr>
          <a:lstStyle/>
          <a:p>
            <a:pPr algn="just"/>
            <a:endParaRPr lang="tr-TR" altLang="tr-TR" sz="2900" b="1" dirty="0">
              <a:solidFill>
                <a:schemeClr val="tx1"/>
              </a:solidFill>
              <a:latin typeface="Arial" panose="020B0604020202020204" pitchFamily="34" charset="0"/>
              <a:cs typeface="Arial" panose="020B0604020202020204" pitchFamily="34" charset="0"/>
            </a:endParaRPr>
          </a:p>
          <a:p>
            <a:pPr algn="ctr"/>
            <a:endPar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endParaRP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DR. ÖĞR. ÜYESİ MEHMET YILDIZ</a:t>
            </a:r>
          </a:p>
          <a:p>
            <a:pPr algn="ctr"/>
            <a:r>
              <a:rPr lang="tr-TR" altLang="tr-TR" sz="2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(yildizm@ankara.edu.tr)</a:t>
            </a:r>
            <a:endParaRPr lang="tr-TR" altLang="tr-TR" sz="2500" b="1" cap="none" dirty="0">
              <a:solidFill>
                <a:schemeClr val="tx1"/>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00696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-Çok erken dönemde </a:t>
            </a:r>
            <a:r>
              <a:rPr lang="tr-TR" dirty="0" err="1"/>
              <a:t>ribat</a:t>
            </a:r>
            <a:r>
              <a:rPr lang="tr-TR" dirty="0"/>
              <a:t> denilen yapılar kurulmuş ve buralarda </a:t>
            </a:r>
            <a:r>
              <a:rPr lang="tr-TR" dirty="0" err="1"/>
              <a:t>sufi</a:t>
            </a:r>
            <a:r>
              <a:rPr lang="tr-TR" dirty="0"/>
              <a:t> </a:t>
            </a:r>
            <a:r>
              <a:rPr lang="tr-TR" dirty="0" err="1"/>
              <a:t>meşreb</a:t>
            </a:r>
            <a:r>
              <a:rPr lang="tr-TR" dirty="0"/>
              <a:t> kişiler kalmışlardır. Daha sonra bu yapılar çok geniş ve fonksiyonlu hale gelmişlerdir. </a:t>
            </a:r>
            <a:r>
              <a:rPr lang="tr-TR" dirty="0" err="1"/>
              <a:t>Hankah</a:t>
            </a:r>
            <a:r>
              <a:rPr lang="tr-TR" dirty="0"/>
              <a:t>, tekke, dergâh, zaviye gibi isimler almışlardır. Yerine göre bir ilim merkezi, yerine göre sanat, imaret, hastane vazifesi görmüşlerdir. </a:t>
            </a:r>
          </a:p>
          <a:p>
            <a:r>
              <a:rPr lang="tr-TR" dirty="0"/>
              <a:t>-Tarikatlar, Müslüman halkın dinî inanç ve duygularını canlı tutmanın yanı sıra gayr-ı Müslimlerin ihtidasına vesile olmak, işgalci ve sömürgecilere karşı İslam ülkelerinden direniş cepheleri oluşturmak, ihtiyaç halinde İslam ordularıyla sefere çıkmak, fethedilen bölgelere yerleşip İslamiyet’i yaymak gibi fonksiyonlar icra etmişlerdir. </a:t>
            </a:r>
            <a:endParaRPr lang="tr-TR" sz="1400" dirty="0"/>
          </a:p>
        </p:txBody>
      </p:sp>
    </p:spTree>
    <p:extLst>
      <p:ext uri="{BB962C8B-B14F-4D97-AF65-F5344CB8AC3E}">
        <p14:creationId xmlns:p14="http://schemas.microsoft.com/office/powerpoint/2010/main" val="2506282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Abdulkadir </a:t>
            </a:r>
            <a:r>
              <a:rPr lang="tr-TR" b="1" dirty="0" err="1"/>
              <a:t>Geylânî</a:t>
            </a:r>
            <a:r>
              <a:rPr lang="tr-TR" b="1" dirty="0"/>
              <a:t> (v. 561/1165-66</a:t>
            </a:r>
            <a:r>
              <a:rPr lang="tr-TR" b="1" dirty="0" smtClean="0"/>
              <a:t>)</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b="1" dirty="0"/>
              <a:t>-</a:t>
            </a:r>
            <a:r>
              <a:rPr lang="tr-TR" dirty="0"/>
              <a:t>el-</a:t>
            </a:r>
            <a:r>
              <a:rPr lang="tr-TR" dirty="0" err="1"/>
              <a:t>Gavsu’l</a:t>
            </a:r>
            <a:r>
              <a:rPr lang="tr-TR" dirty="0"/>
              <a:t>-</a:t>
            </a:r>
            <a:r>
              <a:rPr lang="tr-TR" dirty="0" err="1"/>
              <a:t>A’zam</a:t>
            </a:r>
            <a:r>
              <a:rPr lang="tr-TR" dirty="0"/>
              <a:t>, el-</a:t>
            </a:r>
            <a:r>
              <a:rPr lang="tr-TR" dirty="0" err="1"/>
              <a:t>Bâzu’l</a:t>
            </a:r>
            <a:r>
              <a:rPr lang="tr-TR" dirty="0"/>
              <a:t>-</a:t>
            </a:r>
            <a:r>
              <a:rPr lang="tr-TR" dirty="0" err="1"/>
              <a:t>Eşheb</a:t>
            </a:r>
            <a:r>
              <a:rPr lang="tr-TR" dirty="0"/>
              <a:t> gibi lakapları vardır. İran’ın kuzeyinde bulunan </a:t>
            </a:r>
            <a:r>
              <a:rPr lang="tr-TR" dirty="0" err="1"/>
              <a:t>Geylân</a:t>
            </a:r>
            <a:r>
              <a:rPr lang="tr-TR" dirty="0"/>
              <a:t> bölgesinde doğmuştur. Hem </a:t>
            </a:r>
            <a:r>
              <a:rPr lang="tr-TR" dirty="0" err="1"/>
              <a:t>seyyid</a:t>
            </a:r>
            <a:r>
              <a:rPr lang="tr-TR" dirty="0"/>
              <a:t> hem de şerif olduğuna dair </a:t>
            </a:r>
            <a:r>
              <a:rPr lang="tr-TR" dirty="0" err="1"/>
              <a:t>neseb</a:t>
            </a:r>
            <a:r>
              <a:rPr lang="tr-TR" dirty="0"/>
              <a:t> silsileleri vardır. Bağdat’ta tahsilini tamamladı. </a:t>
            </a:r>
          </a:p>
          <a:p>
            <a:r>
              <a:rPr lang="tr-TR" dirty="0"/>
              <a:t>-</a:t>
            </a:r>
            <a:r>
              <a:rPr lang="tr-TR" dirty="0" err="1"/>
              <a:t>Hanbeliyye</a:t>
            </a:r>
            <a:r>
              <a:rPr lang="tr-TR" dirty="0"/>
              <a:t> mezhebinin önemli imamlarından biri kabul edilir. Bağdat’ta yaklaşık 25 yıl inziva hayatı yaşamıştır. Dini ilimleri medresesinde, </a:t>
            </a:r>
            <a:r>
              <a:rPr lang="tr-TR" dirty="0" err="1"/>
              <a:t>müridlerin</a:t>
            </a:r>
            <a:r>
              <a:rPr lang="tr-TR" dirty="0"/>
              <a:t> eğitimini ise </a:t>
            </a:r>
            <a:r>
              <a:rPr lang="tr-TR" dirty="0" err="1"/>
              <a:t>ribatında</a:t>
            </a:r>
            <a:r>
              <a:rPr lang="tr-TR" dirty="0"/>
              <a:t> yaptırmıştır. </a:t>
            </a:r>
          </a:p>
          <a:p>
            <a:r>
              <a:rPr lang="tr-TR" dirty="0"/>
              <a:t>-</a:t>
            </a:r>
            <a:r>
              <a:rPr lang="tr-TR" i="1" dirty="0"/>
              <a:t>el-</a:t>
            </a:r>
            <a:r>
              <a:rPr lang="tr-TR" i="1" dirty="0" err="1"/>
              <a:t>Fethu’r</a:t>
            </a:r>
            <a:r>
              <a:rPr lang="tr-TR" i="1" dirty="0"/>
              <a:t>-</a:t>
            </a:r>
            <a:r>
              <a:rPr lang="tr-TR" i="1" dirty="0" err="1"/>
              <a:t>Rabbânî</a:t>
            </a:r>
            <a:r>
              <a:rPr lang="tr-TR" dirty="0"/>
              <a:t> en önemli eseridir. Vaazlarında derlenmiştir. Toplam 62 vaazdan meydana gelmektedir. </a:t>
            </a:r>
          </a:p>
          <a:p>
            <a:r>
              <a:rPr lang="tr-TR" dirty="0"/>
              <a:t>-Kadiriliğin yayılmasında en büyük katkıyı kendi soyundan gelenler yapmıştır. Çünkü Geylani’nin 49 çocuğu olmuştur. </a:t>
            </a:r>
          </a:p>
          <a:p>
            <a:pPr algn="just"/>
            <a:endParaRPr lang="tr-TR" sz="1400" dirty="0"/>
          </a:p>
        </p:txBody>
      </p:sp>
    </p:spTree>
    <p:extLst>
      <p:ext uri="{BB962C8B-B14F-4D97-AF65-F5344CB8AC3E}">
        <p14:creationId xmlns:p14="http://schemas.microsoft.com/office/powerpoint/2010/main" val="1036433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pPr algn="just"/>
            <a:endParaRPr lang="tr-TR" sz="1400" dirty="0"/>
          </a:p>
        </p:txBody>
      </p:sp>
    </p:spTree>
    <p:extLst>
      <p:ext uri="{BB962C8B-B14F-4D97-AF65-F5344CB8AC3E}">
        <p14:creationId xmlns:p14="http://schemas.microsoft.com/office/powerpoint/2010/main" val="95226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25294" y="553915"/>
            <a:ext cx="9738714" cy="1723294"/>
          </a:xfrm>
        </p:spPr>
        <p:txBody>
          <a:bodyPr>
            <a:noAutofit/>
          </a:bodyPr>
          <a:lstStyle/>
          <a:p>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11. </a:t>
            </a: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HAFTA </a:t>
            </a:r>
            <a: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r>
            <a:br>
              <a:rPr lang="tr-TR" altLang="tr-TR" sz="1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cap="none" dirty="0" smtClean="0"/>
              <a:t>-</a:t>
            </a: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t>KAYNAKÇA</a:t>
            </a:r>
            <a:br>
              <a:rPr lang="tr-TR" altLang="tr-TR" sz="1400" b="1" u="sng" dirty="0">
                <a:solidFill>
                  <a:srgbClr val="FF0000"/>
                </a:solidFill>
                <a:latin typeface="Calibri" panose="020F0502020204030204" pitchFamily="34" charset="0"/>
                <a:ea typeface="Times New Roman" panose="02020603050405020304" pitchFamily="18" charset="0"/>
                <a:cs typeface="Calibri" panose="020F0502020204030204" pitchFamily="34" charset="0"/>
              </a:rPr>
            </a:br>
            <a:r>
              <a:rPr lang="tr-TR" altLang="tr-TR" sz="1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 </a:t>
            </a:r>
            <a:r>
              <a:rPr lang="tr-TR" sz="1400" dirty="0"/>
              <a:t>H. Kamil Yılmaz, </a:t>
            </a:r>
            <a:r>
              <a:rPr lang="tr-TR" sz="1400" i="1" dirty="0" err="1"/>
              <a:t>Anahatlarıyla</a:t>
            </a:r>
            <a:r>
              <a:rPr lang="tr-TR" sz="1400" i="1" dirty="0"/>
              <a:t> Tasavvuf ve Tarikatlar</a:t>
            </a:r>
            <a:r>
              <a:rPr lang="tr-TR" sz="1400" dirty="0"/>
              <a:t>, Ensar </a:t>
            </a:r>
            <a:r>
              <a:rPr lang="tr-TR" sz="1400" dirty="0" err="1"/>
              <a:t>neş</a:t>
            </a:r>
            <a:r>
              <a:rPr lang="tr-TR" sz="1400" dirty="0"/>
              <a:t>., İst. 2004.</a:t>
            </a:r>
            <a:br>
              <a:rPr lang="tr-TR" sz="1400" dirty="0"/>
            </a:br>
            <a:r>
              <a:rPr lang="tr-TR" sz="1400" dirty="0"/>
              <a:t>Reşat Öngören, “Tarikat”, </a:t>
            </a:r>
            <a:r>
              <a:rPr lang="tr-TR" sz="1400" i="1" dirty="0"/>
              <a:t>DİA</a:t>
            </a:r>
            <a:r>
              <a:rPr lang="tr-TR" sz="1400" dirty="0"/>
              <a:t>, Ank. 2011, </a:t>
            </a:r>
            <a:r>
              <a:rPr lang="tr-TR" sz="1400" dirty="0" err="1"/>
              <a:t>ss</a:t>
            </a:r>
            <a:r>
              <a:rPr lang="tr-TR" sz="1400" dirty="0"/>
              <a:t>. 95-105.</a:t>
            </a:r>
            <a:br>
              <a:rPr lang="tr-TR" sz="1400" dirty="0"/>
            </a:br>
            <a:r>
              <a:rPr lang="tr-TR" sz="1400" dirty="0"/>
              <a:t>Adalet Çakır, “</a:t>
            </a:r>
            <a:r>
              <a:rPr lang="tr-TR" sz="1400" dirty="0" err="1"/>
              <a:t>Kâdirîyye</a:t>
            </a:r>
            <a:r>
              <a:rPr lang="tr-TR" sz="1400" dirty="0"/>
              <a:t>”, </a:t>
            </a:r>
            <a:r>
              <a:rPr lang="tr-TR" sz="1400" i="1" dirty="0"/>
              <a:t>Türkiye’de Tarikatlar Tarih ve Kültür</a:t>
            </a:r>
            <a:r>
              <a:rPr lang="tr-TR" sz="1400" dirty="0"/>
              <a:t>, Ed. Semih Ceyhan, İst. 2015, </a:t>
            </a:r>
            <a:r>
              <a:rPr lang="tr-TR" sz="1400" dirty="0" err="1"/>
              <a:t>ss</a:t>
            </a:r>
            <a:r>
              <a:rPr lang="tr-TR" sz="1400" dirty="0"/>
              <a:t>. 159-223.</a:t>
            </a:r>
            <a:br>
              <a:rPr lang="tr-TR" sz="1400" dirty="0"/>
            </a:br>
            <a: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t/>
            </a:r>
            <a:br>
              <a:rPr lang="tr-TR" altLang="tr-TR" sz="1400" b="1" cap="none" dirty="0" smtClean="0">
                <a:latin typeface="Calibri" panose="020F0502020204030204" pitchFamily="34" charset="0"/>
                <a:ea typeface="Times New Roman" panose="02020603050405020304" pitchFamily="18" charset="0"/>
                <a:cs typeface="Calibri" panose="020F0502020204030204" pitchFamily="34" charset="0"/>
              </a:rPr>
            </a:br>
            <a:endParaRPr lang="tr-TR" sz="1400" i="1" dirty="0">
              <a:solidFill>
                <a:srgbClr val="FF0000"/>
              </a:solidFill>
            </a:endParaRPr>
          </a:p>
        </p:txBody>
      </p:sp>
      <p:sp>
        <p:nvSpPr>
          <p:cNvPr id="3" name="Alt Başlık 2"/>
          <p:cNvSpPr>
            <a:spLocks noGrp="1"/>
          </p:cNvSpPr>
          <p:nvPr>
            <p:ph type="subTitle" idx="1"/>
          </p:nvPr>
        </p:nvSpPr>
        <p:spPr>
          <a:xfrm>
            <a:off x="1154955" y="2769577"/>
            <a:ext cx="9879392" cy="2626881"/>
          </a:xfrm>
        </p:spPr>
        <p:txBody>
          <a:bodyPr>
            <a:normAutofit/>
          </a:bodyPr>
          <a:lstStyle/>
          <a:p>
            <a:pPr eaLnBrk="0" fontAlgn="base" hangingPunct="0">
              <a:spcBef>
                <a:spcPct val="0"/>
              </a:spcBef>
              <a:spcAft>
                <a:spcPct val="0"/>
              </a:spcAft>
              <a:tabLst>
                <a:tab pos="5754688" algn="r"/>
              </a:tabLst>
            </a:pP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eaLnBrk="0" fontAlgn="base" hangingPunct="0">
              <a:spcBef>
                <a:spcPct val="0"/>
              </a:spcBef>
              <a:spcAft>
                <a:spcPct val="0"/>
              </a:spcAft>
              <a:tabLst>
                <a:tab pos="5754688" algn="r"/>
              </a:tabLst>
            </a:pPr>
            <a:r>
              <a:rPr lang="tr-TR" altLang="tr-TR" sz="2400" b="1" u="sng"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rPr>
              <a:t>ANA BAŞLIKLAR</a:t>
            </a:r>
          </a:p>
          <a:p>
            <a:pPr marL="342900" indent="-342900" eaLnBrk="0" fontAlgn="base" hangingPunct="0">
              <a:spcBef>
                <a:spcPct val="0"/>
              </a:spcBef>
              <a:spcAft>
                <a:spcPct val="0"/>
              </a:spcAft>
              <a:buAutoNum type="arabicPeriod"/>
              <a:tabLst>
                <a:tab pos="5754688" algn="r"/>
              </a:tabLst>
            </a:pPr>
            <a:r>
              <a:rPr lang="tr-TR" b="1" dirty="0"/>
              <a:t>Tasavvuf Tarihi Dönemleri ve Tarikatların Ortaya Çıkışı + Abdulkadir </a:t>
            </a:r>
            <a:r>
              <a:rPr lang="tr-TR" b="1" dirty="0" err="1"/>
              <a:t>Geylânî</a:t>
            </a:r>
            <a:r>
              <a:rPr lang="tr-TR" b="1" dirty="0"/>
              <a:t> (v. 561/1165-66)</a:t>
            </a:r>
            <a:endParaRPr lang="tr-TR" altLang="tr-TR" sz="2400" b="1" dirty="0" smtClean="0">
              <a:solidFill>
                <a:srgbClr val="FF000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91091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a:t>
            </a:r>
            <a:r>
              <a:rPr lang="tr-TR" b="1" dirty="0" smtClean="0"/>
              <a:t>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b="1" dirty="0"/>
              <a:t>1-Zühd Dönemi</a:t>
            </a:r>
            <a:endParaRPr lang="tr-TR" dirty="0"/>
          </a:p>
          <a:p>
            <a:r>
              <a:rPr lang="tr-TR" dirty="0"/>
              <a:t>-Bu dönem </a:t>
            </a:r>
            <a:r>
              <a:rPr lang="tr-TR" dirty="0" err="1"/>
              <a:t>Asr</a:t>
            </a:r>
            <a:r>
              <a:rPr lang="tr-TR" dirty="0"/>
              <a:t>-ı saadetle başlar. </a:t>
            </a:r>
            <a:r>
              <a:rPr lang="tr-TR" dirty="0" err="1"/>
              <a:t>Tebe</a:t>
            </a:r>
            <a:r>
              <a:rPr lang="tr-TR" dirty="0"/>
              <a:t>-i tabiin sonuna kadardır. Tasavvuf kavramının ortaya çıktığı zamana kadar devam eder. H. 150 den sonra.</a:t>
            </a:r>
          </a:p>
          <a:p>
            <a:r>
              <a:rPr lang="tr-TR" dirty="0"/>
              <a:t>-</a:t>
            </a:r>
            <a:r>
              <a:rPr lang="tr-TR" dirty="0" err="1"/>
              <a:t>Zühd</a:t>
            </a:r>
            <a:r>
              <a:rPr lang="tr-TR" dirty="0"/>
              <a:t> dönemi temelde Hz. Peygamber’in (sav) </a:t>
            </a:r>
            <a:r>
              <a:rPr lang="tr-TR" dirty="0" err="1"/>
              <a:t>zühdî</a:t>
            </a:r>
            <a:r>
              <a:rPr lang="tr-TR" dirty="0"/>
              <a:t> yaşantısına dayandırılmaktadır. Buna göre Peygamber Efendimiz günlerce aç kaldığı olmuş, bir öğünde iki ayrı yemeği yememiş, özellikle kuvvetli yemek ve içecekleri bir arada tüketmemiştir. Dünyaya yönelmeyi yeren birçok hadis-i şerif vardır. Hiçbir zaman tok karınla sofradan kalkmamıştır. Asla mal biriktirmemiştir. </a:t>
            </a:r>
          </a:p>
          <a:p>
            <a:r>
              <a:rPr lang="tr-TR" dirty="0"/>
              <a:t>-İnfaka son derece önem vermiştir. Ashabına müstağni olmayı öğütlemiştir. Bir </a:t>
            </a:r>
            <a:r>
              <a:rPr lang="tr-TR" dirty="0" err="1"/>
              <a:t>beyatında</a:t>
            </a:r>
            <a:r>
              <a:rPr lang="tr-TR" dirty="0"/>
              <a:t> da kimseden bir şey istememeyi şart koşmuştur. </a:t>
            </a:r>
            <a:r>
              <a:rPr lang="tr-TR" dirty="0" err="1"/>
              <a:t>Buharinin</a:t>
            </a:r>
            <a:r>
              <a:rPr lang="tr-TR" dirty="0"/>
              <a:t> rivayetine göre çoğu elbisesinde iki yama vardı.</a:t>
            </a:r>
          </a:p>
          <a:p>
            <a:r>
              <a:rPr lang="tr-TR" dirty="0"/>
              <a:t>-Hz. Peygamber’in bu </a:t>
            </a:r>
            <a:r>
              <a:rPr lang="tr-TR" dirty="0" err="1"/>
              <a:t>zahidane</a:t>
            </a:r>
            <a:r>
              <a:rPr lang="tr-TR" dirty="0"/>
              <a:t> tavırları elinde olmadığı için takındığı zaruri bir tavır değildi. Bilakis ayette ifade edildiği gibi gelen ganimetlerin 1/5’i kendisinin hakkı olduğu halde gelen malların tamamını dağıtmayı tercih etmiştir. </a:t>
            </a:r>
          </a:p>
          <a:p>
            <a:pPr algn="just"/>
            <a:endParaRPr lang="tr-TR" sz="1400" dirty="0"/>
          </a:p>
        </p:txBody>
      </p:sp>
    </p:spTree>
    <p:extLst>
      <p:ext uri="{BB962C8B-B14F-4D97-AF65-F5344CB8AC3E}">
        <p14:creationId xmlns:p14="http://schemas.microsoft.com/office/powerpoint/2010/main" val="3821165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-Tasavvufun temelini oluşturan Allah </a:t>
            </a:r>
            <a:r>
              <a:rPr lang="tr-TR" dirty="0" err="1"/>
              <a:t>Resulü’nün</a:t>
            </a:r>
            <a:r>
              <a:rPr lang="tr-TR" dirty="0"/>
              <a:t> ve ashabının </a:t>
            </a:r>
            <a:r>
              <a:rPr lang="tr-TR" dirty="0" err="1"/>
              <a:t>zühdî</a:t>
            </a:r>
            <a:r>
              <a:rPr lang="tr-TR" dirty="0"/>
              <a:t> hayatlarının esasları daha çok kılık-kıyafet, yeme-içme, barınma mekânı gibi dünya nimetlerine değer vermemek, zikir nafile ibadetle meşgul olmak, ibadet ve tefekkür için tenha yerleri tercih etmek, Allah’a karşı bir tevekkül ve teslimiyet içinde olmak şeklindeki ruhani ve manevi fiillerle </a:t>
            </a:r>
            <a:r>
              <a:rPr lang="tr-TR" dirty="0" err="1"/>
              <a:t>tevhid</a:t>
            </a:r>
            <a:r>
              <a:rPr lang="tr-TR" dirty="0"/>
              <a:t> konusundaki sözler ve duygulardan oluşmaktadır. </a:t>
            </a:r>
          </a:p>
          <a:p>
            <a:r>
              <a:rPr lang="tr-TR" dirty="0"/>
              <a:t>-Bu </a:t>
            </a:r>
            <a:r>
              <a:rPr lang="tr-TR" dirty="0" err="1"/>
              <a:t>zühd</a:t>
            </a:r>
            <a:r>
              <a:rPr lang="tr-TR" dirty="0"/>
              <a:t> tavrı sahabeyle devam etmiştir. Birçok </a:t>
            </a:r>
            <a:r>
              <a:rPr lang="tr-TR" dirty="0" err="1"/>
              <a:t>sahabi</a:t>
            </a:r>
            <a:r>
              <a:rPr lang="tr-TR" dirty="0"/>
              <a:t> </a:t>
            </a:r>
            <a:r>
              <a:rPr lang="tr-TR" dirty="0" err="1"/>
              <a:t>zühdî</a:t>
            </a:r>
            <a:r>
              <a:rPr lang="tr-TR" dirty="0"/>
              <a:t> bir tavır sergilemiş ve dünyaya önem vermemiştir. Bundan dolayı </a:t>
            </a:r>
            <a:r>
              <a:rPr lang="tr-TR" dirty="0" err="1"/>
              <a:t>sufi</a:t>
            </a:r>
            <a:r>
              <a:rPr lang="tr-TR" dirty="0"/>
              <a:t> </a:t>
            </a:r>
            <a:r>
              <a:rPr lang="tr-TR" dirty="0" err="1"/>
              <a:t>tabakat</a:t>
            </a:r>
            <a:r>
              <a:rPr lang="tr-TR" dirty="0"/>
              <a:t> kitaplarında birçok </a:t>
            </a:r>
            <a:r>
              <a:rPr lang="tr-TR" dirty="0" err="1"/>
              <a:t>sahabinin</a:t>
            </a:r>
            <a:r>
              <a:rPr lang="tr-TR" dirty="0"/>
              <a:t> </a:t>
            </a:r>
            <a:r>
              <a:rPr lang="tr-TR" dirty="0" err="1"/>
              <a:t>zühdî</a:t>
            </a:r>
            <a:r>
              <a:rPr lang="tr-TR" dirty="0"/>
              <a:t> yaşantılarına yer verilmektedir. İlk </a:t>
            </a:r>
            <a:r>
              <a:rPr lang="tr-TR" dirty="0" smtClean="0"/>
              <a:t>dört </a:t>
            </a:r>
            <a:r>
              <a:rPr lang="tr-TR" dirty="0"/>
              <a:t>halife ve özellikle </a:t>
            </a:r>
            <a:r>
              <a:rPr lang="tr-TR" dirty="0" err="1"/>
              <a:t>Ashâb</a:t>
            </a:r>
            <a:r>
              <a:rPr lang="tr-TR" dirty="0"/>
              <a:t>-ı </a:t>
            </a:r>
            <a:r>
              <a:rPr lang="tr-TR" dirty="0" err="1"/>
              <a:t>Suffe</a:t>
            </a:r>
            <a:r>
              <a:rPr lang="tr-TR" dirty="0"/>
              <a:t> </a:t>
            </a:r>
            <a:r>
              <a:rPr lang="tr-TR" dirty="0" err="1"/>
              <a:t>zühdî</a:t>
            </a:r>
            <a:r>
              <a:rPr lang="tr-TR" dirty="0"/>
              <a:t> yaşantılarıyla tanınan </a:t>
            </a:r>
            <a:r>
              <a:rPr lang="tr-TR" dirty="0" err="1"/>
              <a:t>sahabîlerdir</a:t>
            </a:r>
            <a:r>
              <a:rPr lang="tr-TR" dirty="0" smtClean="0"/>
              <a:t>.</a:t>
            </a:r>
          </a:p>
          <a:p>
            <a:r>
              <a:rPr lang="tr-TR" dirty="0"/>
              <a:t>-Tabiin devrinde de bu tavır devam etmiştir. Ebu </a:t>
            </a:r>
            <a:r>
              <a:rPr lang="tr-TR" dirty="0" err="1"/>
              <a:t>Nuaym</a:t>
            </a:r>
            <a:r>
              <a:rPr lang="tr-TR" dirty="0"/>
              <a:t> ve </a:t>
            </a:r>
            <a:r>
              <a:rPr lang="tr-TR" dirty="0" err="1"/>
              <a:t>İbü’l-Cevzî</a:t>
            </a:r>
            <a:r>
              <a:rPr lang="tr-TR" dirty="0"/>
              <a:t> eserlerinde 200 kadar </a:t>
            </a:r>
            <a:r>
              <a:rPr lang="tr-TR" dirty="0" err="1"/>
              <a:t>zahid</a:t>
            </a:r>
            <a:r>
              <a:rPr lang="tr-TR" dirty="0"/>
              <a:t> tabiine yer vermişlerdir. </a:t>
            </a:r>
          </a:p>
          <a:p>
            <a:r>
              <a:rPr lang="tr-TR" dirty="0" smtClean="0"/>
              <a:t> </a:t>
            </a:r>
            <a:endParaRPr lang="tr-TR" sz="1400" dirty="0"/>
          </a:p>
        </p:txBody>
      </p:sp>
    </p:spTree>
    <p:extLst>
      <p:ext uri="{BB962C8B-B14F-4D97-AF65-F5344CB8AC3E}">
        <p14:creationId xmlns:p14="http://schemas.microsoft.com/office/powerpoint/2010/main" val="2185243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-Siyasî tarih açısından </a:t>
            </a:r>
            <a:r>
              <a:rPr lang="tr-TR" dirty="0" err="1"/>
              <a:t>Emeviler</a:t>
            </a:r>
            <a:r>
              <a:rPr lang="tr-TR" dirty="0"/>
              <a:t> döneminden başlayıp hicrî II. Asrın sonlarına kadar olan dönem, genellikle </a:t>
            </a:r>
            <a:r>
              <a:rPr lang="tr-TR" dirty="0" err="1"/>
              <a:t>zühdî</a:t>
            </a:r>
            <a:r>
              <a:rPr lang="tr-TR" dirty="0"/>
              <a:t> yaşayışın bir tepki hareketi olarak ortaya çıktığı dönemdir. </a:t>
            </a:r>
          </a:p>
          <a:p>
            <a:r>
              <a:rPr lang="tr-TR" dirty="0"/>
              <a:t>-</a:t>
            </a:r>
            <a:r>
              <a:rPr lang="tr-TR" dirty="0" err="1"/>
              <a:t>Zühd</a:t>
            </a:r>
            <a:r>
              <a:rPr lang="tr-TR" dirty="0"/>
              <a:t> devrinin sonlarına kadar olan </a:t>
            </a:r>
            <a:r>
              <a:rPr lang="tr-TR" dirty="0" err="1"/>
              <a:t>zühdî</a:t>
            </a:r>
            <a:r>
              <a:rPr lang="tr-TR" dirty="0"/>
              <a:t> tavır genellikle </a:t>
            </a:r>
            <a:r>
              <a:rPr lang="tr-TR" dirty="0" err="1"/>
              <a:t>münferid</a:t>
            </a:r>
            <a:r>
              <a:rPr lang="tr-TR" dirty="0"/>
              <a:t> bir yaşantıydı. Bu dönemde tasavvuf ıstılahları pek yaygınlaşmamıştır. Tasavvuf döneminin temelini oluşturan sevgi ve aşktan çok, hüzün ve korku ön plandaydı. Bu dönemde eser yazımı yoktur. Sadece </a:t>
            </a:r>
            <a:r>
              <a:rPr lang="tr-TR" dirty="0" err="1"/>
              <a:t>zahidlerden</a:t>
            </a:r>
            <a:r>
              <a:rPr lang="tr-TR" dirty="0"/>
              <a:t> gelen rivayetler söz konusudur. </a:t>
            </a:r>
          </a:p>
          <a:p>
            <a:r>
              <a:rPr lang="tr-TR" dirty="0"/>
              <a:t>-Bu dönemde dört </a:t>
            </a:r>
            <a:r>
              <a:rPr lang="tr-TR" dirty="0" err="1"/>
              <a:t>Zühd</a:t>
            </a:r>
            <a:r>
              <a:rPr lang="tr-TR" dirty="0"/>
              <a:t> Mekteplerinden bahsedilmektedir: 1-Medine (Sünnet-Hadis) 2-Basra Mektebi (Korku-hüzün-sevgi) 3-Kufe (</a:t>
            </a:r>
            <a:r>
              <a:rPr lang="tr-TR" dirty="0" err="1"/>
              <a:t>Sufilik</a:t>
            </a:r>
            <a:r>
              <a:rPr lang="tr-TR" dirty="0"/>
              <a:t>) 4-Horasan (Tevekkül)</a:t>
            </a:r>
          </a:p>
          <a:p>
            <a:pPr algn="just"/>
            <a:endParaRPr lang="tr-TR" sz="1400" dirty="0"/>
          </a:p>
        </p:txBody>
      </p:sp>
    </p:spTree>
    <p:extLst>
      <p:ext uri="{BB962C8B-B14F-4D97-AF65-F5344CB8AC3E}">
        <p14:creationId xmlns:p14="http://schemas.microsoft.com/office/powerpoint/2010/main" val="218538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b="1" dirty="0"/>
              <a:t>2-Tasavvuf Dönemi</a:t>
            </a:r>
            <a:endParaRPr lang="tr-TR" dirty="0"/>
          </a:p>
          <a:p>
            <a:r>
              <a:rPr lang="tr-TR" dirty="0"/>
              <a:t>-Hicri III. Asırdan tarikatların kurumsallaşmasına kadar devam eden süreci içerir. </a:t>
            </a:r>
          </a:p>
          <a:p>
            <a:r>
              <a:rPr lang="tr-TR" dirty="0"/>
              <a:t>-Bu asırlar Tasavvufun bağımsız bir ilim dalı haline geldiği dönemdir. İlk tasavvuf eserleri ve tasavvufî kavramlar bu dönemde üretilmiştir. Bir manada tasavvufun teorik temelleri atılmıştır. Fena-beka gibi birtakım kavramlar </a:t>
            </a:r>
            <a:r>
              <a:rPr lang="tr-TR" dirty="0" err="1"/>
              <a:t>sufiler</a:t>
            </a:r>
            <a:r>
              <a:rPr lang="tr-TR" dirty="0"/>
              <a:t> tarafından kullanılmaya başlanmıştır. </a:t>
            </a:r>
          </a:p>
          <a:p>
            <a:r>
              <a:rPr lang="tr-TR" dirty="0"/>
              <a:t>-</a:t>
            </a:r>
            <a:r>
              <a:rPr lang="tr-TR" dirty="0" err="1"/>
              <a:t>Zühd</a:t>
            </a:r>
            <a:r>
              <a:rPr lang="tr-TR" dirty="0"/>
              <a:t> döneminde Basra, </a:t>
            </a:r>
            <a:r>
              <a:rPr lang="tr-TR" dirty="0" err="1"/>
              <a:t>Kufe</a:t>
            </a:r>
            <a:r>
              <a:rPr lang="tr-TR" dirty="0"/>
              <a:t> ve Horasan’da </a:t>
            </a:r>
            <a:r>
              <a:rPr lang="tr-TR" dirty="0" err="1"/>
              <a:t>sufiler</a:t>
            </a:r>
            <a:r>
              <a:rPr lang="tr-TR" dirty="0"/>
              <a:t> yetişirken tasavvuf döneminde Mısır, </a:t>
            </a:r>
            <a:r>
              <a:rPr lang="tr-TR" dirty="0" err="1"/>
              <a:t>Nişabur</a:t>
            </a:r>
            <a:r>
              <a:rPr lang="tr-TR" dirty="0"/>
              <a:t>, Şam ve özellikle Bağdat’ta önemli </a:t>
            </a:r>
            <a:r>
              <a:rPr lang="tr-TR" dirty="0" err="1"/>
              <a:t>sufiler</a:t>
            </a:r>
            <a:r>
              <a:rPr lang="tr-TR" dirty="0"/>
              <a:t> yetişmiştir. </a:t>
            </a:r>
          </a:p>
          <a:p>
            <a:r>
              <a:rPr lang="tr-TR" dirty="0"/>
              <a:t>-Dönemin belli başlı mektepleri şunlardır: 1-Nişabur Mektebi (Fütüvvet ve melâmet) 2-Mısır Mektebi (Marifet ve </a:t>
            </a:r>
            <a:r>
              <a:rPr lang="tr-TR" dirty="0" err="1"/>
              <a:t>muhabber</a:t>
            </a:r>
            <a:r>
              <a:rPr lang="tr-TR" dirty="0"/>
              <a:t>) 3-Şam Mektebi (Açlık ve gece ibadeti) 4-Bağdat Mektebi (</a:t>
            </a:r>
            <a:r>
              <a:rPr lang="tr-TR" dirty="0" err="1"/>
              <a:t>Tevhid</a:t>
            </a:r>
            <a:r>
              <a:rPr lang="tr-TR" dirty="0"/>
              <a:t> ve aşk)</a:t>
            </a:r>
          </a:p>
          <a:p>
            <a:pPr algn="just"/>
            <a:endParaRPr lang="tr-TR" sz="1400" dirty="0"/>
          </a:p>
        </p:txBody>
      </p:sp>
    </p:spTree>
    <p:extLst>
      <p:ext uri="{BB962C8B-B14F-4D97-AF65-F5344CB8AC3E}">
        <p14:creationId xmlns:p14="http://schemas.microsoft.com/office/powerpoint/2010/main" val="1834609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b="1" dirty="0"/>
              <a:t>3-Tarikat Dönemi</a:t>
            </a:r>
            <a:endParaRPr lang="tr-TR" dirty="0"/>
          </a:p>
          <a:p>
            <a:r>
              <a:rPr lang="tr-TR" dirty="0"/>
              <a:t>-Tasavvuf tarihi açısında bir dönüm noktası olan </a:t>
            </a:r>
            <a:r>
              <a:rPr lang="tr-TR" dirty="0" err="1"/>
              <a:t>Gazzalî’den</a:t>
            </a:r>
            <a:r>
              <a:rPr lang="tr-TR" dirty="0"/>
              <a:t> sonra tasavvuf müessese bazında faaliyet göstermeye başlamıştır. Bu yüzden VI/XII. Asır ve sonrası tasavvufun tarikat şeklinde müesseseleştiği çağlardır. </a:t>
            </a:r>
          </a:p>
          <a:p>
            <a:r>
              <a:rPr lang="tr-TR" dirty="0"/>
              <a:t>-XI. Asırdan itibaren halkın ve yöneticilerin tasavvufa olan ilgileri artmış, </a:t>
            </a:r>
            <a:r>
              <a:rPr lang="tr-TR" dirty="0" err="1"/>
              <a:t>sufilerin</a:t>
            </a:r>
            <a:r>
              <a:rPr lang="tr-TR" dirty="0"/>
              <a:t> halk nezdindeki değerleri artmıştır. Bu dönemlerde iç karışıkların olması, Moğol istilaların İslam dünyasının her tarafını sarması, Müslümanların adeta darmadağın olmaları </a:t>
            </a:r>
            <a:r>
              <a:rPr lang="tr-TR" dirty="0" err="1"/>
              <a:t>sufileri</a:t>
            </a:r>
            <a:r>
              <a:rPr lang="tr-TR" dirty="0"/>
              <a:t>, tekke-zaviyeleri adeta bir sığınak haline getirmiştir. </a:t>
            </a:r>
          </a:p>
          <a:p>
            <a:r>
              <a:rPr lang="tr-TR" dirty="0"/>
              <a:t>-Sözlükte “gidilecek yol, izlenecek usul, hal ve gidiş” manasına gelen Tarikat terim olarak “Allah’a ulaşmak isteyenlere mahsus adet, hal ve davranış” demektir.</a:t>
            </a:r>
          </a:p>
          <a:p>
            <a:pPr algn="just"/>
            <a:endParaRPr lang="tr-TR" sz="1400" dirty="0"/>
          </a:p>
        </p:txBody>
      </p:sp>
    </p:spTree>
    <p:extLst>
      <p:ext uri="{BB962C8B-B14F-4D97-AF65-F5344CB8AC3E}">
        <p14:creationId xmlns:p14="http://schemas.microsoft.com/office/powerpoint/2010/main" val="2475210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a:t>
            </a:r>
            <a:r>
              <a:rPr lang="tr-TR" dirty="0" err="1"/>
              <a:t>Sufiler</a:t>
            </a:r>
            <a:r>
              <a:rPr lang="tr-TR" dirty="0"/>
              <a:t> şeriat, tarikat, hakikat, marifet sıralaması yapmışlardır. Bu sıralama bazen yerleri değişebilir. Şeriat olmadan hakikate ulaşılmaz. Bu manada şeriat en dış kaledir. </a:t>
            </a:r>
            <a:r>
              <a:rPr lang="tr-TR" dirty="0" err="1"/>
              <a:t>Sufiler</a:t>
            </a:r>
            <a:r>
              <a:rPr lang="tr-TR" dirty="0"/>
              <a:t> özellikle şeriatsız bir tarikatın olamayacağını, bunun maksada ulaştıramayacağı üzerinde durmuşlardır. Şeriata uyan tarikatlara </a:t>
            </a:r>
            <a:r>
              <a:rPr lang="tr-TR" i="1" dirty="0" err="1"/>
              <a:t>ba</a:t>
            </a:r>
            <a:r>
              <a:rPr lang="tr-TR" i="1" dirty="0"/>
              <a:t> şer’</a:t>
            </a:r>
            <a:r>
              <a:rPr lang="tr-TR" dirty="0"/>
              <a:t>, uymayanlara </a:t>
            </a:r>
            <a:r>
              <a:rPr lang="tr-TR" i="1" dirty="0" err="1"/>
              <a:t>bî</a:t>
            </a:r>
            <a:r>
              <a:rPr lang="tr-TR" i="1" dirty="0"/>
              <a:t> şer’</a:t>
            </a:r>
            <a:r>
              <a:rPr lang="tr-TR" dirty="0"/>
              <a:t> denilmiştir. </a:t>
            </a:r>
          </a:p>
          <a:p>
            <a:r>
              <a:rPr lang="tr-TR" dirty="0"/>
              <a:t>-N. Kübra: Tarik-i </a:t>
            </a:r>
            <a:r>
              <a:rPr lang="tr-TR" dirty="0" err="1"/>
              <a:t>ahyar</a:t>
            </a:r>
            <a:r>
              <a:rPr lang="tr-TR" dirty="0"/>
              <a:t>, Tarik-i </a:t>
            </a:r>
            <a:r>
              <a:rPr lang="tr-TR" dirty="0" err="1"/>
              <a:t>ebrâr</a:t>
            </a:r>
            <a:r>
              <a:rPr lang="tr-TR" dirty="0"/>
              <a:t>, Tarik-i </a:t>
            </a:r>
            <a:r>
              <a:rPr lang="tr-TR" dirty="0" err="1"/>
              <a:t>şüttâr</a:t>
            </a:r>
            <a:r>
              <a:rPr lang="tr-TR" dirty="0"/>
              <a:t> diye üçe ayırır. </a:t>
            </a:r>
          </a:p>
          <a:p>
            <a:r>
              <a:rPr lang="tr-TR" dirty="0"/>
              <a:t>-</a:t>
            </a:r>
            <a:r>
              <a:rPr lang="tr-TR" dirty="0" err="1"/>
              <a:t>Seyrü</a:t>
            </a:r>
            <a:r>
              <a:rPr lang="tr-TR" dirty="0"/>
              <a:t> sülük usullerine göre tarikatlar </a:t>
            </a:r>
            <a:r>
              <a:rPr lang="tr-TR" i="1" dirty="0"/>
              <a:t>ruhani ve nefsani </a:t>
            </a:r>
            <a:r>
              <a:rPr lang="tr-TR" dirty="0"/>
              <a:t>diye sınıflandırılır. Ruhani usulde </a:t>
            </a:r>
            <a:r>
              <a:rPr lang="tr-TR" dirty="0" err="1"/>
              <a:t>evrad-ezkar</a:t>
            </a:r>
            <a:r>
              <a:rPr lang="tr-TR" dirty="0"/>
              <a:t> ile ruh güçlendirilir, nefis etkisiz duruma getirilir; Nefsani usulde ise nefis birtakım riyazet ve </a:t>
            </a:r>
            <a:r>
              <a:rPr lang="tr-TR" dirty="0" err="1"/>
              <a:t>mücahedelerle</a:t>
            </a:r>
            <a:r>
              <a:rPr lang="tr-TR" dirty="0"/>
              <a:t> doğrudan etkisiz hale getirilir. </a:t>
            </a:r>
          </a:p>
          <a:p>
            <a:pPr algn="just"/>
            <a:r>
              <a:rPr lang="tr-TR" dirty="0"/>
              <a:t>-Ruhani usulde insanın göğüs bölgesinde yer aldığı kabul edilen </a:t>
            </a:r>
            <a:r>
              <a:rPr lang="tr-TR" dirty="0" err="1"/>
              <a:t>kalb</a:t>
            </a:r>
            <a:r>
              <a:rPr lang="tr-TR" dirty="0"/>
              <a:t>, ruh, sır, </a:t>
            </a:r>
            <a:r>
              <a:rPr lang="tr-TR" dirty="0" err="1"/>
              <a:t>hafî</a:t>
            </a:r>
            <a:r>
              <a:rPr lang="tr-TR" dirty="0"/>
              <a:t>, </a:t>
            </a:r>
            <a:r>
              <a:rPr lang="tr-TR" dirty="0" err="1"/>
              <a:t>ahfâ</a:t>
            </a:r>
            <a:r>
              <a:rPr lang="tr-TR" dirty="0"/>
              <a:t> adlı beş latife ile birlikte </a:t>
            </a:r>
            <a:r>
              <a:rPr lang="tr-TR" dirty="0" err="1"/>
              <a:t>ism</a:t>
            </a:r>
            <a:r>
              <a:rPr lang="tr-TR" dirty="0"/>
              <a:t>-i zat (Allah) zikri ile gerçekleştirildikten sonra iki kaş arasında bulunduğu farz edilen nefsin ve ardından bütün bedenin zikre katılması sağlanır. </a:t>
            </a:r>
          </a:p>
          <a:p>
            <a:pPr algn="just"/>
            <a:endParaRPr lang="tr-TR" sz="1400" dirty="0"/>
          </a:p>
        </p:txBody>
      </p:sp>
    </p:spTree>
    <p:extLst>
      <p:ext uri="{BB962C8B-B14F-4D97-AF65-F5344CB8AC3E}">
        <p14:creationId xmlns:p14="http://schemas.microsoft.com/office/powerpoint/2010/main" val="2762780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Tasavvuf Tarihinin Dönemleri</a:t>
            </a:r>
            <a:endParaRPr lang="tr-TR" b="1" u="sng" dirty="0">
              <a:solidFill>
                <a:srgbClr val="C00000"/>
              </a:solidFill>
            </a:endParaRPr>
          </a:p>
        </p:txBody>
      </p:sp>
      <p:sp>
        <p:nvSpPr>
          <p:cNvPr id="3" name="İçerik Yer Tutucusu 2"/>
          <p:cNvSpPr>
            <a:spLocks noGrp="1"/>
          </p:cNvSpPr>
          <p:nvPr>
            <p:ph idx="1"/>
          </p:nvPr>
        </p:nvSpPr>
        <p:spPr>
          <a:xfrm>
            <a:off x="465992" y="2286000"/>
            <a:ext cx="11254154" cy="4431323"/>
          </a:xfrm>
        </p:spPr>
        <p:txBody>
          <a:bodyPr>
            <a:normAutofit/>
          </a:bodyPr>
          <a:lstStyle/>
          <a:p>
            <a:r>
              <a:rPr lang="tr-TR" dirty="0"/>
              <a:t>-Nefsani usulde ise Allah’ın bazı isimleriyle zikre devam edilerek nefsin mertebeleri kat edilmeye çalışılır. </a:t>
            </a:r>
            <a:r>
              <a:rPr lang="tr-TR" dirty="0" err="1"/>
              <a:t>Emmâre</a:t>
            </a:r>
            <a:r>
              <a:rPr lang="tr-TR" dirty="0"/>
              <a:t>, </a:t>
            </a:r>
            <a:r>
              <a:rPr lang="tr-TR" dirty="0" err="1"/>
              <a:t>levvâme</a:t>
            </a:r>
            <a:r>
              <a:rPr lang="tr-TR" dirty="0"/>
              <a:t>, </a:t>
            </a:r>
            <a:r>
              <a:rPr lang="tr-TR" dirty="0" err="1"/>
              <a:t>mutaminne</a:t>
            </a:r>
            <a:r>
              <a:rPr lang="tr-TR" dirty="0"/>
              <a:t>, </a:t>
            </a:r>
            <a:r>
              <a:rPr lang="tr-TR" dirty="0" err="1"/>
              <a:t>razıyye</a:t>
            </a:r>
            <a:r>
              <a:rPr lang="tr-TR" dirty="0"/>
              <a:t>, </a:t>
            </a:r>
            <a:r>
              <a:rPr lang="tr-TR" dirty="0" err="1"/>
              <a:t>marziyye</a:t>
            </a:r>
            <a:r>
              <a:rPr lang="tr-TR" dirty="0"/>
              <a:t>, kâmile/</a:t>
            </a:r>
            <a:r>
              <a:rPr lang="tr-TR" dirty="0" err="1"/>
              <a:t>zekiyye</a:t>
            </a:r>
            <a:r>
              <a:rPr lang="tr-TR" dirty="0"/>
              <a:t> mertebeleri kat edilir. Bu usulde Allah’ın çeşitli isimleri zikredildiği için </a:t>
            </a:r>
            <a:r>
              <a:rPr lang="tr-TR" i="1" dirty="0" err="1"/>
              <a:t>esmâ</a:t>
            </a:r>
            <a:r>
              <a:rPr lang="tr-TR" i="1" dirty="0"/>
              <a:t> tariki</a:t>
            </a:r>
            <a:r>
              <a:rPr lang="tr-TR" dirty="0"/>
              <a:t> de denmiştir. Nefsani usulde rüyalar büyük önem taşır. </a:t>
            </a:r>
          </a:p>
          <a:p>
            <a:r>
              <a:rPr lang="tr-TR" dirty="0"/>
              <a:t>-Hz. Ali kanalıyla gelen tarikatlar </a:t>
            </a:r>
            <a:r>
              <a:rPr lang="tr-TR" dirty="0" err="1"/>
              <a:t>cehrî</a:t>
            </a:r>
            <a:r>
              <a:rPr lang="tr-TR" dirty="0"/>
              <a:t>, Hz. Ebubekir kanalıyla gelenler ise </a:t>
            </a:r>
            <a:r>
              <a:rPr lang="tr-TR" dirty="0" err="1"/>
              <a:t>hafî</a:t>
            </a:r>
            <a:r>
              <a:rPr lang="tr-TR" dirty="0"/>
              <a:t> zikri benimsemişlerdir. </a:t>
            </a:r>
          </a:p>
          <a:p>
            <a:r>
              <a:rPr lang="tr-TR" dirty="0"/>
              <a:t>-Cehri zikirde </a:t>
            </a:r>
            <a:r>
              <a:rPr lang="tr-TR" dirty="0" err="1"/>
              <a:t>kıyamî</a:t>
            </a:r>
            <a:r>
              <a:rPr lang="tr-TR" dirty="0"/>
              <a:t> olduğu gibi </a:t>
            </a:r>
            <a:r>
              <a:rPr lang="tr-TR" dirty="0" err="1"/>
              <a:t>kuudî</a:t>
            </a:r>
            <a:r>
              <a:rPr lang="tr-TR" dirty="0"/>
              <a:t> olanlar da vardır. Bu zikir çeşidinde çoğunlukla musiki eşliğinde sema ve </a:t>
            </a:r>
            <a:r>
              <a:rPr lang="tr-TR" dirty="0" err="1"/>
              <a:t>deverân</a:t>
            </a:r>
            <a:r>
              <a:rPr lang="tr-TR" dirty="0"/>
              <a:t> şeklinde icra edilir. </a:t>
            </a:r>
          </a:p>
          <a:p>
            <a:r>
              <a:rPr lang="tr-TR" dirty="0"/>
              <a:t>-Bir tarikata girmek isteyen kimsenin mutlaka o tarikatın şeyhine intisap etmesi gerekmektedir. Burada </a:t>
            </a:r>
            <a:r>
              <a:rPr lang="tr-TR" dirty="0" err="1"/>
              <a:t>sâlikten</a:t>
            </a:r>
            <a:r>
              <a:rPr lang="tr-TR" dirty="0"/>
              <a:t> </a:t>
            </a:r>
            <a:r>
              <a:rPr lang="tr-TR" dirty="0" err="1"/>
              <a:t>ahid</a:t>
            </a:r>
            <a:r>
              <a:rPr lang="tr-TR" dirty="0"/>
              <a:t> alınır, hırka ve serpuş giydirilir. Ardından </a:t>
            </a:r>
            <a:r>
              <a:rPr lang="tr-TR" dirty="0" err="1"/>
              <a:t>adab</a:t>
            </a:r>
            <a:r>
              <a:rPr lang="tr-TR" dirty="0"/>
              <a:t> ve usul öğretilir. </a:t>
            </a:r>
          </a:p>
          <a:p>
            <a:r>
              <a:rPr lang="tr-TR" dirty="0"/>
              <a:t>-Şeyhi hiç görmeden onun ruhaniyeti vasıtasıyla eğitilmek de mümkündür. Buna </a:t>
            </a:r>
            <a:r>
              <a:rPr lang="tr-TR" i="1" dirty="0" err="1"/>
              <a:t>üveysîlik</a:t>
            </a:r>
            <a:r>
              <a:rPr lang="tr-TR" dirty="0"/>
              <a:t> denmektedir. </a:t>
            </a:r>
          </a:p>
          <a:p>
            <a:r>
              <a:rPr lang="tr-TR" dirty="0"/>
              <a:t>-Tarikatta </a:t>
            </a:r>
            <a:r>
              <a:rPr lang="tr-TR" dirty="0" err="1"/>
              <a:t>sülûkünü</a:t>
            </a:r>
            <a:r>
              <a:rPr lang="tr-TR" dirty="0"/>
              <a:t> tamamlayanlara hilafet veya icazet verilir.</a:t>
            </a:r>
          </a:p>
          <a:p>
            <a:pPr algn="just"/>
            <a:endParaRPr lang="tr-TR" sz="1400" dirty="0"/>
          </a:p>
        </p:txBody>
      </p:sp>
    </p:spTree>
    <p:extLst>
      <p:ext uri="{BB962C8B-B14F-4D97-AF65-F5344CB8AC3E}">
        <p14:creationId xmlns:p14="http://schemas.microsoft.com/office/powerpoint/2010/main" val="353619250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1185</TotalTime>
  <Words>1155</Words>
  <Application>Microsoft Office PowerPoint</Application>
  <PresentationFormat>Geniş ekran</PresentationFormat>
  <Paragraphs>55</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Arial</vt:lpstr>
      <vt:lpstr>Calibri</vt:lpstr>
      <vt:lpstr>Century Gothic</vt:lpstr>
      <vt:lpstr>Times New Roman</vt:lpstr>
      <vt:lpstr>Wingdings 3</vt:lpstr>
      <vt:lpstr>İyon Toplantı Odası</vt:lpstr>
      <vt:lpstr>TASAVVUF II  VII. YARIYIL GÜZ DÖNEMİ</vt:lpstr>
      <vt:lpstr>11. HAFTA  - KAYNAKÇA - H. Kamil Yılmaz, Anahatlarıyla Tasavvuf ve Tarikatlar, Ensar neş., İst. 2004. Reşat Öngören, “Tarikat”, DİA, Ank. 2011, ss. 95-105. Adalet Çakır, “Kâdirîyye”, Türkiye’de Tarikatlar Tarih ve Kültür, Ed. Semih Ceyhan, İst. 2015, ss. 159-223.  </vt:lpstr>
      <vt:lpstr>Tasavvuf Tarihinin Dönemleri</vt:lpstr>
      <vt:lpstr>Tasavvuf Tarihinin Dönemleri</vt:lpstr>
      <vt:lpstr>Tasavvuf Tarihinin Dönemleri</vt:lpstr>
      <vt:lpstr>Tasavvuf Tarihinin Dönemleri</vt:lpstr>
      <vt:lpstr>Tasavvuf Tarihinin Dönemleri</vt:lpstr>
      <vt:lpstr>Tasavvuf Tarihinin Dönemleri</vt:lpstr>
      <vt:lpstr>Tasavvuf Tarihinin Dönemleri</vt:lpstr>
      <vt:lpstr>Tasavvuf Tarihinin Dönemleri</vt:lpstr>
      <vt:lpstr>Abdulkadir Geylânî (v. 561/1165-66)</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BİRİNCİ BÖLÜM - TASAVVUF VE TARİKATIN MAHİYETİNE DAİR SORULAR</dc:title>
  <dc:creator>ahmetcahit</dc:creator>
  <cp:lastModifiedBy>ADMİN</cp:lastModifiedBy>
  <cp:revision>117</cp:revision>
  <cp:lastPrinted>2019-02-25T11:11:47Z</cp:lastPrinted>
  <dcterms:created xsi:type="dcterms:W3CDTF">2017-02-20T05:50:03Z</dcterms:created>
  <dcterms:modified xsi:type="dcterms:W3CDTF">2021-08-01T13:33:13Z</dcterms:modified>
</cp:coreProperties>
</file>