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02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29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83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25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07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2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7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11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5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97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66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F0A5-1A0C-461F-B078-8B31CE717E28}" type="datetimeFigureOut">
              <a:rPr lang="tr-TR" smtClean="0"/>
              <a:t>2.2.2017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EF6D-B508-4CA1-AAA1-32A9674E9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4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Toz ve toz torbaları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İçeriği magnezyum karbonat olan karışımlar terlemeyi geciktirir ve kaymayı azaltır.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Sıvı veya toz halde üretilmişlerdir.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pic>
        <p:nvPicPr>
          <p:cNvPr id="6" name="Picture 4" descr="kalıp toz"/>
          <p:cNvPicPr>
            <a:picLocks noChangeAspect="1" noChangeArrowheads="1"/>
          </p:cNvPicPr>
          <p:nvPr/>
        </p:nvPicPr>
        <p:blipFill>
          <a:blip r:embed="rId2" cstate="print"/>
          <a:srcRect l="30682" t="21769" r="31818" b="20458"/>
          <a:stretch>
            <a:fillRect/>
          </a:stretch>
        </p:blipFill>
        <p:spPr bwMode="auto">
          <a:xfrm>
            <a:off x="3153362" y="3842032"/>
            <a:ext cx="1214446" cy="253929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378904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3" y="4005065"/>
            <a:ext cx="2007977" cy="222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475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Bolt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Boltlar; üstten emniyetli tırmanışta ana istasyon, lider tırmanışta da hem ara hem de ana istasyon olarak kullanılan duvara sabitlenmiş metal malzemelerdir. 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Farklı yapı ve modellerde üretilen boltlar çok dayanıklılığa sahiplerdir.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6" name="Picture 5" descr="halkalı bold"/>
          <p:cNvPicPr>
            <a:picLocks noChangeAspect="1" noChangeArrowheads="1"/>
          </p:cNvPicPr>
          <p:nvPr/>
        </p:nvPicPr>
        <p:blipFill>
          <a:blip r:embed="rId2" cstate="print"/>
          <a:srcRect t="22585" b="20951"/>
          <a:stretch>
            <a:fillRect/>
          </a:stretch>
        </p:blipFill>
        <p:spPr bwMode="auto">
          <a:xfrm>
            <a:off x="2567608" y="5085184"/>
            <a:ext cx="1857388" cy="142876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63952" y="5085184"/>
            <a:ext cx="1428728" cy="1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t="15626" b="18749"/>
          <a:stretch>
            <a:fillRect/>
          </a:stretch>
        </p:blipFill>
        <p:spPr bwMode="auto">
          <a:xfrm rot="5400000">
            <a:off x="4176723" y="5243405"/>
            <a:ext cx="1949696" cy="127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 l="19230" t="3846" r="23077" b="3846"/>
          <a:stretch>
            <a:fillRect/>
          </a:stretch>
        </p:blipFill>
        <p:spPr bwMode="auto">
          <a:xfrm>
            <a:off x="7320136" y="4797152"/>
            <a:ext cx="10715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0256" y="4869160"/>
            <a:ext cx="1471618" cy="147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32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Takoz ve sikkeler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Geleneksel tırmanışta kayadaki çatlak ve yarıklara yerleştirilen malzemelerin genel adı takozdur.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Genel olarak yaylı ve yaysız olarak ikiye ayrılırlar. Yaysızların farklı yapılarda üretilmektedir.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 err="1">
                <a:solidFill>
                  <a:srgbClr val="002060"/>
                </a:solidFill>
              </a:rPr>
              <a:t>Stopper</a:t>
            </a:r>
            <a:r>
              <a:rPr lang="tr-TR" sz="3000" dirty="0">
                <a:solidFill>
                  <a:srgbClr val="002060"/>
                </a:solidFill>
              </a:rPr>
              <a:t>, </a:t>
            </a:r>
            <a:r>
              <a:rPr lang="tr-TR" sz="3000" dirty="0" err="1">
                <a:solidFill>
                  <a:srgbClr val="002060"/>
                </a:solidFill>
              </a:rPr>
              <a:t>Hexentric</a:t>
            </a:r>
            <a:r>
              <a:rPr lang="tr-TR" sz="3000" dirty="0">
                <a:solidFill>
                  <a:srgbClr val="002060"/>
                </a:solidFill>
              </a:rPr>
              <a:t>, </a:t>
            </a:r>
            <a:r>
              <a:rPr lang="tr-TR" sz="3000" dirty="0" err="1">
                <a:solidFill>
                  <a:srgbClr val="002060"/>
                </a:solidFill>
              </a:rPr>
              <a:t>Tricam</a:t>
            </a:r>
            <a:r>
              <a:rPr lang="tr-TR" sz="3000" dirty="0">
                <a:solidFill>
                  <a:srgbClr val="002060"/>
                </a:solidFill>
              </a:rPr>
              <a:t>, </a:t>
            </a:r>
            <a:r>
              <a:rPr lang="tr-TR" sz="3000" dirty="0" err="1">
                <a:solidFill>
                  <a:srgbClr val="002060"/>
                </a:solidFill>
              </a:rPr>
              <a:t>Friend</a:t>
            </a:r>
            <a:r>
              <a:rPr lang="tr-TR" sz="3000" dirty="0">
                <a:solidFill>
                  <a:srgbClr val="002060"/>
                </a:solidFill>
              </a:rPr>
              <a:t> bunlardan en bilinenleridir.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31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Takoz ve sikkeler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2351584" y="1628800"/>
            <a:ext cx="2880320" cy="26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1484784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 b="12051"/>
          <a:stretch>
            <a:fillRect/>
          </a:stretch>
        </p:blipFill>
        <p:spPr bwMode="auto">
          <a:xfrm>
            <a:off x="6600056" y="4509120"/>
            <a:ext cx="18705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7649" y="4797152"/>
            <a:ext cx="182053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45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Takoz ve sikkeler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260" t="20848" r="4427"/>
          <a:stretch>
            <a:fillRect/>
          </a:stretch>
        </p:blipFill>
        <p:spPr bwMode="auto">
          <a:xfrm>
            <a:off x="3955710" y="1628800"/>
            <a:ext cx="4372538" cy="48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22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Takoz ve sikkeler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Sikkeler ise kayadaki çatlaklara çakılan büyük çivilerdir.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Hem şekline göre (bıçak, üniversal, profil, yaprak, halka) hem de yapısına göre (yumuşak, sert) farklı sınıflamaları vardır.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315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Takoz ve sikkeler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7500" t="5000" r="35000" b="5000"/>
          <a:stretch>
            <a:fillRect/>
          </a:stretch>
        </p:blipFill>
        <p:spPr bwMode="auto">
          <a:xfrm>
            <a:off x="5591944" y="1556792"/>
            <a:ext cx="1152128" cy="377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0000" t="5000" r="32500" b="4999"/>
          <a:stretch>
            <a:fillRect/>
          </a:stretch>
        </p:blipFill>
        <p:spPr bwMode="auto">
          <a:xfrm>
            <a:off x="3935760" y="3212976"/>
            <a:ext cx="14401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37500" t="2500" r="37500" b="-1"/>
          <a:stretch>
            <a:fillRect/>
          </a:stretch>
        </p:blipFill>
        <p:spPr bwMode="auto">
          <a:xfrm>
            <a:off x="8544272" y="1556792"/>
            <a:ext cx="1008112" cy="393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l="32499" t="7500" r="27501" b="4999"/>
          <a:stretch>
            <a:fillRect/>
          </a:stretch>
        </p:blipFill>
        <p:spPr bwMode="auto">
          <a:xfrm>
            <a:off x="2567608" y="1556792"/>
            <a:ext cx="1440160" cy="31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32500" t="5000" r="35000"/>
          <a:stretch>
            <a:fillRect/>
          </a:stretch>
        </p:blipFill>
        <p:spPr bwMode="auto">
          <a:xfrm>
            <a:off x="7032104" y="2996952"/>
            <a:ext cx="115782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13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Takoz ve sikkeler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Tüm sikkelerin kullanılabilecekleri yerler farklıdır. Bunlar mutlaka bilinmelidir.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Sonra sikkenin çakılacağı kaya kontrol edilir.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Sikkenin en az yarısı en çok üçte ikisi zorlanmadan çatlağa girmelidir.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15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Takoz ve sikkeler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Sağlam şekilde çakılan sikke tiz çekiç sesleriyle ilerler.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Daha sonra sikkenin sağlamlığı kontrol edilir, sikke hareket etmemelidir.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53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Çekiç ve </a:t>
            </a:r>
            <a:r>
              <a:rPr lang="tr-TR" dirty="0" err="1" smtClean="0">
                <a:solidFill>
                  <a:srgbClr val="FF0000"/>
                </a:solidFill>
              </a:rPr>
              <a:t>Nutkey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Çekiç, kaya yapısının kontrol edilmesinde, sikkelerin çakılmasında vb. İşlerde kullanılır.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Ağır ancak özellikle sikke kullanılan tırmanışlarda olmazsa olmaz bir malzemedir.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r="10000"/>
          <a:stretch>
            <a:fillRect/>
          </a:stretch>
        </p:blipFill>
        <p:spPr bwMode="auto">
          <a:xfrm>
            <a:off x="7320136" y="3789040"/>
            <a:ext cx="228601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105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Çekiç ve </a:t>
            </a:r>
            <a:r>
              <a:rPr lang="tr-TR" dirty="0" err="1" smtClean="0">
                <a:solidFill>
                  <a:srgbClr val="FF0000"/>
                </a:solidFill>
              </a:rPr>
              <a:t>Nutkey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 err="1">
                <a:solidFill>
                  <a:srgbClr val="002060"/>
                </a:solidFill>
              </a:rPr>
              <a:t>Nutkey</a:t>
            </a:r>
            <a:r>
              <a:rPr lang="tr-TR" sz="3000" dirty="0">
                <a:solidFill>
                  <a:srgbClr val="002060"/>
                </a:solidFill>
              </a:rPr>
              <a:t>, yaysız takozların gireceği yerleri temizlemede ve daha da önemlisi onları çıkarmada kullanılan malzemedir.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1881" b="25200"/>
          <a:stretch>
            <a:fillRect/>
          </a:stretch>
        </p:blipFill>
        <p:spPr bwMode="auto">
          <a:xfrm>
            <a:off x="2711624" y="3861048"/>
            <a:ext cx="28575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0564" r="24455"/>
          <a:stretch>
            <a:fillRect/>
          </a:stretch>
        </p:blipFill>
        <p:spPr bwMode="auto">
          <a:xfrm>
            <a:off x="6870018" y="2924944"/>
            <a:ext cx="2106302" cy="38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74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15000" t="17500" b="17500"/>
          <a:stretch>
            <a:fillRect/>
          </a:stretch>
        </p:blipFill>
        <p:spPr bwMode="auto">
          <a:xfrm>
            <a:off x="5231905" y="2492896"/>
            <a:ext cx="298939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Toz ve toz torbaları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Toz torbaları toz ve kalıp haldeki magnezyum-karbonatı taşımada kullanılır.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443711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7768" y="422108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592" y="25649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71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Kazma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Dağcılığın vazgeçilmez ekipmanlarındandır.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İp ile birlikte en eski dağcılık malzemesidir.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Temel olarak; yürürken ve tırmanırken destek alınan bir malzemedir.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906" y="4581129"/>
            <a:ext cx="2738430" cy="205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63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Kazma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Yürüyüş kazmaları ve teknik kazmalar olarak ikiye ayrılırlar.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Yürüyüş kazmaları daha uzun ve düzdür.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3789040"/>
            <a:ext cx="2190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608" y="3861048"/>
            <a:ext cx="2190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10080" r="24401"/>
          <a:stretch>
            <a:fillRect/>
          </a:stretch>
        </p:blipFill>
        <p:spPr bwMode="auto">
          <a:xfrm>
            <a:off x="5087888" y="4000500"/>
            <a:ext cx="187220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808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Kazma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Teknik kazmalar ise kısa ve buz tırmanışına uygun yapıdadır.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708920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19296" r="22745"/>
          <a:stretch>
            <a:fillRect/>
          </a:stretch>
        </p:blipFill>
        <p:spPr bwMode="auto">
          <a:xfrm>
            <a:off x="7752184" y="2924944"/>
            <a:ext cx="165618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21077" r="18444"/>
          <a:stretch>
            <a:fillRect/>
          </a:stretch>
        </p:blipFill>
        <p:spPr bwMode="auto">
          <a:xfrm>
            <a:off x="5735960" y="2924944"/>
            <a:ext cx="172819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09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Kanca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Kaya ve buz üzerinde geçici olarak sabit kalmamızı sağlayan sivri uçlu gereçlerdir.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Dağcılık ve kaya tırmanışında hiç beklenmedik anlarda ihtiyaç duyulabilirler.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422108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4149080"/>
            <a:ext cx="1928816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0176" y="4149080"/>
            <a:ext cx="2071692" cy="20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776" y="422108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211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İlkyardım çantası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1 adet suni solunum maskesi,</a:t>
            </a: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3 çift lateks eldiven,</a:t>
            </a: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5 adet 5cmx5cm gazlı bez,</a:t>
            </a: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5 adet 10cmx10cm gazlı bez,</a:t>
            </a: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2 adet 2mx10cm rulo sargı bez,</a:t>
            </a: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2 adet üçgen bandaj,</a:t>
            </a: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2 adet ağzı kapanabilir plastik poşet,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 dirty="0"/>
          </a:p>
        </p:txBody>
      </p:sp>
      <p:pic>
        <p:nvPicPr>
          <p:cNvPr id="12" name="Picture 4" descr="ilk yardım çantas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3" y="2276872"/>
            <a:ext cx="2450889" cy="1554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43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Harita, pusula ve GPS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Yeryüzünün bir parçasının yukardan kuşbakışı görünümünün matematik yöntemlerle küçültülerek ve üzerine özel işaretler koyarak bir düzlem üzerine çizilmiş şekline </a:t>
            </a:r>
            <a:r>
              <a:rPr lang="en-US" sz="3000" dirty="0">
                <a:solidFill>
                  <a:srgbClr val="002060"/>
                </a:solidFill>
              </a:rPr>
              <a:t>har</a:t>
            </a:r>
            <a:r>
              <a:rPr lang="tr-TR" sz="3000" dirty="0">
                <a:solidFill>
                  <a:srgbClr val="002060"/>
                </a:solidFill>
              </a:rPr>
              <a:t>ita denir.</a:t>
            </a:r>
          </a:p>
          <a:p>
            <a:pPr marL="609600" indent="-609600" algn="just">
              <a:buClr>
                <a:srgbClr val="002060"/>
              </a:buClr>
              <a:defRPr/>
            </a:pPr>
            <a:endParaRPr lang="tr-TR" sz="3000" dirty="0">
              <a:solidFill>
                <a:srgbClr val="002060"/>
              </a:solidFill>
            </a:endParaRP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Pusula ise yön gösteren, haritada işaretlenen yeri bulmaya yardım eden araçtır.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59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Harita, pusula ve GPS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GPS (Global </a:t>
            </a:r>
            <a:r>
              <a:rPr lang="tr-TR" sz="3000" dirty="0" err="1">
                <a:solidFill>
                  <a:srgbClr val="002060"/>
                </a:solidFill>
              </a:rPr>
              <a:t>Positioning</a:t>
            </a:r>
            <a:r>
              <a:rPr lang="tr-TR" sz="3000" dirty="0">
                <a:solidFill>
                  <a:srgbClr val="002060"/>
                </a:solidFill>
              </a:rPr>
              <a:t> </a:t>
            </a:r>
            <a:r>
              <a:rPr lang="tr-TR" sz="3000" dirty="0" err="1">
                <a:solidFill>
                  <a:srgbClr val="002060"/>
                </a:solidFill>
              </a:rPr>
              <a:t>System</a:t>
            </a:r>
            <a:r>
              <a:rPr lang="tr-TR" sz="3000" dirty="0">
                <a:solidFill>
                  <a:srgbClr val="002060"/>
                </a:solidFill>
              </a:rPr>
              <a:t>) yani küresel konumlama sistemi düzenli olarak kodlanmış bilgi gönderebilen bir uydu ağıdır.</a:t>
            </a:r>
          </a:p>
          <a:p>
            <a:pPr marL="609600" indent="-609600" algn="just">
              <a:buClr>
                <a:srgbClr val="002060"/>
              </a:buClr>
              <a:defRPr/>
            </a:pPr>
            <a:endParaRPr lang="tr-TR" sz="3000" dirty="0">
              <a:solidFill>
                <a:srgbClr val="002060"/>
              </a:solidFill>
            </a:endParaRP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Bu şekilde uydularla arasındaki mesafeyi ölçer ve dünya üzerindeki konum hakkında kesin bilgiler verebilir.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21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Harita, pusula ve GPS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Ancak GPS her zaman uydu verisini almayabilir.</a:t>
            </a:r>
          </a:p>
          <a:p>
            <a:pPr marL="609600" indent="-609600" algn="just">
              <a:buClr>
                <a:srgbClr val="002060"/>
              </a:buClr>
              <a:defRPr/>
            </a:pPr>
            <a:endParaRPr lang="tr-TR" sz="3000" dirty="0">
              <a:solidFill>
                <a:srgbClr val="002060"/>
              </a:solidFill>
            </a:endParaRP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Kapalı alanlarda veya yüksek vadilerin arasında bağlantı kurulamamaktadır.</a:t>
            </a:r>
          </a:p>
          <a:p>
            <a:pPr marL="609600" indent="-609600" algn="just">
              <a:buClr>
                <a:srgbClr val="002060"/>
              </a:buClr>
              <a:defRPr/>
            </a:pPr>
            <a:endParaRPr lang="tr-TR" sz="3000" dirty="0">
              <a:solidFill>
                <a:srgbClr val="002060"/>
              </a:solidFill>
            </a:endParaRPr>
          </a:p>
          <a:p>
            <a:pPr marL="609600" indent="-609600" algn="just">
              <a:buClr>
                <a:srgbClr val="002060"/>
              </a:buClr>
              <a:defRPr/>
            </a:pPr>
            <a:r>
              <a:rPr lang="tr-TR" sz="3000" dirty="0">
                <a:solidFill>
                  <a:srgbClr val="002060"/>
                </a:solidFill>
              </a:rPr>
              <a:t>Bu nedenle GPS ile birlikte bölgenin haritası ve pusula sahip olunması gereken araçlardır.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64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Toz ve toz torbaları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3704"/>
          <a:stretch>
            <a:fillRect/>
          </a:stretch>
        </p:blipFill>
        <p:spPr bwMode="auto">
          <a:xfrm>
            <a:off x="2567609" y="1628800"/>
            <a:ext cx="31993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1506760"/>
            <a:ext cx="3316928" cy="487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49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Kaya tırmanış ayakkabıları (KATA, </a:t>
            </a:r>
            <a:r>
              <a:rPr lang="tr-TR" dirty="0" err="1" smtClean="0">
                <a:solidFill>
                  <a:srgbClr val="FF0000"/>
                </a:solidFill>
              </a:rPr>
              <a:t>Friction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 err="1">
                <a:solidFill>
                  <a:srgbClr val="002060"/>
                </a:solidFill>
              </a:rPr>
              <a:t>KATA’lar</a:t>
            </a:r>
            <a:r>
              <a:rPr lang="tr-TR" sz="3000" dirty="0">
                <a:solidFill>
                  <a:srgbClr val="002060"/>
                </a:solidFill>
              </a:rPr>
              <a:t> yüksek sürtünme sağlayan ve ayağı saran ince tabanlı tırmanış ayakkabılarıdır.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Tırmanış performansını yaklaşık % 45 oranında etkiler.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Bağcıklı, cırt-cırtlı, kalın veya ince tabanlı, ön kısmı yukarı veya aşağı bakan farklı yapıları mevcuttur.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87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Kaya tırmanış ayakkabıları (KATA, </a:t>
            </a:r>
            <a:r>
              <a:rPr lang="tr-TR" dirty="0" err="1" smtClean="0">
                <a:solidFill>
                  <a:srgbClr val="FF0000"/>
                </a:solidFill>
              </a:rPr>
              <a:t>Friction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3864" b="21590"/>
          <a:stretch>
            <a:fillRect/>
          </a:stretch>
        </p:blipFill>
        <p:spPr bwMode="auto">
          <a:xfrm>
            <a:off x="6600057" y="2492896"/>
            <a:ext cx="301228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15909" b="17613"/>
          <a:stretch>
            <a:fillRect/>
          </a:stretch>
        </p:blipFill>
        <p:spPr bwMode="auto">
          <a:xfrm>
            <a:off x="2855640" y="2276872"/>
            <a:ext cx="2901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kataa"/>
          <p:cNvPicPr>
            <a:picLocks noChangeAspect="1" noChangeArrowheads="1"/>
          </p:cNvPicPr>
          <p:nvPr/>
        </p:nvPicPr>
        <p:blipFill>
          <a:blip r:embed="rId4" cstate="print"/>
          <a:srcRect l="21938" t="29305" r="23129" b="30505"/>
          <a:stretch>
            <a:fillRect/>
          </a:stretch>
        </p:blipFill>
        <p:spPr bwMode="auto">
          <a:xfrm>
            <a:off x="4871864" y="4437112"/>
            <a:ext cx="2214578" cy="186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41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Kaya tırmanış ayakkabıları (KATA, </a:t>
            </a:r>
            <a:r>
              <a:rPr lang="tr-TR" dirty="0" err="1" smtClean="0">
                <a:solidFill>
                  <a:srgbClr val="FF0000"/>
                </a:solidFill>
              </a:rPr>
              <a:t>Friction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 err="1">
                <a:solidFill>
                  <a:srgbClr val="002060"/>
                </a:solidFill>
              </a:rPr>
              <a:t>KATA’lar</a:t>
            </a:r>
            <a:r>
              <a:rPr lang="tr-TR" sz="3000" dirty="0">
                <a:solidFill>
                  <a:srgbClr val="002060"/>
                </a:solidFill>
              </a:rPr>
              <a:t> yüksek sürtünme sağlayan ve ayağı saran ince tabanlı tırmanış ayakkabılarıdır.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Tırmanış performansını yaklaşık % 45 oranında etkiler.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Bağcıklı, cırt-cırtlı, kalın veya ince tabanlı, ön kısmı yukarı veya aşağı bakan farklı yapıları mevcuttur.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648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Kaya tırmanış ayakkabıları (KATA, </a:t>
            </a:r>
            <a:r>
              <a:rPr lang="tr-TR" dirty="0" err="1" smtClean="0">
                <a:solidFill>
                  <a:srgbClr val="FF0000"/>
                </a:solidFill>
              </a:rPr>
              <a:t>Friction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Unutmayın ki tırmanışta yalnızca dört noktamızı kullanıyoruz; iki elimiz ve iki ayağımız.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823" b="12500"/>
          <a:stretch>
            <a:fillRect/>
          </a:stretch>
        </p:blipFill>
        <p:spPr bwMode="auto">
          <a:xfrm>
            <a:off x="3647728" y="2708920"/>
            <a:ext cx="4896544" cy="39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865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Kaya tırmanış ayakkabıları (KATA, </a:t>
            </a:r>
            <a:r>
              <a:rPr lang="tr-TR" dirty="0" err="1" smtClean="0">
                <a:solidFill>
                  <a:srgbClr val="FF0000"/>
                </a:solidFill>
              </a:rPr>
              <a:t>Friction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İyi bir kata ayağa oturmalıdır.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Dar olması tercih edilir. Ancak bu, yeni başlayanlara ve 16 yaşından küçüklere önerilmez.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Amaca uygun kata seçilmelidir (uzun-kısa duvar, kaya yapısı).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6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Kaya tırmanış ayakkabıları (KATA, </a:t>
            </a:r>
            <a:r>
              <a:rPr lang="tr-TR" dirty="0" err="1" smtClean="0">
                <a:solidFill>
                  <a:srgbClr val="FF0000"/>
                </a:solidFill>
              </a:rPr>
              <a:t>Friction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Tırmanış bitince ayaktan hemen çıkarılmalıdır.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Serin ve havadar bir yerde saklanmalıdır.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2.2.2017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95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Office PowerPoint</Application>
  <PresentationFormat>Geniş ekran</PresentationFormat>
  <Paragraphs>157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Teknik Malzemeler – Toz ve toz torbaları</vt:lpstr>
      <vt:lpstr>Teknik Malzemeler – Toz ve toz torbaları</vt:lpstr>
      <vt:lpstr>Teknik Malzemeler – Toz ve toz torbaları</vt:lpstr>
      <vt:lpstr>Teknik Malzemeler – Kaya tırmanış ayakkabıları (KATA, Friction)</vt:lpstr>
      <vt:lpstr>Teknik Malzemeler – Kaya tırmanış ayakkabıları (KATA, Friction)</vt:lpstr>
      <vt:lpstr>Teknik Malzemeler – Kaya tırmanış ayakkabıları (KATA, Friction)</vt:lpstr>
      <vt:lpstr>Teknik Malzemeler – Kaya tırmanış ayakkabıları (KATA, Friction)</vt:lpstr>
      <vt:lpstr>Teknik Malzemeler – Kaya tırmanış ayakkabıları (KATA, Friction)</vt:lpstr>
      <vt:lpstr>Teknik Malzemeler – Kaya tırmanış ayakkabıları (KATA, Friction)</vt:lpstr>
      <vt:lpstr>Teknik Malzemeler – Bolt</vt:lpstr>
      <vt:lpstr>Teknik Malzemeler – Takoz ve sikkeler</vt:lpstr>
      <vt:lpstr>Teknik Malzemeler – Takoz ve sikkeler</vt:lpstr>
      <vt:lpstr>Teknik Malzemeler – Takoz ve sikkeler</vt:lpstr>
      <vt:lpstr>Teknik Malzemeler – Takoz ve sikkeler</vt:lpstr>
      <vt:lpstr>Teknik Malzemeler – Takoz ve sikkeler</vt:lpstr>
      <vt:lpstr>Teknik Malzemeler – Takoz ve sikkeler</vt:lpstr>
      <vt:lpstr>Teknik Malzemeler – Takoz ve sikkeler</vt:lpstr>
      <vt:lpstr>Teknik Malzemeler – Çekiç ve Nutkey</vt:lpstr>
      <vt:lpstr>Teknik Malzemeler – Çekiç ve Nutkey</vt:lpstr>
      <vt:lpstr>Teknik Malzemeler – Kazma</vt:lpstr>
      <vt:lpstr>Teknik Malzemeler – Kazma</vt:lpstr>
      <vt:lpstr>Teknik Malzemeler – Kazma</vt:lpstr>
      <vt:lpstr>Teknik Malzemeler – Kanca</vt:lpstr>
      <vt:lpstr>Teknik Malzemeler – İlkyardım çantası</vt:lpstr>
      <vt:lpstr>Teknik Malzemeler – Harita, pusula ve GPS</vt:lpstr>
      <vt:lpstr>Teknik Malzemeler – Harita, pusula ve GPS</vt:lpstr>
      <vt:lpstr>Teknik Malzemeler – Harita, pusula ve GPS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Malzemeler – Toz ve toz torbaları</dc:title>
  <dc:creator>dicle aras</dc:creator>
  <cp:lastModifiedBy>dicle aras</cp:lastModifiedBy>
  <cp:revision>1</cp:revision>
  <dcterms:created xsi:type="dcterms:W3CDTF">2017-02-02T09:04:55Z</dcterms:created>
  <dcterms:modified xsi:type="dcterms:W3CDTF">2017-02-02T09:04:59Z</dcterms:modified>
</cp:coreProperties>
</file>