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25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27"/>
  </p:normalViewPr>
  <p:slideViewPr>
    <p:cSldViewPr snapToGrid="0" snapToObjects="1">
      <p:cViewPr varScale="1">
        <p:scale>
          <a:sx n="116" d="100"/>
          <a:sy n="116" d="100"/>
        </p:scale>
        <p:origin x="4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5D83D99-D9B8-254E-BCF6-87BAC80012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9B055D8-5013-204C-9987-B2B6A14BFF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DCBF4E-52D6-4B49-AD64-C0011A5E73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9FC831-DCBF-BF40-9B42-52348915A11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60566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3F53D8-1873-A241-9F35-7EA069C7D9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74596B-3038-694F-9EDA-C7F30A6482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EB533F-A80B-9B47-86DD-CF048FB515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19B88-3C3A-1A43-91C7-CD06841E8E5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08938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CEEA82-34FA-9A45-A2A5-DE5CE33D81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6D25EB9-F0C0-F348-AFE0-260EF02162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DEEFB1-AB42-AC47-8304-C85C4A0BBF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23648-4015-FB45-910B-64B0E1462B1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93864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1997AE-74C2-EB4E-8F65-CAA279D763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199240-86A4-0D48-8265-B8AD465520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FE7095D-3A80-1848-9C31-544FFC4F94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428B5-6954-7E44-8AE8-137AB94BE32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11786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5DFB732-3ED0-2246-B6FC-7FE943C932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24591A-8C5E-784C-AB4E-0945463322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92E9EF8-148F-2644-983F-B0175D8296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CDEB9-0AFE-0149-90D9-25DDA750FCD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926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51DCA7-280C-7848-9838-F6199421DF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95725D-763F-3049-976B-C6CA296187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71AC570-A0EC-984C-A0CE-D443463105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5F452-6F6B-764C-A49E-2F013A1B62C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05487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5353D5F-FD23-B14E-9096-BC872C84B4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A47DFA7-4EEB-894E-AB04-95641BD083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C05BF04-E453-8D4B-9717-799AE93397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A1F8E-6A69-7648-8D94-2FAB42D789F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41938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0E768AA-FF90-0F46-8205-CDCDF23183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495F10E-8591-2547-9CC8-F021B58C25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5BDF90B-CF86-D749-8FA1-74E2333E80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F6AC9-0A63-2743-AF98-D3B862007BA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64356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4617D4A-4AA7-104F-989B-DC23C67106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5B8964E-5645-8A4F-9C86-05557D02C7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E664ACE-DAF0-314A-8A55-F5C09BF09D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3AB17F-83AE-5249-B4AB-37DD8CA9CD8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56947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598713-0343-F54F-B76A-E52B4187FC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4AA684-D213-1047-A4A7-484A62540C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D11110-7CD4-934A-BC5A-BC6CFB1EF0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856D3-7365-5545-B349-2F0874B9895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8803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334C20-E995-6B4E-A5F5-41A4A8F1BE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036055-7ADB-0146-A839-D11B7503E9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90AD0B-B45A-2F40-A765-30A97E23FC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77977-1D5A-2247-BF53-C65E8B34C03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8805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68952AD-F1CA-A74B-932D-48C0D5EACA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6E3AACB-64F8-7A4F-9ED0-C7E255AE67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E33C13E-8EE4-6A45-800D-79A7DF2F06C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59DC464-0F7B-BA49-AAD9-8039A91FAF7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99BE0EF-56A0-E448-8DD0-41B7CFCE55A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1E58D4F3-CF6B-B34E-B8F6-F245B8C692F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6727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Unvan 1">
            <a:extLst>
              <a:ext uri="{FF2B5EF4-FFF2-40B4-BE49-F238E27FC236}">
                <a16:creationId xmlns:a16="http://schemas.microsoft.com/office/drawing/2014/main" id="{80D06482-C1FC-3A48-8E2E-9B6F0302643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tr-TR"/>
              <a:t>Tüketici Davranışları</a:t>
            </a:r>
          </a:p>
        </p:txBody>
      </p:sp>
      <p:sp>
        <p:nvSpPr>
          <p:cNvPr id="41986" name="Alt Başlık 2">
            <a:extLst>
              <a:ext uri="{FF2B5EF4-FFF2-40B4-BE49-F238E27FC236}">
                <a16:creationId xmlns:a16="http://schemas.microsoft.com/office/drawing/2014/main" id="{09915A85-DC71-6949-8CEC-6A015941CB5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altLang="tr-TR"/>
              <a:t>Hafta 3</a:t>
            </a:r>
          </a:p>
          <a:p>
            <a:r>
              <a:rPr lang="tr-TR" altLang="tr-TR"/>
              <a:t>Bireysel Farklılıklar- 2 </a:t>
            </a:r>
          </a:p>
        </p:txBody>
      </p:sp>
    </p:spTree>
    <p:extLst>
      <p:ext uri="{BB962C8B-B14F-4D97-AF65-F5344CB8AC3E}">
        <p14:creationId xmlns:p14="http://schemas.microsoft.com/office/powerpoint/2010/main" val="709842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Unvan 1">
            <a:extLst>
              <a:ext uri="{FF2B5EF4-FFF2-40B4-BE49-F238E27FC236}">
                <a16:creationId xmlns:a16="http://schemas.microsoft.com/office/drawing/2014/main" id="{566357CF-6D5F-E74A-8355-CDE6B717FA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Kaynaklar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5F0640-88AC-7E46-B345-36B520AB6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tr-TR" sz="2800" dirty="0"/>
          </a:p>
          <a:p>
            <a:pPr>
              <a:defRPr/>
            </a:pPr>
            <a:r>
              <a:rPr lang="tr-TR" sz="2800" dirty="0"/>
              <a:t>Solomon, M. R. (2009). </a:t>
            </a:r>
            <a:r>
              <a:rPr lang="tr-TR" sz="2800" b="1" dirty="0"/>
              <a:t>Consumer </a:t>
            </a:r>
            <a:r>
              <a:rPr lang="tr-TR" sz="2800" b="1" dirty="0" err="1"/>
              <a:t>Behavior</a:t>
            </a:r>
            <a:r>
              <a:rPr lang="tr-TR" sz="2800" b="1" dirty="0"/>
              <a:t> </a:t>
            </a:r>
            <a:r>
              <a:rPr lang="tr-TR" sz="2800" dirty="0"/>
              <a:t>(8th ed.). New Jersey: </a:t>
            </a:r>
            <a:r>
              <a:rPr lang="tr-TR" sz="2800" dirty="0" err="1"/>
              <a:t>Pearson</a:t>
            </a:r>
            <a:r>
              <a:rPr lang="tr-TR" sz="2800" dirty="0"/>
              <a:t> </a:t>
            </a:r>
            <a:r>
              <a:rPr lang="tr-TR" sz="2800" dirty="0" err="1"/>
              <a:t>Prentice</a:t>
            </a:r>
            <a:r>
              <a:rPr lang="tr-TR" sz="2800" dirty="0"/>
              <a:t> </a:t>
            </a:r>
            <a:r>
              <a:rPr lang="tr-TR" sz="2800" dirty="0" err="1"/>
              <a:t>Hall</a:t>
            </a:r>
            <a:r>
              <a:rPr lang="tr-TR" sz="2800" dirty="0"/>
              <a:t>.</a:t>
            </a:r>
          </a:p>
          <a:p>
            <a:pPr>
              <a:defRPr/>
            </a:pPr>
            <a:endParaRPr lang="tr-TR" sz="2800" dirty="0"/>
          </a:p>
          <a:p>
            <a:pPr>
              <a:defRPr/>
            </a:pPr>
            <a:r>
              <a:rPr lang="tr-TR" sz="2800" dirty="0"/>
              <a:t>Taylor, S. E., </a:t>
            </a:r>
            <a:r>
              <a:rPr lang="tr-TR" sz="2800" dirty="0" err="1"/>
              <a:t>Peplau</a:t>
            </a:r>
            <a:r>
              <a:rPr lang="tr-TR" sz="2800" dirty="0"/>
              <a:t>, L. A. ve </a:t>
            </a:r>
            <a:r>
              <a:rPr lang="tr-TR" sz="2800" dirty="0" err="1"/>
              <a:t>Sears</a:t>
            </a:r>
            <a:r>
              <a:rPr lang="tr-TR" sz="2800" dirty="0"/>
              <a:t>, D.O. (2007). </a:t>
            </a:r>
            <a:r>
              <a:rPr lang="tr-TR" sz="2800" b="1" dirty="0"/>
              <a:t>Sosyal Psikoloji</a:t>
            </a:r>
            <a:r>
              <a:rPr lang="tr-TR" sz="2800" dirty="0"/>
              <a:t>. (</a:t>
            </a:r>
            <a:r>
              <a:rPr lang="tr-TR" sz="2800" dirty="0" err="1"/>
              <a:t>Çev</a:t>
            </a:r>
            <a:r>
              <a:rPr lang="tr-TR" sz="2800" dirty="0"/>
              <a:t>. Ali </a:t>
            </a:r>
            <a:r>
              <a:rPr lang="tr-TR" sz="2800" dirty="0" err="1"/>
              <a:t>Dönmez</a:t>
            </a:r>
            <a:r>
              <a:rPr lang="tr-TR" sz="2800" dirty="0"/>
              <a:t>). Ankara: </a:t>
            </a:r>
            <a:r>
              <a:rPr lang="tr-TR" sz="2800" dirty="0" err="1"/>
              <a:t>İmge</a:t>
            </a:r>
            <a:r>
              <a:rPr lang="tr-TR" sz="2800" dirty="0"/>
              <a:t> Kitapevi Yayınları.</a:t>
            </a:r>
          </a:p>
          <a:p>
            <a:pPr>
              <a:defRPr/>
            </a:pPr>
            <a:endParaRPr lang="tr-TR" sz="2800" dirty="0"/>
          </a:p>
          <a:p>
            <a:pPr>
              <a:defRPr/>
            </a:pPr>
            <a:r>
              <a:rPr lang="tr-TR" sz="2800" dirty="0" err="1"/>
              <a:t>Odabaşı,Y</a:t>
            </a:r>
            <a:r>
              <a:rPr lang="tr-TR" sz="2800" dirty="0"/>
              <a:t>. ve Barış, G. (2009). </a:t>
            </a:r>
            <a:r>
              <a:rPr lang="tr-TR" sz="2800" b="1" dirty="0"/>
              <a:t>Tüketici Davranışı</a:t>
            </a:r>
            <a:r>
              <a:rPr lang="tr-TR" sz="2800" dirty="0"/>
              <a:t>. </a:t>
            </a:r>
            <a:r>
              <a:rPr lang="tr-TR" sz="2800" dirty="0" err="1"/>
              <a:t>MediaCat</a:t>
            </a:r>
            <a:r>
              <a:rPr lang="tr-TR" sz="2800" dirty="0"/>
              <a:t>: İstanbul.</a:t>
            </a:r>
          </a:p>
          <a:p>
            <a:pPr marL="0" indent="0">
              <a:buNone/>
              <a:defRPr/>
            </a:pPr>
            <a:endParaRPr lang="tr-TR" dirty="0"/>
          </a:p>
          <a:p>
            <a:pP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2744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510EA286-D824-6A45-9FF4-7C58BC80F3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Tutumlar</a:t>
            </a:r>
          </a:p>
        </p:txBody>
      </p:sp>
      <p:sp>
        <p:nvSpPr>
          <p:cNvPr id="33794" name="Rectangle 3">
            <a:extLst>
              <a:ext uri="{FF2B5EF4-FFF2-40B4-BE49-F238E27FC236}">
                <a16:creationId xmlns:a16="http://schemas.microsoft.com/office/drawing/2014/main" id="{FDA9DCBD-981A-5A43-BCF7-5D1DBBB72D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/>
              <a:t>Tutum, kişinin nesne, kanı ya da ortamlara yönelik olumlu ya da olumsuz tepkide bulunma eğilimidir.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Tutum bireyin bilgi veya durum hakkında aldığı zihinsel bir duruşu veya bir hissi ifade eder.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Satın alma kararında doğrudan etkidir.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Diğer bir çok tüketici davranışına ilişkin konu ile yakından ilişkilidir.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4297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00806845-241E-E94A-AA8D-5BA65CD7F1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/>
              <a:t>Tutumları oluşturan temel bileşenler</a:t>
            </a:r>
          </a:p>
        </p:txBody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4F8DD444-15CA-DE41-919B-1F0E383533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tr-TR" altLang="tr-TR"/>
              <a:t>Bilişsel bileşen: kişinin nesneye yönelik düşünce, bilgi ve inançlarından oluşur (DÜŞÜN)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tr-TR" altLang="tr-TR"/>
              <a:t>Duygusal bileşen: nesneye yönelik duyguları içerir. (HİSSET)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tr-TR" altLang="tr-TR"/>
              <a:t>Davranışsal bileşen: hareket eğilimini yansıtır (YAP)</a:t>
            </a:r>
          </a:p>
        </p:txBody>
      </p:sp>
    </p:spTree>
    <p:extLst>
      <p:ext uri="{BB962C8B-B14F-4D97-AF65-F5344CB8AC3E}">
        <p14:creationId xmlns:p14="http://schemas.microsoft.com/office/powerpoint/2010/main" val="2006679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7154902D-AFBD-6A4A-8443-93DB48DF92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Tutumların özellikleri</a:t>
            </a:r>
          </a:p>
        </p:txBody>
      </p:sp>
      <p:sp>
        <p:nvSpPr>
          <p:cNvPr id="35842" name="Rectangle 3">
            <a:extLst>
              <a:ext uri="{FF2B5EF4-FFF2-40B4-BE49-F238E27FC236}">
                <a16:creationId xmlns:a16="http://schemas.microsoft.com/office/drawing/2014/main" id="{EB0F6281-21FD-0B4B-9C67-86F6528FEB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800" dirty="0"/>
              <a:t>Güç derecesi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/>
              <a:t>Karmaşıklık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/>
              <a:t>Bileşenler arasındaki tutarlılık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/>
              <a:t>Diğer tutumlarla ilişki ve </a:t>
            </a:r>
            <a:r>
              <a:rPr lang="tr-TR" altLang="tr-TR" sz="2800" dirty="0" err="1"/>
              <a:t>merkezilik</a:t>
            </a:r>
            <a:endParaRPr lang="tr-TR" altLang="tr-TR" sz="2800" dirty="0"/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/>
              <a:t>Tutumlar arası tutarlılık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/>
              <a:t>Tutumlar öğrenilirler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/>
              <a:t>Tutumlar bütünseldir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/>
              <a:t>Tutumlar değişebilirler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800" dirty="0"/>
          </a:p>
        </p:txBody>
      </p:sp>
    </p:spTree>
    <p:extLst>
      <p:ext uri="{BB962C8B-B14F-4D97-AF65-F5344CB8AC3E}">
        <p14:creationId xmlns:p14="http://schemas.microsoft.com/office/powerpoint/2010/main" val="3793401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21D5B98C-B27B-7144-BF2A-AB2183CA60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Tutumların işlevleri</a:t>
            </a:r>
          </a:p>
        </p:txBody>
      </p:sp>
      <p:sp>
        <p:nvSpPr>
          <p:cNvPr id="36866" name="Rectangle 3">
            <a:extLst>
              <a:ext uri="{FF2B5EF4-FFF2-40B4-BE49-F238E27FC236}">
                <a16:creationId xmlns:a16="http://schemas.microsoft.com/office/drawing/2014/main" id="{508347D3-0690-7D4A-8226-DFEF634EA1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Yararlı olma</a:t>
            </a:r>
          </a:p>
          <a:p>
            <a:pPr eaLnBrk="1" hangingPunct="1"/>
            <a:r>
              <a:rPr lang="tr-TR" altLang="tr-TR"/>
              <a:t>Değer ifade etme</a:t>
            </a:r>
          </a:p>
          <a:p>
            <a:pPr eaLnBrk="1" hangingPunct="1"/>
            <a:r>
              <a:rPr lang="tr-TR" altLang="tr-TR"/>
              <a:t>Ego koruma</a:t>
            </a:r>
          </a:p>
          <a:p>
            <a:pPr eaLnBrk="1" hangingPunct="1"/>
            <a:r>
              <a:rPr lang="tr-TR" altLang="tr-TR"/>
              <a:t>Bilgi işlevi</a:t>
            </a:r>
          </a:p>
        </p:txBody>
      </p:sp>
    </p:spTree>
    <p:extLst>
      <p:ext uri="{BB962C8B-B14F-4D97-AF65-F5344CB8AC3E}">
        <p14:creationId xmlns:p14="http://schemas.microsoft.com/office/powerpoint/2010/main" val="1696698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8B1E9F03-ECDD-BE49-97B7-C32179FB21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Tutum oluşturan kaynaklar</a:t>
            </a:r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30457921-1421-1A47-855B-D589B87F5A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Kişilik</a:t>
            </a:r>
          </a:p>
          <a:p>
            <a:pPr eaLnBrk="1" hangingPunct="1"/>
            <a:r>
              <a:rPr lang="tr-TR" altLang="tr-TR"/>
              <a:t>Deneyim</a:t>
            </a:r>
          </a:p>
          <a:p>
            <a:pPr eaLnBrk="1" hangingPunct="1"/>
            <a:r>
              <a:rPr lang="tr-TR" altLang="tr-TR"/>
              <a:t>Kişisel etkilenme</a:t>
            </a:r>
          </a:p>
          <a:p>
            <a:pPr eaLnBrk="1" hangingPunct="1"/>
            <a:r>
              <a:rPr lang="tr-TR" altLang="tr-TR"/>
              <a:t>Kitle iletişim araçları</a:t>
            </a:r>
          </a:p>
        </p:txBody>
      </p:sp>
    </p:spTree>
    <p:extLst>
      <p:ext uri="{BB962C8B-B14F-4D97-AF65-F5344CB8AC3E}">
        <p14:creationId xmlns:p14="http://schemas.microsoft.com/office/powerpoint/2010/main" val="2878226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0555CC4D-A94F-9A46-AD64-157AF878A3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Tutumların değiştirilmesi</a:t>
            </a:r>
          </a:p>
        </p:txBody>
      </p:sp>
      <p:sp>
        <p:nvSpPr>
          <p:cNvPr id="38914" name="Rectangle 3">
            <a:extLst>
              <a:ext uri="{FF2B5EF4-FFF2-40B4-BE49-F238E27FC236}">
                <a16:creationId xmlns:a16="http://schemas.microsoft.com/office/drawing/2014/main" id="{B48E47D5-9E8C-894A-AF78-1E3E5AEB06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Tutumlar güçlü olmadığında, tutumlar arasında uyum bulunmadığında, ilgilenim düzeyi düşük olduğunda tutumların değişimi görece kolay olmaktadır</a:t>
            </a:r>
          </a:p>
          <a:p>
            <a:pPr eaLnBrk="1" hangingPunct="1"/>
            <a:r>
              <a:rPr lang="tr-TR" altLang="tr-TR"/>
              <a:t>Kaynağın, mesajın, ortamın ve hedefin özellikleri tutum değişimi üzerinde etkilidir</a:t>
            </a:r>
          </a:p>
        </p:txBody>
      </p:sp>
    </p:spTree>
    <p:extLst>
      <p:ext uri="{BB962C8B-B14F-4D97-AF65-F5344CB8AC3E}">
        <p14:creationId xmlns:p14="http://schemas.microsoft.com/office/powerpoint/2010/main" val="1713441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id="{4F3C3E6E-01A6-C744-8815-AF804C1991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/>
              <a:t>Tutumlar ve pazarlama uygulamaları-pazarlama çalışmaları açısından tutumların rolleri</a:t>
            </a:r>
            <a:r>
              <a:rPr lang="tr-TR" altLang="tr-TR" sz="4000"/>
              <a:t> </a:t>
            </a:r>
          </a:p>
        </p:txBody>
      </p:sp>
      <p:sp>
        <p:nvSpPr>
          <p:cNvPr id="39938" name="Rectangle 3">
            <a:extLst>
              <a:ext uri="{FF2B5EF4-FFF2-40B4-BE49-F238E27FC236}">
                <a16:creationId xmlns:a16="http://schemas.microsoft.com/office/drawing/2014/main" id="{067D7B60-7D7D-C045-864C-DB4F8A7D45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Tutum değişimi stratejileri: bileşenlere yönelik</a:t>
            </a:r>
          </a:p>
          <a:p>
            <a:pPr eaLnBrk="1" hangingPunct="1"/>
            <a:r>
              <a:rPr lang="tr-TR" altLang="tr-TR"/>
              <a:t>Tutumlara bağlı pazar bölümleme: “yarara göre bölümleme”</a:t>
            </a:r>
          </a:p>
          <a:p>
            <a:pPr eaLnBrk="1" hangingPunct="1"/>
            <a:r>
              <a:rPr lang="tr-TR" altLang="tr-TR"/>
              <a:t>Yeni ürün stratejisi: olumsuz tutumları bertaraf etmeye yönelik yeni ürün fikirleri geliştirme</a:t>
            </a:r>
          </a:p>
          <a:p>
            <a:pPr eaLnBrk="1" hangingPunct="1"/>
            <a:r>
              <a:rPr lang="tr-TR" altLang="tr-TR"/>
              <a:t>Tutundurma stratejileri</a:t>
            </a:r>
          </a:p>
        </p:txBody>
      </p:sp>
    </p:spTree>
    <p:extLst>
      <p:ext uri="{BB962C8B-B14F-4D97-AF65-F5344CB8AC3E}">
        <p14:creationId xmlns:p14="http://schemas.microsoft.com/office/powerpoint/2010/main" val="1667499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>
            <a:extLst>
              <a:ext uri="{FF2B5EF4-FFF2-40B4-BE49-F238E27FC236}">
                <a16:creationId xmlns:a16="http://schemas.microsoft.com/office/drawing/2014/main" id="{ADD156E6-412C-0340-AED8-9D24A5670E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Duygular</a:t>
            </a:r>
          </a:p>
        </p:txBody>
      </p:sp>
      <p:sp>
        <p:nvSpPr>
          <p:cNvPr id="40962" name="Rectangle 3">
            <a:extLst>
              <a:ext uri="{FF2B5EF4-FFF2-40B4-BE49-F238E27FC236}">
                <a16:creationId xmlns:a16="http://schemas.microsoft.com/office/drawing/2014/main" id="{87FE9EEB-E7B2-F44B-AE2E-B2D04903D8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Duygularla davranışların ilişkisi vardır</a:t>
            </a:r>
          </a:p>
          <a:p>
            <a:pPr eaLnBrk="1" hangingPunct="1"/>
            <a:r>
              <a:rPr lang="tr-TR" altLang="tr-TR"/>
              <a:t>Tutumların değişiminde duygular önemlidir</a:t>
            </a:r>
          </a:p>
          <a:p>
            <a:pPr eaLnBrk="1" hangingPunct="1"/>
            <a:r>
              <a:rPr lang="tr-TR" altLang="tr-TR"/>
              <a:t>Reklamlarla duygular hareketlendirilmeye çalışılır</a:t>
            </a:r>
          </a:p>
          <a:p>
            <a:pPr eaLnBrk="1" hangingPunct="1"/>
            <a:r>
              <a:rPr lang="tr-TR" altLang="tr-TR"/>
              <a:t>Tüketiciler duygularını hareketlendirecek ürünlere yönelirler</a:t>
            </a:r>
          </a:p>
          <a:p>
            <a:pPr eaLnBrk="1" hangingPunct="1"/>
            <a:r>
              <a:rPr lang="tr-TR" altLang="tr-TR"/>
              <a:t>Pazarlama çalışmalarında duygulardan yararlanılır (olumlu ve olumsuz duygular)</a:t>
            </a:r>
          </a:p>
        </p:txBody>
      </p:sp>
    </p:spTree>
    <p:extLst>
      <p:ext uri="{BB962C8B-B14F-4D97-AF65-F5344CB8AC3E}">
        <p14:creationId xmlns:p14="http://schemas.microsoft.com/office/powerpoint/2010/main" val="4294291281"/>
      </p:ext>
    </p:extLst>
  </p:cSld>
  <p:clrMapOvr>
    <a:masterClrMapping/>
  </p:clrMapOvr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325</Words>
  <Application>Microsoft Macintosh PowerPoint</Application>
  <PresentationFormat>Geniş ekran</PresentationFormat>
  <Paragraphs>52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2" baseType="lpstr">
      <vt:lpstr>Arial</vt:lpstr>
      <vt:lpstr>Varsayılan Tasarım</vt:lpstr>
      <vt:lpstr>Tüketici Davranışları</vt:lpstr>
      <vt:lpstr>Tutumlar</vt:lpstr>
      <vt:lpstr>Tutumları oluşturan temel bileşenler</vt:lpstr>
      <vt:lpstr>Tutumların özellikleri</vt:lpstr>
      <vt:lpstr>Tutumların işlevleri</vt:lpstr>
      <vt:lpstr>Tutum oluşturan kaynaklar</vt:lpstr>
      <vt:lpstr>Tutumların değiştirilmesi</vt:lpstr>
      <vt:lpstr>Tutumlar ve pazarlama uygulamaları-pazarlama çalışmaları açısından tutumların rolleri </vt:lpstr>
      <vt:lpstr>Duygular</vt:lpstr>
      <vt:lpstr>Kaynaklar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Tüketici Davranışları</dc:title>
  <dc:creator>Microsoft Office Kullanıcısı</dc:creator>
  <cp:lastModifiedBy>Microsoft Office Kullanıcısı</cp:lastModifiedBy>
  <cp:revision>6</cp:revision>
  <dcterms:created xsi:type="dcterms:W3CDTF">2019-05-15T11:07:07Z</dcterms:created>
  <dcterms:modified xsi:type="dcterms:W3CDTF">2019-05-15T11:29:14Z</dcterms:modified>
</cp:coreProperties>
</file>