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573" r:id="rId2"/>
    <p:sldId id="624" r:id="rId3"/>
    <p:sldId id="625" r:id="rId4"/>
    <p:sldId id="626" r:id="rId5"/>
    <p:sldId id="627" r:id="rId6"/>
    <p:sldId id="628" r:id="rId7"/>
    <p:sldId id="629" r:id="rId8"/>
    <p:sldId id="630" r:id="rId9"/>
    <p:sldId id="631" r:id="rId10"/>
    <p:sldId id="632" r:id="rId11"/>
    <p:sldId id="623" r:id="rId12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Orta Stil 1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22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CCE82-DC69-432C-BABD-63E5257FC9F5}" type="datetime1">
              <a:rPr lang="tr-TR" smtClean="0"/>
              <a:t>7.05.2020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F9922-981B-48BE-96E8-A46794BAA7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124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42D3-BDF4-467D-910A-DF82338AE250}" type="datetime1">
              <a:rPr lang="tr-TR" smtClean="0"/>
              <a:pPr/>
              <a:t>7.05.2020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 smtClean="0"/>
              <a:t>Asıl metin stillerini düzenlemek için tıklayın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502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Dikdörtgen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cxnSp>
          <p:nvCxnSpPr>
            <p:cNvPr id="7" name="Düz Bağlayıcı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Düz Bağlayıcı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aşlık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17" name="Alt Başlık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tr-TR" noProof="0" smtClean="0"/>
              <a:t>Asıl alt başlık stilini düzenlemek için tıklayın</a:t>
            </a:r>
            <a:endParaRPr kumimoji="0" lang="tr-TR" noProof="0" dirty="0"/>
          </a:p>
        </p:txBody>
      </p:sp>
      <p:sp>
        <p:nvSpPr>
          <p:cNvPr id="30" name="Tarih Yer Tutucusu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FDFD8-D7F7-4EA0-9E92-CC83D76048F5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19" name="Alt Bilgi Yer Tutucusu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F3240C-5877-429D-B2A7-07D24758D3C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A809C7-44CB-4DD0-BCDF-A52895BB014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21F93F-375D-4AF0-AD0E-F019EB13F4AE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99C05-117E-4720-822E-941CC8903464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3EBEF9-3980-4384-80D3-EB4BD5F6AADC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F9A8E6-B37F-47AF-A703-2BCBC9943932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F71D90-410C-4B16-9BFD-EA0ECDF4311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0A6C1C-4434-4E26-A555-54E57ED65A8F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6386DA-5C92-4A73-B0CF-808D08079677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sı İçeren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esik ve Tek Köşesi Yuvarlak Dikdörtgen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12" name="Dik Üçgen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tr-TR" noProof="0" smtClean="0"/>
              <a:t>Resim eklemek için simgeyi tıklatın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B9E368-D9EF-4D44-84F6-E0AB247D1959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  <p:sp>
        <p:nvSpPr>
          <p:cNvPr id="10" name="Serbest 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erbest 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Dikdörtgen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grpSp>
          <p:nvGrpSpPr>
            <p:cNvPr id="27" name="Gr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Serbest biçi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Serbest 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Serbest 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  <p:sp>
              <p:nvSpPr>
                <p:cNvPr id="33" name="Serbest 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</p:grpSp>
        </p:grpSp>
      </p:grpSp>
      <p:sp>
        <p:nvSpPr>
          <p:cNvPr id="9" name="Başlık Yer Tutucusu 8"/>
          <p:cNvSpPr>
            <a:spLocks noGrp="1"/>
          </p:cNvSpPr>
          <p:nvPr>
            <p:ph type="title"/>
          </p:nvPr>
        </p:nvSpPr>
        <p:spPr>
          <a:xfrm>
            <a:off x="609600" y="662782"/>
            <a:ext cx="10972800" cy="1184306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tr-TR" noProof="0" dirty="0" smtClean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tr-TR" noProof="0" dirty="0" smtClean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 dirty="0" smtClean="0"/>
              <a:t>İkinci düzey</a:t>
            </a:r>
          </a:p>
          <a:p>
            <a:pPr lvl="2" rtl="0" eaLnBrk="1" latinLnBrk="0" hangingPunct="1"/>
            <a:r>
              <a:rPr lang="tr-TR" noProof="0" dirty="0" smtClean="0"/>
              <a:t>Üçüncü düzey</a:t>
            </a:r>
          </a:p>
          <a:p>
            <a:pPr lvl="3" rtl="0" eaLnBrk="1" latinLnBrk="0" hangingPunct="1"/>
            <a:r>
              <a:rPr lang="tr-TR" noProof="0" dirty="0" smtClean="0"/>
              <a:t>Dördüncü düzey</a:t>
            </a:r>
          </a:p>
          <a:p>
            <a:pPr lvl="4" rtl="0" eaLnBrk="1" latinLnBrk="0" hangingPunct="1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10" name="Tarih Yer Tutucusu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3193FE27-A740-43D0-8304-44C82B551D2A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22" name="Alt Bilgi Yer Tutucusu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678393" y="1223482"/>
            <a:ext cx="416485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AŞÇILIK PROGRAMI</a:t>
            </a:r>
          </a:p>
          <a:p>
            <a:pPr algn="ctr">
              <a:spcAft>
                <a:spcPts val="0"/>
              </a:spcAft>
            </a:pPr>
            <a:endParaRPr lang="tr-TR" sz="2800" b="1" kern="1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YİYECEK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İÇECEK</a:t>
            </a: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MALİYET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KONTROLÜ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398" y="3701143"/>
            <a:ext cx="6038850" cy="2778987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17" y="150223"/>
            <a:ext cx="5267325" cy="39624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160485" y="4450008"/>
            <a:ext cx="1531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KONU </a:t>
            </a:r>
            <a:r>
              <a:rPr lang="tr-TR" sz="2800" b="1" kern="15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8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41496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4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Künefenin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Aylık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7319961" y="3701408"/>
                <a:ext cx="2310504" cy="61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𝑛𝑒𝑓𝑒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425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14510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9961" y="3701408"/>
                <a:ext cx="2310504" cy="6183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852052" y="5068523"/>
                <a:ext cx="39712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𝑛𝑒𝑓𝑒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2,929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5068523"/>
                <a:ext cx="3971215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712714" y="5818206"/>
            <a:ext cx="52261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2,929 &lt;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tatlı menüde kalmamalıdır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400594" y="2621284"/>
          <a:ext cx="6096000" cy="373343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89510">
                  <a:extLst>
                    <a:ext uri="{9D8B030D-6E8A-4147-A177-3AD203B41FA5}">
                      <a16:colId xmlns:a16="http://schemas.microsoft.com/office/drawing/2014/main" val="405493555"/>
                    </a:ext>
                  </a:extLst>
                </a:gridCol>
                <a:gridCol w="1495245">
                  <a:extLst>
                    <a:ext uri="{9D8B030D-6E8A-4147-A177-3AD203B41FA5}">
                      <a16:colId xmlns:a16="http://schemas.microsoft.com/office/drawing/2014/main" val="111645934"/>
                    </a:ext>
                  </a:extLst>
                </a:gridCol>
                <a:gridCol w="2511245">
                  <a:extLst>
                    <a:ext uri="{9D8B030D-6E8A-4147-A177-3AD203B41FA5}">
                      <a16:colId xmlns:a16="http://schemas.microsoft.com/office/drawing/2014/main" val="2867882055"/>
                    </a:ext>
                  </a:extLst>
                </a:gridCol>
              </a:tblGrid>
              <a:tr h="219494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Menü Kalemleri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Satış Miktarı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Beğenilirlik Endeksi %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3572770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Fırında Sütlaç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10,682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01363672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Keşkül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8,615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78735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Tavuk Göğsü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1300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8,959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43289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Muhallebi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5,513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264970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Profiterol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1483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10,221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909712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Sütlü İrmik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1257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8,663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2586579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Cevizli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1652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effectLst/>
                        </a:rPr>
                        <a:t>11,385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008600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Fıstıklı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1750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12,061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8189980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Vezir Parmağı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940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6,478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66123386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Kadayıf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1598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11,013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0302665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Kemalpaşa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505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3,480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035795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Künefe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425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2,929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9276186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Toplam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14510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effectLst/>
                        </a:rPr>
                        <a:t>100,00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7202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00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34646" y="916243"/>
            <a:ext cx="10527323" cy="4165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r>
              <a:rPr lang="tr-TR" b="1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endParaRPr lang="tr-TR" b="1" dirty="0" smtClean="0">
              <a:solidFill>
                <a:srgbClr val="5F5F5F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Denizer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 (2005). Konaklama İşletmelerinde Yiyecek ve İçecek Yönetimi. Ankara: Detay Yayıncılık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Yılmaz, Y. (2005). Yiyecek İçecek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Sarıışık, Mehmet (2017). Yiyecek İçecek İşletmelerinde 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Çetiner, E (2002).Konaklama İşletmelerinde Muhasebe Uygulamaları. Ankara: Gazi Yayınevi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err="1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Usal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 (2006).Turizm İşletmelerinde Maliyet Analizleri</a:t>
            </a: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Ankara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Detay Yayıncılık</a:t>
            </a:r>
            <a:endParaRPr lang="tr-TR" sz="1600" dirty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1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027612" y="578392"/>
            <a:ext cx="10337073" cy="2961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400"/>
              </a:spcAft>
            </a:pPr>
            <a:r>
              <a:rPr lang="tr-TR" sz="24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BEĞENİRLİK ENDEKSİ</a:t>
            </a:r>
            <a:endParaRPr lang="tr-TR" sz="24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ctr">
              <a:lnSpc>
                <a:spcPct val="106000"/>
              </a:lnSpc>
              <a:spcAft>
                <a:spcPts val="400"/>
              </a:spcAft>
            </a:pPr>
            <a:r>
              <a:rPr lang="tr-TR" sz="24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4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ctr">
              <a:lnSpc>
                <a:spcPct val="106000"/>
              </a:lnSpc>
              <a:spcAft>
                <a:spcPts val="400"/>
              </a:spcAft>
            </a:pPr>
            <a:r>
              <a:rPr lang="tr-TR" sz="2400" kern="1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Günümüzde birçok yiyecek içecek işletmesi, menüde yer alan her bir kalemin </a:t>
            </a:r>
            <a:r>
              <a:rPr lang="tr-TR" sz="2400" kern="15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sz="2400" kern="1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oluşturmaktadır. </a:t>
            </a:r>
            <a:r>
              <a:rPr lang="tr-TR" sz="24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Beğenilirlik endeksi, menüde yer alan herhangi bir yiyecek ya da içeceğin gerçekleşen satış miktarının, menüde gerçekleşen tüm yiyecek içecek satışlarına </a:t>
            </a:r>
            <a:r>
              <a:rPr lang="tr-TR" sz="24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oranıdır</a:t>
            </a:r>
            <a:r>
              <a:rPr lang="tr-TR" sz="24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06000"/>
              </a:lnSpc>
              <a:spcAft>
                <a:spcPts val="400"/>
              </a:spcAft>
            </a:pPr>
            <a:r>
              <a:rPr lang="tr-TR" sz="24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400" kern="1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oran </a:t>
            </a:r>
            <a:r>
              <a:rPr lang="tr-TR" sz="2400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 şekilde formüle edilebilir.</a:t>
            </a:r>
            <a:endParaRPr lang="tr-TR" sz="24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7673" y="3775988"/>
            <a:ext cx="6076950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p:sp>
        <p:nvSpPr>
          <p:cNvPr id="13" name="Dikdörtgen 12"/>
          <p:cNvSpPr/>
          <p:nvPr/>
        </p:nvSpPr>
        <p:spPr>
          <a:xfrm>
            <a:off x="574766" y="6211669"/>
            <a:ext cx="115040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kern="1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Genel olarak, işletme yöneticileri beğenilirlik endeksi </a:t>
            </a:r>
            <a:r>
              <a:rPr lang="tr-TR" b="1" kern="1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ve altında olan yiyecek içecekleri menüden kaldırıp yeni kalemleri menüye dahil etme yoluna </a:t>
            </a:r>
            <a:r>
              <a:rPr lang="tr-TR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gitmektedirler.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82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1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tas kebabının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Günlük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510450" y="2375486"/>
          <a:ext cx="5890351" cy="371779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963043">
                  <a:extLst>
                    <a:ext uri="{9D8B030D-6E8A-4147-A177-3AD203B41FA5}">
                      <a16:colId xmlns:a16="http://schemas.microsoft.com/office/drawing/2014/main" val="2858011765"/>
                    </a:ext>
                  </a:extLst>
                </a:gridCol>
                <a:gridCol w="1963654">
                  <a:extLst>
                    <a:ext uri="{9D8B030D-6E8A-4147-A177-3AD203B41FA5}">
                      <a16:colId xmlns:a16="http://schemas.microsoft.com/office/drawing/2014/main" val="1420753374"/>
                    </a:ext>
                  </a:extLst>
                </a:gridCol>
                <a:gridCol w="1963654">
                  <a:extLst>
                    <a:ext uri="{9D8B030D-6E8A-4147-A177-3AD203B41FA5}">
                      <a16:colId xmlns:a16="http://schemas.microsoft.com/office/drawing/2014/main" val="23801945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Menü Kalemleri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Satış Miktarı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Beğenilirlik Endeksi %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848031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Mercimek Çorbası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dirty="0">
                          <a:effectLst/>
                        </a:rPr>
                        <a:t>155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5357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Tavuk Çorbası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140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507081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Kuru Fasulye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205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63189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Etli Nohut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180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847135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Tas Kebabı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208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280723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Karnıyarık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95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548812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Bulgur Pilavı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200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71325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Pirinç Pilavı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202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738904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İskender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64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4218340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Mantı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78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461620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Lahmacun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194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839484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Pide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142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749756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Toplam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1863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28354546"/>
                  </a:ext>
                </a:extLst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6852052" y="3706108"/>
                <a:ext cx="501932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as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Kebab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208 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1863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3706108"/>
                <a:ext cx="5019323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852052" y="5068523"/>
                <a:ext cx="4724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as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Kebab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11.165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5068523"/>
                <a:ext cx="4724370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852052" y="5770118"/>
            <a:ext cx="50828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11.165 &gt;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yemek menüde kalmaya </a:t>
            </a:r>
          </a:p>
          <a:p>
            <a:r>
              <a:rPr lang="tr-TR" kern="150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evam edebilir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896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1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tas kebabının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Günlük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510450" y="2375486"/>
          <a:ext cx="5916475" cy="371779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971749">
                  <a:extLst>
                    <a:ext uri="{9D8B030D-6E8A-4147-A177-3AD203B41FA5}">
                      <a16:colId xmlns:a16="http://schemas.microsoft.com/office/drawing/2014/main" val="2858011765"/>
                    </a:ext>
                  </a:extLst>
                </a:gridCol>
                <a:gridCol w="1972363">
                  <a:extLst>
                    <a:ext uri="{9D8B030D-6E8A-4147-A177-3AD203B41FA5}">
                      <a16:colId xmlns:a16="http://schemas.microsoft.com/office/drawing/2014/main" val="1420753374"/>
                    </a:ext>
                  </a:extLst>
                </a:gridCol>
                <a:gridCol w="1972363">
                  <a:extLst>
                    <a:ext uri="{9D8B030D-6E8A-4147-A177-3AD203B41FA5}">
                      <a16:colId xmlns:a16="http://schemas.microsoft.com/office/drawing/2014/main" val="23801945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Menü Kalemleri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Satış Miktarı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Beğenilirlik Endeksi %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8480310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Mercimek Çorbası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dirty="0">
                          <a:effectLst/>
                        </a:rPr>
                        <a:t>155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8.320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5357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Tavuk Çorbası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140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7.515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507081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Kuru Fasulye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205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11.003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63189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Etli Nohut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180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9.661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847135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Tas Kebabı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208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11.165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280723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Karnıyarık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95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5.099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548812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Bulgur Pilavı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200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10.735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71325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Pirinç Pilavı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202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10.843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738904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İskender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64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3.435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4218340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Mantı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78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4.187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461620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Lahmacun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194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10.413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839484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Pide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142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smtClean="0">
                          <a:effectLst/>
                        </a:rPr>
                        <a:t>7.622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749756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Toplam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>
                          <a:effectLst/>
                        </a:rPr>
                        <a:t>1863</a:t>
                      </a:r>
                      <a:endParaRPr lang="tr-T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kern="150" dirty="0" smtClean="0">
                          <a:effectLst/>
                        </a:rPr>
                        <a:t>100.00</a:t>
                      </a:r>
                      <a:endParaRPr lang="tr-T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28354546"/>
                  </a:ext>
                </a:extLst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6852052" y="3706108"/>
                <a:ext cx="501932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as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Kebab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208 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1863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3706108"/>
                <a:ext cx="5019323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852052" y="4781140"/>
                <a:ext cx="47243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 smtClean="0">
                          <a:latin typeface="Cambria Math" panose="02040503050406030204" pitchFamily="18" charset="0"/>
                        </a:rPr>
                        <m:t>T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as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Kebab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ı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11.165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4781140"/>
                <a:ext cx="4724370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852052" y="5770118"/>
            <a:ext cx="50828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11.165 &gt;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yemek menüde kalmaya </a:t>
            </a:r>
          </a:p>
          <a:p>
            <a:r>
              <a:rPr lang="tr-TR" kern="150" dirty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evam edebilir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99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Karnıyarık’ın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Haftalık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7461652" y="3701408"/>
                <a:ext cx="2759410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𝐾𝑎𝑟𝑛𝚤𝑦𝑎𝑟𝚤𝑘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242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7488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1652" y="3701408"/>
                <a:ext cx="2759410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7000097" y="5068522"/>
                <a:ext cx="423885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Karnıyarık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i="0">
                        <a:latin typeface="Cambria Math" panose="02040503050406030204" pitchFamily="18" charset="0"/>
                      </a:rPr>
                      <m:t>Be</m:t>
                    </m:r>
                    <m:r>
                      <a:rPr lang="tr-TR" i="0">
                        <a:latin typeface="Cambria Math" panose="02040503050406030204" pitchFamily="18" charset="0"/>
                      </a:rPr>
                      <m:t>ğ</m:t>
                    </m:r>
                    <m:r>
                      <m:rPr>
                        <m:sty m:val="p"/>
                      </m:rPr>
                      <a:rPr lang="tr-TR" i="0">
                        <a:latin typeface="Cambria Math" panose="02040503050406030204" pitchFamily="18" charset="0"/>
                      </a:rPr>
                      <m:t>enilirlik</m:t>
                    </m:r>
                    <m:r>
                      <a:rPr lang="tr-TR" i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i="0">
                        <a:latin typeface="Cambria Math" panose="02040503050406030204" pitchFamily="18" charset="0"/>
                      </a:rPr>
                      <m:t>Endeksi</m:t>
                    </m:r>
                    <m:r>
                      <a:rPr lang="tr-TR" i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3,232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097" y="5068522"/>
                <a:ext cx="4238853" cy="369332"/>
              </a:xfrm>
              <a:prstGeom prst="rect">
                <a:avLst/>
              </a:prstGeom>
              <a:blipFill>
                <a:blip r:embed="rId4"/>
                <a:stretch>
                  <a:fillRect l="-1149" t="-8197" b="-245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712714" y="5818206"/>
            <a:ext cx="5572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3,232 &lt;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yemek menüde kalmamalıdır</a:t>
            </a:r>
            <a:endParaRPr lang="tr-TR" dirty="0"/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/>
          </p:nvPr>
        </p:nvGraphicFramePr>
        <p:xfrm>
          <a:off x="487679" y="2612570"/>
          <a:ext cx="5852161" cy="370985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05929">
                  <a:extLst>
                    <a:ext uri="{9D8B030D-6E8A-4147-A177-3AD203B41FA5}">
                      <a16:colId xmlns:a16="http://schemas.microsoft.com/office/drawing/2014/main" val="2326396195"/>
                    </a:ext>
                  </a:extLst>
                </a:gridCol>
                <a:gridCol w="1435435">
                  <a:extLst>
                    <a:ext uri="{9D8B030D-6E8A-4147-A177-3AD203B41FA5}">
                      <a16:colId xmlns:a16="http://schemas.microsoft.com/office/drawing/2014/main" val="2630380635"/>
                    </a:ext>
                  </a:extLst>
                </a:gridCol>
                <a:gridCol w="2410797">
                  <a:extLst>
                    <a:ext uri="{9D8B030D-6E8A-4147-A177-3AD203B41FA5}">
                      <a16:colId xmlns:a16="http://schemas.microsoft.com/office/drawing/2014/main" val="1722763798"/>
                    </a:ext>
                  </a:extLst>
                </a:gridCol>
              </a:tblGrid>
              <a:tr h="218107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Menü Kalemleri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Satış Miktarı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Beğenilirlik Endeksi %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33785968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Ezo Gelin Çorbası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855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3838342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Tavuk Çorbası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46336628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Taze Fasulye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552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3681746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 dirty="0">
                          <a:effectLst/>
                        </a:rPr>
                        <a:t>Etli Nohut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475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92393942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Patlıcan Kebabı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482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6419369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Karnıyarık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242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98442119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Çerkez Pilavı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762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55934730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Pirinç Pilavı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975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85205024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Adana Kebap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645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82349025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Mantı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350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49115219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Lahmacun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675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009513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Pide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725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339813"/>
                  </a:ext>
                </a:extLst>
              </a:tr>
              <a:tr h="268596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Toplam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7488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550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21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Karnıyarık’ın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Haftalık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7319961" y="3701408"/>
                <a:ext cx="2833147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𝐾𝑎𝑟𝑛𝚤𝑦𝑎𝑟𝚤𝑘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242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7488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9961" y="3701408"/>
                <a:ext cx="2833147" cy="612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852052" y="5068523"/>
                <a:ext cx="42979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𝐾𝑎</m:t>
                      </m:r>
                      <m:r>
                        <m:rPr>
                          <m:sty m:val="p"/>
                        </m:rPr>
                        <a:rPr lang="tr-TR" b="0" i="0" smtClean="0">
                          <a:latin typeface="Cambria Math" panose="02040503050406030204" pitchFamily="18" charset="0"/>
                        </a:rPr>
                        <m:t>rn</m:t>
                      </m:r>
                      <m:r>
                        <a:rPr lang="tr-TR" b="0" i="0" smtClean="0">
                          <a:latin typeface="Cambria Math" panose="02040503050406030204" pitchFamily="18" charset="0"/>
                        </a:rPr>
                        <m:t>𝚤</m:t>
                      </m:r>
                      <m:r>
                        <m:rPr>
                          <m:sty m:val="p"/>
                        </m:rPr>
                        <a:rPr lang="tr-TR" b="0" i="0" smtClean="0">
                          <a:latin typeface="Cambria Math" panose="02040503050406030204" pitchFamily="18" charset="0"/>
                        </a:rPr>
                        <m:t>yar</m:t>
                      </m:r>
                      <m:r>
                        <a:rPr lang="tr-TR" b="0" i="0" smtClean="0">
                          <a:latin typeface="Cambria Math" panose="02040503050406030204" pitchFamily="18" charset="0"/>
                        </a:rPr>
                        <m:t>𝚤</m:t>
                      </m:r>
                      <m:r>
                        <m:rPr>
                          <m:sty m:val="p"/>
                        </m:rPr>
                        <a:rPr lang="tr-TR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tr-T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3,232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5068523"/>
                <a:ext cx="4297971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712714" y="5818206"/>
            <a:ext cx="5572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3,232 &lt;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yemek menüde kalmamalıdır</a:t>
            </a:r>
            <a:endParaRPr lang="tr-TR" dirty="0"/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/>
          </p:nvPr>
        </p:nvGraphicFramePr>
        <p:xfrm>
          <a:off x="513806" y="2593798"/>
          <a:ext cx="5982787" cy="3728626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50703">
                  <a:extLst>
                    <a:ext uri="{9D8B030D-6E8A-4147-A177-3AD203B41FA5}">
                      <a16:colId xmlns:a16="http://schemas.microsoft.com/office/drawing/2014/main" val="2326396195"/>
                    </a:ext>
                  </a:extLst>
                </a:gridCol>
                <a:gridCol w="1467476">
                  <a:extLst>
                    <a:ext uri="{9D8B030D-6E8A-4147-A177-3AD203B41FA5}">
                      <a16:colId xmlns:a16="http://schemas.microsoft.com/office/drawing/2014/main" val="2630380635"/>
                    </a:ext>
                  </a:extLst>
                </a:gridCol>
                <a:gridCol w="2464608">
                  <a:extLst>
                    <a:ext uri="{9D8B030D-6E8A-4147-A177-3AD203B41FA5}">
                      <a16:colId xmlns:a16="http://schemas.microsoft.com/office/drawing/2014/main" val="1722763798"/>
                    </a:ext>
                  </a:extLst>
                </a:gridCol>
              </a:tblGrid>
              <a:tr h="219211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Menü Kalemleri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Satış Miktarı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Beğenilirlik Endeksi %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33785968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Ezo Gelin Çorbası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855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11,418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3838342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Tavuk Çorbası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10,016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46336628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Taze Fasulye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552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7,372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3681746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Etli Nohut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475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6,343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92393942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Patlıcan Kebabı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482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6,437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6419369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Karnıyarık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242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effectLst/>
                        </a:rPr>
                        <a:t>3,232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98442119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Çerkez Pilavı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762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10,176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55934730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Pirinç Pilavı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975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13,021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85205024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Adana Kebap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645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8,614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82349025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Mantı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350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4,674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49115219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Lahmacun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675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9,014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009513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Pide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725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9,682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339813"/>
                  </a:ext>
                </a:extLst>
              </a:tr>
              <a:tr h="269955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Toplam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7488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effectLst/>
                        </a:rPr>
                        <a:t>100,00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8550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66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3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Cevizli baklavanın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Aylık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7319961" y="3701408"/>
                <a:ext cx="3341107" cy="618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𝐶𝑒𝑣𝑖𝑧𝑙𝑖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𝐵𝑎𝑘𝑙𝑎𝑣𝑎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1652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14510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9961" y="3701408"/>
                <a:ext cx="3341107" cy="6183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852052" y="5068523"/>
                <a:ext cx="49505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𝐶𝑒𝑣𝑖𝑧𝑙𝑖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𝐵𝑎𝑘𝑙𝑎𝑣𝑎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11,382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5068523"/>
                <a:ext cx="4950522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712714" y="5818206"/>
            <a:ext cx="4981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11,382 &gt;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tatlı menüde kalmalıdır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400594" y="2621284"/>
          <a:ext cx="6096000" cy="373343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89510">
                  <a:extLst>
                    <a:ext uri="{9D8B030D-6E8A-4147-A177-3AD203B41FA5}">
                      <a16:colId xmlns:a16="http://schemas.microsoft.com/office/drawing/2014/main" val="405493555"/>
                    </a:ext>
                  </a:extLst>
                </a:gridCol>
                <a:gridCol w="1495245">
                  <a:extLst>
                    <a:ext uri="{9D8B030D-6E8A-4147-A177-3AD203B41FA5}">
                      <a16:colId xmlns:a16="http://schemas.microsoft.com/office/drawing/2014/main" val="111645934"/>
                    </a:ext>
                  </a:extLst>
                </a:gridCol>
                <a:gridCol w="2511245">
                  <a:extLst>
                    <a:ext uri="{9D8B030D-6E8A-4147-A177-3AD203B41FA5}">
                      <a16:colId xmlns:a16="http://schemas.microsoft.com/office/drawing/2014/main" val="2867882055"/>
                    </a:ext>
                  </a:extLst>
                </a:gridCol>
              </a:tblGrid>
              <a:tr h="219494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Menü Kalemleri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Satış Miktarı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Beğenilirlik Endeksi %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3572770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Fırında Sütlaç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01363672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Keşkül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78735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Tavuk Göğsü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1300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43289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Muhallebi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264970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Profiterol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1483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909712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Sütlü İrmik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1257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2586579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Cevizli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1652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008600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Fıstıklı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1750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8189980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Vezir Parmağı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940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66123386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Kadayıf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1598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0302665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Kemalpaşa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505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035795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Künefe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425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9276186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Toplam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14510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7202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35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3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Cevizli baklavanın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Aylık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7319961" y="3701408"/>
                <a:ext cx="3341107" cy="618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𝐶𝑒𝑣𝑖𝑧𝑙𝑖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𝐵𝑎𝑘𝑙𝑎𝑣𝑎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1652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14510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9961" y="3701408"/>
                <a:ext cx="3341107" cy="6183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852052" y="5068523"/>
                <a:ext cx="49505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𝐶𝑒𝑣𝑖𝑧𝑙𝑖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𝐵𝑎𝑘𝑙𝑎𝑣𝑎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11,382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5068523"/>
                <a:ext cx="4950522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712714" y="5818206"/>
            <a:ext cx="4981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11,382 &gt;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tatlı menüde kalmalıdır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400594" y="2621284"/>
          <a:ext cx="6096000" cy="373343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89510">
                  <a:extLst>
                    <a:ext uri="{9D8B030D-6E8A-4147-A177-3AD203B41FA5}">
                      <a16:colId xmlns:a16="http://schemas.microsoft.com/office/drawing/2014/main" val="405493555"/>
                    </a:ext>
                  </a:extLst>
                </a:gridCol>
                <a:gridCol w="1495245">
                  <a:extLst>
                    <a:ext uri="{9D8B030D-6E8A-4147-A177-3AD203B41FA5}">
                      <a16:colId xmlns:a16="http://schemas.microsoft.com/office/drawing/2014/main" val="111645934"/>
                    </a:ext>
                  </a:extLst>
                </a:gridCol>
                <a:gridCol w="2511245">
                  <a:extLst>
                    <a:ext uri="{9D8B030D-6E8A-4147-A177-3AD203B41FA5}">
                      <a16:colId xmlns:a16="http://schemas.microsoft.com/office/drawing/2014/main" val="2867882055"/>
                    </a:ext>
                  </a:extLst>
                </a:gridCol>
              </a:tblGrid>
              <a:tr h="219494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Menü Kalemleri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Satış Miktarı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Beğenilirlik Endeksi %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3572770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Fırında Sütlaç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10,682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01363672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Keşkül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8,615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78735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Tavuk Göğsü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1300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8,959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43289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Muhallebi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5,513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264970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Profiterol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1483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10,221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909712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Sütlü İrmik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1257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8,663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2586579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Cevizli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1652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effectLst/>
                        </a:rPr>
                        <a:t>11,385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008600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Fıstıklı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1750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12,061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8189980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Vezir Parmağı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940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6,478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66123386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Kadayıf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1598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11,013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0302665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Kemalpaşa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505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3,480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035795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Künefe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425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2,929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9276186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Toplam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14510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effectLst/>
                        </a:rPr>
                        <a:t>100,00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7202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27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0594" y="917532"/>
            <a:ext cx="6096000" cy="136934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4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:Aşağıdaki tabloya göre Künefenin </a:t>
            </a:r>
            <a:r>
              <a:rPr lang="tr-TR" kern="15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beğenirlik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endeksini hesaplayınız.</a:t>
            </a: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endParaRPr lang="tr-TR" kern="150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400"/>
              </a:spcAft>
            </a:pPr>
            <a:r>
              <a:rPr lang="tr-TR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Aylık Satışlar</a:t>
            </a:r>
            <a:endParaRPr lang="tr-TR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961" y="1036212"/>
            <a:ext cx="4083504" cy="191081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7319961" y="3701408"/>
                <a:ext cx="2310504" cy="618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𝑛𝑒𝑓𝑒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425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tr-TR" i="0">
                              <a:latin typeface="Cambria Math" panose="02040503050406030204" pitchFamily="18" charset="0"/>
                            </a:rPr>
                            <m:t> 100</m:t>
                          </m:r>
                        </m:num>
                        <m:den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14510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9961" y="3701408"/>
                <a:ext cx="2310504" cy="6183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6852052" y="5068523"/>
                <a:ext cx="39712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ü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𝑛𝑒𝑓𝑒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Be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enilirlik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Endeksi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2,929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52" y="5068523"/>
                <a:ext cx="3971215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/>
          <p:cNvSpPr/>
          <p:nvPr/>
        </p:nvSpPr>
        <p:spPr>
          <a:xfrm>
            <a:off x="6712714" y="5818206"/>
            <a:ext cx="52261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2,929 &lt; </a:t>
            </a:r>
            <a:r>
              <a:rPr lang="tr-TR" b="1" kern="15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3.252</a:t>
            </a:r>
            <a:r>
              <a:rPr lang="tr-TR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olduğundan tatlı menüde kalmamalıdır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400594" y="2621284"/>
          <a:ext cx="6096000" cy="373343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089510">
                  <a:extLst>
                    <a:ext uri="{9D8B030D-6E8A-4147-A177-3AD203B41FA5}">
                      <a16:colId xmlns:a16="http://schemas.microsoft.com/office/drawing/2014/main" val="405493555"/>
                    </a:ext>
                  </a:extLst>
                </a:gridCol>
                <a:gridCol w="1495245">
                  <a:extLst>
                    <a:ext uri="{9D8B030D-6E8A-4147-A177-3AD203B41FA5}">
                      <a16:colId xmlns:a16="http://schemas.microsoft.com/office/drawing/2014/main" val="111645934"/>
                    </a:ext>
                  </a:extLst>
                </a:gridCol>
                <a:gridCol w="2511245">
                  <a:extLst>
                    <a:ext uri="{9D8B030D-6E8A-4147-A177-3AD203B41FA5}">
                      <a16:colId xmlns:a16="http://schemas.microsoft.com/office/drawing/2014/main" val="2867882055"/>
                    </a:ext>
                  </a:extLst>
                </a:gridCol>
              </a:tblGrid>
              <a:tr h="219494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Menü Kalemleri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Satış Miktarı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Beğenilirlik Endeksi %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3572770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Fırında Sütlaç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01363672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Keşkül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78735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Tavuk Göğsü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1300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743289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Muhallebi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800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2649709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Profiterol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1483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9097123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Sütlü İrmik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1257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2586579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Cevizli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1652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7008600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Fıstıklı Baklava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1750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28189980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Vezir Parmağı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940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66123386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Kadayıf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1598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0302665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Kemalpaşa Tatlısı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505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0357958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Künefe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425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92761861"/>
                  </a:ext>
                </a:extLst>
              </a:tr>
              <a:tr h="270303">
                <a:tc>
                  <a:txBody>
                    <a:bodyPr/>
                    <a:lstStyle/>
                    <a:p>
                      <a:pPr algn="just" fontAlgn="ctr"/>
                      <a:r>
                        <a:rPr lang="tr-TR" sz="1200" u="none" strike="noStrike">
                          <a:effectLst/>
                        </a:rPr>
                        <a:t>Toplam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>
                          <a:effectLst/>
                        </a:rPr>
                        <a:t>14510</a:t>
                      </a:r>
                      <a:endParaRPr lang="tr-TR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200" u="none" strike="noStrike" dirty="0">
                          <a:effectLst/>
                        </a:rPr>
                        <a:t>100,00</a:t>
                      </a:r>
                      <a:endParaRPr lang="tr-TR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7202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8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yin fırtınası hakkında sunu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52_TF03460637" id="{0832DA4E-A202-43F2-A5EE-27E99C173A88}" vid="{7A43FF2D-0693-42F6-A231-BFAA64C80588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Profesyonel beyin fırtınası sunusu</Template>
  <TotalTime>5726</TotalTime>
  <Words>842</Words>
  <Application>Microsoft Office PowerPoint</Application>
  <PresentationFormat>Geniş ekran</PresentationFormat>
  <Paragraphs>357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2" baseType="lpstr">
      <vt:lpstr>SimSun</vt:lpstr>
      <vt:lpstr>Arial</vt:lpstr>
      <vt:lpstr>Calibri</vt:lpstr>
      <vt:lpstr>Cambria Math</vt:lpstr>
      <vt:lpstr>Century Gothic</vt:lpstr>
      <vt:lpstr>Mangal</vt:lpstr>
      <vt:lpstr>Palatino Linotype</vt:lpstr>
      <vt:lpstr>Times New Roman</vt:lpstr>
      <vt:lpstr>Verdana</vt:lpstr>
      <vt:lpstr>Wingdings 2</vt:lpstr>
      <vt:lpstr>Beyin fırtınası hakkında sunu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Fuat Atasoy</dc:creator>
  <cp:lastModifiedBy>Fuat Atasoy</cp:lastModifiedBy>
  <cp:revision>172</cp:revision>
  <dcterms:created xsi:type="dcterms:W3CDTF">2019-11-06T14:40:35Z</dcterms:created>
  <dcterms:modified xsi:type="dcterms:W3CDTF">2020-05-07T20:08:11Z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