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72" r:id="rId2"/>
    <p:sldId id="279" r:id="rId3"/>
    <p:sldId id="280" r:id="rId4"/>
    <p:sldId id="445" r:id="rId5"/>
    <p:sldId id="281" r:id="rId6"/>
    <p:sldId id="282" r:id="rId7"/>
    <p:sldId id="283" r:id="rId8"/>
    <p:sldId id="284" r:id="rId9"/>
    <p:sldId id="285" r:id="rId10"/>
    <p:sldId id="446" r:id="rId11"/>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0BB837-5B62-48AA-B25A-E7E7B6FC2EC8}"/>
              </a:ext>
            </a:extLst>
          </p:cNvPr>
          <p:cNvSpPr>
            <a:spLocks noGrp="1"/>
          </p:cNvSpPr>
          <p:nvPr>
            <p:ph type="title"/>
          </p:nvPr>
        </p:nvSpPr>
        <p:spPr>
          <a:xfrm>
            <a:off x="609600" y="120071"/>
            <a:ext cx="10972800" cy="971869"/>
          </a:xfrm>
        </p:spPr>
        <p:txBody>
          <a:bodyPr>
            <a:normAutofit fontScale="90000"/>
          </a:bodyPr>
          <a:lstStyle/>
          <a:p>
            <a:r>
              <a:rPr lang="tr-TR" b="1" dirty="0"/>
              <a:t>BOŞ ZAMAN (LEISURE TIME) KAVRAMI</a:t>
            </a:r>
            <a:endParaRPr lang="tr-TR" dirty="0"/>
          </a:p>
        </p:txBody>
      </p:sp>
      <p:sp>
        <p:nvSpPr>
          <p:cNvPr id="3" name="İçerik Yer Tutucusu 2">
            <a:extLst>
              <a:ext uri="{FF2B5EF4-FFF2-40B4-BE49-F238E27FC236}">
                <a16:creationId xmlns:a16="http://schemas.microsoft.com/office/drawing/2014/main" id="{23BEA936-43A8-4276-AA8F-532EB081B6FD}"/>
              </a:ext>
            </a:extLst>
          </p:cNvPr>
          <p:cNvSpPr>
            <a:spLocks noGrp="1"/>
          </p:cNvSpPr>
          <p:nvPr>
            <p:ph idx="1"/>
          </p:nvPr>
        </p:nvSpPr>
        <p:spPr>
          <a:xfrm>
            <a:off x="406400" y="1631604"/>
            <a:ext cx="10972800" cy="4389120"/>
          </a:xfrm>
        </p:spPr>
        <p:txBody>
          <a:bodyPr>
            <a:normAutofit fontScale="85000" lnSpcReduction="20000"/>
          </a:bodyPr>
          <a:lstStyle/>
          <a:p>
            <a:pPr lvl="0"/>
            <a:r>
              <a:rPr lang="tr-TR" dirty="0"/>
              <a:t>Kitap okumak,</a:t>
            </a:r>
          </a:p>
          <a:p>
            <a:pPr lvl="0"/>
            <a:r>
              <a:rPr lang="tr-TR" dirty="0"/>
              <a:t>Spor yapmak,</a:t>
            </a:r>
          </a:p>
          <a:p>
            <a:pPr lvl="0"/>
            <a:r>
              <a:rPr lang="tr-TR" dirty="0"/>
              <a:t>Sinemaya ve tiyatroya gitmek,</a:t>
            </a:r>
          </a:p>
          <a:p>
            <a:pPr lvl="0"/>
            <a:r>
              <a:rPr lang="tr-TR" dirty="0"/>
              <a:t>Yürüyüşe çıkmak,</a:t>
            </a:r>
          </a:p>
          <a:p>
            <a:pPr lvl="0"/>
            <a:r>
              <a:rPr lang="tr-TR" dirty="0"/>
              <a:t>TV seyretmek, radyo dinlemek,</a:t>
            </a:r>
          </a:p>
          <a:p>
            <a:pPr lvl="0"/>
            <a:r>
              <a:rPr lang="tr-TR" dirty="0"/>
              <a:t>Lokantada yemek </a:t>
            </a:r>
            <a:r>
              <a:rPr lang="tr-TR" dirty="0" err="1"/>
              <a:t>yemek</a:t>
            </a:r>
            <a:r>
              <a:rPr lang="tr-TR" dirty="0"/>
              <a:t>,</a:t>
            </a:r>
          </a:p>
          <a:p>
            <a:pPr lvl="0"/>
            <a:r>
              <a:rPr lang="tr-TR" dirty="0"/>
              <a:t>Bilgisayarda oyun oynamak,</a:t>
            </a:r>
          </a:p>
          <a:p>
            <a:pPr lvl="0"/>
            <a:r>
              <a:rPr lang="tr-TR" dirty="0"/>
              <a:t>Balık tutmak,</a:t>
            </a:r>
          </a:p>
          <a:p>
            <a:pPr lvl="0"/>
            <a:r>
              <a:rPr lang="tr-TR" dirty="0"/>
              <a:t>Alışveriş,</a:t>
            </a:r>
          </a:p>
          <a:p>
            <a:pPr lvl="0"/>
            <a:r>
              <a:rPr lang="tr-TR" dirty="0"/>
              <a:t>İskambil oynamak,</a:t>
            </a:r>
          </a:p>
          <a:p>
            <a:pPr lvl="0"/>
            <a:r>
              <a:rPr lang="tr-TR" dirty="0"/>
              <a:t>Pikniğe gitmek,</a:t>
            </a:r>
          </a:p>
          <a:p>
            <a:pPr lvl="0"/>
            <a:r>
              <a:rPr lang="tr-TR" dirty="0"/>
              <a:t>Koleksiyon yapmak,</a:t>
            </a:r>
          </a:p>
          <a:p>
            <a:pPr lvl="0"/>
            <a:r>
              <a:rPr lang="tr-TR" dirty="0"/>
              <a:t>Turizme katılmak.</a:t>
            </a:r>
          </a:p>
          <a:p>
            <a:pPr algn="just"/>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870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5000"/>
                            </p:stCondLst>
                            <p:childTnLst>
                              <p:par>
                                <p:cTn id="17" presetID="42"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7500"/>
                            </p:stCondLst>
                            <p:childTnLst>
                              <p:par>
                                <p:cTn id="23" presetID="42" presetClass="entr" presetSubtype="0" fill="hold" nodeType="afterEffect">
                                  <p:stCondLst>
                                    <p:cond delay="5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2000"/>
                                        <p:tgtEl>
                                          <p:spTgt spid="3">
                                            <p:txEl>
                                              <p:pRg st="3" end="3"/>
                                            </p:txEl>
                                          </p:spTgt>
                                        </p:tgtEl>
                                      </p:cBhvr>
                                    </p:animEffect>
                                    <p:anim calcmode="lin" valueType="num">
                                      <p:cBhvr>
                                        <p:cTn id="26"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10000"/>
                            </p:stCondLst>
                            <p:childTnLst>
                              <p:par>
                                <p:cTn id="29" presetID="42" presetClass="entr" presetSubtype="0" fill="hold" nodeType="afterEffect">
                                  <p:stCondLst>
                                    <p:cond delay="50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2000"/>
                                        <p:tgtEl>
                                          <p:spTgt spid="3">
                                            <p:txEl>
                                              <p:pRg st="4" end="4"/>
                                            </p:txEl>
                                          </p:spTgt>
                                        </p:tgtEl>
                                      </p:cBhvr>
                                    </p:animEffect>
                                    <p:anim calcmode="lin" valueType="num">
                                      <p:cBhvr>
                                        <p:cTn id="32"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2500"/>
                            </p:stCondLst>
                            <p:childTnLst>
                              <p:par>
                                <p:cTn id="35" presetID="42" presetClass="entr" presetSubtype="0" fill="hold" nodeType="afterEffect">
                                  <p:stCondLst>
                                    <p:cond delay="50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anim calcmode="lin" valueType="num">
                                      <p:cBhvr>
                                        <p:cTn id="38"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2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5000"/>
                            </p:stCondLst>
                            <p:childTnLst>
                              <p:par>
                                <p:cTn id="41" presetID="42" presetClass="entr" presetSubtype="0" fill="hold" nodeType="afterEffect">
                                  <p:stCondLst>
                                    <p:cond delay="50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2000"/>
                                        <p:tgtEl>
                                          <p:spTgt spid="3">
                                            <p:txEl>
                                              <p:pRg st="6" end="6"/>
                                            </p:txEl>
                                          </p:spTgt>
                                        </p:tgtEl>
                                      </p:cBhvr>
                                    </p:animEffect>
                                    <p:anim calcmode="lin" valueType="num">
                                      <p:cBhvr>
                                        <p:cTn id="44"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2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17500"/>
                            </p:stCondLst>
                            <p:childTnLst>
                              <p:par>
                                <p:cTn id="47" presetID="42" presetClass="entr" presetSubtype="0" fill="hold" nodeType="afterEffect">
                                  <p:stCondLst>
                                    <p:cond delay="50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2000"/>
                                        <p:tgtEl>
                                          <p:spTgt spid="3">
                                            <p:txEl>
                                              <p:pRg st="7" end="7"/>
                                            </p:txEl>
                                          </p:spTgt>
                                        </p:tgtEl>
                                      </p:cBhvr>
                                    </p:animEffect>
                                    <p:anim calcmode="lin" valueType="num">
                                      <p:cBhvr>
                                        <p:cTn id="50" dur="2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2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20000"/>
                            </p:stCondLst>
                            <p:childTnLst>
                              <p:par>
                                <p:cTn id="53" presetID="42" presetClass="entr" presetSubtype="0" fill="hold" nodeType="afterEffect">
                                  <p:stCondLst>
                                    <p:cond delay="50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2000"/>
                                        <p:tgtEl>
                                          <p:spTgt spid="3">
                                            <p:txEl>
                                              <p:pRg st="8" end="8"/>
                                            </p:txEl>
                                          </p:spTgt>
                                        </p:tgtEl>
                                      </p:cBhvr>
                                    </p:animEffect>
                                    <p:anim calcmode="lin" valueType="num">
                                      <p:cBhvr>
                                        <p:cTn id="56" dur="2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2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8" fill="hold">
                            <p:stCondLst>
                              <p:cond delay="22500"/>
                            </p:stCondLst>
                            <p:childTnLst>
                              <p:par>
                                <p:cTn id="59" presetID="42" presetClass="entr" presetSubtype="0" fill="hold" nodeType="afterEffect">
                                  <p:stCondLst>
                                    <p:cond delay="50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2000"/>
                                        <p:tgtEl>
                                          <p:spTgt spid="3">
                                            <p:txEl>
                                              <p:pRg st="9" end="9"/>
                                            </p:txEl>
                                          </p:spTgt>
                                        </p:tgtEl>
                                      </p:cBhvr>
                                    </p:animEffect>
                                    <p:anim calcmode="lin" valueType="num">
                                      <p:cBhvr>
                                        <p:cTn id="62" dur="2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2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4" fill="hold">
                            <p:stCondLst>
                              <p:cond delay="25000"/>
                            </p:stCondLst>
                            <p:childTnLst>
                              <p:par>
                                <p:cTn id="65" presetID="42" presetClass="entr" presetSubtype="0" fill="hold" nodeType="afterEffect">
                                  <p:stCondLst>
                                    <p:cond delay="50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2000"/>
                                        <p:tgtEl>
                                          <p:spTgt spid="3">
                                            <p:txEl>
                                              <p:pRg st="10" end="10"/>
                                            </p:txEl>
                                          </p:spTgt>
                                        </p:tgtEl>
                                      </p:cBhvr>
                                    </p:animEffect>
                                    <p:anim calcmode="lin" valueType="num">
                                      <p:cBhvr>
                                        <p:cTn id="68" dur="2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2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0" fill="hold">
                            <p:stCondLst>
                              <p:cond delay="27500"/>
                            </p:stCondLst>
                            <p:childTnLst>
                              <p:par>
                                <p:cTn id="71" presetID="42" presetClass="entr" presetSubtype="0" fill="hold" nodeType="afterEffect">
                                  <p:stCondLst>
                                    <p:cond delay="500"/>
                                  </p:stCondLst>
                                  <p:childTnLst>
                                    <p:set>
                                      <p:cBhvr>
                                        <p:cTn id="72" dur="1" fill="hold">
                                          <p:stCondLst>
                                            <p:cond delay="0"/>
                                          </p:stCondLst>
                                        </p:cTn>
                                        <p:tgtEl>
                                          <p:spTgt spid="3">
                                            <p:txEl>
                                              <p:pRg st="11" end="11"/>
                                            </p:txEl>
                                          </p:spTgt>
                                        </p:tgtEl>
                                        <p:attrNameLst>
                                          <p:attrName>style.visibility</p:attrName>
                                        </p:attrNameLst>
                                      </p:cBhvr>
                                      <p:to>
                                        <p:strVal val="visible"/>
                                      </p:to>
                                    </p:set>
                                    <p:animEffect transition="in" filter="fade">
                                      <p:cBhvr>
                                        <p:cTn id="73" dur="2000"/>
                                        <p:tgtEl>
                                          <p:spTgt spid="3">
                                            <p:txEl>
                                              <p:pRg st="11" end="11"/>
                                            </p:txEl>
                                          </p:spTgt>
                                        </p:tgtEl>
                                      </p:cBhvr>
                                    </p:animEffect>
                                    <p:anim calcmode="lin" valueType="num">
                                      <p:cBhvr>
                                        <p:cTn id="74" dur="2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5" dur="2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6" fill="hold">
                            <p:stCondLst>
                              <p:cond delay="30000"/>
                            </p:stCondLst>
                            <p:childTnLst>
                              <p:par>
                                <p:cTn id="77" presetID="42" presetClass="entr" presetSubtype="0" fill="hold" nodeType="afterEffect">
                                  <p:stCondLst>
                                    <p:cond delay="500"/>
                                  </p:stCondLst>
                                  <p:childTnLst>
                                    <p:set>
                                      <p:cBhvr>
                                        <p:cTn id="78" dur="1" fill="hold">
                                          <p:stCondLst>
                                            <p:cond delay="0"/>
                                          </p:stCondLst>
                                        </p:cTn>
                                        <p:tgtEl>
                                          <p:spTgt spid="3">
                                            <p:txEl>
                                              <p:pRg st="12" end="12"/>
                                            </p:txEl>
                                          </p:spTgt>
                                        </p:tgtEl>
                                        <p:attrNameLst>
                                          <p:attrName>style.visibility</p:attrName>
                                        </p:attrNameLst>
                                      </p:cBhvr>
                                      <p:to>
                                        <p:strVal val="visible"/>
                                      </p:to>
                                    </p:set>
                                    <p:animEffect transition="in" filter="fade">
                                      <p:cBhvr>
                                        <p:cTn id="79" dur="2000"/>
                                        <p:tgtEl>
                                          <p:spTgt spid="3">
                                            <p:txEl>
                                              <p:pRg st="12" end="12"/>
                                            </p:txEl>
                                          </p:spTgt>
                                        </p:tgtEl>
                                      </p:cBhvr>
                                    </p:animEffect>
                                    <p:anim calcmode="lin" valueType="num">
                                      <p:cBhvr>
                                        <p:cTn id="80" dur="2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1" dur="2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535709" y="90128"/>
            <a:ext cx="10972800" cy="1184306"/>
          </a:xfrm>
        </p:spPr>
        <p:txBody>
          <a:bodyPr/>
          <a:lstStyle/>
          <a:p>
            <a:r>
              <a:rPr lang="tr-TR" dirty="0"/>
              <a:t>TURİZM NEDİR?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7" y="1510607"/>
            <a:ext cx="11425382" cy="4954848"/>
          </a:xfrm>
        </p:spPr>
        <p:txBody>
          <a:bodyPr>
            <a:noAutofit/>
          </a:bodyPr>
          <a:lstStyle/>
          <a:p>
            <a:pPr algn="just">
              <a:buFont typeface="Wingdings" panose="05000000000000000000" pitchFamily="2" charset="2"/>
              <a:buChar char="Ø"/>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kavramının kökenini, </a:t>
            </a:r>
            <a:r>
              <a:rPr lang="tr-TR" sz="2400" b="1" dirty="0" err="1">
                <a:solidFill>
                  <a:srgbClr val="FF0000"/>
                </a:solidFill>
                <a:latin typeface="Times New Roman" panose="02020603050405020304" pitchFamily="18" charset="0"/>
                <a:cs typeface="Times New Roman" panose="02020603050405020304" pitchFamily="18" charset="0"/>
              </a:rPr>
              <a:t>Latince’de</a:t>
            </a:r>
            <a:r>
              <a:rPr lang="tr-TR" sz="2400" dirty="0">
                <a:latin typeface="Times New Roman" panose="02020603050405020304" pitchFamily="18" charset="0"/>
                <a:cs typeface="Times New Roman" panose="02020603050405020304" pitchFamily="18" charset="0"/>
              </a:rPr>
              <a:t> </a:t>
            </a:r>
            <a:r>
              <a:rPr lang="tr-TR" sz="2400" b="1" u="sng" dirty="0">
                <a:latin typeface="Times New Roman" panose="02020603050405020304" pitchFamily="18" charset="0"/>
                <a:cs typeface="Times New Roman" panose="02020603050405020304" pitchFamily="18" charset="0"/>
              </a:rPr>
              <a:t>dönme hareketini</a:t>
            </a:r>
            <a:r>
              <a:rPr lang="tr-TR" sz="2400" dirty="0">
                <a:latin typeface="Times New Roman" panose="02020603050405020304" pitchFamily="18" charset="0"/>
                <a:cs typeface="Times New Roman" panose="02020603050405020304" pitchFamily="18" charset="0"/>
              </a:rPr>
              <a:t> ifade eden </a:t>
            </a:r>
            <a:r>
              <a:rPr lang="tr-TR" sz="2400" b="1" dirty="0">
                <a:solidFill>
                  <a:srgbClr val="FF0000"/>
                </a:solidFill>
                <a:latin typeface="Times New Roman" panose="02020603050405020304" pitchFamily="18" charset="0"/>
                <a:cs typeface="Times New Roman" panose="02020603050405020304" pitchFamily="18" charset="0"/>
              </a:rPr>
              <a:t>“</a:t>
            </a:r>
            <a:r>
              <a:rPr lang="tr-TR" sz="2400" b="1" dirty="0" err="1">
                <a:solidFill>
                  <a:srgbClr val="FF0000"/>
                </a:solidFill>
                <a:latin typeface="Times New Roman" panose="02020603050405020304" pitchFamily="18" charset="0"/>
                <a:cs typeface="Times New Roman" panose="02020603050405020304" pitchFamily="18" charset="0"/>
              </a:rPr>
              <a:t>tornus</a:t>
            </a:r>
            <a:r>
              <a:rPr lang="tr-TR" sz="24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sözcüğü oluşturmaktadır. </a:t>
            </a:r>
          </a:p>
          <a:p>
            <a:pPr algn="just">
              <a:buFont typeface="Wingdings" panose="05000000000000000000" pitchFamily="2" charset="2"/>
              <a:buChar char="Ø"/>
            </a:pPr>
            <a:r>
              <a:rPr lang="tr-TR" sz="2400" dirty="0" err="1">
                <a:latin typeface="Times New Roman" panose="02020603050405020304" pitchFamily="18" charset="0"/>
                <a:cs typeface="Times New Roman" panose="02020603050405020304" pitchFamily="18" charset="0"/>
              </a:rPr>
              <a:t>İngilizce’deki</a:t>
            </a:r>
            <a:r>
              <a:rPr lang="tr-TR" sz="2400" dirty="0">
                <a:latin typeface="Times New Roman" panose="02020603050405020304" pitchFamily="18" charset="0"/>
                <a:cs typeface="Times New Roman" panose="02020603050405020304" pitchFamily="18" charset="0"/>
              </a:rPr>
              <a:t> </a:t>
            </a:r>
            <a:r>
              <a:rPr lang="tr-TR" sz="2400" b="1" dirty="0">
                <a:solidFill>
                  <a:srgbClr val="FF0000"/>
                </a:solidFill>
                <a:latin typeface="Times New Roman" panose="02020603050405020304" pitchFamily="18" charset="0"/>
                <a:cs typeface="Times New Roman" panose="02020603050405020304" pitchFamily="18" charset="0"/>
              </a:rPr>
              <a:t>“</a:t>
            </a:r>
            <a:r>
              <a:rPr lang="tr-TR" sz="2400" b="1" dirty="0" err="1">
                <a:solidFill>
                  <a:srgbClr val="FF0000"/>
                </a:solidFill>
                <a:latin typeface="Times New Roman" panose="02020603050405020304" pitchFamily="18" charset="0"/>
                <a:cs typeface="Times New Roman" panose="02020603050405020304" pitchFamily="18" charset="0"/>
              </a:rPr>
              <a:t>touring</a:t>
            </a:r>
            <a:r>
              <a:rPr lang="tr-TR" sz="24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deyimi ile </a:t>
            </a:r>
            <a:r>
              <a:rPr lang="tr-TR" sz="2400" b="1" dirty="0">
                <a:solidFill>
                  <a:srgbClr val="FF0000"/>
                </a:solidFill>
                <a:latin typeface="Times New Roman" panose="02020603050405020304" pitchFamily="18" charset="0"/>
                <a:cs typeface="Times New Roman" panose="02020603050405020304" pitchFamily="18" charset="0"/>
              </a:rPr>
              <a:t>“</a:t>
            </a:r>
            <a:r>
              <a:rPr lang="tr-TR" sz="2400" b="1" dirty="0" err="1">
                <a:solidFill>
                  <a:srgbClr val="FF0000"/>
                </a:solidFill>
                <a:latin typeface="Times New Roman" panose="02020603050405020304" pitchFamily="18" charset="0"/>
                <a:cs typeface="Times New Roman" panose="02020603050405020304" pitchFamily="18" charset="0"/>
              </a:rPr>
              <a:t>tour</a:t>
            </a:r>
            <a:r>
              <a:rPr lang="tr-TR" sz="24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deyimleri de bu sözcükten türemiştir. </a:t>
            </a:r>
            <a:r>
              <a:rPr lang="tr-TR" sz="2400" b="1" dirty="0">
                <a:latin typeface="Times New Roman" panose="02020603050405020304" pitchFamily="18" charset="0"/>
                <a:cs typeface="Times New Roman" panose="02020603050405020304" pitchFamily="18" charset="0"/>
              </a:rPr>
              <a:t>“</a:t>
            </a:r>
            <a:r>
              <a:rPr lang="tr-TR" sz="2400" b="1" dirty="0" err="1">
                <a:latin typeface="Times New Roman" panose="02020603050405020304" pitchFamily="18" charset="0"/>
                <a:cs typeface="Times New Roman" panose="02020603050405020304" pitchFamily="18" charset="0"/>
              </a:rPr>
              <a:t>Tour</a:t>
            </a:r>
            <a:r>
              <a:rPr lang="tr-TR" sz="2400" b="1" dirty="0">
                <a:latin typeface="Times New Roman" panose="02020603050405020304" pitchFamily="18" charset="0"/>
                <a:cs typeface="Times New Roman" panose="02020603050405020304" pitchFamily="18" charset="0"/>
              </a:rPr>
              <a:t>” dairesel bir hareketi, bazı site ve yörelerin ziyaretini, iş ve eğlence amacıyla yapılan yer değiştirme hareketini ifade eder.</a:t>
            </a:r>
            <a:r>
              <a:rPr lang="tr-TR" sz="2400" dirty="0">
                <a:latin typeface="Times New Roman" panose="02020603050405020304" pitchFamily="18" charset="0"/>
                <a:cs typeface="Times New Roman" panose="02020603050405020304" pitchFamily="18" charset="0"/>
              </a:rPr>
              <a:t> </a:t>
            </a:r>
            <a:r>
              <a:rPr lang="tr-TR" sz="2400" b="1" dirty="0">
                <a:solidFill>
                  <a:srgbClr val="FF0000"/>
                </a:solidFill>
                <a:latin typeface="Times New Roman" panose="02020603050405020304" pitchFamily="18" charset="0"/>
                <a:cs typeface="Times New Roman" panose="02020603050405020304" pitchFamily="18" charset="0"/>
              </a:rPr>
              <a:t>“</a:t>
            </a:r>
            <a:r>
              <a:rPr lang="tr-TR" sz="2400" b="1" dirty="0" err="1">
                <a:solidFill>
                  <a:srgbClr val="FF0000"/>
                </a:solidFill>
                <a:latin typeface="Times New Roman" panose="02020603050405020304" pitchFamily="18" charset="0"/>
                <a:cs typeface="Times New Roman" panose="02020603050405020304" pitchFamily="18" charset="0"/>
              </a:rPr>
              <a:t>Touring</a:t>
            </a:r>
            <a:r>
              <a:rPr lang="tr-TR" sz="2400" b="1" dirty="0">
                <a:solidFill>
                  <a:srgbClr val="FF0000"/>
                </a:solidFill>
                <a:latin typeface="Times New Roman" panose="02020603050405020304" pitchFamily="18" charset="0"/>
                <a:cs typeface="Times New Roman" panose="02020603050405020304" pitchFamily="18" charset="0"/>
              </a:rPr>
              <a:t>” deyimi ise, zevk için yapılan, eğitsel ve kültürel özellik gösteren seyahatler için kullanılır.</a:t>
            </a:r>
            <a:r>
              <a:rPr lang="tr-TR" sz="24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Özetle “</a:t>
            </a:r>
            <a:r>
              <a:rPr lang="tr-TR" sz="2400" dirty="0" err="1">
                <a:latin typeface="Times New Roman" panose="02020603050405020304" pitchFamily="18" charset="0"/>
                <a:cs typeface="Times New Roman" panose="02020603050405020304" pitchFamily="18" charset="0"/>
              </a:rPr>
              <a:t>tour</a:t>
            </a:r>
            <a:r>
              <a:rPr lang="tr-TR" sz="2400" dirty="0">
                <a:latin typeface="Times New Roman" panose="02020603050405020304" pitchFamily="18" charset="0"/>
                <a:cs typeface="Times New Roman" panose="02020603050405020304" pitchFamily="18" charset="0"/>
              </a:rPr>
              <a:t>” hareket edilen </a:t>
            </a:r>
            <a:r>
              <a:rPr lang="tr-TR" sz="2400" b="1" dirty="0">
                <a:latin typeface="Times New Roman" panose="02020603050405020304" pitchFamily="18" charset="0"/>
                <a:cs typeface="Times New Roman" panose="02020603050405020304" pitchFamily="18" charset="0"/>
              </a:rPr>
              <a:t>yere dönmek şartıyla </a:t>
            </a:r>
            <a:r>
              <a:rPr lang="tr-TR" sz="2400" dirty="0">
                <a:latin typeface="Times New Roman" panose="02020603050405020304" pitchFamily="18" charset="0"/>
                <a:cs typeface="Times New Roman" panose="02020603050405020304" pitchFamily="18" charset="0"/>
              </a:rPr>
              <a:t>yapılan kısa ya da uzun süreli seyahatleri ifade eder. Burada geçen “</a:t>
            </a:r>
            <a:r>
              <a:rPr lang="tr-TR" sz="2400" dirty="0" err="1">
                <a:latin typeface="Times New Roman" panose="02020603050405020304" pitchFamily="18" charset="0"/>
                <a:cs typeface="Times New Roman" panose="02020603050405020304" pitchFamily="18" charset="0"/>
              </a:rPr>
              <a:t>tour</a:t>
            </a:r>
            <a:r>
              <a:rPr lang="tr-TR" sz="2400" dirty="0">
                <a:latin typeface="Times New Roman" panose="02020603050405020304" pitchFamily="18" charset="0"/>
                <a:cs typeface="Times New Roman" panose="02020603050405020304" pitchFamily="18" charset="0"/>
              </a:rPr>
              <a:t>” kökü, bir hareketi, dolaşmayı ve başlangıç yerine geri dönüşü ifade eder. </a:t>
            </a:r>
          </a:p>
          <a:p>
            <a:pPr algn="just">
              <a:buFont typeface="Wingdings" panose="05000000000000000000" pitchFamily="2" charset="2"/>
              <a:buChar char="Ø"/>
            </a:pPr>
            <a:r>
              <a:rPr lang="tr-TR" sz="2400" dirty="0" err="1">
                <a:latin typeface="Times New Roman" panose="02020603050405020304" pitchFamily="18" charset="0"/>
                <a:cs typeface="Times New Roman" panose="02020603050405020304" pitchFamily="18" charset="0"/>
              </a:rPr>
              <a:t>Türkçe’de</a:t>
            </a:r>
            <a:r>
              <a:rPr lang="tr-TR" sz="2400" dirty="0">
                <a:latin typeface="Times New Roman" panose="02020603050405020304" pitchFamily="18" charset="0"/>
                <a:cs typeface="Times New Roman" panose="02020603050405020304" pitchFamily="18" charset="0"/>
              </a:rPr>
              <a:t> ise </a:t>
            </a:r>
            <a:r>
              <a:rPr lang="tr-TR" sz="2400" b="1" dirty="0">
                <a:solidFill>
                  <a:srgbClr val="FF0000"/>
                </a:solidFill>
                <a:latin typeface="Times New Roman" panose="02020603050405020304" pitchFamily="18" charset="0"/>
                <a:cs typeface="Times New Roman" panose="02020603050405020304" pitchFamily="18" charset="0"/>
              </a:rPr>
              <a:t>“Seyyah” </a:t>
            </a:r>
            <a:r>
              <a:rPr lang="tr-TR" sz="2400" dirty="0">
                <a:latin typeface="Times New Roman" panose="02020603050405020304" pitchFamily="18" charset="0"/>
                <a:cs typeface="Times New Roman" panose="02020603050405020304" pitchFamily="18" charset="0"/>
              </a:rPr>
              <a:t>kelimesi </a:t>
            </a:r>
            <a:r>
              <a:rPr lang="tr-TR" sz="2400" b="1" dirty="0">
                <a:solidFill>
                  <a:srgbClr val="FF0000"/>
                </a:solidFill>
                <a:latin typeface="Times New Roman" panose="02020603050405020304" pitchFamily="18" charset="0"/>
                <a:cs typeface="Times New Roman" panose="02020603050405020304" pitchFamily="18" charset="0"/>
              </a:rPr>
              <a:t>“turist” </a:t>
            </a:r>
            <a:r>
              <a:rPr lang="tr-TR" sz="2400" dirty="0">
                <a:latin typeface="Times New Roman" panose="02020603050405020304" pitchFamily="18" charset="0"/>
                <a:cs typeface="Times New Roman" panose="02020603050405020304" pitchFamily="18" charset="0"/>
              </a:rPr>
              <a:t>deyiminin karşılığıdır. </a:t>
            </a:r>
          </a:p>
        </p:txBody>
      </p:sp>
    </p:spTree>
    <p:extLst>
      <p:ext uri="{BB962C8B-B14F-4D97-AF65-F5344CB8AC3E}">
        <p14:creationId xmlns:p14="http://schemas.microsoft.com/office/powerpoint/2010/main" val="2223893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535709" y="90128"/>
            <a:ext cx="10972800" cy="1184306"/>
          </a:xfrm>
        </p:spPr>
        <p:txBody>
          <a:bodyPr/>
          <a:lstStyle/>
          <a:p>
            <a:r>
              <a:rPr lang="tr-TR" dirty="0"/>
              <a:t>TURİZM NEDİR?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535709" y="1510607"/>
            <a:ext cx="10972800" cy="1583575"/>
          </a:xfrm>
        </p:spPr>
        <p:txBody>
          <a:bodyPr/>
          <a:lstStyle/>
          <a:p>
            <a:r>
              <a:rPr lang="tr-TR" dirty="0"/>
              <a:t>Birinci önemli ve dinamik unsur : Seyahat</a:t>
            </a:r>
          </a:p>
          <a:p>
            <a:r>
              <a:rPr lang="tr-TR" dirty="0"/>
              <a:t>Her seyahat etkinliği bir Turizm olayı mıdır?</a:t>
            </a:r>
          </a:p>
          <a:p>
            <a:r>
              <a:rPr lang="tr-TR" dirty="0"/>
              <a:t>İkinci önemli unsur: Konaklama</a:t>
            </a:r>
          </a:p>
          <a:p>
            <a:endParaRPr lang="tr-TR" dirty="0"/>
          </a:p>
          <a:p>
            <a:pPr lvl="1"/>
            <a:endParaRPr lang="tr-TR" dirty="0"/>
          </a:p>
        </p:txBody>
      </p:sp>
      <p:sp>
        <p:nvSpPr>
          <p:cNvPr id="4" name="İçerik Yer Tutucusu 2">
            <a:extLst>
              <a:ext uri="{FF2B5EF4-FFF2-40B4-BE49-F238E27FC236}">
                <a16:creationId xmlns:a16="http://schemas.microsoft.com/office/drawing/2014/main" id="{C79C6ABC-A3F8-4071-806B-5FEC1723B170}"/>
              </a:ext>
            </a:extLst>
          </p:cNvPr>
          <p:cNvSpPr txBox="1">
            <a:spLocks/>
          </p:cNvSpPr>
          <p:nvPr/>
        </p:nvSpPr>
        <p:spPr>
          <a:xfrm>
            <a:off x="2387600" y="3094182"/>
            <a:ext cx="9347200" cy="1819748"/>
          </a:xfrm>
          <a:prstGeom prst="rect">
            <a:avLst/>
          </a:prstGeom>
        </p:spPr>
        <p:txBody>
          <a:bodyPr vert="horz" rtlCol="0">
            <a:no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just"/>
            <a:r>
              <a:rPr lang="tr-TR" sz="3000" b="1" dirty="0">
                <a:latin typeface="Goudy Stout" panose="0202090407030B020401" pitchFamily="18" charset="0"/>
                <a:cs typeface="Times New Roman" panose="02020603050405020304" pitchFamily="18" charset="0"/>
              </a:rPr>
              <a:t>T</a:t>
            </a:r>
            <a:r>
              <a:rPr lang="tr-TR" sz="3000" b="1" dirty="0">
                <a:latin typeface="Times New Roman" panose="02020603050405020304" pitchFamily="18" charset="0"/>
                <a:cs typeface="Times New Roman" panose="02020603050405020304" pitchFamily="18" charset="0"/>
              </a:rPr>
              <a:t>urizm</a:t>
            </a:r>
            <a:r>
              <a:rPr lang="tr-TR" sz="3000" dirty="0">
                <a:latin typeface="Times New Roman" panose="02020603050405020304" pitchFamily="18" charset="0"/>
                <a:cs typeface="Times New Roman" panose="02020603050405020304" pitchFamily="18" charset="0"/>
              </a:rPr>
              <a:t>; </a:t>
            </a:r>
            <a:r>
              <a:rPr lang="tr-TR" sz="3000" dirty="0">
                <a:solidFill>
                  <a:srgbClr val="FF0000"/>
                </a:solidFill>
                <a:latin typeface="Times New Roman" panose="02020603050405020304" pitchFamily="18" charset="0"/>
                <a:cs typeface="Times New Roman" panose="02020603050405020304" pitchFamily="18" charset="0"/>
              </a:rPr>
              <a:t>sürekli kalışa dönüşmemek ve gelir sağlayıcı hiçbir uğraşıda bulunmamak koşulu ile yabancıların geçici süre </a:t>
            </a:r>
            <a:r>
              <a:rPr lang="tr-TR" sz="3000" b="1" u="sng" dirty="0">
                <a:solidFill>
                  <a:srgbClr val="FF0000"/>
                </a:solidFill>
                <a:latin typeface="Times New Roman" panose="02020603050405020304" pitchFamily="18" charset="0"/>
                <a:cs typeface="Times New Roman" panose="02020603050405020304" pitchFamily="18" charset="0"/>
              </a:rPr>
              <a:t>kalışlarından</a:t>
            </a:r>
            <a:r>
              <a:rPr lang="tr-TR" sz="3000" dirty="0">
                <a:solidFill>
                  <a:srgbClr val="FF0000"/>
                </a:solidFill>
                <a:latin typeface="Times New Roman" panose="02020603050405020304" pitchFamily="18" charset="0"/>
                <a:cs typeface="Times New Roman" panose="02020603050405020304" pitchFamily="18" charset="0"/>
              </a:rPr>
              <a:t> doğan olay ve ilişkilerin tümüdür. </a:t>
            </a:r>
          </a:p>
        </p:txBody>
      </p:sp>
      <p:sp>
        <p:nvSpPr>
          <p:cNvPr id="6" name="İçerik Yer Tutucusu 2">
            <a:extLst>
              <a:ext uri="{FF2B5EF4-FFF2-40B4-BE49-F238E27FC236}">
                <a16:creationId xmlns:a16="http://schemas.microsoft.com/office/drawing/2014/main" id="{5339FC68-7D68-46B1-8F18-C4D9B824F06F}"/>
              </a:ext>
            </a:extLst>
          </p:cNvPr>
          <p:cNvSpPr txBox="1">
            <a:spLocks/>
          </p:cNvSpPr>
          <p:nvPr/>
        </p:nvSpPr>
        <p:spPr>
          <a:xfrm>
            <a:off x="457200" y="5038573"/>
            <a:ext cx="11277600" cy="908951"/>
          </a:xfrm>
          <a:prstGeom prst="rect">
            <a:avLst/>
          </a:prstGeom>
        </p:spPr>
        <p:txBody>
          <a:bodyPr vert="horz" rtlCol="0">
            <a:normAutofit/>
          </a:bodyPr>
          <a:lstStyle>
            <a:defPPr rtl="0">
              <a:defRPr lang="tr-tr"/>
            </a:defPPr>
            <a:lvl1pPr marL="274320" indent="-274320" algn="just">
              <a:spcBef>
                <a:spcPct val="20000"/>
              </a:spcBef>
              <a:buClr>
                <a:schemeClr val="accent3">
                  <a:lumMod val="50000"/>
                </a:schemeClr>
              </a:buClr>
              <a:buSzPct val="95000"/>
              <a:buFont typeface="Wingdings 2"/>
              <a:buChar char=""/>
              <a:defRPr kumimoji="0" sz="2600"/>
            </a:lvl1pPr>
            <a:lvl2pPr marL="640080" indent="-246888">
              <a:spcBef>
                <a:spcPct val="20000"/>
              </a:spcBef>
              <a:buClr>
                <a:schemeClr val="accent1">
                  <a:lumMod val="50000"/>
                </a:schemeClr>
              </a:buClr>
              <a:buSzPct val="85000"/>
              <a:buFont typeface="Wingdings 2"/>
              <a:buChar char=""/>
              <a:defRPr kumimoji="0" sz="2400"/>
            </a:lvl2pPr>
            <a:lvl3pPr indent="-246888">
              <a:spcBef>
                <a:spcPct val="20000"/>
              </a:spcBef>
              <a:buClr>
                <a:schemeClr val="accent2">
                  <a:lumMod val="50000"/>
                </a:schemeClr>
              </a:buClr>
              <a:buSzPct val="70000"/>
              <a:buFont typeface="Wingdings 2"/>
              <a:buChar char=""/>
              <a:defRPr kumimoji="0" sz="2100"/>
            </a:lvl3pPr>
            <a:lvl4pPr marL="1188720" indent="-210312">
              <a:spcBef>
                <a:spcPct val="20000"/>
              </a:spcBef>
              <a:buClr>
                <a:schemeClr val="accent3">
                  <a:lumMod val="50000"/>
                </a:schemeClr>
              </a:buClr>
              <a:buSzPct val="65000"/>
              <a:buFont typeface="Wingdings 2"/>
              <a:buChar char=""/>
              <a:defRPr kumimoji="0" sz="2000"/>
            </a:lvl4pPr>
            <a:lvl5pPr marL="1463040" indent="-210312">
              <a:spcBef>
                <a:spcPct val="20000"/>
              </a:spcBef>
              <a:buClr>
                <a:schemeClr val="accent4">
                  <a:lumMod val="75000"/>
                </a:schemeClr>
              </a:buClr>
              <a:buSzPct val="65000"/>
              <a:buFont typeface="Wingdings 2"/>
              <a:buChar char=""/>
              <a:defRPr kumimoji="0" sz="2000"/>
            </a:lvl5pPr>
            <a:lvl6pPr marL="1737360" indent="-210312">
              <a:spcBef>
                <a:spcPct val="20000"/>
              </a:spcBef>
              <a:buClr>
                <a:schemeClr val="accent5">
                  <a:lumMod val="50000"/>
                </a:schemeClr>
              </a:buClr>
              <a:buSzPct val="80000"/>
              <a:buFont typeface="Wingdings 2"/>
              <a:buChar char=""/>
              <a:defRPr kumimoji="0"/>
            </a:lvl6pPr>
            <a:lvl7pPr marL="1920240" indent="-182880">
              <a:spcBef>
                <a:spcPct val="20000"/>
              </a:spcBef>
              <a:buClr>
                <a:schemeClr val="accent6">
                  <a:lumMod val="75000"/>
                </a:schemeClr>
              </a:buClr>
              <a:buSzPct val="80000"/>
              <a:buFont typeface="Wingdings 2"/>
              <a:buChar char=""/>
              <a:defRPr kumimoji="0" sz="1600" baseline="0"/>
            </a:lvl7pPr>
            <a:lvl8pPr marL="2194560" indent="-182880">
              <a:spcBef>
                <a:spcPct val="20000"/>
              </a:spcBef>
              <a:buClr>
                <a:schemeClr val="tx2"/>
              </a:buClr>
              <a:buChar char="•"/>
              <a:defRPr kumimoji="0" sz="1600"/>
            </a:lvl8pPr>
            <a:lvl9pPr marL="2286000" indent="0">
              <a:spcBef>
                <a:spcPct val="20000"/>
              </a:spcBef>
              <a:buClr>
                <a:schemeClr val="tx2"/>
              </a:buClr>
              <a:buFontTx/>
              <a:buNone/>
              <a:defRPr kumimoji="0" sz="1400" baseline="0"/>
            </a:lvl9pPr>
          </a:lstStyle>
          <a:p>
            <a:r>
              <a:rPr lang="tr-TR" dirty="0"/>
              <a:t>Birinci şart: Kalış sürekli olmamalı, belli bir süre ile sınırlanmalı,</a:t>
            </a:r>
          </a:p>
        </p:txBody>
      </p:sp>
      <p:sp>
        <p:nvSpPr>
          <p:cNvPr id="8" name="İçerik Yer Tutucusu 2">
            <a:extLst>
              <a:ext uri="{FF2B5EF4-FFF2-40B4-BE49-F238E27FC236}">
                <a16:creationId xmlns:a16="http://schemas.microsoft.com/office/drawing/2014/main" id="{E3C20F43-737D-4DD3-8F31-4AC3662A2018}"/>
              </a:ext>
            </a:extLst>
          </p:cNvPr>
          <p:cNvSpPr txBox="1">
            <a:spLocks/>
          </p:cNvSpPr>
          <p:nvPr/>
        </p:nvSpPr>
        <p:spPr>
          <a:xfrm>
            <a:off x="535709" y="5781270"/>
            <a:ext cx="11277600" cy="908951"/>
          </a:xfrm>
          <a:prstGeom prst="rect">
            <a:avLst/>
          </a:prstGeom>
        </p:spPr>
        <p:txBody>
          <a:bodyPr vert="horz" rtlCol="0">
            <a:norm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just"/>
            <a:r>
              <a:rPr lang="tr-TR" dirty="0"/>
              <a:t>İkinci şart: Gelir elde edilmemeli.</a:t>
            </a:r>
          </a:p>
        </p:txBody>
      </p:sp>
    </p:spTree>
    <p:extLst>
      <p:ext uri="{BB962C8B-B14F-4D97-AF65-F5344CB8AC3E}">
        <p14:creationId xmlns:p14="http://schemas.microsoft.com/office/powerpoint/2010/main" val="66059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3000"/>
                            </p:stCondLst>
                            <p:childTnLst>
                              <p:par>
                                <p:cTn id="10" presetID="10" presetClass="entr" presetSubtype="0" fill="hold" grpId="0" nodeType="afterEffect">
                                  <p:stCondLst>
                                    <p:cond delay="250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500"/>
                                        <p:tgtEl>
                                          <p:spTgt spid="6"/>
                                        </p:tgtEl>
                                      </p:cBhvr>
                                    </p:animEffect>
                                  </p:childTnLst>
                                </p:cTn>
                              </p:par>
                            </p:childTnLst>
                          </p:cTn>
                        </p:par>
                        <p:par>
                          <p:cTn id="13" fill="hold">
                            <p:stCondLst>
                              <p:cond delay="8000"/>
                            </p:stCondLst>
                            <p:childTnLst>
                              <p:par>
                                <p:cTn id="14" presetID="10" presetClass="entr" presetSubtype="0" fill="hold" grpId="0" nodeType="afterEffect">
                                  <p:stCondLst>
                                    <p:cond delay="125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535709" y="90128"/>
            <a:ext cx="10972800" cy="1184306"/>
          </a:xfrm>
        </p:spPr>
        <p:txBody>
          <a:bodyPr/>
          <a:lstStyle/>
          <a:p>
            <a:r>
              <a:rPr lang="tr-TR" dirty="0"/>
              <a:t>TURİZM NEDİR?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350981" y="1742623"/>
            <a:ext cx="10972800" cy="1583575"/>
          </a:xfrm>
        </p:spPr>
        <p:txBody>
          <a:bodyPr/>
          <a:lstStyle/>
          <a:p>
            <a:pPr algn="just"/>
            <a:r>
              <a:rPr lang="tr-TR" dirty="0">
                <a:latin typeface="Times New Roman" panose="02020603050405020304" pitchFamily="18" charset="0"/>
                <a:cs typeface="Times New Roman" panose="02020603050405020304" pitchFamily="18" charset="0"/>
              </a:rPr>
              <a:t>1981 Yılında </a:t>
            </a:r>
            <a:r>
              <a:rPr lang="tr-TR" sz="4000" b="1" dirty="0">
                <a:latin typeface="Times New Roman" panose="02020603050405020304" pitchFamily="18" charset="0"/>
                <a:cs typeface="Times New Roman" panose="02020603050405020304" pitchFamily="18" charset="0"/>
              </a:rPr>
              <a:t>AIEST</a:t>
            </a:r>
            <a:r>
              <a:rPr lang="tr-TR" dirty="0">
                <a:latin typeface="Times New Roman" panose="02020603050405020304" pitchFamily="18" charset="0"/>
                <a:cs typeface="Times New Roman" panose="02020603050405020304" pitchFamily="18" charset="0"/>
              </a:rPr>
              <a:t> (Uluslararası Bilimsel Turizm Uzmanları Birliği) tarafından yeniden düzenlenen tanıma göre:</a:t>
            </a:r>
          </a:p>
          <a:p>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
        <p:nvSpPr>
          <p:cNvPr id="4" name="İçerik Yer Tutucusu 2">
            <a:extLst>
              <a:ext uri="{FF2B5EF4-FFF2-40B4-BE49-F238E27FC236}">
                <a16:creationId xmlns:a16="http://schemas.microsoft.com/office/drawing/2014/main" id="{C79C6ABC-A3F8-4071-806B-5FEC1723B170}"/>
              </a:ext>
            </a:extLst>
          </p:cNvPr>
          <p:cNvSpPr txBox="1">
            <a:spLocks/>
          </p:cNvSpPr>
          <p:nvPr/>
        </p:nvSpPr>
        <p:spPr>
          <a:xfrm>
            <a:off x="106218" y="3429000"/>
            <a:ext cx="11831782" cy="1750290"/>
          </a:xfrm>
          <a:prstGeom prst="rect">
            <a:avLst/>
          </a:prstGeom>
        </p:spPr>
        <p:txBody>
          <a:bodyPr vert="horz" rtlCol="0">
            <a:no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tr-TR" sz="4000" b="1" dirty="0">
                <a:latin typeface="Times New Roman" panose="02020603050405020304" pitchFamily="18" charset="0"/>
                <a:cs typeface="Times New Roman" panose="02020603050405020304" pitchFamily="18" charset="0"/>
              </a:rPr>
              <a:t>Turizm</a:t>
            </a:r>
            <a:r>
              <a:rPr lang="tr-TR" sz="3200" dirty="0">
                <a:latin typeface="Times New Roman" panose="02020603050405020304" pitchFamily="18" charset="0"/>
                <a:cs typeface="Times New Roman" panose="02020603050405020304" pitchFamily="18" charset="0"/>
              </a:rPr>
              <a:t>; insanların </a:t>
            </a:r>
            <a:r>
              <a:rPr lang="tr-TR" sz="3200" b="1" u="sng" dirty="0">
                <a:solidFill>
                  <a:srgbClr val="FF0000"/>
                </a:solidFill>
                <a:latin typeface="Times New Roman" panose="02020603050405020304" pitchFamily="18" charset="0"/>
                <a:cs typeface="Times New Roman" panose="02020603050405020304" pitchFamily="18" charset="0"/>
              </a:rPr>
              <a:t>devamlı</a:t>
            </a:r>
            <a:r>
              <a:rPr lang="tr-TR" sz="3200" dirty="0">
                <a:latin typeface="Times New Roman" panose="02020603050405020304" pitchFamily="18" charset="0"/>
                <a:cs typeface="Times New Roman" panose="02020603050405020304" pitchFamily="18" charset="0"/>
              </a:rPr>
              <a:t> ikamet ettikleri, çalıştıkları ve her zamanki olağan ihtiyaçlarını karşıladıkları yerlerin dışına </a:t>
            </a:r>
            <a:r>
              <a:rPr lang="tr-TR" sz="3200" b="1" u="sng" dirty="0">
                <a:solidFill>
                  <a:srgbClr val="FF0000"/>
                </a:solidFill>
                <a:latin typeface="Times New Roman" panose="02020603050405020304" pitchFamily="18" charset="0"/>
                <a:cs typeface="Times New Roman" panose="02020603050405020304" pitchFamily="18" charset="0"/>
              </a:rPr>
              <a:t>seyahatleri</a:t>
            </a:r>
            <a:r>
              <a:rPr lang="tr-TR" sz="3200" dirty="0">
                <a:latin typeface="Times New Roman" panose="02020603050405020304" pitchFamily="18" charset="0"/>
                <a:cs typeface="Times New Roman" panose="02020603050405020304" pitchFamily="18" charset="0"/>
              </a:rPr>
              <a:t> ve buralardaki, genellikle turizm işletmelerinin ürettiği mal ve hizmetleri talep ederek, </a:t>
            </a:r>
            <a:r>
              <a:rPr lang="tr-TR" sz="3200" b="1" u="sng" dirty="0">
                <a:solidFill>
                  <a:srgbClr val="FF0000"/>
                </a:solidFill>
                <a:latin typeface="Times New Roman" panose="02020603050405020304" pitchFamily="18" charset="0"/>
                <a:cs typeface="Times New Roman" panose="02020603050405020304" pitchFamily="18" charset="0"/>
              </a:rPr>
              <a:t>geçici konaklamalarından </a:t>
            </a:r>
            <a:r>
              <a:rPr lang="tr-TR" sz="3200" dirty="0">
                <a:latin typeface="Times New Roman" panose="02020603050405020304" pitchFamily="18" charset="0"/>
                <a:cs typeface="Times New Roman" panose="02020603050405020304" pitchFamily="18" charset="0"/>
              </a:rPr>
              <a:t>doğan olaylar ve ilişkiler bütünü.</a:t>
            </a:r>
          </a:p>
        </p:txBody>
      </p:sp>
    </p:spTree>
    <p:extLst>
      <p:ext uri="{BB962C8B-B14F-4D97-AF65-F5344CB8AC3E}">
        <p14:creationId xmlns:p14="http://schemas.microsoft.com/office/powerpoint/2010/main" val="3172978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24873" y="90128"/>
            <a:ext cx="10972800" cy="898163"/>
          </a:xfrm>
        </p:spPr>
        <p:txBody>
          <a:bodyPr/>
          <a:lstStyle/>
          <a:p>
            <a:r>
              <a:rPr lang="tr-TR" dirty="0"/>
              <a:t>TURİZM NEDİR?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360218" y="988291"/>
            <a:ext cx="10972800" cy="2872693"/>
          </a:xfrm>
        </p:spPr>
        <p:txBody>
          <a:bodyPr>
            <a:normAutofit fontScale="32500" lnSpcReduction="20000"/>
          </a:bodyPr>
          <a:lstStyle/>
          <a:p>
            <a:pPr marL="0" indent="0" algn="just">
              <a:buNone/>
            </a:pPr>
            <a:r>
              <a:rPr lang="tr-TR" dirty="0">
                <a:latin typeface="Times New Roman" panose="02020603050405020304" pitchFamily="18" charset="0"/>
                <a:cs typeface="Times New Roman" panose="02020603050405020304" pitchFamily="18" charset="0"/>
              </a:rPr>
              <a:t> </a:t>
            </a:r>
            <a:r>
              <a:rPr lang="tr-TR" sz="11100" b="1" dirty="0" err="1">
                <a:latin typeface="Times New Roman" panose="02020603050405020304" pitchFamily="18" charset="0"/>
                <a:cs typeface="Times New Roman" panose="02020603050405020304" pitchFamily="18" charset="0"/>
              </a:rPr>
              <a:t>AIEST’</a:t>
            </a:r>
            <a:r>
              <a:rPr lang="tr-TR" sz="11100" dirty="0" err="1">
                <a:latin typeface="Times New Roman" panose="02020603050405020304" pitchFamily="18" charset="0"/>
                <a:cs typeface="Times New Roman" panose="02020603050405020304" pitchFamily="18" charset="0"/>
              </a:rPr>
              <a:t>in</a:t>
            </a:r>
            <a:r>
              <a:rPr lang="tr-TR" sz="11100" dirty="0">
                <a:latin typeface="Times New Roman" panose="02020603050405020304" pitchFamily="18" charset="0"/>
                <a:cs typeface="Times New Roman" panose="02020603050405020304" pitchFamily="18" charset="0"/>
              </a:rPr>
              <a:t> tanımına göre:</a:t>
            </a:r>
          </a:p>
          <a:p>
            <a:pPr marL="0" indent="0" algn="just">
              <a:buNone/>
            </a:pPr>
            <a:endParaRPr lang="tr-TR" sz="5500" dirty="0">
              <a:latin typeface="Times New Roman" panose="02020603050405020304" pitchFamily="18" charset="0"/>
              <a:cs typeface="Times New Roman" panose="02020603050405020304" pitchFamily="18" charset="0"/>
            </a:endParaRPr>
          </a:p>
          <a:p>
            <a:pPr algn="just"/>
            <a:r>
              <a:rPr lang="tr-TR" sz="5500" dirty="0">
                <a:latin typeface="Times New Roman" panose="02020603050405020304" pitchFamily="18" charset="0"/>
                <a:cs typeface="Times New Roman" panose="02020603050405020304" pitchFamily="18" charset="0"/>
              </a:rPr>
              <a:t>Kongre ve iş seyahatleri, </a:t>
            </a:r>
          </a:p>
          <a:p>
            <a:pPr algn="just"/>
            <a:r>
              <a:rPr lang="tr-TR" sz="5500" dirty="0">
                <a:latin typeface="Times New Roman" panose="02020603050405020304" pitchFamily="18" charset="0"/>
                <a:cs typeface="Times New Roman" panose="02020603050405020304" pitchFamily="18" charset="0"/>
              </a:rPr>
              <a:t>Kısa süreli seyahatler, </a:t>
            </a:r>
          </a:p>
          <a:p>
            <a:pPr algn="just"/>
            <a:r>
              <a:rPr lang="tr-TR" sz="5500" dirty="0">
                <a:latin typeface="Times New Roman" panose="02020603050405020304" pitchFamily="18" charset="0"/>
                <a:cs typeface="Times New Roman" panose="02020603050405020304" pitchFamily="18" charset="0"/>
              </a:rPr>
              <a:t>Kırsal kesimden büyükşehirlere yönelen her türlü seyahatler,</a:t>
            </a:r>
          </a:p>
          <a:p>
            <a:pPr algn="just"/>
            <a:r>
              <a:rPr lang="tr-TR" sz="5500" dirty="0">
                <a:latin typeface="Times New Roman" panose="02020603050405020304" pitchFamily="18" charset="0"/>
                <a:cs typeface="Times New Roman" panose="02020603050405020304" pitchFamily="18" charset="0"/>
              </a:rPr>
              <a:t>Sağlık turizmine giren seyahatler, </a:t>
            </a:r>
          </a:p>
          <a:p>
            <a:pPr algn="just"/>
            <a:r>
              <a:rPr lang="tr-TR" sz="5500" dirty="0">
                <a:latin typeface="Times New Roman" panose="02020603050405020304" pitchFamily="18" charset="0"/>
                <a:cs typeface="Times New Roman" panose="02020603050405020304" pitchFamily="18" charset="0"/>
              </a:rPr>
              <a:t>Sayfiye yerlerinde ikinci evlerdeki konaklamalar </a:t>
            </a:r>
            <a:r>
              <a:rPr lang="tr-TR" sz="7000" b="1" dirty="0">
                <a:solidFill>
                  <a:srgbClr val="FF0000"/>
                </a:solidFill>
                <a:latin typeface="Times New Roman" panose="02020603050405020304" pitchFamily="18" charset="0"/>
                <a:cs typeface="Times New Roman" panose="02020603050405020304" pitchFamily="18" charset="0"/>
              </a:rPr>
              <a:t>turizm olayı içinde sayılmaktadır</a:t>
            </a:r>
            <a:r>
              <a:rPr lang="tr-TR" sz="7000" dirty="0">
                <a:solidFill>
                  <a:srgbClr val="FF0000"/>
                </a:solidFill>
                <a:latin typeface="Times New Roman" panose="02020603050405020304" pitchFamily="18" charset="0"/>
                <a:cs typeface="Times New Roman" panose="02020603050405020304" pitchFamily="18" charset="0"/>
              </a:rPr>
              <a:t>.</a:t>
            </a:r>
          </a:p>
          <a:p>
            <a:pPr algn="just"/>
            <a:endParaRPr lang="tr-TR" sz="5900" dirty="0">
              <a:solidFill>
                <a:srgbClr val="FF0000"/>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
        <p:nvSpPr>
          <p:cNvPr id="5" name="İçerik Yer Tutucusu 2">
            <a:extLst>
              <a:ext uri="{FF2B5EF4-FFF2-40B4-BE49-F238E27FC236}">
                <a16:creationId xmlns:a16="http://schemas.microsoft.com/office/drawing/2014/main" id="{08EFD5A2-FA25-4590-8EDF-68FCBA6713AF}"/>
              </a:ext>
            </a:extLst>
          </p:cNvPr>
          <p:cNvSpPr txBox="1">
            <a:spLocks/>
          </p:cNvSpPr>
          <p:nvPr/>
        </p:nvSpPr>
        <p:spPr>
          <a:xfrm>
            <a:off x="424873" y="4003150"/>
            <a:ext cx="10972800" cy="2533813"/>
          </a:xfrm>
          <a:prstGeom prst="rect">
            <a:avLst/>
          </a:prstGeom>
        </p:spPr>
        <p:txBody>
          <a:bodyPr vert="horz" rtlCol="0">
            <a:normAutofit fontScale="70000" lnSpcReduction="2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just">
              <a:buFont typeface="Wingdings 2"/>
              <a:buNone/>
            </a:pPr>
            <a:r>
              <a:rPr lang="tr-TR" dirty="0">
                <a:latin typeface="Times New Roman" panose="02020603050405020304" pitchFamily="18" charset="0"/>
                <a:cs typeface="Times New Roman" panose="02020603050405020304" pitchFamily="18" charset="0"/>
              </a:rPr>
              <a:t> </a:t>
            </a:r>
            <a:r>
              <a:rPr lang="tr-TR" sz="5100" b="1" dirty="0" err="1">
                <a:latin typeface="Times New Roman" panose="02020603050405020304" pitchFamily="18" charset="0"/>
                <a:cs typeface="Times New Roman" panose="02020603050405020304" pitchFamily="18" charset="0"/>
              </a:rPr>
              <a:t>AIEST</a:t>
            </a:r>
            <a:r>
              <a:rPr lang="tr-TR" sz="5100" dirty="0" err="1">
                <a:latin typeface="Times New Roman" panose="02020603050405020304" pitchFamily="18" charset="0"/>
                <a:cs typeface="Times New Roman" panose="02020603050405020304" pitchFamily="18" charset="0"/>
              </a:rPr>
              <a:t>’in</a:t>
            </a:r>
            <a:r>
              <a:rPr lang="tr-TR" sz="5100" dirty="0">
                <a:latin typeface="Times New Roman" panose="02020603050405020304" pitchFamily="18" charset="0"/>
                <a:cs typeface="Times New Roman" panose="02020603050405020304" pitchFamily="18" charset="0"/>
              </a:rPr>
              <a:t> tanımına göre:</a:t>
            </a:r>
          </a:p>
          <a:p>
            <a:pPr marL="0" indent="0" algn="just">
              <a:buFont typeface="Wingdings 2"/>
              <a:buNone/>
            </a:pPr>
            <a:endParaRPr lang="tr-TR" sz="51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Öğrencilerin uzun süreli konaklamaları, </a:t>
            </a:r>
          </a:p>
          <a:p>
            <a:pPr algn="just"/>
            <a:r>
              <a:rPr lang="tr-TR" sz="2400" dirty="0">
                <a:latin typeface="Times New Roman" panose="02020603050405020304" pitchFamily="18" charset="0"/>
                <a:cs typeface="Times New Roman" panose="02020603050405020304" pitchFamily="18" charset="0"/>
              </a:rPr>
              <a:t>İş arama, </a:t>
            </a:r>
          </a:p>
          <a:p>
            <a:pPr algn="just"/>
            <a:r>
              <a:rPr lang="tr-TR" sz="2400" dirty="0">
                <a:latin typeface="Times New Roman" panose="02020603050405020304" pitchFamily="18" charset="0"/>
                <a:cs typeface="Times New Roman" panose="02020603050405020304" pitchFamily="18" charset="0"/>
              </a:rPr>
              <a:t>Devamlı yerleşme amacına yönelik seyahatler ve konaklamalar ,</a:t>
            </a:r>
          </a:p>
          <a:p>
            <a:pPr algn="just"/>
            <a:r>
              <a:rPr lang="tr-TR" sz="2400" dirty="0">
                <a:latin typeface="Times New Roman" panose="02020603050405020304" pitchFamily="18" charset="0"/>
                <a:cs typeface="Times New Roman" panose="02020603050405020304" pitchFamily="18" charset="0"/>
              </a:rPr>
              <a:t>Günlük ihtiyaçların karşılanması için yapılan olağan seyahatler </a:t>
            </a:r>
            <a:r>
              <a:rPr lang="tr-TR" sz="3000" b="1" dirty="0">
                <a:solidFill>
                  <a:srgbClr val="FF0000"/>
                </a:solidFill>
                <a:latin typeface="Times New Roman" panose="02020603050405020304" pitchFamily="18" charset="0"/>
                <a:cs typeface="Times New Roman" panose="02020603050405020304" pitchFamily="18" charset="0"/>
              </a:rPr>
              <a:t>turizm kapsamı dışında kalmaktadır.</a:t>
            </a:r>
            <a:endParaRPr lang="tr-TR" sz="2400" b="1" dirty="0">
              <a:solidFill>
                <a:srgbClr val="FF0000"/>
              </a:solidFill>
              <a:latin typeface="Times New Roman" panose="02020603050405020304" pitchFamily="18" charset="0"/>
              <a:cs typeface="Times New Roman" panose="02020603050405020304" pitchFamily="18" charset="0"/>
            </a:endParaRPr>
          </a:p>
          <a:p>
            <a:pPr algn="just"/>
            <a:endParaRPr lang="tr-TR" sz="4700"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104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24873" y="90128"/>
            <a:ext cx="10972800" cy="898163"/>
          </a:xfrm>
        </p:spPr>
        <p:txBody>
          <a:bodyPr/>
          <a:lstStyle/>
          <a:p>
            <a:r>
              <a:rPr lang="tr-TR" dirty="0"/>
              <a:t>TURİZM NEDİR?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360217" y="988291"/>
            <a:ext cx="11554691" cy="5024582"/>
          </a:xfrm>
        </p:spPr>
        <p:txBody>
          <a:bodyPr>
            <a:normAutofit fontScale="62500" lnSpcReduction="20000"/>
          </a:bodyPr>
          <a:lstStyle/>
          <a:p>
            <a:pPr marL="0" indent="0" algn="just">
              <a:buNone/>
            </a:pPr>
            <a:r>
              <a:rPr lang="tr-TR" sz="5500" b="1" dirty="0">
                <a:latin typeface="Times New Roman" panose="02020603050405020304" pitchFamily="18" charset="0"/>
                <a:cs typeface="Times New Roman" panose="02020603050405020304" pitchFamily="18" charset="0"/>
              </a:rPr>
              <a:t>ÖZET OLARAK:</a:t>
            </a:r>
          </a:p>
          <a:p>
            <a:pPr marL="0" indent="0" algn="just">
              <a:buNone/>
            </a:pPr>
            <a:endParaRPr lang="tr-TR" sz="5500" b="1" dirty="0">
              <a:latin typeface="Times New Roman" panose="02020603050405020304" pitchFamily="18" charset="0"/>
              <a:cs typeface="Times New Roman" panose="02020603050405020304" pitchFamily="18" charset="0"/>
            </a:endParaRPr>
          </a:p>
          <a:p>
            <a:pPr marL="0" indent="0" algn="just">
              <a:buNone/>
            </a:pPr>
            <a:r>
              <a:rPr lang="tr-TR" sz="3700" dirty="0">
                <a:latin typeface="Times New Roman" panose="02020603050405020304" pitchFamily="18" charset="0"/>
                <a:cs typeface="Times New Roman" panose="02020603050405020304" pitchFamily="18" charset="0"/>
              </a:rPr>
              <a:t>Bir seyahat ve konaklamanın </a:t>
            </a:r>
            <a:r>
              <a:rPr lang="tr-TR" sz="3700" b="1" dirty="0">
                <a:latin typeface="Times New Roman" panose="02020603050405020304" pitchFamily="18" charset="0"/>
                <a:cs typeface="Times New Roman" panose="02020603050405020304" pitchFamily="18" charset="0"/>
              </a:rPr>
              <a:t>turizm olayı içinde sayılıp sayılamayacağını </a:t>
            </a:r>
            <a:r>
              <a:rPr lang="tr-TR" sz="3700" dirty="0">
                <a:latin typeface="Times New Roman" panose="02020603050405020304" pitchFamily="18" charset="0"/>
                <a:cs typeface="Times New Roman" panose="02020603050405020304" pitchFamily="18" charset="0"/>
              </a:rPr>
              <a:t>belirtmek için </a:t>
            </a:r>
            <a:r>
              <a:rPr lang="tr-TR" sz="3700" b="1" u="sng" dirty="0">
                <a:solidFill>
                  <a:srgbClr val="FF0000"/>
                </a:solidFill>
                <a:latin typeface="Times New Roman" panose="02020603050405020304" pitchFamily="18" charset="0"/>
                <a:cs typeface="Times New Roman" panose="02020603050405020304" pitchFamily="18" charset="0"/>
              </a:rPr>
              <a:t>şu ölçütler</a:t>
            </a:r>
            <a:r>
              <a:rPr lang="tr-TR" sz="3700" b="1" dirty="0">
                <a:latin typeface="Times New Roman" panose="02020603050405020304" pitchFamily="18" charset="0"/>
                <a:cs typeface="Times New Roman" panose="02020603050405020304" pitchFamily="18" charset="0"/>
              </a:rPr>
              <a:t> </a:t>
            </a:r>
            <a:r>
              <a:rPr lang="tr-TR" sz="3700" b="1" dirty="0">
                <a:solidFill>
                  <a:srgbClr val="FF0000"/>
                </a:solidFill>
                <a:latin typeface="Times New Roman" panose="02020603050405020304" pitchFamily="18" charset="0"/>
                <a:cs typeface="Times New Roman" panose="02020603050405020304" pitchFamily="18" charset="0"/>
              </a:rPr>
              <a:t>göz önünde bulundurulmalıdır:</a:t>
            </a:r>
          </a:p>
          <a:p>
            <a:pPr marL="0" indent="0" algn="just">
              <a:buNone/>
            </a:pPr>
            <a:endParaRPr lang="tr-TR" sz="3700" dirty="0">
              <a:latin typeface="Times New Roman" panose="02020603050405020304" pitchFamily="18" charset="0"/>
              <a:cs typeface="Times New Roman" panose="02020603050405020304" pitchFamily="18" charset="0"/>
            </a:endParaRPr>
          </a:p>
          <a:p>
            <a:pPr lvl="0"/>
            <a:r>
              <a:rPr lang="tr-TR" sz="3700" dirty="0">
                <a:latin typeface="Times New Roman" panose="02020603050405020304" pitchFamily="18" charset="0"/>
                <a:cs typeface="Times New Roman" panose="02020603050405020304" pitchFamily="18" charset="0"/>
              </a:rPr>
              <a:t>Seyahatin devamlı ikamet edilen, çalışılan ve günlük gereksinmelerin sağlandığı yerler dışında yapılması,</a:t>
            </a:r>
          </a:p>
          <a:p>
            <a:pPr lvl="0"/>
            <a:endParaRPr lang="tr-TR" sz="3700" dirty="0">
              <a:latin typeface="Times New Roman" panose="02020603050405020304" pitchFamily="18" charset="0"/>
              <a:cs typeface="Times New Roman" panose="02020603050405020304" pitchFamily="18" charset="0"/>
            </a:endParaRPr>
          </a:p>
          <a:p>
            <a:pPr lvl="0"/>
            <a:r>
              <a:rPr lang="tr-TR" sz="3700" dirty="0">
                <a:latin typeface="Times New Roman" panose="02020603050405020304" pitchFamily="18" charset="0"/>
                <a:cs typeface="Times New Roman" panose="02020603050405020304" pitchFamily="18" charset="0"/>
              </a:rPr>
              <a:t>Konaklama sırasında genellikle turizm işletmelerinin ürettiği mal ve hizmetlerin talep edilmesi,</a:t>
            </a:r>
          </a:p>
          <a:p>
            <a:pPr lvl="0"/>
            <a:endParaRPr lang="tr-TR" sz="3700" dirty="0">
              <a:latin typeface="Times New Roman" panose="02020603050405020304" pitchFamily="18" charset="0"/>
              <a:cs typeface="Times New Roman" panose="02020603050405020304" pitchFamily="18" charset="0"/>
            </a:endParaRPr>
          </a:p>
          <a:p>
            <a:pPr lvl="0"/>
            <a:r>
              <a:rPr lang="tr-TR" sz="3700" dirty="0">
                <a:latin typeface="Times New Roman" panose="02020603050405020304" pitchFamily="18" charset="0"/>
                <a:cs typeface="Times New Roman" panose="02020603050405020304" pitchFamily="18" charset="0"/>
              </a:rPr>
              <a:t>Konaklamanın geçici olması,</a:t>
            </a:r>
          </a:p>
          <a:p>
            <a:pPr marL="0" lvl="0" indent="0">
              <a:buNone/>
            </a:pPr>
            <a:endParaRPr lang="tr-TR" sz="3700" dirty="0">
              <a:latin typeface="Times New Roman" panose="02020603050405020304" pitchFamily="18" charset="0"/>
              <a:cs typeface="Times New Roman" panose="02020603050405020304" pitchFamily="18" charset="0"/>
            </a:endParaRPr>
          </a:p>
          <a:p>
            <a:pPr lvl="0"/>
            <a:r>
              <a:rPr lang="tr-TR" sz="3700" dirty="0">
                <a:latin typeface="Times New Roman" panose="02020603050405020304" pitchFamily="18" charset="0"/>
                <a:cs typeface="Times New Roman" panose="02020603050405020304" pitchFamily="18" charset="0"/>
              </a:rPr>
              <a:t>Seyahatin gelir elde etmek amacıyla yapılmaması.</a:t>
            </a:r>
          </a:p>
          <a:p>
            <a:pPr algn="just"/>
            <a:endParaRPr lang="tr-TR" sz="5900" dirty="0">
              <a:solidFill>
                <a:srgbClr val="FF0000"/>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7323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24873" y="90128"/>
            <a:ext cx="10972800" cy="898163"/>
          </a:xfrm>
        </p:spPr>
        <p:txBody>
          <a:bodyPr/>
          <a:lstStyle/>
          <a:p>
            <a:r>
              <a:rPr lang="tr-TR" dirty="0"/>
              <a:t>TURİST KİME DENİR?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985483"/>
            <a:ext cx="11970327" cy="2872693"/>
          </a:xfrm>
        </p:spPr>
        <p:txBody>
          <a:bodyPr>
            <a:normAutofit/>
          </a:bodyPr>
          <a:lstStyle/>
          <a:p>
            <a:pPr algn="just"/>
            <a:r>
              <a:rPr lang="tr-TR" sz="2800" b="1" dirty="0">
                <a:solidFill>
                  <a:srgbClr val="FF0000"/>
                </a:solidFill>
                <a:latin typeface="Times New Roman" panose="02020603050405020304" pitchFamily="18" charset="0"/>
                <a:cs typeface="Times New Roman" panose="02020603050405020304" pitchFamily="18" charset="0"/>
              </a:rPr>
              <a:t>Turist;</a:t>
            </a:r>
            <a:r>
              <a:rPr lang="tr-TR" sz="2800" dirty="0">
                <a:latin typeface="Times New Roman" panose="02020603050405020304" pitchFamily="18" charset="0"/>
                <a:cs typeface="Times New Roman" panose="02020603050405020304" pitchFamily="18" charset="0"/>
              </a:rPr>
              <a:t> Para kazanma amacı olmaksızın, dinlenmek ve eğlenmek için ya da kültürel, bilimsel, ailevi, iş, toplantı, sportif, idari, diplomatik, dinsel, sıhhi ve benzeri nedenlerle, oturduğu yer dışına geçici olarak çıkan ve tüketici olarak belirli-geçici bir süre </a:t>
            </a:r>
            <a:r>
              <a:rPr lang="tr-TR" sz="2800" b="1" dirty="0">
                <a:latin typeface="Times New Roman" panose="02020603050405020304" pitchFamily="18" charset="0"/>
                <a:cs typeface="Times New Roman" panose="02020603050405020304" pitchFamily="18" charset="0"/>
              </a:rPr>
              <a:t>(24 saatten fazla 1 yıldan az)</a:t>
            </a:r>
            <a:r>
              <a:rPr lang="tr-TR" sz="2800" dirty="0">
                <a:latin typeface="Times New Roman" panose="02020603050405020304" pitchFamily="18" charset="0"/>
                <a:cs typeface="Times New Roman" panose="02020603050405020304" pitchFamily="18" charset="0"/>
              </a:rPr>
              <a:t> seyahat edip kalan ve yeniden ikametgâhına dönen kimsedir.</a:t>
            </a:r>
          </a:p>
          <a:p>
            <a:pPr algn="just"/>
            <a:endParaRPr lang="tr-TR" dirty="0">
              <a:solidFill>
                <a:srgbClr val="FF0000"/>
              </a:solidFill>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lvl="1" algn="just"/>
            <a:endParaRPr lang="tr-TR" dirty="0">
              <a:latin typeface="Times New Roman" panose="02020603050405020304" pitchFamily="18" charset="0"/>
              <a:cs typeface="Times New Roman" panose="02020603050405020304" pitchFamily="18" charset="0"/>
            </a:endParaRPr>
          </a:p>
        </p:txBody>
      </p:sp>
      <p:sp>
        <p:nvSpPr>
          <p:cNvPr id="5" name="İçerik Yer Tutucusu 2">
            <a:extLst>
              <a:ext uri="{FF2B5EF4-FFF2-40B4-BE49-F238E27FC236}">
                <a16:creationId xmlns:a16="http://schemas.microsoft.com/office/drawing/2014/main" id="{08EFD5A2-FA25-4590-8EDF-68FCBA6713AF}"/>
              </a:ext>
            </a:extLst>
          </p:cNvPr>
          <p:cNvSpPr txBox="1">
            <a:spLocks/>
          </p:cNvSpPr>
          <p:nvPr/>
        </p:nvSpPr>
        <p:spPr>
          <a:xfrm>
            <a:off x="41563" y="3901734"/>
            <a:ext cx="11887200" cy="2533813"/>
          </a:xfrm>
          <a:prstGeom prst="rect">
            <a:avLst/>
          </a:prstGeom>
        </p:spPr>
        <p:txBody>
          <a:bodyPr vert="horz" rtlCol="0">
            <a:normAutofit fontScale="925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just"/>
            <a:r>
              <a:rPr lang="tr-TR" b="1" dirty="0">
                <a:solidFill>
                  <a:srgbClr val="FF0000"/>
                </a:solidFill>
                <a:latin typeface="Times New Roman" panose="02020603050405020304" pitchFamily="18" charset="0"/>
                <a:cs typeface="Times New Roman" panose="02020603050405020304" pitchFamily="18" charset="0"/>
              </a:rPr>
              <a:t>Günübirlikçi,</a:t>
            </a:r>
            <a:r>
              <a:rPr lang="tr-TR" dirty="0">
                <a:latin typeface="Times New Roman" panose="02020603050405020304" pitchFamily="18" charset="0"/>
                <a:cs typeface="Times New Roman" panose="02020603050405020304" pitchFamily="18" charset="0"/>
              </a:rPr>
              <a:t> ziyaret edilen ülkede 24 saatten az kalan ziyaretçidir. Buna göre </a:t>
            </a:r>
            <a:r>
              <a:rPr lang="tr-TR" b="1" dirty="0">
                <a:latin typeface="Times New Roman" panose="02020603050405020304" pitchFamily="18" charset="0"/>
                <a:cs typeface="Times New Roman" panose="02020603050405020304" pitchFamily="18" charset="0"/>
              </a:rPr>
              <a:t>turist, </a:t>
            </a:r>
            <a:r>
              <a:rPr lang="tr-TR" dirty="0">
                <a:latin typeface="Times New Roman" panose="02020603050405020304" pitchFamily="18" charset="0"/>
                <a:cs typeface="Times New Roman" panose="02020603050405020304" pitchFamily="18" charset="0"/>
              </a:rPr>
              <a:t>en az bir gece konaklayan; </a:t>
            </a:r>
            <a:r>
              <a:rPr lang="tr-TR" b="1" dirty="0">
                <a:latin typeface="Times New Roman" panose="02020603050405020304" pitchFamily="18" charset="0"/>
                <a:cs typeface="Times New Roman" panose="02020603050405020304" pitchFamily="18" charset="0"/>
              </a:rPr>
              <a:t>günübirlikçi</a:t>
            </a:r>
            <a:r>
              <a:rPr lang="tr-TR" dirty="0">
                <a:latin typeface="Times New Roman" panose="02020603050405020304" pitchFamily="18" charset="0"/>
                <a:cs typeface="Times New Roman" panose="02020603050405020304" pitchFamily="18" charset="0"/>
              </a:rPr>
              <a:t> ise geceleme yapmayan </a:t>
            </a:r>
            <a:r>
              <a:rPr lang="tr-TR" b="1" dirty="0">
                <a:solidFill>
                  <a:srgbClr val="FF0000"/>
                </a:solidFill>
                <a:latin typeface="Times New Roman" panose="02020603050405020304" pitchFamily="18" charset="0"/>
                <a:cs typeface="Times New Roman" panose="02020603050405020304" pitchFamily="18" charset="0"/>
              </a:rPr>
              <a:t>ziyaretçi</a:t>
            </a:r>
            <a:r>
              <a:rPr lang="tr-TR" dirty="0">
                <a:latin typeface="Times New Roman" panose="02020603050405020304" pitchFamily="18" charset="0"/>
                <a:cs typeface="Times New Roman" panose="02020603050405020304" pitchFamily="18" charset="0"/>
              </a:rPr>
              <a:t> olarak </a:t>
            </a:r>
            <a:r>
              <a:rPr lang="tr-TR" b="1" u="sng" dirty="0">
                <a:solidFill>
                  <a:srgbClr val="FF0000"/>
                </a:solidFill>
                <a:latin typeface="Times New Roman" panose="02020603050405020304" pitchFamily="18" charset="0"/>
                <a:cs typeface="Times New Roman" panose="02020603050405020304" pitchFamily="18" charset="0"/>
              </a:rPr>
              <a:t>kabul</a:t>
            </a:r>
            <a:r>
              <a:rPr lang="tr-TR" dirty="0">
                <a:latin typeface="Times New Roman" panose="02020603050405020304" pitchFamily="18" charset="0"/>
                <a:cs typeface="Times New Roman" panose="02020603050405020304" pitchFamily="18" charset="0"/>
              </a:rPr>
              <a:t> görmektedir.</a:t>
            </a:r>
          </a:p>
          <a:p>
            <a:pPr marL="0" indent="0" algn="just">
              <a:buNone/>
            </a:pPr>
            <a:r>
              <a:rPr lang="tr-TR" dirty="0">
                <a:latin typeface="Times New Roman" panose="02020603050405020304" pitchFamily="18" charset="0"/>
                <a:cs typeface="Times New Roman" panose="02020603050405020304" pitchFamily="18" charset="0"/>
              </a:rPr>
              <a:t> </a:t>
            </a:r>
          </a:p>
          <a:p>
            <a:pPr algn="just"/>
            <a:r>
              <a:rPr lang="tr-TR" b="1" dirty="0">
                <a:solidFill>
                  <a:srgbClr val="FF0000"/>
                </a:solidFill>
                <a:latin typeface="Times New Roman" panose="02020603050405020304" pitchFamily="18" charset="0"/>
                <a:cs typeface="Times New Roman" panose="02020603050405020304" pitchFamily="18" charset="0"/>
              </a:rPr>
              <a:t>Gemi </a:t>
            </a:r>
            <a:r>
              <a:rPr lang="tr-TR" dirty="0">
                <a:latin typeface="Times New Roman" panose="02020603050405020304" pitchFamily="18" charset="0"/>
                <a:cs typeface="Times New Roman" panose="02020603050405020304" pitchFamily="18" charset="0"/>
              </a:rPr>
              <a:t>ile yolculuk eden kişiler (kurvaziyerler) limanlarda ya da girdikleri ülkede geceleme yapmasalar </a:t>
            </a:r>
            <a:r>
              <a:rPr lang="tr-TR" b="1" dirty="0">
                <a:latin typeface="Times New Roman" panose="02020603050405020304" pitchFamily="18" charset="0"/>
                <a:cs typeface="Times New Roman" panose="02020603050405020304" pitchFamily="18" charset="0"/>
              </a:rPr>
              <a:t>(24 saatten daha az kalsalar) </a:t>
            </a:r>
            <a:r>
              <a:rPr lang="tr-TR" dirty="0">
                <a:latin typeface="Times New Roman" panose="02020603050405020304" pitchFamily="18" charset="0"/>
                <a:cs typeface="Times New Roman" panose="02020603050405020304" pitchFamily="18" charset="0"/>
              </a:rPr>
              <a:t>bile </a:t>
            </a:r>
            <a:r>
              <a:rPr lang="tr-TR" b="1" dirty="0">
                <a:solidFill>
                  <a:srgbClr val="FF0000"/>
                </a:solidFill>
                <a:latin typeface="Times New Roman" panose="02020603050405020304" pitchFamily="18" charset="0"/>
                <a:cs typeface="Times New Roman" panose="02020603050405020304" pitchFamily="18" charset="0"/>
              </a:rPr>
              <a:t>turist olarak </a:t>
            </a:r>
            <a:r>
              <a:rPr lang="tr-TR" b="1" u="sng" dirty="0">
                <a:solidFill>
                  <a:srgbClr val="FF0000"/>
                </a:solidFill>
                <a:latin typeface="Times New Roman" panose="02020603050405020304" pitchFamily="18" charset="0"/>
                <a:cs typeface="Times New Roman" panose="02020603050405020304" pitchFamily="18" charset="0"/>
              </a:rPr>
              <a:t>kabul</a:t>
            </a:r>
            <a:r>
              <a:rPr lang="tr-TR" b="1" dirty="0">
                <a:solidFill>
                  <a:srgbClr val="FF0000"/>
                </a:solidFill>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edilirler. </a:t>
            </a:r>
          </a:p>
          <a:p>
            <a:pPr algn="just"/>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3414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24873" y="90128"/>
            <a:ext cx="10972800" cy="898163"/>
          </a:xfrm>
        </p:spPr>
        <p:txBody>
          <a:bodyPr/>
          <a:lstStyle/>
          <a:p>
            <a:r>
              <a:rPr lang="tr-TR" dirty="0"/>
              <a:t>TURİST KİME DENİR?</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4" y="1067862"/>
            <a:ext cx="11887200" cy="2460429"/>
          </a:xfrm>
        </p:spPr>
        <p:txBody>
          <a:bodyPr>
            <a:normAutofit/>
          </a:bodyPr>
          <a:lstStyle/>
          <a:p>
            <a:pPr marL="0" indent="0">
              <a:lnSpc>
                <a:spcPct val="80000"/>
              </a:lnSpc>
              <a:buNone/>
            </a:pPr>
            <a:r>
              <a:rPr lang="tr-TR" sz="2200" b="1" dirty="0">
                <a:latin typeface="Times New Roman" panose="02020603050405020304" pitchFamily="18" charset="0"/>
                <a:cs typeface="Times New Roman" panose="02020603050405020304" pitchFamily="18" charset="0"/>
              </a:rPr>
              <a:t>Turist olarak kabul edilenler;</a:t>
            </a:r>
          </a:p>
          <a:p>
            <a:pPr marL="0" indent="0">
              <a:lnSpc>
                <a:spcPct val="80000"/>
              </a:lnSpc>
              <a:buFont typeface="Wingdings 2"/>
              <a:buNone/>
            </a:pPr>
            <a:endParaRPr lang="tr-TR" sz="2400" b="1" dirty="0">
              <a:latin typeface="Times New Roman" panose="02020603050405020304" pitchFamily="18" charset="0"/>
              <a:cs typeface="Times New Roman" panose="02020603050405020304" pitchFamily="18" charset="0"/>
            </a:endParaRPr>
          </a:p>
          <a:p>
            <a:pPr lvl="0">
              <a:lnSpc>
                <a:spcPct val="80000"/>
              </a:lnSpc>
            </a:pPr>
            <a:r>
              <a:rPr lang="tr-TR" sz="2200" dirty="0">
                <a:latin typeface="Times New Roman" panose="02020603050405020304" pitchFamily="18" charset="0"/>
                <a:cs typeface="Times New Roman" panose="02020603050405020304" pitchFamily="18" charset="0"/>
              </a:rPr>
              <a:t>Zevk, ailevi nedenler, sağlık amacı ile vb. yolculuk edenler,</a:t>
            </a:r>
          </a:p>
          <a:p>
            <a:pPr lvl="0">
              <a:lnSpc>
                <a:spcPct val="80000"/>
              </a:lnSpc>
            </a:pPr>
            <a:r>
              <a:rPr lang="tr-TR" sz="2200" dirty="0">
                <a:latin typeface="Times New Roman" panose="02020603050405020304" pitchFamily="18" charset="0"/>
                <a:cs typeface="Times New Roman" panose="02020603050405020304" pitchFamily="18" charset="0"/>
              </a:rPr>
              <a:t>Bilimsel, idari, dini, sportif nedenlerle veya bu çeşit toplantılara katılmak amacı ile yolculuk edenler,</a:t>
            </a:r>
          </a:p>
          <a:p>
            <a:pPr lvl="0">
              <a:lnSpc>
                <a:spcPct val="80000"/>
              </a:lnSpc>
            </a:pPr>
            <a:r>
              <a:rPr lang="tr-TR" sz="2200" dirty="0">
                <a:latin typeface="Times New Roman" panose="02020603050405020304" pitchFamily="18" charset="0"/>
                <a:cs typeface="Times New Roman" panose="02020603050405020304" pitchFamily="18" charset="0"/>
              </a:rPr>
              <a:t>Ticari nedenlerle yolculuk edenler,</a:t>
            </a:r>
          </a:p>
          <a:p>
            <a:pPr lvl="0">
              <a:lnSpc>
                <a:spcPct val="80000"/>
              </a:lnSpc>
            </a:pPr>
            <a:r>
              <a:rPr lang="tr-TR" sz="2200" dirty="0">
                <a:latin typeface="Times New Roman" panose="02020603050405020304" pitchFamily="18" charset="0"/>
                <a:cs typeface="Times New Roman" panose="02020603050405020304" pitchFamily="18" charset="0"/>
              </a:rPr>
              <a:t>Deniz gezileri ile gelenler, bu gezi süresi 24 saatten az olsa bile turist sayılırlar.</a:t>
            </a:r>
          </a:p>
          <a:p>
            <a:pPr>
              <a:lnSpc>
                <a:spcPct val="80000"/>
              </a:lnSpc>
            </a:pPr>
            <a:endParaRPr lang="tr-TR" sz="24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lvl="1" algn="just"/>
            <a:endParaRPr lang="tr-TR" dirty="0">
              <a:latin typeface="Times New Roman" panose="02020603050405020304" pitchFamily="18" charset="0"/>
              <a:cs typeface="Times New Roman" panose="02020603050405020304" pitchFamily="18" charset="0"/>
            </a:endParaRPr>
          </a:p>
        </p:txBody>
      </p:sp>
      <p:sp>
        <p:nvSpPr>
          <p:cNvPr id="5" name="İçerik Yer Tutucusu 2">
            <a:extLst>
              <a:ext uri="{FF2B5EF4-FFF2-40B4-BE49-F238E27FC236}">
                <a16:creationId xmlns:a16="http://schemas.microsoft.com/office/drawing/2014/main" id="{08EFD5A2-FA25-4590-8EDF-68FCBA6713AF}"/>
              </a:ext>
            </a:extLst>
          </p:cNvPr>
          <p:cNvSpPr txBox="1">
            <a:spLocks/>
          </p:cNvSpPr>
          <p:nvPr/>
        </p:nvSpPr>
        <p:spPr>
          <a:xfrm>
            <a:off x="152400" y="3528291"/>
            <a:ext cx="11887200" cy="2945903"/>
          </a:xfrm>
          <a:prstGeom prst="rect">
            <a:avLst/>
          </a:prstGeom>
        </p:spPr>
        <p:txBody>
          <a:bodyPr vert="horz" rtlCol="0">
            <a:normAutofit fontScale="62500" lnSpcReduction="200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None/>
            </a:pPr>
            <a:r>
              <a:rPr lang="tr-TR" sz="3500" b="1" dirty="0">
                <a:latin typeface="Times New Roman" panose="02020603050405020304" pitchFamily="18" charset="0"/>
                <a:cs typeface="Times New Roman" panose="02020603050405020304" pitchFamily="18" charset="0"/>
              </a:rPr>
              <a:t>Turist olarak kabul edilmeyenler ise;</a:t>
            </a:r>
          </a:p>
          <a:p>
            <a:pPr marL="0" indent="0">
              <a:buNone/>
            </a:pPr>
            <a:endParaRPr lang="tr-TR" sz="3100" b="1" dirty="0">
              <a:latin typeface="Times New Roman" panose="02020603050405020304" pitchFamily="18" charset="0"/>
              <a:cs typeface="Times New Roman" panose="02020603050405020304" pitchFamily="18" charset="0"/>
            </a:endParaRPr>
          </a:p>
          <a:p>
            <a:pPr lvl="0"/>
            <a:r>
              <a:rPr lang="tr-TR" sz="3500" dirty="0">
                <a:latin typeface="Times New Roman" panose="02020603050405020304" pitchFamily="18" charset="0"/>
                <a:cs typeface="Times New Roman" panose="02020603050405020304" pitchFamily="18" charset="0"/>
              </a:rPr>
              <a:t>Ülkeye iş sözleşmesi ile veya böyle bir sözleşme olmaksızın gelip, bir iş yapmak veya bir işte çalışmak isteyenler,</a:t>
            </a:r>
          </a:p>
          <a:p>
            <a:pPr lvl="0"/>
            <a:r>
              <a:rPr lang="tr-TR" sz="3500" dirty="0">
                <a:latin typeface="Times New Roman" panose="02020603050405020304" pitchFamily="18" charset="0"/>
                <a:cs typeface="Times New Roman" panose="02020603050405020304" pitchFamily="18" charset="0"/>
              </a:rPr>
              <a:t>Bir başka ülkede kamu amaçlı görevlendirilen kimseler (örneğin; diplomatlar),</a:t>
            </a:r>
          </a:p>
          <a:p>
            <a:pPr lvl="0"/>
            <a:r>
              <a:rPr lang="tr-TR" sz="3500" dirty="0">
                <a:latin typeface="Times New Roman" panose="02020603050405020304" pitchFamily="18" charset="0"/>
                <a:cs typeface="Times New Roman" panose="02020603050405020304" pitchFamily="18" charset="0"/>
              </a:rPr>
              <a:t>Ülkede yerleşmek, devamlı kalmak için gelen kişiler,</a:t>
            </a:r>
          </a:p>
          <a:p>
            <a:pPr lvl="0"/>
            <a:r>
              <a:rPr lang="tr-TR" sz="3500" dirty="0">
                <a:latin typeface="Times New Roman" panose="02020603050405020304" pitchFamily="18" charset="0"/>
                <a:cs typeface="Times New Roman" panose="02020603050405020304" pitchFamily="18" charset="0"/>
              </a:rPr>
              <a:t>Okullarda veya konaklama kurumlarındaki üniversite öğrencileri veya diğer gençler,</a:t>
            </a:r>
          </a:p>
          <a:p>
            <a:pPr lvl="0"/>
            <a:r>
              <a:rPr lang="tr-TR" sz="3500" dirty="0">
                <a:latin typeface="Times New Roman" panose="02020603050405020304" pitchFamily="18" charset="0"/>
                <a:cs typeface="Times New Roman" panose="02020603050405020304" pitchFamily="18" charset="0"/>
              </a:rPr>
              <a:t>Bir sınır bölgesinde ikamet edenler ve başka bir ülkede yaşayıp komşu ülkeye çalışmak için gelenler.</a:t>
            </a:r>
          </a:p>
          <a:p>
            <a:pPr lvl="0"/>
            <a:r>
              <a:rPr lang="tr-TR" sz="3500" dirty="0">
                <a:latin typeface="Times New Roman" panose="02020603050405020304" pitchFamily="18" charset="0"/>
                <a:cs typeface="Times New Roman" panose="02020603050405020304" pitchFamily="18" charset="0"/>
              </a:rPr>
              <a:t>Bir ülkede durmaksızın transit geçenler, seyahatleri 24 saati aşsa dahi turist olarak kabul edilmezler.</a:t>
            </a:r>
          </a:p>
          <a:p>
            <a:endParaRPr lang="tr-TR" sz="3500" dirty="0">
              <a:latin typeface="Times New Roman" panose="02020603050405020304" pitchFamily="18" charset="0"/>
              <a:cs typeface="Times New Roman" panose="02020603050405020304" pitchFamily="18" charset="0"/>
            </a:endParaRPr>
          </a:p>
          <a:p>
            <a:pPr lvl="1"/>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3960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7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250"/>
                            </p:stCondLst>
                            <p:childTnLst>
                              <p:par>
                                <p:cTn id="11" presetID="42" presetClass="entr" presetSubtype="0" fill="hold" nodeType="afterEffect">
                                  <p:stCondLst>
                                    <p:cond delay="75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4500"/>
                            </p:stCondLst>
                            <p:childTnLst>
                              <p:par>
                                <p:cTn id="17" presetID="42" presetClass="entr" presetSubtype="0" fill="hold" nodeType="afterEffect">
                                  <p:stCondLst>
                                    <p:cond delay="75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500"/>
                                        <p:tgtEl>
                                          <p:spTgt spid="3">
                                            <p:txEl>
                                              <p:pRg st="3" end="3"/>
                                            </p:txEl>
                                          </p:spTgt>
                                        </p:tgtEl>
                                      </p:cBhvr>
                                    </p:animEffect>
                                    <p:anim calcmode="lin" valueType="num">
                                      <p:cBhvr>
                                        <p:cTn id="20"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6750"/>
                            </p:stCondLst>
                            <p:childTnLst>
                              <p:par>
                                <p:cTn id="23" presetID="42" presetClass="entr" presetSubtype="0" fill="hold" nodeType="afterEffect">
                                  <p:stCondLst>
                                    <p:cond delay="75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500"/>
                                        <p:tgtEl>
                                          <p:spTgt spid="3">
                                            <p:txEl>
                                              <p:pRg st="4" end="4"/>
                                            </p:txEl>
                                          </p:spTgt>
                                        </p:tgtEl>
                                      </p:cBhvr>
                                    </p:animEffect>
                                    <p:anim calcmode="lin" valueType="num">
                                      <p:cBhvr>
                                        <p:cTn id="2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9000"/>
                            </p:stCondLst>
                            <p:childTnLst>
                              <p:par>
                                <p:cTn id="29" presetID="42" presetClass="entr" presetSubtype="0" fill="hold" nodeType="afterEffect">
                                  <p:stCondLst>
                                    <p:cond delay="75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500"/>
                                        <p:tgtEl>
                                          <p:spTgt spid="3">
                                            <p:txEl>
                                              <p:pRg st="5" end="5"/>
                                            </p:txEl>
                                          </p:spTgt>
                                        </p:tgtEl>
                                      </p:cBhvr>
                                    </p:animEffect>
                                    <p:anim calcmode="lin" valueType="num">
                                      <p:cBhvr>
                                        <p:cTn id="32"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1000"/>
                                        <p:tgtEl>
                                          <p:spTgt spid="5"/>
                                        </p:tgtEl>
                                      </p:cBhvr>
                                    </p:animEffect>
                                    <p:anim calcmode="lin" valueType="num">
                                      <p:cBhvr>
                                        <p:cTn id="39" dur="1000" fill="hold"/>
                                        <p:tgtEl>
                                          <p:spTgt spid="5"/>
                                        </p:tgtEl>
                                        <p:attrNameLst>
                                          <p:attrName>ppt_x</p:attrName>
                                        </p:attrNameLst>
                                      </p:cBhvr>
                                      <p:tavLst>
                                        <p:tav tm="0">
                                          <p:val>
                                            <p:strVal val="#ppt_x"/>
                                          </p:val>
                                        </p:tav>
                                        <p:tav tm="100000">
                                          <p:val>
                                            <p:strVal val="#ppt_x"/>
                                          </p:val>
                                        </p:tav>
                                      </p:tavLst>
                                    </p:anim>
                                    <p:anim calcmode="lin" valueType="num">
                                      <p:cBhvr>
                                        <p:cTn id="4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732</Words>
  <Application>Microsoft Office PowerPoint</Application>
  <PresentationFormat>Geniş ekran</PresentationFormat>
  <Paragraphs>86</Paragraphs>
  <Slides>10</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Calibri</vt:lpstr>
      <vt:lpstr>Century Gothic</vt:lpstr>
      <vt:lpstr>Goudy Stout</vt:lpstr>
      <vt:lpstr>Palatino Linotype</vt:lpstr>
      <vt:lpstr>Times New Roman</vt:lpstr>
      <vt:lpstr>Wingdings</vt:lpstr>
      <vt:lpstr>Wingdings 2</vt:lpstr>
      <vt:lpstr>Beyin fırtınası hakkında sunu</vt:lpstr>
      <vt:lpstr>GENEL TURİZM</vt:lpstr>
      <vt:lpstr>BOŞ ZAMAN (LEISURE TIME) KAVRAMI</vt:lpstr>
      <vt:lpstr>TURİZM NEDİR?</vt:lpstr>
      <vt:lpstr>TURİZM NEDİR?</vt:lpstr>
      <vt:lpstr>TURİZM NEDİR?</vt:lpstr>
      <vt:lpstr>TURİZM NEDİR?</vt:lpstr>
      <vt:lpstr>TURİZM NEDİR?</vt:lpstr>
      <vt:lpstr>TURİST KİME DENİR?</vt:lpstr>
      <vt:lpstr>TURİST KİME DENİR?</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2019-05-02T14:25:03Z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