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61" r:id="rId4"/>
    <p:sldId id="262" r:id="rId5"/>
    <p:sldId id="263" r:id="rId6"/>
    <p:sldId id="264" r:id="rId7"/>
    <p:sldId id="265" r:id="rId8"/>
    <p:sldId id="258" r:id="rId9"/>
    <p:sldId id="259" r:id="rId10"/>
    <p:sldId id="270" r:id="rId11"/>
    <p:sldId id="271" r:id="rId12"/>
    <p:sldId id="272" r:id="rId13"/>
    <p:sldId id="273" r:id="rId14"/>
    <p:sldId id="274" r:id="rId15"/>
    <p:sldId id="275" r:id="rId16"/>
    <p:sldId id="276" r:id="rId17"/>
    <p:sldId id="277" r:id="rId18"/>
    <p:sldId id="278" r:id="rId19"/>
    <p:sldId id="279" r:id="rId20"/>
    <p:sldId id="280" r:id="rId21"/>
    <p:sldId id="281" r:id="rId22"/>
    <p:sldId id="282" r:id="rId23"/>
    <p:sldId id="283" r:id="rId24"/>
    <p:sldId id="284" r:id="rId25"/>
    <p:sldId id="285" r:id="rId26"/>
    <p:sldId id="286" r:id="rId27"/>
    <p:sldId id="260" r:id="rId28"/>
    <p:sldId id="266" r:id="rId29"/>
    <p:sldId id="267" r:id="rId30"/>
    <p:sldId id="268" r:id="rId31"/>
    <p:sldId id="287" r:id="rId32"/>
    <p:sldId id="288" r:id="rId33"/>
    <p:sldId id="289" r:id="rId34"/>
    <p:sldId id="290" r:id="rId35"/>
    <p:sldId id="269" r:id="rId36"/>
    <p:sldId id="292" r:id="rId37"/>
    <p:sldId id="293" r:id="rId38"/>
    <p:sldId id="294" r:id="rId39"/>
    <p:sldId id="295" r:id="rId40"/>
    <p:sldId id="296" r:id="rId41"/>
    <p:sldId id="297" r:id="rId42"/>
    <p:sldId id="298" r:id="rId43"/>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4" d="100"/>
          <a:sy n="84" d="100"/>
        </p:scale>
        <p:origin x="-1392" y="-6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p:bgRef idx="1001">
        <a:schemeClr val="bg1"/>
      </p:bgRef>
    </p:bg>
    <p:spTree>
      <p:nvGrpSpPr>
        <p:cNvPr id="1" name=""/>
        <p:cNvGrpSpPr/>
        <p:nvPr/>
      </p:nvGrpSpPr>
      <p:grpSpPr>
        <a:xfrm>
          <a:off x="0" y="0"/>
          <a:ext cx="0" cy="0"/>
          <a:chOff x="0" y="0"/>
          <a:chExt cx="0" cy="0"/>
        </a:xfrm>
      </p:grpSpPr>
      <p:sp>
        <p:nvSpPr>
          <p:cNvPr id="8" name="Başlık 7"/>
          <p:cNvSpPr>
            <a:spLocks noGrp="1"/>
          </p:cNvSpPr>
          <p:nvPr>
            <p:ph type="ctrTitle"/>
          </p:nvPr>
        </p:nvSpPr>
        <p:spPr>
          <a:xfrm>
            <a:off x="2286000" y="3124200"/>
            <a:ext cx="6172200" cy="1894362"/>
          </a:xfrm>
        </p:spPr>
        <p:txBody>
          <a:bodyPr/>
          <a:lstStyle>
            <a:lvl1pPr>
              <a:defRPr b="1"/>
            </a:lvl1pPr>
          </a:lstStyle>
          <a:p>
            <a:r>
              <a:rPr kumimoji="0" lang="tr-TR" smtClean="0"/>
              <a:t>Asıl başlık stili için tıklatın</a:t>
            </a:r>
            <a:endParaRPr kumimoji="0" lang="en-US"/>
          </a:p>
        </p:txBody>
      </p:sp>
      <p:sp>
        <p:nvSpPr>
          <p:cNvPr id="9" name="Alt Başlık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28" name="Veri Yer Tutucusu 27"/>
          <p:cNvSpPr>
            <a:spLocks noGrp="1"/>
          </p:cNvSpPr>
          <p:nvPr>
            <p:ph type="dt" sz="half" idx="10"/>
          </p:nvPr>
        </p:nvSpPr>
        <p:spPr bwMode="auto">
          <a:xfrm rot="5400000">
            <a:off x="7764621" y="1174097"/>
            <a:ext cx="2286000" cy="381000"/>
          </a:xfrm>
        </p:spPr>
        <p:txBody>
          <a:bodyPr/>
          <a:lstStyle/>
          <a:p>
            <a:fld id="{A23720DD-5B6D-40BF-8493-A6B52D484E6B}" type="datetimeFigureOut">
              <a:rPr lang="tr-TR" smtClean="0"/>
              <a:t>27.12.2017</a:t>
            </a:fld>
            <a:endParaRPr lang="tr-TR"/>
          </a:p>
        </p:txBody>
      </p:sp>
      <p:sp>
        <p:nvSpPr>
          <p:cNvPr id="17" name="Altbilgi Yer Tutucusu 16"/>
          <p:cNvSpPr>
            <a:spLocks noGrp="1"/>
          </p:cNvSpPr>
          <p:nvPr>
            <p:ph type="ftr" sz="quarter" idx="11"/>
          </p:nvPr>
        </p:nvSpPr>
        <p:spPr bwMode="auto">
          <a:xfrm rot="5400000">
            <a:off x="7077269" y="4181669"/>
            <a:ext cx="3657600" cy="384048"/>
          </a:xfrm>
        </p:spPr>
        <p:txBody>
          <a:bodyPr/>
          <a:lstStyle/>
          <a:p>
            <a:endParaRPr lang="tr-TR"/>
          </a:p>
        </p:txBody>
      </p:sp>
      <p:sp>
        <p:nvSpPr>
          <p:cNvPr id="10" name="Dikdörtgen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Dikdörtgen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Dikdörtgen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Dikdörtgen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Düz Bağlayıcı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Düz Bağlayıcı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Düz Bağlayıcı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Düz Bağlayıcı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Düz Bağlayıcı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Düz Bağlayıcı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Dikdörtgen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Oval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Oval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Oval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Slayt Numarası Yer Tutucusu 28"/>
          <p:cNvSpPr>
            <a:spLocks noGrp="1"/>
          </p:cNvSpPr>
          <p:nvPr>
            <p:ph type="sldNum" sz="quarter" idx="12"/>
          </p:nvPr>
        </p:nvSpPr>
        <p:spPr bwMode="auto">
          <a:xfrm>
            <a:off x="1325544" y="4928702"/>
            <a:ext cx="609600" cy="517524"/>
          </a:xfrm>
        </p:spPr>
        <p:txBody>
          <a:bodyPr/>
          <a:lstStyle/>
          <a:p>
            <a:fld id="{F302176B-0E47-46AC-8F43-DAB4B8A37D06}" type="slidenum">
              <a:rPr lang="tr-TR" smtClean="0"/>
              <a:t>‹#›</a:t>
            </a:fld>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kumimoji="0" lang="tr-TR" smtClean="0"/>
              <a:t>Asıl başlık stili için tıklatın</a:t>
            </a:r>
            <a:endParaRPr kumimoji="0" lang="en-US"/>
          </a:p>
        </p:txBody>
      </p:sp>
      <p:sp>
        <p:nvSpPr>
          <p:cNvPr id="3" name="Dikey Metin Yer Tutucusu 2"/>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Veri Yer Tutucusu 3"/>
          <p:cNvSpPr>
            <a:spLocks noGrp="1"/>
          </p:cNvSpPr>
          <p:nvPr>
            <p:ph type="dt" sz="half" idx="10"/>
          </p:nvPr>
        </p:nvSpPr>
        <p:spPr/>
        <p:txBody>
          <a:bodyPr/>
          <a:lstStyle/>
          <a:p>
            <a:fld id="{A23720DD-5B6D-40BF-8493-A6B52D484E6B}" type="datetimeFigureOut">
              <a:rPr lang="tr-TR" smtClean="0"/>
              <a:t>27.12.2017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6629400" y="274639"/>
            <a:ext cx="1676400" cy="5851525"/>
          </a:xfrm>
        </p:spPr>
        <p:txBody>
          <a:bodyPr vert="eaVert"/>
          <a:lstStyle/>
          <a:p>
            <a:r>
              <a:rPr kumimoji="0" lang="tr-TR" smtClean="0"/>
              <a:t>Asıl başlık stili için tıklatın</a:t>
            </a:r>
            <a:endParaRPr kumimoji="0" lang="en-US"/>
          </a:p>
        </p:txBody>
      </p:sp>
      <p:sp>
        <p:nvSpPr>
          <p:cNvPr id="3" name="Dikey Metin Yer Tutucusu 2"/>
          <p:cNvSpPr>
            <a:spLocks noGrp="1"/>
          </p:cNvSpPr>
          <p:nvPr>
            <p:ph type="body" orient="vert" idx="1"/>
          </p:nvPr>
        </p:nvSpPr>
        <p:spPr>
          <a:xfrm>
            <a:off x="457200" y="274638"/>
            <a:ext cx="6019800" cy="5851525"/>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Veri Yer Tutucusu 3"/>
          <p:cNvSpPr>
            <a:spLocks noGrp="1"/>
          </p:cNvSpPr>
          <p:nvPr>
            <p:ph type="dt" sz="half" idx="10"/>
          </p:nvPr>
        </p:nvSpPr>
        <p:spPr/>
        <p:txBody>
          <a:bodyPr/>
          <a:lstStyle/>
          <a:p>
            <a:fld id="{A23720DD-5B6D-40BF-8493-A6B52D484E6B}" type="datetimeFigureOut">
              <a:rPr lang="tr-TR" smtClean="0"/>
              <a:t>27.12.2017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kumimoji="0" lang="tr-TR" smtClean="0"/>
              <a:t>Asıl başlık stili için tıklatın</a:t>
            </a:r>
            <a:endParaRPr kumimoji="0" lang="en-US"/>
          </a:p>
        </p:txBody>
      </p:sp>
      <p:sp>
        <p:nvSpPr>
          <p:cNvPr id="8" name="İçerik Yer Tutucusu 7"/>
          <p:cNvSpPr>
            <a:spLocks noGrp="1"/>
          </p:cNvSpPr>
          <p:nvPr>
            <p:ph sz="quarter" idx="1"/>
          </p:nvPr>
        </p:nvSpPr>
        <p:spPr>
          <a:xfrm>
            <a:off x="457200" y="1600200"/>
            <a:ext cx="7467600" cy="4873752"/>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Veri Yer Tutucusu 6"/>
          <p:cNvSpPr>
            <a:spLocks noGrp="1"/>
          </p:cNvSpPr>
          <p:nvPr>
            <p:ph type="dt" sz="half" idx="14"/>
          </p:nvPr>
        </p:nvSpPr>
        <p:spPr/>
        <p:txBody>
          <a:bodyPr rtlCol="0"/>
          <a:lstStyle/>
          <a:p>
            <a:fld id="{A23720DD-5B6D-40BF-8493-A6B52D484E6B}" type="datetimeFigureOut">
              <a:rPr lang="tr-TR" smtClean="0"/>
              <a:t>27.12.2017</a:t>
            </a:fld>
            <a:endParaRPr lang="tr-TR"/>
          </a:p>
        </p:txBody>
      </p:sp>
      <p:sp>
        <p:nvSpPr>
          <p:cNvPr id="9" name="Slayt Numarası Yer Tutucusu 8"/>
          <p:cNvSpPr>
            <a:spLocks noGrp="1"/>
          </p:cNvSpPr>
          <p:nvPr>
            <p:ph type="sldNum" sz="quarter" idx="15"/>
          </p:nvPr>
        </p:nvSpPr>
        <p:spPr/>
        <p:txBody>
          <a:bodyPr rtlCol="0"/>
          <a:lstStyle/>
          <a:p>
            <a:fld id="{F302176B-0E47-46AC-8F43-DAB4B8A37D06}" type="slidenum">
              <a:rPr lang="tr-TR" smtClean="0"/>
              <a:t>‹#›</a:t>
            </a:fld>
            <a:endParaRPr lang="tr-TR"/>
          </a:p>
        </p:txBody>
      </p:sp>
      <p:sp>
        <p:nvSpPr>
          <p:cNvPr id="10" name="Altbilgi Yer Tutucusu 9"/>
          <p:cNvSpPr>
            <a:spLocks noGrp="1"/>
          </p:cNvSpPr>
          <p:nvPr>
            <p:ph type="ftr" sz="quarter" idx="16"/>
          </p:nvPr>
        </p:nvSpPr>
        <p:spPr/>
        <p:txBody>
          <a:bodyPr rtlCol="0"/>
          <a:lstStyle/>
          <a:p>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1">
        <a:schemeClr val="bg2"/>
      </p:bgRef>
    </p:bg>
    <p:spTree>
      <p:nvGrpSpPr>
        <p:cNvPr id="1" name=""/>
        <p:cNvGrpSpPr/>
        <p:nvPr/>
      </p:nvGrpSpPr>
      <p:grpSpPr>
        <a:xfrm>
          <a:off x="0" y="0"/>
          <a:ext cx="0" cy="0"/>
          <a:chOff x="0" y="0"/>
          <a:chExt cx="0" cy="0"/>
        </a:xfrm>
      </p:grpSpPr>
      <p:sp>
        <p:nvSpPr>
          <p:cNvPr id="2" name="Başlık 1"/>
          <p:cNvSpPr>
            <a:spLocks noGrp="1"/>
          </p:cNvSpPr>
          <p:nvPr>
            <p:ph type="title"/>
          </p:nvPr>
        </p:nvSpPr>
        <p:spPr>
          <a:xfrm>
            <a:off x="2286000" y="2895600"/>
            <a:ext cx="6172200" cy="2053590"/>
          </a:xfrm>
        </p:spPr>
        <p:txBody>
          <a:bodyPr/>
          <a:lstStyle>
            <a:lvl1pPr algn="l">
              <a:buNone/>
              <a:defRPr sz="3000" b="1" cap="small" baseline="0"/>
            </a:lvl1pPr>
          </a:lstStyle>
          <a:p>
            <a:r>
              <a:rPr kumimoji="0" lang="tr-TR" smtClean="0"/>
              <a:t>Asıl başlık stili için tıklatın</a:t>
            </a:r>
            <a:endParaRPr kumimoji="0" lang="en-US"/>
          </a:p>
        </p:txBody>
      </p:sp>
      <p:sp>
        <p:nvSpPr>
          <p:cNvPr id="3" name="Metin Yer Tutucusu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Veri Yer Tutucusu 3"/>
          <p:cNvSpPr>
            <a:spLocks noGrp="1"/>
          </p:cNvSpPr>
          <p:nvPr>
            <p:ph type="dt" sz="half" idx="10"/>
          </p:nvPr>
        </p:nvSpPr>
        <p:spPr bwMode="auto">
          <a:xfrm rot="5400000">
            <a:off x="7763256" y="1170432"/>
            <a:ext cx="2286000" cy="381000"/>
          </a:xfrm>
        </p:spPr>
        <p:txBody>
          <a:bodyPr/>
          <a:lstStyle/>
          <a:p>
            <a:fld id="{A23720DD-5B6D-40BF-8493-A6B52D484E6B}" type="datetimeFigureOut">
              <a:rPr lang="tr-TR" smtClean="0"/>
              <a:t>27.12.2017</a:t>
            </a:fld>
            <a:endParaRPr lang="tr-TR"/>
          </a:p>
        </p:txBody>
      </p:sp>
      <p:sp>
        <p:nvSpPr>
          <p:cNvPr id="5" name="Altbilgi Yer Tutucusu 4"/>
          <p:cNvSpPr>
            <a:spLocks noGrp="1"/>
          </p:cNvSpPr>
          <p:nvPr>
            <p:ph type="ftr" sz="quarter" idx="11"/>
          </p:nvPr>
        </p:nvSpPr>
        <p:spPr bwMode="auto">
          <a:xfrm rot="5400000">
            <a:off x="7077456" y="4178808"/>
            <a:ext cx="3657600" cy="384048"/>
          </a:xfrm>
        </p:spPr>
        <p:txBody>
          <a:bodyPr/>
          <a:lstStyle/>
          <a:p>
            <a:endParaRPr lang="tr-TR"/>
          </a:p>
        </p:txBody>
      </p:sp>
      <p:sp>
        <p:nvSpPr>
          <p:cNvPr id="9" name="Dikdörtgen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Dikdörtgen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Dikdörtgen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Dikdörtgen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Düz Bağlayıcı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Düz Bağlayıcı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Düz Bağlayıcı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Düz Bağlayıcı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Düz Bağlayıcı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Dikdörtgen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Oval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Oval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Oval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Düz Bağlayıcı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Slayt Numarası Yer Tutucusu 5"/>
          <p:cNvSpPr>
            <a:spLocks noGrp="1"/>
          </p:cNvSpPr>
          <p:nvPr>
            <p:ph type="sldNum" sz="quarter" idx="12"/>
          </p:nvPr>
        </p:nvSpPr>
        <p:spPr bwMode="auto">
          <a:xfrm>
            <a:off x="1340616" y="4928702"/>
            <a:ext cx="609600" cy="517524"/>
          </a:xfrm>
        </p:spPr>
        <p:txBody>
          <a:bodyPr/>
          <a:lstStyle/>
          <a:p>
            <a:fld id="{F302176B-0E47-46AC-8F43-DAB4B8A37D06}" type="slidenum">
              <a:rPr lang="tr-TR" smtClean="0"/>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kumimoji="0" lang="tr-TR" smtClean="0"/>
              <a:t>Asıl başlık stili için tıklatın</a:t>
            </a:r>
            <a:endParaRPr kumimoji="0" lang="en-US"/>
          </a:p>
        </p:txBody>
      </p:sp>
      <p:sp>
        <p:nvSpPr>
          <p:cNvPr id="5" name="Veri Yer Tutucusu 4"/>
          <p:cNvSpPr>
            <a:spLocks noGrp="1"/>
          </p:cNvSpPr>
          <p:nvPr>
            <p:ph type="dt" sz="half" idx="10"/>
          </p:nvPr>
        </p:nvSpPr>
        <p:spPr/>
        <p:txBody>
          <a:bodyPr/>
          <a:lstStyle/>
          <a:p>
            <a:fld id="{A23720DD-5B6D-40BF-8493-A6B52D484E6B}" type="datetimeFigureOut">
              <a:rPr lang="tr-TR" smtClean="0"/>
              <a:t>27.12.2017</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F302176B-0E47-46AC-8F43-DAB4B8A37D06}" type="slidenum">
              <a:rPr lang="tr-TR" smtClean="0"/>
              <a:t>‹#›</a:t>
            </a:fld>
            <a:endParaRPr lang="tr-TR"/>
          </a:p>
        </p:txBody>
      </p:sp>
      <p:sp>
        <p:nvSpPr>
          <p:cNvPr id="9" name="İçerik Yer Tutucusu 8"/>
          <p:cNvSpPr>
            <a:spLocks noGrp="1"/>
          </p:cNvSpPr>
          <p:nvPr>
            <p:ph sz="quarter" idx="1"/>
          </p:nvPr>
        </p:nvSpPr>
        <p:spPr>
          <a:xfrm>
            <a:off x="457200" y="1600200"/>
            <a:ext cx="36576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1" name="İçerik Yer Tutucusu 10"/>
          <p:cNvSpPr>
            <a:spLocks noGrp="1"/>
          </p:cNvSpPr>
          <p:nvPr>
            <p:ph sz="quarter" idx="2"/>
          </p:nvPr>
        </p:nvSpPr>
        <p:spPr>
          <a:xfrm>
            <a:off x="4270248" y="1600200"/>
            <a:ext cx="36576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3050"/>
            <a:ext cx="7543800" cy="1143000"/>
          </a:xfrm>
        </p:spPr>
        <p:txBody>
          <a:bodyPr anchor="b"/>
          <a:lstStyle>
            <a:lvl1pPr>
              <a:defRPr/>
            </a:lvl1pPr>
          </a:lstStyle>
          <a:p>
            <a:r>
              <a:rPr kumimoji="0" lang="tr-TR" smtClean="0"/>
              <a:t>Asıl başlık stili için tıklatın</a:t>
            </a:r>
            <a:endParaRPr kumimoji="0" lang="en-US"/>
          </a:p>
        </p:txBody>
      </p:sp>
      <p:sp>
        <p:nvSpPr>
          <p:cNvPr id="7" name="Veri Yer Tutucusu 6"/>
          <p:cNvSpPr>
            <a:spLocks noGrp="1"/>
          </p:cNvSpPr>
          <p:nvPr>
            <p:ph type="dt" sz="half" idx="10"/>
          </p:nvPr>
        </p:nvSpPr>
        <p:spPr/>
        <p:txBody>
          <a:bodyPr/>
          <a:lstStyle/>
          <a:p>
            <a:fld id="{A23720DD-5B6D-40BF-8493-A6B52D484E6B}" type="datetimeFigureOut">
              <a:rPr lang="tr-TR" smtClean="0"/>
              <a:t>27.12.2017</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F302176B-0E47-46AC-8F43-DAB4B8A37D06}" type="slidenum">
              <a:rPr lang="tr-TR" smtClean="0"/>
              <a:t>‹#›</a:t>
            </a:fld>
            <a:endParaRPr lang="tr-TR"/>
          </a:p>
        </p:txBody>
      </p:sp>
      <p:sp>
        <p:nvSpPr>
          <p:cNvPr id="11" name="İçerik Yer Tutucusu 10"/>
          <p:cNvSpPr>
            <a:spLocks noGrp="1"/>
          </p:cNvSpPr>
          <p:nvPr>
            <p:ph sz="quarter" idx="2"/>
          </p:nvPr>
        </p:nvSpPr>
        <p:spPr>
          <a:xfrm>
            <a:off x="457200" y="2362200"/>
            <a:ext cx="3657600" cy="38862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3" name="İçerik Yer Tutucusu 12"/>
          <p:cNvSpPr>
            <a:spLocks noGrp="1"/>
          </p:cNvSpPr>
          <p:nvPr>
            <p:ph sz="quarter" idx="4"/>
          </p:nvPr>
        </p:nvSpPr>
        <p:spPr>
          <a:xfrm>
            <a:off x="4371975" y="2362200"/>
            <a:ext cx="3657600" cy="38862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2" name="Metin Yer Tutucusu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tr-TR" smtClean="0"/>
              <a:t>Asıl metin stillerini düzenlemek için tıklatın</a:t>
            </a:r>
          </a:p>
        </p:txBody>
      </p:sp>
      <p:sp>
        <p:nvSpPr>
          <p:cNvPr id="14" name="Metin Yer Tutucusu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tr-TR" smtClean="0"/>
              <a:t>Asıl metin stillerini düzenlemek için tıklatın</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kumimoji="0" lang="tr-TR" smtClean="0"/>
              <a:t>Asıl başlık stili için tıklatın</a:t>
            </a:r>
            <a:endParaRPr kumimoji="0" lang="en-US"/>
          </a:p>
        </p:txBody>
      </p:sp>
      <p:sp>
        <p:nvSpPr>
          <p:cNvPr id="6" name="Veri Yer Tutucusu 5"/>
          <p:cNvSpPr>
            <a:spLocks noGrp="1"/>
          </p:cNvSpPr>
          <p:nvPr>
            <p:ph type="dt" sz="half" idx="10"/>
          </p:nvPr>
        </p:nvSpPr>
        <p:spPr/>
        <p:txBody>
          <a:bodyPr rtlCol="0"/>
          <a:lstStyle/>
          <a:p>
            <a:fld id="{A23720DD-5B6D-40BF-8493-A6B52D484E6B}" type="datetimeFigureOut">
              <a:rPr lang="tr-TR" smtClean="0"/>
              <a:t>27.12.2017</a:t>
            </a:fld>
            <a:endParaRPr lang="tr-TR"/>
          </a:p>
        </p:txBody>
      </p:sp>
      <p:sp>
        <p:nvSpPr>
          <p:cNvPr id="7" name="Slayt Numarası Yer Tutucusu 6"/>
          <p:cNvSpPr>
            <a:spLocks noGrp="1"/>
          </p:cNvSpPr>
          <p:nvPr>
            <p:ph type="sldNum" sz="quarter" idx="11"/>
          </p:nvPr>
        </p:nvSpPr>
        <p:spPr/>
        <p:txBody>
          <a:bodyPr rtlCol="0"/>
          <a:lstStyle/>
          <a:p>
            <a:fld id="{F302176B-0E47-46AC-8F43-DAB4B8A37D06}" type="slidenum">
              <a:rPr lang="tr-TR" smtClean="0"/>
              <a:t>‹#›</a:t>
            </a:fld>
            <a:endParaRPr lang="tr-TR"/>
          </a:p>
        </p:txBody>
      </p:sp>
      <p:sp>
        <p:nvSpPr>
          <p:cNvPr id="8" name="Altbilgi Yer Tutucusu 7"/>
          <p:cNvSpPr>
            <a:spLocks noGrp="1"/>
          </p:cNvSpPr>
          <p:nvPr>
            <p:ph type="ftr" sz="quarter" idx="12"/>
          </p:nvPr>
        </p:nvSpPr>
        <p:spPr/>
        <p:txBody>
          <a:bodyPr rtlCol="0"/>
          <a:lstStyle/>
          <a:p>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A23720DD-5B6D-40BF-8493-A6B52D484E6B}" type="datetimeFigureOut">
              <a:rPr lang="tr-TR" smtClean="0"/>
              <a:t>27.12.2017</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bg>
      <p:bgRef idx="1001">
        <a:schemeClr val="bg1"/>
      </p:bgRef>
    </p:bg>
    <p:spTree>
      <p:nvGrpSpPr>
        <p:cNvPr id="1" name=""/>
        <p:cNvGrpSpPr/>
        <p:nvPr/>
      </p:nvGrpSpPr>
      <p:grpSpPr>
        <a:xfrm>
          <a:off x="0" y="0"/>
          <a:ext cx="0" cy="0"/>
          <a:chOff x="0" y="0"/>
          <a:chExt cx="0" cy="0"/>
        </a:xfrm>
      </p:grpSpPr>
      <p:sp>
        <p:nvSpPr>
          <p:cNvPr id="10" name="Düz Bağlayıcı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Başlık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tr-TR" smtClean="0"/>
              <a:t>Asıl başlık stili için tıklatın</a:t>
            </a:r>
            <a:endParaRPr kumimoji="0" lang="en-US"/>
          </a:p>
        </p:txBody>
      </p:sp>
      <p:sp>
        <p:nvSpPr>
          <p:cNvPr id="3" name="Metin Yer Tutucusu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8" name="Düz Bağlayıcı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Düz Bağlayıcı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Düz Bağlayıcı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Dikdörtgen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Düz Bağlayıcı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Oval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İçerik Yer Tutucusu 17"/>
          <p:cNvSpPr>
            <a:spLocks noGrp="1"/>
          </p:cNvSpPr>
          <p:nvPr>
            <p:ph sz="quarter" idx="1"/>
          </p:nvPr>
        </p:nvSpPr>
        <p:spPr>
          <a:xfrm>
            <a:off x="304800" y="274320"/>
            <a:ext cx="5638800" cy="6327648"/>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21" name="Veri Yer Tutucusu 20"/>
          <p:cNvSpPr>
            <a:spLocks noGrp="1"/>
          </p:cNvSpPr>
          <p:nvPr>
            <p:ph type="dt" sz="half" idx="14"/>
          </p:nvPr>
        </p:nvSpPr>
        <p:spPr/>
        <p:txBody>
          <a:bodyPr rtlCol="0"/>
          <a:lstStyle/>
          <a:p>
            <a:fld id="{A23720DD-5B6D-40BF-8493-A6B52D484E6B}" type="datetimeFigureOut">
              <a:rPr lang="tr-TR" smtClean="0"/>
              <a:t>27.12.2017</a:t>
            </a:fld>
            <a:endParaRPr lang="tr-TR"/>
          </a:p>
        </p:txBody>
      </p:sp>
      <p:sp>
        <p:nvSpPr>
          <p:cNvPr id="22" name="Slayt Numarası Yer Tutucusu 21"/>
          <p:cNvSpPr>
            <a:spLocks noGrp="1"/>
          </p:cNvSpPr>
          <p:nvPr>
            <p:ph type="sldNum" sz="quarter" idx="15"/>
          </p:nvPr>
        </p:nvSpPr>
        <p:spPr/>
        <p:txBody>
          <a:bodyPr rtlCol="0"/>
          <a:lstStyle/>
          <a:p>
            <a:fld id="{F302176B-0E47-46AC-8F43-DAB4B8A37D06}" type="slidenum">
              <a:rPr lang="tr-TR" smtClean="0"/>
              <a:t>‹#›</a:t>
            </a:fld>
            <a:endParaRPr lang="tr-TR"/>
          </a:p>
        </p:txBody>
      </p:sp>
      <p:sp>
        <p:nvSpPr>
          <p:cNvPr id="23" name="Altbilgi Yer Tutucusu 22"/>
          <p:cNvSpPr>
            <a:spLocks noGrp="1"/>
          </p:cNvSpPr>
          <p:nvPr>
            <p:ph type="ftr" sz="quarter" idx="16"/>
          </p:nvPr>
        </p:nvSpPr>
        <p:spPr/>
        <p:txBody>
          <a:bodyPr rtlCol="0"/>
          <a:lstStyle/>
          <a:p>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9" name="Düz Bağlayıcı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Oval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Başlık 1"/>
          <p:cNvSpPr>
            <a:spLocks noGrp="1"/>
          </p:cNvSpPr>
          <p:nvPr>
            <p:ph type="title"/>
          </p:nvPr>
        </p:nvSpPr>
        <p:spPr>
          <a:xfrm rot="5400000">
            <a:off x="3350133" y="3200400"/>
            <a:ext cx="6309360" cy="457200"/>
          </a:xfrm>
        </p:spPr>
        <p:txBody>
          <a:bodyPr anchor="b"/>
          <a:lstStyle>
            <a:lvl1pPr algn="l">
              <a:buNone/>
              <a:defRPr sz="2000" b="1"/>
            </a:lvl1pPr>
          </a:lstStyle>
          <a:p>
            <a:r>
              <a:rPr kumimoji="0" lang="tr-TR" smtClean="0"/>
              <a:t>Asıl başlık stili için tıklatın</a:t>
            </a:r>
            <a:endParaRPr kumimoji="0" lang="en-US"/>
          </a:p>
        </p:txBody>
      </p:sp>
      <p:sp>
        <p:nvSpPr>
          <p:cNvPr id="3" name="Resim Yer Tutucusu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tr-TR" smtClean="0"/>
              <a:t>Resim eklemek için simgeyi tıklatın</a:t>
            </a:r>
            <a:endParaRPr kumimoji="0" lang="en-US" dirty="0"/>
          </a:p>
        </p:txBody>
      </p:sp>
      <p:sp>
        <p:nvSpPr>
          <p:cNvPr id="4" name="Metin Yer Tutucusu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10" name="Düz Bağlayıcı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Dikdörtgen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Düz Bağlayıcı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Düz Bağlayıcı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Düz Bağlayıcı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Veri Yer Tutucusu 16"/>
          <p:cNvSpPr>
            <a:spLocks noGrp="1"/>
          </p:cNvSpPr>
          <p:nvPr>
            <p:ph type="dt" sz="half" idx="10"/>
          </p:nvPr>
        </p:nvSpPr>
        <p:spPr/>
        <p:txBody>
          <a:bodyPr rtlCol="0"/>
          <a:lstStyle/>
          <a:p>
            <a:fld id="{A23720DD-5B6D-40BF-8493-A6B52D484E6B}" type="datetimeFigureOut">
              <a:rPr lang="tr-TR" smtClean="0"/>
              <a:t>27.12.2017</a:t>
            </a:fld>
            <a:endParaRPr lang="tr-TR"/>
          </a:p>
        </p:txBody>
      </p:sp>
      <p:sp>
        <p:nvSpPr>
          <p:cNvPr id="18" name="Slayt Numarası Yer Tutucusu 17"/>
          <p:cNvSpPr>
            <a:spLocks noGrp="1"/>
          </p:cNvSpPr>
          <p:nvPr>
            <p:ph type="sldNum" sz="quarter" idx="11"/>
          </p:nvPr>
        </p:nvSpPr>
        <p:spPr/>
        <p:txBody>
          <a:bodyPr rtlCol="0"/>
          <a:lstStyle/>
          <a:p>
            <a:fld id="{F302176B-0E47-46AC-8F43-DAB4B8A37D06}" type="slidenum">
              <a:rPr lang="tr-TR" smtClean="0"/>
              <a:t>‹#›</a:t>
            </a:fld>
            <a:endParaRPr lang="tr-TR"/>
          </a:p>
        </p:txBody>
      </p:sp>
      <p:sp>
        <p:nvSpPr>
          <p:cNvPr id="21" name="Altbilgi Yer Tutucusu 20"/>
          <p:cNvSpPr>
            <a:spLocks noGrp="1"/>
          </p:cNvSpPr>
          <p:nvPr>
            <p:ph type="ftr" sz="quarter" idx="12"/>
          </p:nvPr>
        </p:nvSpPr>
        <p:spPr/>
        <p:txBody>
          <a:bodyPr rtlCol="0"/>
          <a:lstStyle/>
          <a:p>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Düz Bağlayıcı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Başlık Yer Tutucusu 21"/>
          <p:cNvSpPr>
            <a:spLocks noGrp="1"/>
          </p:cNvSpPr>
          <p:nvPr>
            <p:ph type="title"/>
          </p:nvPr>
        </p:nvSpPr>
        <p:spPr>
          <a:xfrm>
            <a:off x="457200" y="274638"/>
            <a:ext cx="7467600" cy="1143000"/>
          </a:xfrm>
          <a:prstGeom prst="rect">
            <a:avLst/>
          </a:prstGeom>
        </p:spPr>
        <p:txBody>
          <a:bodyPr vert="horz" anchor="b">
            <a:normAutofit/>
          </a:bodyPr>
          <a:lstStyle/>
          <a:p>
            <a:r>
              <a:rPr kumimoji="0" lang="tr-TR" smtClean="0"/>
              <a:t>Asıl başlık stili için tıklatın</a:t>
            </a:r>
            <a:endParaRPr kumimoji="0" lang="en-US"/>
          </a:p>
        </p:txBody>
      </p:sp>
      <p:sp>
        <p:nvSpPr>
          <p:cNvPr id="13" name="Metin Yer Tutucusu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4" name="Veri Yer Tutucusu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A23720DD-5B6D-40BF-8493-A6B52D484E6B}" type="datetimeFigureOut">
              <a:rPr lang="tr-TR" smtClean="0"/>
              <a:t>27.12.2017</a:t>
            </a:fld>
            <a:endParaRPr lang="tr-TR"/>
          </a:p>
        </p:txBody>
      </p:sp>
      <p:sp>
        <p:nvSpPr>
          <p:cNvPr id="3" name="Altbilgi Yer Tutucusu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tr-TR"/>
          </a:p>
        </p:txBody>
      </p:sp>
      <p:sp>
        <p:nvSpPr>
          <p:cNvPr id="7" name="Düz Bağlayıcı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Düz Bağlayıcı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Dikdörtgen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Düz Bağlayıcı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Oval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Slayt Numarası Yer Tutucusu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F302176B-0E47-46AC-8F43-DAB4B8A37D06}"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a:xfrm>
            <a:off x="251520" y="476672"/>
            <a:ext cx="8712968" cy="936104"/>
          </a:xfrm>
        </p:spPr>
        <p:txBody>
          <a:bodyPr/>
          <a:lstStyle/>
          <a:p>
            <a:pPr algn="ctr"/>
            <a:r>
              <a:rPr lang="tr-TR" dirty="0" smtClean="0"/>
              <a:t>DYLAN THOMAS (1914-1953)</a:t>
            </a:r>
            <a:endParaRPr lang="tr-TR" dirty="0"/>
          </a:p>
        </p:txBody>
      </p:sp>
      <p:sp>
        <p:nvSpPr>
          <p:cNvPr id="3" name="Alt Başlık 2"/>
          <p:cNvSpPr>
            <a:spLocks noGrp="1"/>
          </p:cNvSpPr>
          <p:nvPr>
            <p:ph type="subTitle" idx="1"/>
          </p:nvPr>
        </p:nvSpPr>
        <p:spPr>
          <a:xfrm>
            <a:off x="0" y="1556792"/>
            <a:ext cx="9144000" cy="5301208"/>
          </a:xfrm>
        </p:spPr>
        <p:txBody>
          <a:bodyPr/>
          <a:lstStyle/>
          <a:p>
            <a:endParaRPr lang="tr-TR" dirty="0"/>
          </a:p>
        </p:txBody>
      </p:sp>
      <p:pic>
        <p:nvPicPr>
          <p:cNvPr id="1026" name="Picture 2" descr="C:\Users\Emrah Işık\Desktop\dylan thomas.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1556792"/>
            <a:ext cx="9144000" cy="530120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9814588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flipV="1">
            <a:off x="457200" y="228919"/>
            <a:ext cx="7467600" cy="45719"/>
          </a:xfrm>
        </p:spPr>
        <p:txBody>
          <a:bodyPr>
            <a:normAutofit fontScale="90000"/>
          </a:bodyPr>
          <a:lstStyle/>
          <a:p>
            <a:endParaRPr lang="tr-TR" dirty="0"/>
          </a:p>
        </p:txBody>
      </p:sp>
      <p:sp>
        <p:nvSpPr>
          <p:cNvPr id="3" name="İçerik Yer Tutucusu 2"/>
          <p:cNvSpPr>
            <a:spLocks noGrp="1"/>
          </p:cNvSpPr>
          <p:nvPr>
            <p:ph sz="quarter" idx="1"/>
          </p:nvPr>
        </p:nvSpPr>
        <p:spPr>
          <a:xfrm>
            <a:off x="107504" y="44624"/>
            <a:ext cx="9001000" cy="6813376"/>
          </a:xfrm>
        </p:spPr>
        <p:txBody>
          <a:bodyPr/>
          <a:lstStyle/>
          <a:p>
            <a:endParaRPr lang="tr-TR" dirty="0" smtClean="0"/>
          </a:p>
          <a:p>
            <a:endParaRPr lang="tr-TR" dirty="0" smtClean="0"/>
          </a:p>
          <a:p>
            <a:r>
              <a:rPr lang="en-US" dirty="0" smtClean="0"/>
              <a:t>Thomas </a:t>
            </a:r>
            <a:r>
              <a:rPr lang="en-US" dirty="0"/>
              <a:t>describes his technique in a letter: “I make one image—though ‘make’ is not the right word; I let, perhaps, an image be ‘made’ emotionally in me and then apply to it what intellectual &amp; critical forces I possess—let it breed another, let that image contradict the first, make, of the third image bred out of the other two together, a fourth contradictory image, and let them all, within my imposed formal limits, conflict</a:t>
            </a:r>
            <a:r>
              <a:rPr lang="en-US" dirty="0" smtClean="0"/>
              <a:t>.”</a:t>
            </a:r>
            <a:endParaRPr lang="tr-TR" dirty="0" smtClean="0"/>
          </a:p>
          <a:p>
            <a:r>
              <a:rPr lang="en-US" dirty="0"/>
              <a:t>Two years after the publication of 18 Poems, Thomas met the dancer Caitlin </a:t>
            </a:r>
            <a:r>
              <a:rPr lang="en-US" dirty="0" err="1"/>
              <a:t>Macnamara</a:t>
            </a:r>
            <a:r>
              <a:rPr lang="en-US" dirty="0"/>
              <a:t> at a pub in London. At the time, she was the mistress of painter Augustus John. </a:t>
            </a:r>
            <a:r>
              <a:rPr lang="en-US" dirty="0" err="1"/>
              <a:t>Macnamara</a:t>
            </a:r>
            <a:r>
              <a:rPr lang="en-US" dirty="0"/>
              <a:t> and Thomas engaged in an affair and married in 1937. Despite the passionate love letters Thomas would write to her, the marriage was turbulent, with rumors of both having multiple affairs.</a:t>
            </a:r>
            <a:endParaRPr lang="tr-TR" dirty="0"/>
          </a:p>
        </p:txBody>
      </p:sp>
    </p:spTree>
    <p:extLst>
      <p:ext uri="{BB962C8B-B14F-4D97-AF65-F5344CB8AC3E}">
        <p14:creationId xmlns:p14="http://schemas.microsoft.com/office/powerpoint/2010/main" val="354021532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flipV="1">
            <a:off x="457200" y="228919"/>
            <a:ext cx="7467600" cy="45719"/>
          </a:xfrm>
        </p:spPr>
        <p:txBody>
          <a:bodyPr>
            <a:normAutofit fontScale="90000"/>
          </a:bodyPr>
          <a:lstStyle/>
          <a:p>
            <a:endParaRPr lang="tr-TR" dirty="0"/>
          </a:p>
        </p:txBody>
      </p:sp>
      <p:sp>
        <p:nvSpPr>
          <p:cNvPr id="3" name="İçerik Yer Tutucusu 2"/>
          <p:cNvSpPr>
            <a:spLocks noGrp="1"/>
          </p:cNvSpPr>
          <p:nvPr>
            <p:ph sz="quarter" idx="1"/>
          </p:nvPr>
        </p:nvSpPr>
        <p:spPr>
          <a:xfrm>
            <a:off x="35496" y="116632"/>
            <a:ext cx="9001000" cy="6741368"/>
          </a:xfrm>
        </p:spPr>
        <p:txBody>
          <a:bodyPr/>
          <a:lstStyle/>
          <a:p>
            <a:endParaRPr lang="tr-TR" dirty="0" smtClean="0"/>
          </a:p>
          <a:p>
            <a:r>
              <a:rPr lang="en-US" dirty="0"/>
              <a:t>About Thomas’s work, Michael Schmidt writes: “There is a kind of authority to the word magic of the early poems; in the famous and popular later poems, the magic is all show. If they have a secret it is the one we all share, partly erotic, partly elegiac. The later poems arise out of personality.”</a:t>
            </a:r>
          </a:p>
          <a:p>
            <a:endParaRPr lang="en-US" dirty="0"/>
          </a:p>
          <a:p>
            <a:r>
              <a:rPr lang="en-US" dirty="0"/>
              <a:t>In 1940, Thomas and his wife moved to London. He had served as an anti-aircraft gunner but was rejected for more active combat due to illness. To avoid the air raids, the couple left London in 1944. They eventually settled at </a:t>
            </a:r>
            <a:r>
              <a:rPr lang="en-US" dirty="0" err="1"/>
              <a:t>Laugharne</a:t>
            </a:r>
            <a:r>
              <a:rPr lang="en-US" dirty="0"/>
              <a:t>, in the Boat House where Thomas would write many of his later poems.</a:t>
            </a:r>
            <a:endParaRPr lang="tr-TR" dirty="0"/>
          </a:p>
        </p:txBody>
      </p:sp>
    </p:spTree>
    <p:extLst>
      <p:ext uri="{BB962C8B-B14F-4D97-AF65-F5344CB8AC3E}">
        <p14:creationId xmlns:p14="http://schemas.microsoft.com/office/powerpoint/2010/main" val="146826454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flipV="1">
            <a:off x="457200" y="228919"/>
            <a:ext cx="7467600" cy="45719"/>
          </a:xfrm>
        </p:spPr>
        <p:txBody>
          <a:bodyPr>
            <a:normAutofit fontScale="90000"/>
          </a:bodyPr>
          <a:lstStyle/>
          <a:p>
            <a:endParaRPr lang="tr-TR" dirty="0"/>
          </a:p>
        </p:txBody>
      </p:sp>
      <p:sp>
        <p:nvSpPr>
          <p:cNvPr id="3" name="İçerik Yer Tutucusu 2"/>
          <p:cNvSpPr>
            <a:spLocks noGrp="1"/>
          </p:cNvSpPr>
          <p:nvPr>
            <p:ph sz="quarter" idx="1"/>
          </p:nvPr>
        </p:nvSpPr>
        <p:spPr>
          <a:xfrm>
            <a:off x="107504" y="260648"/>
            <a:ext cx="8928992" cy="6480720"/>
          </a:xfrm>
        </p:spPr>
        <p:txBody>
          <a:bodyPr>
            <a:normAutofit fontScale="92500" lnSpcReduction="10000"/>
          </a:bodyPr>
          <a:lstStyle/>
          <a:p>
            <a:endParaRPr lang="tr-TR" dirty="0" smtClean="0"/>
          </a:p>
          <a:p>
            <a:r>
              <a:rPr lang="en-US" dirty="0"/>
              <a:t>Thomas recorded radio shows and worked as a scriptwriter for the BBC. Between 1945 and 1949, he wrote, narrated, or assisted with over a hundred radio broadcasts. In one show, “Quite Early One Morning," he experimented with the characters and ideas that would later appear in his poetic radio play Under Milk Wood (1953).</a:t>
            </a:r>
          </a:p>
          <a:p>
            <a:endParaRPr lang="en-US" dirty="0"/>
          </a:p>
          <a:p>
            <a:r>
              <a:rPr lang="en-US" dirty="0"/>
              <a:t>In 1947 Thomas was awarded a Traveling Scholarship from the Society of Authors. </a:t>
            </a:r>
            <a:endParaRPr lang="tr-TR" dirty="0" smtClean="0"/>
          </a:p>
          <a:p>
            <a:r>
              <a:rPr lang="en-US" dirty="0" smtClean="0"/>
              <a:t>He </a:t>
            </a:r>
            <a:r>
              <a:rPr lang="en-US" dirty="0"/>
              <a:t>took his family to Italy, and while in Florence, he wrote </a:t>
            </a:r>
            <a:r>
              <a:rPr lang="en-US" i="1" dirty="0"/>
              <a:t>In Country Sleep, And Other Poems </a:t>
            </a:r>
            <a:r>
              <a:rPr lang="en-US" dirty="0"/>
              <a:t>(Dent, 1952), which includes his most famous poem, “Do not go gentle into that good night.” When they returned to </a:t>
            </a:r>
            <a:r>
              <a:rPr lang="en-US" dirty="0" err="1"/>
              <a:t>Oxfordshire</a:t>
            </a:r>
            <a:r>
              <a:rPr lang="en-US" dirty="0"/>
              <a:t>, Thomas began work on three film scripts for Gainsborough Films. The company soon went bankrupt, and Thomas’s scripts, “Me and My Bike," “Rebecca’s Daughters," and “The Beach at </a:t>
            </a:r>
            <a:r>
              <a:rPr lang="en-US" dirty="0" err="1"/>
              <a:t>Falesa</a:t>
            </a:r>
            <a:r>
              <a:rPr lang="en-US" dirty="0"/>
              <a:t>," were made into films. They were later collected in Dylan Thomas: The </a:t>
            </a:r>
            <a:r>
              <a:rPr lang="en-US" dirty="0" err="1"/>
              <a:t>Filmscripts</a:t>
            </a:r>
            <a:r>
              <a:rPr lang="en-US" dirty="0"/>
              <a:t> (JM Dent &amp; Sons, 1995).</a:t>
            </a:r>
            <a:endParaRPr lang="tr-TR" dirty="0"/>
          </a:p>
        </p:txBody>
      </p:sp>
    </p:spTree>
    <p:extLst>
      <p:ext uri="{BB962C8B-B14F-4D97-AF65-F5344CB8AC3E}">
        <p14:creationId xmlns:p14="http://schemas.microsoft.com/office/powerpoint/2010/main" val="133489422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4638"/>
            <a:ext cx="7467600" cy="58018"/>
          </a:xfrm>
        </p:spPr>
        <p:txBody>
          <a:bodyPr>
            <a:normAutofit fontScale="90000"/>
          </a:bodyPr>
          <a:lstStyle/>
          <a:p>
            <a:endParaRPr lang="tr-TR" dirty="0"/>
          </a:p>
        </p:txBody>
      </p:sp>
      <p:sp>
        <p:nvSpPr>
          <p:cNvPr id="3" name="İçerik Yer Tutucusu 2"/>
          <p:cNvSpPr>
            <a:spLocks noGrp="1"/>
          </p:cNvSpPr>
          <p:nvPr>
            <p:ph sz="quarter" idx="1"/>
          </p:nvPr>
        </p:nvSpPr>
        <p:spPr>
          <a:xfrm>
            <a:off x="107504" y="188640"/>
            <a:ext cx="8928992" cy="6552728"/>
          </a:xfrm>
        </p:spPr>
        <p:txBody>
          <a:bodyPr>
            <a:normAutofit fontScale="92500" lnSpcReduction="20000"/>
          </a:bodyPr>
          <a:lstStyle/>
          <a:p>
            <a:endParaRPr lang="tr-TR" dirty="0" smtClean="0"/>
          </a:p>
          <a:p>
            <a:r>
              <a:rPr lang="en-US" dirty="0"/>
              <a:t>In January 1950, at the age of thirty-five, Thomas visited America for the first time. His reading tours of the United States, which did much to popularize the poetry reading as a new medium for the art, are famous and notorious</a:t>
            </a:r>
            <a:r>
              <a:rPr lang="en-US" dirty="0" smtClean="0"/>
              <a:t>.</a:t>
            </a:r>
            <a:endParaRPr lang="tr-TR" dirty="0" smtClean="0"/>
          </a:p>
          <a:p>
            <a:r>
              <a:rPr lang="en-US" dirty="0" smtClean="0"/>
              <a:t> </a:t>
            </a:r>
            <a:r>
              <a:rPr lang="en-US" dirty="0"/>
              <a:t>Thomas was the archetypal Romantic poet of the popular American imagination—he was flamboyantly theatrical, a heavy drinker, engaged in roaring disputes in public, and read his work aloud with tremendous depth of feeling and a singing Welsh lilt.</a:t>
            </a:r>
          </a:p>
          <a:p>
            <a:endParaRPr lang="en-US" dirty="0"/>
          </a:p>
          <a:p>
            <a:r>
              <a:rPr lang="en-US" dirty="0"/>
              <a:t>Thomas toured America four times, with his last public engagement taking place at the City College of New York. </a:t>
            </a:r>
            <a:endParaRPr lang="tr-TR" dirty="0" smtClean="0"/>
          </a:p>
          <a:p>
            <a:r>
              <a:rPr lang="en-US" dirty="0" smtClean="0"/>
              <a:t>A </a:t>
            </a:r>
            <a:r>
              <a:rPr lang="en-US" dirty="0"/>
              <a:t>few days later, he collapsed in the Chelsea Hotel after a long drinking bout at the White Horse Tavern. On November 9, 1953, he died at St. Vincent’s Hospital in New York City at the age of thirty-nine. </a:t>
            </a:r>
            <a:endParaRPr lang="tr-TR" dirty="0" smtClean="0"/>
          </a:p>
          <a:p>
            <a:r>
              <a:rPr lang="en-US" dirty="0" smtClean="0"/>
              <a:t>He </a:t>
            </a:r>
            <a:r>
              <a:rPr lang="en-US" dirty="0"/>
              <a:t>had become a legendary figure, both for his work and the boisterousness of his life. </a:t>
            </a:r>
            <a:endParaRPr lang="tr-TR" dirty="0" smtClean="0"/>
          </a:p>
          <a:p>
            <a:r>
              <a:rPr lang="en-US" dirty="0" smtClean="0"/>
              <a:t>He </a:t>
            </a:r>
            <a:r>
              <a:rPr lang="en-US" dirty="0"/>
              <a:t>was buried in </a:t>
            </a:r>
            <a:r>
              <a:rPr lang="en-US" dirty="0" err="1"/>
              <a:t>Laugharne</a:t>
            </a:r>
            <a:r>
              <a:rPr lang="en-US" dirty="0"/>
              <a:t>, and almost thirty years later, a plaque to Dylan was unveiled in Poet’s Corner, Westminster Abbey.</a:t>
            </a:r>
            <a:endParaRPr lang="tr-TR" dirty="0"/>
          </a:p>
        </p:txBody>
      </p:sp>
    </p:spTree>
    <p:extLst>
      <p:ext uri="{BB962C8B-B14F-4D97-AF65-F5344CB8AC3E}">
        <p14:creationId xmlns:p14="http://schemas.microsoft.com/office/powerpoint/2010/main" val="199073109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algn="ctr"/>
            <a:r>
              <a:rPr lang="tr-TR" dirty="0" smtClean="0"/>
              <a:t>DYLAN THOMAS AND ROMANTICISM</a:t>
            </a:r>
            <a:endParaRPr lang="tr-TR" dirty="0"/>
          </a:p>
        </p:txBody>
      </p:sp>
      <p:sp>
        <p:nvSpPr>
          <p:cNvPr id="3" name="İçerik Yer Tutucusu 2"/>
          <p:cNvSpPr>
            <a:spLocks noGrp="1"/>
          </p:cNvSpPr>
          <p:nvPr>
            <p:ph sz="quarter" idx="1"/>
          </p:nvPr>
        </p:nvSpPr>
        <p:spPr>
          <a:xfrm>
            <a:off x="0" y="1484784"/>
            <a:ext cx="9144000" cy="5373216"/>
          </a:xfrm>
        </p:spPr>
        <p:txBody>
          <a:bodyPr>
            <a:normAutofit fontScale="92500" lnSpcReduction="10000"/>
          </a:bodyPr>
          <a:lstStyle/>
          <a:p>
            <a:r>
              <a:rPr lang="en-US" dirty="0"/>
              <a:t>Dylan Thomas was influenced in his writing by the Romantic Movement from the beginning of </a:t>
            </a:r>
            <a:r>
              <a:rPr lang="en-US" dirty="0" smtClean="0"/>
              <a:t>the</a:t>
            </a:r>
            <a:r>
              <a:rPr lang="tr-TR" dirty="0" smtClean="0"/>
              <a:t> </a:t>
            </a:r>
            <a:r>
              <a:rPr lang="en-US" dirty="0" smtClean="0"/>
              <a:t>nineteenth </a:t>
            </a:r>
            <a:r>
              <a:rPr lang="en-US" dirty="0"/>
              <a:t>century, and this can be seen in a number of his best works, including the poems "Fern Hill," "</a:t>
            </a:r>
            <a:r>
              <a:rPr lang="en-US" dirty="0" smtClean="0"/>
              <a:t>A</a:t>
            </a:r>
            <a:r>
              <a:rPr lang="tr-TR" dirty="0" smtClean="0"/>
              <a:t> </a:t>
            </a:r>
            <a:r>
              <a:rPr lang="en-US" dirty="0" smtClean="0"/>
              <a:t>Refusal </a:t>
            </a:r>
            <a:r>
              <a:rPr lang="en-US" dirty="0"/>
              <a:t>to Mourn the Death, by Fire, of a Child in London," and "Do Not Go Gentle into That Good Night."</a:t>
            </a:r>
          </a:p>
          <a:p>
            <a:r>
              <a:rPr lang="en-US" dirty="0"/>
              <a:t>These and other Dylan works show the power of the Romantic style, which fit well with Thomas's interests </a:t>
            </a:r>
            <a:r>
              <a:rPr lang="en-US" dirty="0" smtClean="0"/>
              <a:t>and</a:t>
            </a:r>
            <a:r>
              <a:rPr lang="tr-TR" dirty="0" smtClean="0"/>
              <a:t> </a:t>
            </a:r>
            <a:r>
              <a:rPr lang="en-US" dirty="0" smtClean="0"/>
              <a:t>capabilities </a:t>
            </a:r>
            <a:r>
              <a:rPr lang="en-US" dirty="0"/>
              <a:t>as a poet.</a:t>
            </a:r>
          </a:p>
          <a:p>
            <a:r>
              <a:rPr lang="en-US" dirty="0"/>
              <a:t>Poet Dylan Thomas was influenced in his writing by the Romantic Movement from the beginning </a:t>
            </a:r>
            <a:r>
              <a:rPr lang="en-US" dirty="0" smtClean="0"/>
              <a:t>of</a:t>
            </a:r>
            <a:r>
              <a:rPr lang="tr-TR" dirty="0" smtClean="0"/>
              <a:t> </a:t>
            </a:r>
            <a:r>
              <a:rPr lang="en-US" dirty="0" smtClean="0"/>
              <a:t>the </a:t>
            </a:r>
            <a:r>
              <a:rPr lang="en-US" dirty="0"/>
              <a:t>nineteenth century, and this can be seen in a number of his best works, including the poems "Fern Hill," "</a:t>
            </a:r>
            <a:r>
              <a:rPr lang="en-US" dirty="0" smtClean="0"/>
              <a:t>A</a:t>
            </a:r>
            <a:r>
              <a:rPr lang="tr-TR" dirty="0" smtClean="0"/>
              <a:t> </a:t>
            </a:r>
            <a:r>
              <a:rPr lang="en-US" dirty="0" smtClean="0"/>
              <a:t>Refusal </a:t>
            </a:r>
            <a:r>
              <a:rPr lang="en-US" dirty="0"/>
              <a:t>to Mourn the Death, by Fire, of a Child in London," and "Do Not Go Gentle into That Good Night."</a:t>
            </a:r>
          </a:p>
          <a:p>
            <a:r>
              <a:rPr lang="en-US" dirty="0"/>
              <a:t>These and other Dylan works show the power of the Romantic style, which fit well with Thomas's interests </a:t>
            </a:r>
            <a:r>
              <a:rPr lang="en-US" dirty="0" smtClean="0"/>
              <a:t>and</a:t>
            </a:r>
            <a:r>
              <a:rPr lang="tr-TR" dirty="0" smtClean="0"/>
              <a:t> </a:t>
            </a:r>
            <a:r>
              <a:rPr lang="en-US" dirty="0" smtClean="0"/>
              <a:t>capabilities </a:t>
            </a:r>
            <a:r>
              <a:rPr lang="en-US" dirty="0"/>
              <a:t>as a poet. </a:t>
            </a:r>
            <a:endParaRPr lang="tr-TR" dirty="0"/>
          </a:p>
        </p:txBody>
      </p:sp>
    </p:spTree>
    <p:extLst>
      <p:ext uri="{BB962C8B-B14F-4D97-AF65-F5344CB8AC3E}">
        <p14:creationId xmlns:p14="http://schemas.microsoft.com/office/powerpoint/2010/main" val="213150230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4638"/>
            <a:ext cx="7467600" cy="58018"/>
          </a:xfrm>
        </p:spPr>
        <p:txBody>
          <a:bodyPr>
            <a:normAutofit fontScale="90000"/>
          </a:bodyPr>
          <a:lstStyle/>
          <a:p>
            <a:endParaRPr lang="tr-TR" dirty="0"/>
          </a:p>
        </p:txBody>
      </p:sp>
      <p:sp>
        <p:nvSpPr>
          <p:cNvPr id="3" name="İçerik Yer Tutucusu 2"/>
          <p:cNvSpPr>
            <a:spLocks noGrp="1"/>
          </p:cNvSpPr>
          <p:nvPr>
            <p:ph sz="quarter" idx="1"/>
          </p:nvPr>
        </p:nvSpPr>
        <p:spPr>
          <a:xfrm>
            <a:off x="35496" y="0"/>
            <a:ext cx="9108504" cy="6858000"/>
          </a:xfrm>
        </p:spPr>
        <p:txBody>
          <a:bodyPr>
            <a:normAutofit/>
          </a:bodyPr>
          <a:lstStyle/>
          <a:p>
            <a:endParaRPr lang="tr-TR" dirty="0" smtClean="0"/>
          </a:p>
          <a:p>
            <a:r>
              <a:rPr lang="en-US" dirty="0"/>
              <a:t>Attitudes and techniques typical of Romanticism dominate The Collected Poems of Dylan Thomas. </a:t>
            </a:r>
            <a:endParaRPr lang="tr-TR" dirty="0" smtClean="0"/>
          </a:p>
          <a:p>
            <a:r>
              <a:rPr lang="en-US" dirty="0" smtClean="0"/>
              <a:t>Of</a:t>
            </a:r>
            <a:r>
              <a:rPr lang="tr-TR" dirty="0" smtClean="0"/>
              <a:t> </a:t>
            </a:r>
            <a:r>
              <a:rPr lang="en-US" dirty="0" smtClean="0"/>
              <a:t>these</a:t>
            </a:r>
            <a:r>
              <a:rPr lang="en-US" dirty="0"/>
              <a:t>, the major elements are Thomas' view of himself as a member of society and as a creative artist, his use </a:t>
            </a:r>
            <a:r>
              <a:rPr lang="en-US" dirty="0" smtClean="0"/>
              <a:t>of</a:t>
            </a:r>
            <a:r>
              <a:rPr lang="tr-TR" dirty="0" smtClean="0"/>
              <a:t> </a:t>
            </a:r>
            <a:r>
              <a:rPr lang="en-US" dirty="0" smtClean="0"/>
              <a:t>auditory </a:t>
            </a:r>
            <a:r>
              <a:rPr lang="en-US" dirty="0"/>
              <a:t>effects and visual imagery, and his exploration of the nature of the universe</a:t>
            </a:r>
            <a:r>
              <a:rPr lang="en-US" dirty="0" smtClean="0"/>
              <a:t>.</a:t>
            </a:r>
            <a:endParaRPr lang="tr-TR" dirty="0" smtClean="0"/>
          </a:p>
          <a:p>
            <a:r>
              <a:rPr lang="en-US" dirty="0" smtClean="0"/>
              <a:t> </a:t>
            </a:r>
            <a:r>
              <a:rPr lang="en-US" dirty="0"/>
              <a:t>It is the purpose of </a:t>
            </a:r>
            <a:r>
              <a:rPr lang="en-US" dirty="0" smtClean="0"/>
              <a:t>this</a:t>
            </a:r>
            <a:r>
              <a:rPr lang="tr-TR" dirty="0" smtClean="0"/>
              <a:t> </a:t>
            </a:r>
            <a:r>
              <a:rPr lang="en-US" dirty="0" smtClean="0"/>
              <a:t>study </a:t>
            </a:r>
            <a:r>
              <a:rPr lang="en-US" dirty="0"/>
              <a:t>to show how, especially in these three aspects, the poetry fits into the Romantic tradition. </a:t>
            </a:r>
            <a:endParaRPr lang="tr-TR" dirty="0" smtClean="0"/>
          </a:p>
          <a:p>
            <a:r>
              <a:rPr lang="en-US" dirty="0" smtClean="0"/>
              <a:t>Thomas‘</a:t>
            </a:r>
            <a:r>
              <a:rPr lang="tr-TR" dirty="0" smtClean="0"/>
              <a:t> </a:t>
            </a:r>
            <a:r>
              <a:rPr lang="en-US" dirty="0" smtClean="0"/>
              <a:t>characteristic </a:t>
            </a:r>
            <a:r>
              <a:rPr lang="en-US" dirty="0"/>
              <a:t>ambiguity makes categorization difficult; it often reaches the point of self-contradiction, as, </a:t>
            </a:r>
            <a:r>
              <a:rPr lang="en-US" dirty="0" smtClean="0"/>
              <a:t>for</a:t>
            </a:r>
            <a:r>
              <a:rPr lang="tr-TR" dirty="0" smtClean="0"/>
              <a:t> </a:t>
            </a:r>
            <a:r>
              <a:rPr lang="en-US" dirty="0" smtClean="0"/>
              <a:t>instance</a:t>
            </a:r>
            <a:r>
              <a:rPr lang="en-US" dirty="0"/>
              <a:t>, when a seemingly orthodox religious statement proves on analysis to have an underlying sense </a:t>
            </a:r>
            <a:r>
              <a:rPr lang="en-US" dirty="0" smtClean="0"/>
              <a:t>that</a:t>
            </a:r>
            <a:r>
              <a:rPr lang="tr-TR" dirty="0" smtClean="0"/>
              <a:t> </a:t>
            </a:r>
            <a:r>
              <a:rPr lang="en-US" dirty="0" smtClean="0"/>
              <a:t>borders </a:t>
            </a:r>
            <a:r>
              <a:rPr lang="en-US" dirty="0"/>
              <a:t>on disbelief. But the coexistence of such polarities reflects in itself a striving toward reconciliation </a:t>
            </a:r>
            <a:r>
              <a:rPr lang="en-US" dirty="0" smtClean="0"/>
              <a:t>of</a:t>
            </a:r>
            <a:r>
              <a:rPr lang="tr-TR" dirty="0" smtClean="0"/>
              <a:t> </a:t>
            </a:r>
            <a:r>
              <a:rPr lang="en-US" dirty="0" smtClean="0"/>
              <a:t>opposites </a:t>
            </a:r>
            <a:r>
              <a:rPr lang="en-US" dirty="0"/>
              <a:t>that is a major Romantic characteristic. </a:t>
            </a:r>
            <a:endParaRPr lang="tr-TR" dirty="0"/>
          </a:p>
        </p:txBody>
      </p:sp>
    </p:spTree>
    <p:extLst>
      <p:ext uri="{BB962C8B-B14F-4D97-AF65-F5344CB8AC3E}">
        <p14:creationId xmlns:p14="http://schemas.microsoft.com/office/powerpoint/2010/main" val="1905714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4638"/>
            <a:ext cx="7467600" cy="58018"/>
          </a:xfrm>
        </p:spPr>
        <p:txBody>
          <a:bodyPr>
            <a:normAutofit fontScale="90000"/>
          </a:bodyPr>
          <a:lstStyle/>
          <a:p>
            <a:endParaRPr lang="tr-TR" dirty="0"/>
          </a:p>
        </p:txBody>
      </p:sp>
      <p:sp>
        <p:nvSpPr>
          <p:cNvPr id="3" name="İçerik Yer Tutucusu 2"/>
          <p:cNvSpPr>
            <a:spLocks noGrp="1"/>
          </p:cNvSpPr>
          <p:nvPr>
            <p:ph sz="quarter" idx="1"/>
          </p:nvPr>
        </p:nvSpPr>
        <p:spPr>
          <a:xfrm>
            <a:off x="107504" y="116632"/>
            <a:ext cx="9036496" cy="6624736"/>
          </a:xfrm>
        </p:spPr>
        <p:txBody>
          <a:bodyPr/>
          <a:lstStyle/>
          <a:p>
            <a:endParaRPr lang="tr-TR" dirty="0" smtClean="0"/>
          </a:p>
          <a:p>
            <a:r>
              <a:rPr lang="en-US" dirty="0"/>
              <a:t>The expression of this striving took on changing tones </a:t>
            </a:r>
            <a:r>
              <a:rPr lang="en-US" dirty="0" smtClean="0"/>
              <a:t>over</a:t>
            </a:r>
            <a:r>
              <a:rPr lang="tr-TR" dirty="0" smtClean="0"/>
              <a:t> </a:t>
            </a:r>
            <a:r>
              <a:rPr lang="en-US" dirty="0" smtClean="0"/>
              <a:t>the </a:t>
            </a:r>
            <a:r>
              <a:rPr lang="en-US" dirty="0"/>
              <a:t>twenty years of Thomas' poetic career, the concentration on inner processes that marked the early </a:t>
            </a:r>
            <a:r>
              <a:rPr lang="en-US" dirty="0" smtClean="0"/>
              <a:t>poems</a:t>
            </a:r>
            <a:r>
              <a:rPr lang="tr-TR" dirty="0" smtClean="0"/>
              <a:t> </a:t>
            </a:r>
            <a:r>
              <a:rPr lang="en-US" dirty="0" smtClean="0"/>
              <a:t>giving </a:t>
            </a:r>
            <a:r>
              <a:rPr lang="en-US" dirty="0"/>
              <a:t>way to a general focus upon outer and more visible scenes in the later works. </a:t>
            </a:r>
            <a:endParaRPr lang="tr-TR" dirty="0" smtClean="0"/>
          </a:p>
          <a:p>
            <a:r>
              <a:rPr lang="en-US" dirty="0" smtClean="0"/>
              <a:t>Neither </a:t>
            </a:r>
            <a:r>
              <a:rPr lang="en-US" dirty="0"/>
              <a:t>of the </a:t>
            </a:r>
            <a:r>
              <a:rPr lang="en-US" dirty="0" smtClean="0"/>
              <a:t>emphasis,</a:t>
            </a:r>
            <a:r>
              <a:rPr lang="tr-TR" dirty="0" smtClean="0"/>
              <a:t> </a:t>
            </a:r>
            <a:r>
              <a:rPr lang="en-US" dirty="0" smtClean="0"/>
              <a:t>however</a:t>
            </a:r>
            <a:r>
              <a:rPr lang="en-US" dirty="0"/>
              <a:t>, was exclusive to a single period of the poet's development; and in any case, the two concerns, </a:t>
            </a:r>
            <a:r>
              <a:rPr lang="en-US" dirty="0" smtClean="0"/>
              <a:t>as</a:t>
            </a:r>
            <a:r>
              <a:rPr lang="tr-TR" dirty="0" smtClean="0"/>
              <a:t> </a:t>
            </a:r>
            <a:r>
              <a:rPr lang="en-US" dirty="0" smtClean="0"/>
              <a:t>expressed </a:t>
            </a:r>
            <a:r>
              <a:rPr lang="en-US" dirty="0"/>
              <a:t>by Thomas, are both Romantic. They merely represent different kinds of Romanticism.</a:t>
            </a:r>
            <a:endParaRPr lang="tr-TR" dirty="0"/>
          </a:p>
        </p:txBody>
      </p:sp>
    </p:spTree>
    <p:extLst>
      <p:ext uri="{BB962C8B-B14F-4D97-AF65-F5344CB8AC3E}">
        <p14:creationId xmlns:p14="http://schemas.microsoft.com/office/powerpoint/2010/main" val="28542187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4638"/>
            <a:ext cx="7467600" cy="58018"/>
          </a:xfrm>
        </p:spPr>
        <p:txBody>
          <a:bodyPr>
            <a:normAutofit fontScale="90000"/>
          </a:bodyPr>
          <a:lstStyle/>
          <a:p>
            <a:endParaRPr lang="tr-TR" dirty="0"/>
          </a:p>
        </p:txBody>
      </p:sp>
      <p:sp>
        <p:nvSpPr>
          <p:cNvPr id="3" name="İçerik Yer Tutucusu 2"/>
          <p:cNvSpPr>
            <a:spLocks noGrp="1"/>
          </p:cNvSpPr>
          <p:nvPr>
            <p:ph sz="quarter" idx="1"/>
          </p:nvPr>
        </p:nvSpPr>
        <p:spPr>
          <a:xfrm>
            <a:off x="107504" y="116632"/>
            <a:ext cx="9036496" cy="6741368"/>
          </a:xfrm>
        </p:spPr>
        <p:txBody>
          <a:bodyPr>
            <a:normAutofit lnSpcReduction="10000"/>
          </a:bodyPr>
          <a:lstStyle/>
          <a:p>
            <a:endParaRPr lang="tr-TR" dirty="0" smtClean="0"/>
          </a:p>
          <a:p>
            <a:r>
              <a:rPr lang="en-US" dirty="0"/>
              <a:t>Of the three major Romantic elements in Thomas' poems, the least prominent one is social concern.</a:t>
            </a:r>
          </a:p>
          <a:p>
            <a:r>
              <a:rPr lang="tr-TR" dirty="0"/>
              <a:t>T</a:t>
            </a:r>
            <a:r>
              <a:rPr lang="en-US" dirty="0" smtClean="0"/>
              <a:t>he </a:t>
            </a:r>
            <a:r>
              <a:rPr lang="en-US" dirty="0"/>
              <a:t>poems deal with affairs of the world more often than is readily apparent. </a:t>
            </a:r>
            <a:endParaRPr lang="tr-TR" dirty="0" smtClean="0"/>
          </a:p>
          <a:p>
            <a:r>
              <a:rPr lang="en-US" dirty="0" smtClean="0"/>
              <a:t>Thomas</a:t>
            </a:r>
            <a:r>
              <a:rPr lang="en-US" dirty="0"/>
              <a:t>' ambiguity </a:t>
            </a:r>
            <a:r>
              <a:rPr lang="en-US" dirty="0" smtClean="0"/>
              <a:t>obscures</a:t>
            </a:r>
            <a:r>
              <a:rPr lang="tr-TR" dirty="0" smtClean="0"/>
              <a:t> </a:t>
            </a:r>
            <a:r>
              <a:rPr lang="en-US" dirty="0" smtClean="0"/>
              <a:t>many </a:t>
            </a:r>
            <a:r>
              <a:rPr lang="en-US" dirty="0"/>
              <a:t>of his political themes. Also, as several of the poems reveal, Thomas felt that he must preserve his </a:t>
            </a:r>
            <a:r>
              <a:rPr lang="en-US" dirty="0" smtClean="0"/>
              <a:t>artistic</a:t>
            </a:r>
            <a:r>
              <a:rPr lang="tr-TR" dirty="0" smtClean="0"/>
              <a:t> </a:t>
            </a:r>
            <a:r>
              <a:rPr lang="en-US" dirty="0" smtClean="0"/>
              <a:t>detachment </a:t>
            </a:r>
            <a:r>
              <a:rPr lang="en-US" dirty="0"/>
              <a:t>or lose his effectiveness as a poet. </a:t>
            </a:r>
            <a:endParaRPr lang="tr-TR" dirty="0" smtClean="0"/>
          </a:p>
          <a:p>
            <a:r>
              <a:rPr lang="en-US" dirty="0" smtClean="0"/>
              <a:t>Therefore</a:t>
            </a:r>
            <a:r>
              <a:rPr lang="en-US" dirty="0"/>
              <a:t>, he chose to keep his work relatively untypical. </a:t>
            </a:r>
            <a:r>
              <a:rPr lang="en-US" dirty="0" smtClean="0"/>
              <a:t>The</a:t>
            </a:r>
            <a:r>
              <a:rPr lang="tr-TR" dirty="0" smtClean="0"/>
              <a:t> </a:t>
            </a:r>
            <a:r>
              <a:rPr lang="en-US" dirty="0" smtClean="0"/>
              <a:t>results </a:t>
            </a:r>
            <a:r>
              <a:rPr lang="en-US" dirty="0"/>
              <a:t>were especially noticeable in the days when much of the recognized output of British poets was Marxist</a:t>
            </a:r>
          </a:p>
          <a:p>
            <a:r>
              <a:rPr lang="en-US" dirty="0" smtClean="0"/>
              <a:t>Although </a:t>
            </a:r>
            <a:r>
              <a:rPr lang="en-US" dirty="0"/>
              <a:t>Thomas himself professed "rather </a:t>
            </a:r>
            <a:r>
              <a:rPr lang="en-US" dirty="0" smtClean="0"/>
              <a:t>elementary</a:t>
            </a:r>
            <a:r>
              <a:rPr lang="tr-TR" dirty="0" smtClean="0"/>
              <a:t> </a:t>
            </a:r>
            <a:r>
              <a:rPr lang="en-US" dirty="0" smtClean="0"/>
              <a:t>left-wing </a:t>
            </a:r>
            <a:r>
              <a:rPr lang="en-US" dirty="0"/>
              <a:t>politics," no one has observed any appeal to "professional Marxists" in his poetry. </a:t>
            </a:r>
            <a:endParaRPr lang="tr-TR" dirty="0" smtClean="0"/>
          </a:p>
          <a:p>
            <a:r>
              <a:rPr lang="tr-TR" dirty="0" err="1" smtClean="0"/>
              <a:t>In</a:t>
            </a:r>
            <a:r>
              <a:rPr lang="en-US" dirty="0" smtClean="0"/>
              <a:t>1940</a:t>
            </a:r>
            <a:r>
              <a:rPr lang="tr-TR" dirty="0" smtClean="0"/>
              <a:t>s,</a:t>
            </a:r>
            <a:r>
              <a:rPr lang="en-US" dirty="0" smtClean="0"/>
              <a:t>Thomas</a:t>
            </a:r>
            <a:r>
              <a:rPr lang="tr-TR" dirty="0" smtClean="0"/>
              <a:t> </a:t>
            </a:r>
            <a:r>
              <a:rPr lang="tr-TR" dirty="0" err="1" smtClean="0"/>
              <a:t>was</a:t>
            </a:r>
            <a:r>
              <a:rPr lang="tr-TR" dirty="0" smtClean="0"/>
              <a:t> </a:t>
            </a:r>
            <a:r>
              <a:rPr lang="tr-TR" dirty="0" err="1" smtClean="0"/>
              <a:t>considered</a:t>
            </a:r>
            <a:r>
              <a:rPr lang="tr-TR" dirty="0" smtClean="0"/>
              <a:t> as</a:t>
            </a:r>
            <a:r>
              <a:rPr lang="en-US" dirty="0" smtClean="0"/>
              <a:t> </a:t>
            </a:r>
            <a:r>
              <a:rPr lang="en-US" dirty="0"/>
              <a:t>"the most old-fashioned of his generation in his apparent separation of his poetry from </a:t>
            </a:r>
            <a:r>
              <a:rPr lang="en-US" dirty="0" smtClean="0"/>
              <a:t>his</a:t>
            </a:r>
            <a:r>
              <a:rPr lang="tr-TR" dirty="0" smtClean="0"/>
              <a:t> </a:t>
            </a:r>
            <a:r>
              <a:rPr lang="en-US" dirty="0" smtClean="0"/>
              <a:t>politics</a:t>
            </a:r>
            <a:r>
              <a:rPr lang="en-US" dirty="0"/>
              <a:t>."</a:t>
            </a:r>
          </a:p>
          <a:p>
            <a:endParaRPr lang="tr-TR" dirty="0"/>
          </a:p>
        </p:txBody>
      </p:sp>
    </p:spTree>
    <p:extLst>
      <p:ext uri="{BB962C8B-B14F-4D97-AF65-F5344CB8AC3E}">
        <p14:creationId xmlns:p14="http://schemas.microsoft.com/office/powerpoint/2010/main" val="93899433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DEATH-MYTH IN THE POEMS OF THOMAS</a:t>
            </a:r>
            <a:endParaRPr lang="tr-TR" dirty="0"/>
          </a:p>
        </p:txBody>
      </p:sp>
      <p:sp>
        <p:nvSpPr>
          <p:cNvPr id="3" name="İçerik Yer Tutucusu 2"/>
          <p:cNvSpPr>
            <a:spLocks noGrp="1"/>
          </p:cNvSpPr>
          <p:nvPr>
            <p:ph sz="quarter" idx="1"/>
          </p:nvPr>
        </p:nvSpPr>
        <p:spPr>
          <a:xfrm>
            <a:off x="107504" y="1412776"/>
            <a:ext cx="8928992" cy="5445224"/>
          </a:xfrm>
        </p:spPr>
        <p:txBody>
          <a:bodyPr>
            <a:normAutofit/>
          </a:bodyPr>
          <a:lstStyle/>
          <a:p>
            <a:r>
              <a:rPr lang="en-US" dirty="0"/>
              <a:t>The poetry of Dylan Thomas, in its own particular </a:t>
            </a:r>
            <a:r>
              <a:rPr lang="en-US" dirty="0" err="1"/>
              <a:t>spectrality</a:t>
            </a:r>
            <a:r>
              <a:rPr lang="en-US" dirty="0"/>
              <a:t>, also showcases a voice inflected by </a:t>
            </a:r>
            <a:r>
              <a:rPr lang="en-US" dirty="0" smtClean="0"/>
              <a:t>the</a:t>
            </a:r>
            <a:r>
              <a:rPr lang="tr-TR" dirty="0" smtClean="0"/>
              <a:t> </a:t>
            </a:r>
            <a:r>
              <a:rPr lang="en-US" dirty="0" smtClean="0"/>
              <a:t>presence </a:t>
            </a:r>
            <a:r>
              <a:rPr lang="en-US" dirty="0"/>
              <a:t>and insertion of death and the death-image. </a:t>
            </a:r>
            <a:endParaRPr lang="tr-TR" dirty="0" smtClean="0"/>
          </a:p>
          <a:p>
            <a:r>
              <a:rPr lang="tr-TR" dirty="0" smtClean="0"/>
              <a:t>His </a:t>
            </a:r>
            <a:r>
              <a:rPr lang="en-US" dirty="0" smtClean="0"/>
              <a:t>poems </a:t>
            </a:r>
            <a:r>
              <a:rPr lang="en-US" dirty="0"/>
              <a:t>are signified by a powerful death-myth, which emanates from the poet himself. </a:t>
            </a:r>
            <a:endParaRPr lang="tr-TR" dirty="0" smtClean="0"/>
          </a:p>
          <a:p>
            <a:r>
              <a:rPr lang="en-US" dirty="0" smtClean="0"/>
              <a:t>The </a:t>
            </a:r>
            <a:r>
              <a:rPr lang="en-US" dirty="0"/>
              <a:t>poems </a:t>
            </a:r>
            <a:r>
              <a:rPr lang="en-US" dirty="0" smtClean="0"/>
              <a:t>were</a:t>
            </a:r>
            <a:r>
              <a:rPr lang="tr-TR" dirty="0" smtClean="0"/>
              <a:t> </a:t>
            </a:r>
            <a:r>
              <a:rPr lang="en-US" dirty="0" smtClean="0"/>
              <a:t>originally </a:t>
            </a:r>
            <a:r>
              <a:rPr lang="en-US" dirty="0"/>
              <a:t>crafted by Thomas with the presence of death always lurking, but when they were </a:t>
            </a:r>
            <a:r>
              <a:rPr lang="en-US" dirty="0" smtClean="0"/>
              <a:t>subsequently</a:t>
            </a:r>
            <a:r>
              <a:rPr lang="tr-TR" dirty="0" smtClean="0"/>
              <a:t> </a:t>
            </a:r>
            <a:r>
              <a:rPr lang="en-US" dirty="0" smtClean="0"/>
              <a:t>stamped </a:t>
            </a:r>
            <a:r>
              <a:rPr lang="en-US" dirty="0"/>
              <a:t>with a “seal of authenticity” by his death amidst controversy and excess in America, Thomas </a:t>
            </a:r>
            <a:r>
              <a:rPr lang="en-US" dirty="0" smtClean="0"/>
              <a:t>himself</a:t>
            </a:r>
            <a:r>
              <a:rPr lang="tr-TR" dirty="0" smtClean="0"/>
              <a:t> </a:t>
            </a:r>
            <a:r>
              <a:rPr lang="en-US" dirty="0" smtClean="0"/>
              <a:t>became </a:t>
            </a:r>
            <a:r>
              <a:rPr lang="en-US" dirty="0"/>
              <a:t>a spectral figure of death. </a:t>
            </a:r>
            <a:endParaRPr lang="tr-TR" dirty="0" smtClean="0"/>
          </a:p>
        </p:txBody>
      </p:sp>
    </p:spTree>
    <p:extLst>
      <p:ext uri="{BB962C8B-B14F-4D97-AF65-F5344CB8AC3E}">
        <p14:creationId xmlns:p14="http://schemas.microsoft.com/office/powerpoint/2010/main" val="4154088580"/>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4638"/>
            <a:ext cx="7467600" cy="58018"/>
          </a:xfrm>
        </p:spPr>
        <p:txBody>
          <a:bodyPr>
            <a:normAutofit fontScale="90000"/>
          </a:bodyPr>
          <a:lstStyle/>
          <a:p>
            <a:endParaRPr lang="tr-TR" dirty="0"/>
          </a:p>
        </p:txBody>
      </p:sp>
      <p:sp>
        <p:nvSpPr>
          <p:cNvPr id="3" name="İçerik Yer Tutucusu 2"/>
          <p:cNvSpPr>
            <a:spLocks noGrp="1"/>
          </p:cNvSpPr>
          <p:nvPr>
            <p:ph sz="quarter" idx="1"/>
          </p:nvPr>
        </p:nvSpPr>
        <p:spPr>
          <a:xfrm>
            <a:off x="0" y="0"/>
            <a:ext cx="9036496" cy="6813376"/>
          </a:xfrm>
        </p:spPr>
        <p:txBody>
          <a:bodyPr/>
          <a:lstStyle/>
          <a:p>
            <a:endParaRPr lang="tr-TR" dirty="0" smtClean="0"/>
          </a:p>
          <a:p>
            <a:r>
              <a:rPr lang="en-US" dirty="0"/>
              <a:t>Death is the device by which Thomas crafted many of his most indelible </a:t>
            </a:r>
            <a:r>
              <a:rPr lang="en-US" dirty="0" smtClean="0"/>
              <a:t>and</a:t>
            </a:r>
            <a:r>
              <a:rPr lang="tr-TR" dirty="0" smtClean="0"/>
              <a:t> </a:t>
            </a:r>
            <a:r>
              <a:rPr lang="en-US" dirty="0" smtClean="0"/>
              <a:t>famous poems. </a:t>
            </a:r>
            <a:r>
              <a:rPr lang="en-US" dirty="0"/>
              <a:t>Not only was </a:t>
            </a:r>
            <a:r>
              <a:rPr lang="en-US" dirty="0" smtClean="0"/>
              <a:t>Thomas</a:t>
            </a:r>
            <a:r>
              <a:rPr lang="tr-TR" dirty="0" smtClean="0"/>
              <a:t> </a:t>
            </a:r>
            <a:r>
              <a:rPr lang="en-US" dirty="0" smtClean="0"/>
              <a:t>engaged </a:t>
            </a:r>
            <a:r>
              <a:rPr lang="en-US" dirty="0"/>
              <a:t>in the crafting and living of his own myth, but in his image of what the Poet should be, he also </a:t>
            </a:r>
            <a:r>
              <a:rPr lang="en-US" dirty="0" smtClean="0"/>
              <a:t>upheld</a:t>
            </a:r>
            <a:r>
              <a:rPr lang="tr-TR" dirty="0" smtClean="0"/>
              <a:t> </a:t>
            </a:r>
            <a:r>
              <a:rPr lang="en-US" dirty="0" smtClean="0"/>
              <a:t>the </a:t>
            </a:r>
            <a:r>
              <a:rPr lang="en-US" dirty="0"/>
              <a:t>truth value of that myth by dying in tragic circumstances at age 39</a:t>
            </a:r>
            <a:r>
              <a:rPr lang="en-US" dirty="0" smtClean="0"/>
              <a:t>.</a:t>
            </a:r>
            <a:endParaRPr lang="tr-TR" dirty="0" smtClean="0"/>
          </a:p>
          <a:p>
            <a:r>
              <a:rPr lang="en-US" dirty="0" smtClean="0"/>
              <a:t> </a:t>
            </a:r>
            <a:r>
              <a:rPr lang="tr-TR" dirty="0" smtClean="0"/>
              <a:t>T</a:t>
            </a:r>
            <a:r>
              <a:rPr lang="en-US" dirty="0" smtClean="0"/>
              <a:t>he presence </a:t>
            </a:r>
            <a:r>
              <a:rPr lang="en-US" dirty="0"/>
              <a:t>of such a death causes spectral images to heavily upon the struggle of life versus </a:t>
            </a:r>
            <a:r>
              <a:rPr lang="en-US" dirty="0" smtClean="0"/>
              <a:t>death</a:t>
            </a:r>
            <a:r>
              <a:rPr lang="tr-TR" dirty="0" smtClean="0"/>
              <a:t>.</a:t>
            </a:r>
          </a:p>
          <a:p>
            <a:r>
              <a:rPr lang="en-US" dirty="0"/>
              <a:t>Dylan Thomas has not only been tied to death in his poems by their words, but the nature of </a:t>
            </a:r>
            <a:r>
              <a:rPr lang="en-US" dirty="0" smtClean="0"/>
              <a:t>their</a:t>
            </a:r>
            <a:r>
              <a:rPr lang="tr-TR" dirty="0" smtClean="0"/>
              <a:t> </a:t>
            </a:r>
            <a:r>
              <a:rPr lang="en-US" dirty="0" smtClean="0"/>
              <a:t>images</a:t>
            </a:r>
            <a:r>
              <a:rPr lang="en-US" dirty="0"/>
              <a:t>. </a:t>
            </a:r>
            <a:endParaRPr lang="tr-TR" dirty="0" smtClean="0"/>
          </a:p>
          <a:p>
            <a:r>
              <a:rPr lang="en-US" dirty="0" smtClean="0"/>
              <a:t>He </a:t>
            </a:r>
            <a:r>
              <a:rPr lang="en-US" dirty="0"/>
              <a:t>helped foster and craft his own death-myth in his poems, but also fulfilled it, unwittingly or not, </a:t>
            </a:r>
            <a:r>
              <a:rPr lang="en-US" dirty="0" smtClean="0"/>
              <a:t>by</a:t>
            </a:r>
            <a:r>
              <a:rPr lang="tr-TR" dirty="0" smtClean="0"/>
              <a:t> </a:t>
            </a:r>
            <a:r>
              <a:rPr lang="en-US" dirty="0" smtClean="0"/>
              <a:t>dying </a:t>
            </a:r>
            <a:r>
              <a:rPr lang="en-US" dirty="0"/>
              <a:t>far away in America, fueled by alcohol, sex, and a baffling assortment of strange circumstances.</a:t>
            </a:r>
            <a:endParaRPr lang="tr-TR" dirty="0"/>
          </a:p>
        </p:txBody>
      </p:sp>
    </p:spTree>
    <p:extLst>
      <p:ext uri="{BB962C8B-B14F-4D97-AF65-F5344CB8AC3E}">
        <p14:creationId xmlns:p14="http://schemas.microsoft.com/office/powerpoint/2010/main" val="208991553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algn="ctr"/>
            <a:r>
              <a:rPr lang="tr-TR" dirty="0" smtClean="0"/>
              <a:t>BIOGRAPHY</a:t>
            </a:r>
            <a:endParaRPr lang="tr-TR" dirty="0"/>
          </a:p>
        </p:txBody>
      </p:sp>
      <p:sp>
        <p:nvSpPr>
          <p:cNvPr id="3" name="İçerik Yer Tutucusu 2"/>
          <p:cNvSpPr>
            <a:spLocks noGrp="1"/>
          </p:cNvSpPr>
          <p:nvPr>
            <p:ph sz="quarter" idx="1"/>
          </p:nvPr>
        </p:nvSpPr>
        <p:spPr>
          <a:xfrm>
            <a:off x="0" y="1412776"/>
            <a:ext cx="9144000" cy="5445224"/>
          </a:xfrm>
        </p:spPr>
        <p:txBody>
          <a:bodyPr/>
          <a:lstStyle/>
          <a:p>
            <a:r>
              <a:rPr lang="en-US" dirty="0"/>
              <a:t>Dylan </a:t>
            </a:r>
            <a:r>
              <a:rPr lang="en-US" dirty="0" err="1"/>
              <a:t>Marlais</a:t>
            </a:r>
            <a:r>
              <a:rPr lang="en-US" dirty="0"/>
              <a:t> Thomas was born on October 27, 1914, in Swansea, South Wales. </a:t>
            </a:r>
            <a:endParaRPr lang="tr-TR" dirty="0" smtClean="0"/>
          </a:p>
          <a:p>
            <a:r>
              <a:rPr lang="en-US" dirty="0" smtClean="0"/>
              <a:t>His </a:t>
            </a:r>
            <a:r>
              <a:rPr lang="en-US" dirty="0"/>
              <a:t>father was an English Literature professor at the local grammar school and would often recite Shakespeare to Thomas before he could read. </a:t>
            </a:r>
            <a:endParaRPr lang="tr-TR" dirty="0" smtClean="0"/>
          </a:p>
          <a:p>
            <a:r>
              <a:rPr lang="en-US" dirty="0" smtClean="0"/>
              <a:t>He </a:t>
            </a:r>
            <a:r>
              <a:rPr lang="en-US" dirty="0"/>
              <a:t>loved the sounds of nursery rhymes, foreshadowing his love for the rhythmic ballads of Gerard Manley Hopkins, W. B. Yeats, and Edgar Allan Poe. </a:t>
            </a:r>
            <a:endParaRPr lang="tr-TR" dirty="0" smtClean="0"/>
          </a:p>
          <a:p>
            <a:r>
              <a:rPr lang="en-US" dirty="0" smtClean="0"/>
              <a:t>Although </a:t>
            </a:r>
            <a:r>
              <a:rPr lang="en-US" dirty="0"/>
              <a:t>both of his parents spoke fluent Welsh, Thomas and his older sister never learned the language, and Thomas wrote exclusively in English.</a:t>
            </a:r>
            <a:endParaRPr lang="tr-TR" dirty="0"/>
          </a:p>
        </p:txBody>
      </p:sp>
    </p:spTree>
    <p:extLst>
      <p:ext uri="{BB962C8B-B14F-4D97-AF65-F5344CB8AC3E}">
        <p14:creationId xmlns:p14="http://schemas.microsoft.com/office/powerpoint/2010/main" val="4293068285"/>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4638"/>
            <a:ext cx="7467600" cy="58018"/>
          </a:xfrm>
        </p:spPr>
        <p:txBody>
          <a:bodyPr>
            <a:normAutofit fontScale="90000"/>
          </a:bodyPr>
          <a:lstStyle/>
          <a:p>
            <a:endParaRPr lang="tr-TR" dirty="0"/>
          </a:p>
        </p:txBody>
      </p:sp>
      <p:sp>
        <p:nvSpPr>
          <p:cNvPr id="3" name="İçerik Yer Tutucusu 2"/>
          <p:cNvSpPr>
            <a:spLocks noGrp="1"/>
          </p:cNvSpPr>
          <p:nvPr>
            <p:ph sz="quarter" idx="1"/>
          </p:nvPr>
        </p:nvSpPr>
        <p:spPr>
          <a:xfrm>
            <a:off x="107504" y="116632"/>
            <a:ext cx="9036496" cy="6741368"/>
          </a:xfrm>
        </p:spPr>
        <p:txBody>
          <a:bodyPr>
            <a:normAutofit/>
          </a:bodyPr>
          <a:lstStyle/>
          <a:p>
            <a:endParaRPr lang="tr-TR" dirty="0" smtClean="0"/>
          </a:p>
          <a:p>
            <a:r>
              <a:rPr lang="en-US" dirty="0" smtClean="0"/>
              <a:t>Dylan </a:t>
            </a:r>
            <a:r>
              <a:rPr lang="en-US" dirty="0"/>
              <a:t>Thomas was </a:t>
            </a:r>
            <a:r>
              <a:rPr lang="en-US" dirty="0" smtClean="0"/>
              <a:t>not</a:t>
            </a:r>
            <a:r>
              <a:rPr lang="tr-TR" dirty="0" smtClean="0"/>
              <a:t> </a:t>
            </a:r>
            <a:r>
              <a:rPr lang="en-US" dirty="0" smtClean="0"/>
              <a:t>only </a:t>
            </a:r>
            <a:r>
              <a:rPr lang="en-US" dirty="0"/>
              <a:t>crafting the mythology of death in his poems, but was actually living it. </a:t>
            </a:r>
            <a:endParaRPr lang="tr-TR" dirty="0" smtClean="0"/>
          </a:p>
          <a:p>
            <a:r>
              <a:rPr lang="en-US" dirty="0" smtClean="0"/>
              <a:t>In </a:t>
            </a:r>
            <a:r>
              <a:rPr lang="en-US" dirty="0"/>
              <a:t>Albert Camus “The Myth </a:t>
            </a:r>
            <a:r>
              <a:rPr lang="en-US" dirty="0" smtClean="0"/>
              <a:t>of</a:t>
            </a:r>
            <a:r>
              <a:rPr lang="tr-TR" dirty="0" smtClean="0"/>
              <a:t> </a:t>
            </a:r>
            <a:r>
              <a:rPr lang="en-US" dirty="0" smtClean="0"/>
              <a:t>Sisyphus</a:t>
            </a:r>
            <a:r>
              <a:rPr lang="en-US" dirty="0"/>
              <a:t>”, he writes: “a man defines himself by his make-believe as well as by his sincere impulses”. </a:t>
            </a:r>
            <a:endParaRPr lang="tr-TR" dirty="0" smtClean="0"/>
          </a:p>
          <a:p>
            <a:r>
              <a:rPr lang="en-US" dirty="0" smtClean="0"/>
              <a:t>Dylan</a:t>
            </a:r>
            <a:r>
              <a:rPr lang="tr-TR" dirty="0" smtClean="0"/>
              <a:t> </a:t>
            </a:r>
            <a:r>
              <a:rPr lang="en-US" dirty="0" smtClean="0"/>
              <a:t>Thomas </a:t>
            </a:r>
            <a:r>
              <a:rPr lang="en-US" dirty="0"/>
              <a:t>wrote his poems specifically with his death, and the subsequent reception of his poetic death-image, </a:t>
            </a:r>
            <a:r>
              <a:rPr lang="en-US" dirty="0" smtClean="0"/>
              <a:t>in</a:t>
            </a:r>
            <a:r>
              <a:rPr lang="tr-TR" dirty="0" smtClean="0"/>
              <a:t> </a:t>
            </a:r>
            <a:r>
              <a:rPr lang="en-US" dirty="0" smtClean="0"/>
              <a:t>mind</a:t>
            </a:r>
            <a:r>
              <a:rPr lang="en-US" dirty="0"/>
              <a:t>. </a:t>
            </a:r>
            <a:endParaRPr lang="tr-TR" dirty="0" smtClean="0"/>
          </a:p>
          <a:p>
            <a:r>
              <a:rPr lang="tr-TR" dirty="0" smtClean="0"/>
              <a:t>His </a:t>
            </a:r>
            <a:r>
              <a:rPr lang="en-US" dirty="0" smtClean="0"/>
              <a:t>poems </a:t>
            </a:r>
            <a:r>
              <a:rPr lang="en-US" dirty="0"/>
              <a:t>are extensions of the myth he was enacting, where he could link his “sincere </a:t>
            </a:r>
            <a:r>
              <a:rPr lang="en-US" dirty="0" smtClean="0"/>
              <a:t>impulses”</a:t>
            </a:r>
            <a:r>
              <a:rPr lang="tr-TR" dirty="0" smtClean="0"/>
              <a:t> </a:t>
            </a:r>
            <a:r>
              <a:rPr lang="en-US" dirty="0" smtClean="0"/>
              <a:t>with </a:t>
            </a:r>
            <a:r>
              <a:rPr lang="en-US" dirty="0"/>
              <a:t>the extensive reaches of his “make-believe”. </a:t>
            </a:r>
            <a:endParaRPr lang="tr-TR" dirty="0" smtClean="0"/>
          </a:p>
          <a:p>
            <a:r>
              <a:rPr lang="en-US" dirty="0" smtClean="0"/>
              <a:t>Poems </a:t>
            </a:r>
            <a:r>
              <a:rPr lang="en-US" dirty="0"/>
              <a:t>are where Thomas s perception of his myth </a:t>
            </a:r>
            <a:r>
              <a:rPr lang="en-US" dirty="0" smtClean="0"/>
              <a:t>is</a:t>
            </a:r>
            <a:r>
              <a:rPr lang="tr-TR" dirty="0" smtClean="0"/>
              <a:t> </a:t>
            </a:r>
            <a:r>
              <a:rPr lang="en-US" dirty="0" smtClean="0"/>
              <a:t>manually </a:t>
            </a:r>
            <a:r>
              <a:rPr lang="en-US" dirty="0"/>
              <a:t>linked to the observations of nature, the earth, and of life and death. </a:t>
            </a:r>
            <a:endParaRPr lang="tr-TR" dirty="0" smtClean="0"/>
          </a:p>
          <a:p>
            <a:endParaRPr lang="tr-TR" dirty="0"/>
          </a:p>
        </p:txBody>
      </p:sp>
    </p:spTree>
    <p:extLst>
      <p:ext uri="{BB962C8B-B14F-4D97-AF65-F5344CB8AC3E}">
        <p14:creationId xmlns:p14="http://schemas.microsoft.com/office/powerpoint/2010/main" val="3635793773"/>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THE IMAGERY OF DYLAN THOMAS</a:t>
            </a:r>
            <a:endParaRPr lang="tr-TR" dirty="0"/>
          </a:p>
        </p:txBody>
      </p:sp>
      <p:sp>
        <p:nvSpPr>
          <p:cNvPr id="3" name="İçerik Yer Tutucusu 2"/>
          <p:cNvSpPr>
            <a:spLocks noGrp="1"/>
          </p:cNvSpPr>
          <p:nvPr>
            <p:ph sz="quarter" idx="1"/>
          </p:nvPr>
        </p:nvSpPr>
        <p:spPr>
          <a:xfrm>
            <a:off x="107504" y="1600200"/>
            <a:ext cx="8928992" cy="5141168"/>
          </a:xfrm>
        </p:spPr>
        <p:txBody>
          <a:bodyPr>
            <a:normAutofit lnSpcReduction="10000"/>
          </a:bodyPr>
          <a:lstStyle/>
          <a:p>
            <a:r>
              <a:rPr lang="en-US" dirty="0"/>
              <a:t>The intensity of any literary work largely depends on powerful imagination. It also depends on </a:t>
            </a:r>
            <a:r>
              <a:rPr lang="en-US" dirty="0" smtClean="0"/>
              <a:t>the</a:t>
            </a:r>
            <a:r>
              <a:rPr lang="tr-TR" dirty="0" smtClean="0"/>
              <a:t> </a:t>
            </a:r>
            <a:r>
              <a:rPr lang="en-US" dirty="0" smtClean="0"/>
              <a:t>effective </a:t>
            </a:r>
            <a:r>
              <a:rPr lang="en-US" dirty="0"/>
              <a:t>execution of that very imagination in the pages of a literary work. Therefore, to </a:t>
            </a:r>
            <a:r>
              <a:rPr lang="en-US" dirty="0" err="1"/>
              <a:t>visualise</a:t>
            </a:r>
            <a:r>
              <a:rPr lang="en-US" dirty="0"/>
              <a:t> </a:t>
            </a:r>
            <a:r>
              <a:rPr lang="en-US" dirty="0" smtClean="0"/>
              <a:t>his/her</a:t>
            </a:r>
            <a:r>
              <a:rPr lang="tr-TR" dirty="0" smtClean="0"/>
              <a:t> </a:t>
            </a:r>
            <a:r>
              <a:rPr lang="en-US" dirty="0" smtClean="0"/>
              <a:t>imagination </a:t>
            </a:r>
            <a:r>
              <a:rPr lang="en-US" dirty="0"/>
              <a:t>the poet/writer often employs various literary devices. The most effective and compelling of </a:t>
            </a:r>
            <a:r>
              <a:rPr lang="en-US" dirty="0" smtClean="0"/>
              <a:t>those</a:t>
            </a:r>
            <a:r>
              <a:rPr lang="tr-TR" dirty="0" smtClean="0"/>
              <a:t> </a:t>
            </a:r>
            <a:r>
              <a:rPr lang="en-US" dirty="0" smtClean="0"/>
              <a:t>is </a:t>
            </a:r>
            <a:r>
              <a:rPr lang="en-US" dirty="0"/>
              <a:t>the use of imagery (a figure of speech</a:t>
            </a:r>
            <a:r>
              <a:rPr lang="en-US" dirty="0" smtClean="0"/>
              <a:t>).</a:t>
            </a:r>
            <a:endParaRPr lang="tr-TR" dirty="0" smtClean="0"/>
          </a:p>
          <a:p>
            <a:r>
              <a:rPr lang="en-US" dirty="0"/>
              <a:t>Dylan Thomas is widely regarded as one of the 20th Century's most influential lyrical poets, </a:t>
            </a:r>
            <a:r>
              <a:rPr lang="en-US" dirty="0" smtClean="0"/>
              <a:t>and</a:t>
            </a:r>
            <a:r>
              <a:rPr lang="tr-TR" dirty="0" smtClean="0"/>
              <a:t> </a:t>
            </a:r>
            <a:r>
              <a:rPr lang="en-US" dirty="0" smtClean="0"/>
              <a:t>amongst </a:t>
            </a:r>
            <a:r>
              <a:rPr lang="en-US" dirty="0"/>
              <a:t>the finest as such of all time. His acclaim is partly due to the force and vitality of his verbal </a:t>
            </a:r>
            <a:r>
              <a:rPr lang="en-US" dirty="0" smtClean="0"/>
              <a:t>imagery</a:t>
            </a:r>
            <a:r>
              <a:rPr lang="tr-TR" dirty="0" smtClean="0"/>
              <a:t> </a:t>
            </a:r>
            <a:r>
              <a:rPr lang="en-US" dirty="0" smtClean="0"/>
              <a:t>that </a:t>
            </a:r>
            <a:r>
              <a:rPr lang="en-US" dirty="0"/>
              <a:t>is uniquely brilliant and inspirational. His vivid and often fantastic imagery was a rejection of the trends </a:t>
            </a:r>
            <a:r>
              <a:rPr lang="en-US" dirty="0" smtClean="0"/>
              <a:t>in</a:t>
            </a:r>
            <a:r>
              <a:rPr lang="tr-TR" dirty="0" smtClean="0"/>
              <a:t> </a:t>
            </a:r>
            <a:r>
              <a:rPr lang="en-US" dirty="0" smtClean="0"/>
              <a:t>the </a:t>
            </a:r>
            <a:r>
              <a:rPr lang="en-US" dirty="0"/>
              <a:t>20th Century poetics. </a:t>
            </a:r>
            <a:endParaRPr lang="tr-TR" dirty="0"/>
          </a:p>
        </p:txBody>
      </p:sp>
    </p:spTree>
    <p:extLst>
      <p:ext uri="{BB962C8B-B14F-4D97-AF65-F5344CB8AC3E}">
        <p14:creationId xmlns:p14="http://schemas.microsoft.com/office/powerpoint/2010/main" val="277242269"/>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4638"/>
            <a:ext cx="7467600" cy="58018"/>
          </a:xfrm>
        </p:spPr>
        <p:txBody>
          <a:bodyPr>
            <a:normAutofit fontScale="90000"/>
          </a:bodyPr>
          <a:lstStyle/>
          <a:p>
            <a:endParaRPr lang="tr-TR" dirty="0"/>
          </a:p>
        </p:txBody>
      </p:sp>
      <p:sp>
        <p:nvSpPr>
          <p:cNvPr id="3" name="İçerik Yer Tutucusu 2"/>
          <p:cNvSpPr>
            <a:spLocks noGrp="1"/>
          </p:cNvSpPr>
          <p:nvPr>
            <p:ph sz="quarter" idx="1"/>
          </p:nvPr>
        </p:nvSpPr>
        <p:spPr>
          <a:xfrm>
            <a:off x="179512" y="116632"/>
            <a:ext cx="8856984" cy="6741368"/>
          </a:xfrm>
        </p:spPr>
        <p:txBody>
          <a:bodyPr/>
          <a:lstStyle/>
          <a:p>
            <a:endParaRPr lang="tr-TR" dirty="0" smtClean="0"/>
          </a:p>
          <a:p>
            <a:r>
              <a:rPr lang="en-US" dirty="0"/>
              <a:t>While his contemporaries gradually altered their writing to serious topical verse, Thomas devoted himself to his passionately felt emotions. </a:t>
            </a:r>
            <a:endParaRPr lang="tr-TR" dirty="0" smtClean="0"/>
          </a:p>
          <a:p>
            <a:r>
              <a:rPr lang="en-US" dirty="0" smtClean="0"/>
              <a:t>Thomas</a:t>
            </a:r>
            <a:r>
              <a:rPr lang="en-US" dirty="0"/>
              <a:t>, in many ways, was more in alignment </a:t>
            </a:r>
            <a:r>
              <a:rPr lang="en-US" dirty="0" smtClean="0"/>
              <a:t>with</a:t>
            </a:r>
            <a:r>
              <a:rPr lang="tr-TR" dirty="0" smtClean="0"/>
              <a:t> </a:t>
            </a:r>
            <a:r>
              <a:rPr lang="en-US" dirty="0" smtClean="0"/>
              <a:t>the </a:t>
            </a:r>
            <a:r>
              <a:rPr lang="en-US" dirty="0"/>
              <a:t>Romantics than he was with the poets of his era. </a:t>
            </a:r>
            <a:endParaRPr lang="tr-TR" dirty="0" smtClean="0"/>
          </a:p>
          <a:p>
            <a:r>
              <a:rPr lang="en-US" dirty="0" smtClean="0"/>
              <a:t>He </a:t>
            </a:r>
            <a:r>
              <a:rPr lang="en-US" dirty="0"/>
              <a:t>was considered the Shelley of the 20th century as </a:t>
            </a:r>
            <a:r>
              <a:rPr lang="en-US" dirty="0" smtClean="0"/>
              <a:t>his</a:t>
            </a:r>
            <a:r>
              <a:rPr lang="tr-TR" dirty="0" smtClean="0"/>
              <a:t> </a:t>
            </a:r>
            <a:r>
              <a:rPr lang="en-US" dirty="0" smtClean="0"/>
              <a:t>poems </a:t>
            </a:r>
            <a:r>
              <a:rPr lang="en-US" dirty="0"/>
              <a:t>were the perfect embodiments of 'new-romanticism' with their violent natural imagery, sexual </a:t>
            </a:r>
            <a:r>
              <a:rPr lang="en-US" dirty="0" smtClean="0"/>
              <a:t>and</a:t>
            </a:r>
            <a:r>
              <a:rPr lang="tr-TR" dirty="0" smtClean="0"/>
              <a:t> </a:t>
            </a:r>
            <a:r>
              <a:rPr lang="en-US" dirty="0" smtClean="0"/>
              <a:t>Christian </a:t>
            </a:r>
            <a:r>
              <a:rPr lang="en-US" dirty="0"/>
              <a:t>symbolism and </a:t>
            </a:r>
            <a:r>
              <a:rPr lang="en-US" dirty="0" smtClean="0"/>
              <a:t>emotional</a:t>
            </a:r>
            <a:r>
              <a:rPr lang="tr-TR" dirty="0" smtClean="0"/>
              <a:t> </a:t>
            </a:r>
            <a:r>
              <a:rPr lang="en-US" dirty="0" smtClean="0"/>
              <a:t>Subject </a:t>
            </a:r>
            <a:r>
              <a:rPr lang="en-US" dirty="0"/>
              <a:t>matter expressed in a singing rhythmical </a:t>
            </a:r>
            <a:r>
              <a:rPr lang="en-US" dirty="0" smtClean="0"/>
              <a:t>verse</a:t>
            </a:r>
            <a:r>
              <a:rPr lang="tr-TR" dirty="0" smtClean="0"/>
              <a:t>. </a:t>
            </a:r>
            <a:endParaRPr lang="en-US" dirty="0"/>
          </a:p>
        </p:txBody>
      </p:sp>
    </p:spTree>
    <p:extLst>
      <p:ext uri="{BB962C8B-B14F-4D97-AF65-F5344CB8AC3E}">
        <p14:creationId xmlns:p14="http://schemas.microsoft.com/office/powerpoint/2010/main" val="659410925"/>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4638"/>
            <a:ext cx="7467600" cy="58018"/>
          </a:xfrm>
        </p:spPr>
        <p:txBody>
          <a:bodyPr>
            <a:normAutofit fontScale="90000"/>
          </a:bodyPr>
          <a:lstStyle/>
          <a:p>
            <a:endParaRPr lang="tr-TR" dirty="0"/>
          </a:p>
        </p:txBody>
      </p:sp>
      <p:sp>
        <p:nvSpPr>
          <p:cNvPr id="3" name="İçerik Yer Tutucusu 2"/>
          <p:cNvSpPr>
            <a:spLocks noGrp="1"/>
          </p:cNvSpPr>
          <p:nvPr>
            <p:ph sz="quarter" idx="1"/>
          </p:nvPr>
        </p:nvSpPr>
        <p:spPr>
          <a:xfrm>
            <a:off x="251520" y="116632"/>
            <a:ext cx="8712968" cy="6357320"/>
          </a:xfrm>
        </p:spPr>
        <p:txBody>
          <a:bodyPr>
            <a:normAutofit/>
          </a:bodyPr>
          <a:lstStyle/>
          <a:p>
            <a:endParaRPr lang="tr-TR" dirty="0" smtClean="0"/>
          </a:p>
          <a:p>
            <a:r>
              <a:rPr lang="en-US" dirty="0" smtClean="0"/>
              <a:t>Dylan </a:t>
            </a:r>
            <a:r>
              <a:rPr lang="en-US" dirty="0"/>
              <a:t>Thomas attached great importance to the use of imagery, and an understanding of his imagery </a:t>
            </a:r>
            <a:r>
              <a:rPr lang="en-US" dirty="0" smtClean="0"/>
              <a:t>is</a:t>
            </a:r>
            <a:r>
              <a:rPr lang="tr-TR" dirty="0" smtClean="0"/>
              <a:t> </a:t>
            </a:r>
            <a:r>
              <a:rPr lang="en-US" dirty="0" smtClean="0"/>
              <a:t>essential </a:t>
            </a:r>
            <a:r>
              <a:rPr lang="en-US" dirty="0"/>
              <a:t>for an understanding of his poetry. </a:t>
            </a:r>
            <a:endParaRPr lang="tr-TR" dirty="0" smtClean="0"/>
          </a:p>
          <a:p>
            <a:r>
              <a:rPr lang="en-US" dirty="0" smtClean="0"/>
              <a:t>Thomas</a:t>
            </a:r>
            <a:r>
              <a:rPr lang="en-US" dirty="0"/>
              <a:t>' vivid imagery involved word play, fractured syntax, </a:t>
            </a:r>
            <a:r>
              <a:rPr lang="en-US" dirty="0" smtClean="0"/>
              <a:t>and</a:t>
            </a:r>
            <a:r>
              <a:rPr lang="tr-TR" dirty="0" smtClean="0"/>
              <a:t> </a:t>
            </a:r>
            <a:r>
              <a:rPr lang="en-US" dirty="0" smtClean="0"/>
              <a:t>personal </a:t>
            </a:r>
            <a:r>
              <a:rPr lang="en-US" dirty="0"/>
              <a:t>symbolism</a:t>
            </a:r>
            <a:r>
              <a:rPr lang="en-US" dirty="0" smtClean="0"/>
              <a:t>.</a:t>
            </a:r>
            <a:endParaRPr lang="tr-TR" dirty="0" smtClean="0"/>
          </a:p>
          <a:p>
            <a:r>
              <a:rPr lang="en-US" dirty="0" smtClean="0"/>
              <a:t> </a:t>
            </a:r>
            <a:r>
              <a:rPr lang="en-US" dirty="0"/>
              <a:t>Thomas‟ poetic imagery shows the use of a mixture of several techniques, the </a:t>
            </a:r>
            <a:r>
              <a:rPr lang="en-US" dirty="0" smtClean="0"/>
              <a:t>most</a:t>
            </a:r>
            <a:r>
              <a:rPr lang="tr-TR" dirty="0" smtClean="0"/>
              <a:t> </a:t>
            </a:r>
            <a:r>
              <a:rPr lang="en-US" dirty="0" smtClean="0"/>
              <a:t>prominent </a:t>
            </a:r>
            <a:r>
              <a:rPr lang="en-US" dirty="0"/>
              <a:t>being the surrealistic, imagistic, and metaphysical. </a:t>
            </a:r>
            <a:endParaRPr lang="tr-TR" dirty="0" smtClean="0"/>
          </a:p>
          <a:p>
            <a:r>
              <a:rPr lang="en-US" dirty="0" smtClean="0"/>
              <a:t>But </a:t>
            </a:r>
            <a:r>
              <a:rPr lang="en-US" dirty="0"/>
              <a:t>the bible, his study of Shakespeare </a:t>
            </a:r>
            <a:r>
              <a:rPr lang="en-US" dirty="0" smtClean="0"/>
              <a:t>and</a:t>
            </a:r>
            <a:r>
              <a:rPr lang="tr-TR" dirty="0" smtClean="0"/>
              <a:t> </a:t>
            </a:r>
            <a:r>
              <a:rPr lang="en-US" dirty="0" smtClean="0"/>
              <a:t>other </a:t>
            </a:r>
            <a:r>
              <a:rPr lang="en-US" dirty="0"/>
              <a:t>English poets also laid under contribution. Thomas as a resourceful "language-changer", </a:t>
            </a:r>
            <a:r>
              <a:rPr lang="en-US" dirty="0" smtClean="0"/>
              <a:t>like</a:t>
            </a:r>
            <a:r>
              <a:rPr lang="tr-TR" dirty="0" smtClean="0"/>
              <a:t> </a:t>
            </a:r>
            <a:r>
              <a:rPr lang="en-US" dirty="0" smtClean="0"/>
              <a:t>Shakespeare</a:t>
            </a:r>
            <a:r>
              <a:rPr lang="en-US" dirty="0"/>
              <a:t>, Dickens, Hopkins and Joyce, shaped the English language into a richly original mélange </a:t>
            </a:r>
            <a:r>
              <a:rPr lang="en-US" dirty="0" smtClean="0"/>
              <a:t>of</a:t>
            </a:r>
            <a:r>
              <a:rPr lang="tr-TR" dirty="0" smtClean="0"/>
              <a:t> </a:t>
            </a:r>
            <a:r>
              <a:rPr lang="en-US" dirty="0" smtClean="0"/>
              <a:t>rhythm</a:t>
            </a:r>
            <a:r>
              <a:rPr lang="en-US" dirty="0"/>
              <a:t>, imagery and literary allusion. </a:t>
            </a:r>
            <a:endParaRPr lang="tr-TR" dirty="0" smtClean="0"/>
          </a:p>
          <a:p>
            <a:pPr marL="0" indent="0">
              <a:buNone/>
            </a:pPr>
            <a:endParaRPr lang="tr-TR" dirty="0"/>
          </a:p>
        </p:txBody>
      </p:sp>
    </p:spTree>
    <p:extLst>
      <p:ext uri="{BB962C8B-B14F-4D97-AF65-F5344CB8AC3E}">
        <p14:creationId xmlns:p14="http://schemas.microsoft.com/office/powerpoint/2010/main" val="1306783526"/>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algn="ctr"/>
            <a:r>
              <a:rPr lang="tr-TR" dirty="0" smtClean="0"/>
              <a:t>THE POETIC STYLE OF DYLAN THOMAS</a:t>
            </a:r>
            <a:endParaRPr lang="tr-TR" dirty="0"/>
          </a:p>
        </p:txBody>
      </p:sp>
      <p:sp>
        <p:nvSpPr>
          <p:cNvPr id="3" name="İçerik Yer Tutucusu 2"/>
          <p:cNvSpPr>
            <a:spLocks noGrp="1"/>
          </p:cNvSpPr>
          <p:nvPr>
            <p:ph sz="quarter" idx="1"/>
          </p:nvPr>
        </p:nvSpPr>
        <p:spPr/>
        <p:txBody>
          <a:bodyPr>
            <a:normAutofit fontScale="92500"/>
          </a:bodyPr>
          <a:lstStyle/>
          <a:p>
            <a:r>
              <a:rPr lang="en-US" dirty="0"/>
              <a:t>Thomas claimed that his poetry was "the record of my individual struggle from darkness toward </a:t>
            </a:r>
            <a:r>
              <a:rPr lang="en-US" dirty="0" smtClean="0"/>
              <a:t>some</a:t>
            </a:r>
            <a:r>
              <a:rPr lang="tr-TR" dirty="0" smtClean="0"/>
              <a:t> </a:t>
            </a:r>
            <a:r>
              <a:rPr lang="en-US" dirty="0" smtClean="0"/>
              <a:t>measure </a:t>
            </a:r>
            <a:r>
              <a:rPr lang="en-US" dirty="0"/>
              <a:t>of light.… To be stripped of darkness is to be clean, to strip of darkness is to make clean." </a:t>
            </a:r>
            <a:endParaRPr lang="tr-TR" dirty="0" smtClean="0"/>
          </a:p>
          <a:p>
            <a:r>
              <a:rPr lang="en-US" dirty="0" smtClean="0"/>
              <a:t>He also</a:t>
            </a:r>
            <a:r>
              <a:rPr lang="tr-TR" dirty="0" smtClean="0"/>
              <a:t> </a:t>
            </a:r>
            <a:r>
              <a:rPr lang="en-US" dirty="0" smtClean="0"/>
              <a:t>wrote </a:t>
            </a:r>
            <a:r>
              <a:rPr lang="en-US" dirty="0"/>
              <a:t>that his poems "with all their crudities, doubts, and confusions, are written for the love of man and </a:t>
            </a:r>
            <a:r>
              <a:rPr lang="en-US" dirty="0" smtClean="0"/>
              <a:t>in</a:t>
            </a:r>
            <a:r>
              <a:rPr lang="tr-TR" dirty="0" smtClean="0"/>
              <a:t> </a:t>
            </a:r>
            <a:r>
              <a:rPr lang="en-US" dirty="0" smtClean="0"/>
              <a:t>praise </a:t>
            </a:r>
            <a:r>
              <a:rPr lang="en-US" dirty="0"/>
              <a:t>of God, and I'd be a damned fool if they weren't." </a:t>
            </a:r>
            <a:endParaRPr lang="tr-TR" dirty="0" smtClean="0"/>
          </a:p>
          <a:p>
            <a:r>
              <a:rPr lang="en-US" dirty="0" smtClean="0"/>
              <a:t>Passionate </a:t>
            </a:r>
            <a:r>
              <a:rPr lang="en-US" dirty="0"/>
              <a:t>and intense, vivid and violent, </a:t>
            </a:r>
            <a:r>
              <a:rPr lang="en-US" dirty="0" smtClean="0"/>
              <a:t>Thomas</a:t>
            </a:r>
            <a:r>
              <a:rPr lang="tr-TR" dirty="0" smtClean="0"/>
              <a:t> </a:t>
            </a:r>
            <a:r>
              <a:rPr lang="en-US" dirty="0" smtClean="0"/>
              <a:t>wrote </a:t>
            </a:r>
            <a:r>
              <a:rPr lang="en-US" dirty="0"/>
              <a:t>that he became a poet because "I had fallen in love with words." </a:t>
            </a:r>
            <a:endParaRPr lang="tr-TR" dirty="0" smtClean="0"/>
          </a:p>
          <a:p>
            <a:r>
              <a:rPr lang="en-US" dirty="0" smtClean="0"/>
              <a:t>His </a:t>
            </a:r>
            <a:r>
              <a:rPr lang="en-US" dirty="0"/>
              <a:t>sense of the richness and variety </a:t>
            </a:r>
            <a:r>
              <a:rPr lang="en-US" dirty="0" smtClean="0"/>
              <a:t>and</a:t>
            </a:r>
            <a:r>
              <a:rPr lang="tr-TR" dirty="0" smtClean="0"/>
              <a:t> </a:t>
            </a:r>
            <a:r>
              <a:rPr lang="en-US" dirty="0" smtClean="0"/>
              <a:t>flexibility </a:t>
            </a:r>
            <a:r>
              <a:rPr lang="en-US" dirty="0"/>
              <a:t>of the English language shines through all of his </a:t>
            </a:r>
            <a:r>
              <a:rPr lang="en-US" dirty="0" smtClean="0"/>
              <a:t>work</a:t>
            </a:r>
            <a:r>
              <a:rPr lang="tr-TR" dirty="0" smtClean="0"/>
              <a:t>. </a:t>
            </a:r>
            <a:endParaRPr lang="tr-TR" dirty="0"/>
          </a:p>
        </p:txBody>
      </p:sp>
    </p:spTree>
    <p:extLst>
      <p:ext uri="{BB962C8B-B14F-4D97-AF65-F5344CB8AC3E}">
        <p14:creationId xmlns:p14="http://schemas.microsoft.com/office/powerpoint/2010/main" val="3782464900"/>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4638"/>
            <a:ext cx="7467600" cy="58018"/>
          </a:xfrm>
        </p:spPr>
        <p:txBody>
          <a:bodyPr>
            <a:normAutofit fontScale="90000"/>
          </a:bodyPr>
          <a:lstStyle/>
          <a:p>
            <a:endParaRPr lang="tr-TR" dirty="0"/>
          </a:p>
        </p:txBody>
      </p:sp>
      <p:sp>
        <p:nvSpPr>
          <p:cNvPr id="3" name="İçerik Yer Tutucusu 2"/>
          <p:cNvSpPr>
            <a:spLocks noGrp="1"/>
          </p:cNvSpPr>
          <p:nvPr>
            <p:ph sz="quarter" idx="1"/>
          </p:nvPr>
        </p:nvSpPr>
        <p:spPr>
          <a:xfrm>
            <a:off x="107504" y="116632"/>
            <a:ext cx="8928992" cy="6357320"/>
          </a:xfrm>
        </p:spPr>
        <p:txBody>
          <a:bodyPr>
            <a:normAutofit fontScale="92500"/>
          </a:bodyPr>
          <a:lstStyle/>
          <a:p>
            <a:endParaRPr lang="tr-TR" dirty="0" smtClean="0"/>
          </a:p>
          <a:p>
            <a:r>
              <a:rPr lang="en-US" dirty="0"/>
              <a:t>Thomas's verbal style played against strict verse forms, such as in the villanelle </a:t>
            </a:r>
            <a:r>
              <a:rPr lang="tr-TR" dirty="0" smtClean="0"/>
              <a:t>‘’</a:t>
            </a:r>
            <a:r>
              <a:rPr lang="en-US" dirty="0" smtClean="0"/>
              <a:t>Do </a:t>
            </a:r>
            <a:r>
              <a:rPr lang="en-US" dirty="0"/>
              <a:t>not go gentle </a:t>
            </a:r>
            <a:r>
              <a:rPr lang="en-US" dirty="0" smtClean="0"/>
              <a:t>into</a:t>
            </a:r>
            <a:r>
              <a:rPr lang="tr-TR" dirty="0" smtClean="0"/>
              <a:t> </a:t>
            </a:r>
            <a:r>
              <a:rPr lang="en-US" dirty="0" smtClean="0"/>
              <a:t>that </a:t>
            </a:r>
            <a:r>
              <a:rPr lang="en-US" dirty="0"/>
              <a:t>good </a:t>
            </a:r>
            <a:r>
              <a:rPr lang="en-US" dirty="0" smtClean="0"/>
              <a:t>night</a:t>
            </a:r>
            <a:r>
              <a:rPr lang="tr-TR" dirty="0" smtClean="0"/>
              <a:t>’’</a:t>
            </a:r>
            <a:r>
              <a:rPr lang="en-US" dirty="0" smtClean="0"/>
              <a:t>. </a:t>
            </a:r>
            <a:r>
              <a:rPr lang="en-US" dirty="0"/>
              <a:t>His images were carefully ordered in a patterned sequence, and his major theme was the </a:t>
            </a:r>
            <a:r>
              <a:rPr lang="en-US" dirty="0" smtClean="0"/>
              <a:t>unity</a:t>
            </a:r>
            <a:r>
              <a:rPr lang="tr-TR" dirty="0"/>
              <a:t> </a:t>
            </a:r>
            <a:r>
              <a:rPr lang="en-US" dirty="0"/>
              <a:t>of all life, the continuing process of life and death and new life that linked the generations</a:t>
            </a:r>
            <a:r>
              <a:rPr lang="en-US" dirty="0" smtClean="0"/>
              <a:t>.</a:t>
            </a:r>
            <a:endParaRPr lang="tr-TR" dirty="0" smtClean="0"/>
          </a:p>
          <a:p>
            <a:r>
              <a:rPr lang="en-US" dirty="0" smtClean="0"/>
              <a:t> </a:t>
            </a:r>
            <a:r>
              <a:rPr lang="en-US" dirty="0"/>
              <a:t>Thomas saw </a:t>
            </a:r>
            <a:r>
              <a:rPr lang="en-US" dirty="0" smtClean="0"/>
              <a:t>biology</a:t>
            </a:r>
            <a:r>
              <a:rPr lang="tr-TR" dirty="0" smtClean="0"/>
              <a:t> </a:t>
            </a:r>
            <a:r>
              <a:rPr lang="en-US" dirty="0" smtClean="0"/>
              <a:t>as </a:t>
            </a:r>
            <a:r>
              <a:rPr lang="en-US" dirty="0"/>
              <a:t>a magical transformation producing unity out of diversity, and in his poetry he sought a poetic ritual </a:t>
            </a:r>
            <a:r>
              <a:rPr lang="en-US" dirty="0" smtClean="0"/>
              <a:t>to</a:t>
            </a:r>
            <a:r>
              <a:rPr lang="tr-TR" dirty="0" smtClean="0"/>
              <a:t> </a:t>
            </a:r>
            <a:r>
              <a:rPr lang="en-US" dirty="0" smtClean="0"/>
              <a:t>celebrate </a:t>
            </a:r>
            <a:r>
              <a:rPr lang="en-US" dirty="0"/>
              <a:t>this unity</a:t>
            </a:r>
            <a:r>
              <a:rPr lang="en-US" dirty="0" smtClean="0"/>
              <a:t>.</a:t>
            </a:r>
            <a:endParaRPr lang="tr-TR" dirty="0" smtClean="0"/>
          </a:p>
          <a:p>
            <a:r>
              <a:rPr lang="en-US" dirty="0"/>
              <a:t>He saw men and women locked in cycles of growth, love, procreation, new growth, </a:t>
            </a:r>
            <a:r>
              <a:rPr lang="en-US" dirty="0" smtClean="0"/>
              <a:t>death,</a:t>
            </a:r>
            <a:r>
              <a:rPr lang="tr-TR" dirty="0" smtClean="0"/>
              <a:t> </a:t>
            </a:r>
            <a:r>
              <a:rPr lang="en-US" dirty="0" smtClean="0"/>
              <a:t>and </a:t>
            </a:r>
            <a:r>
              <a:rPr lang="en-US" dirty="0"/>
              <a:t>new life again. Therefore, each image engenders its opposite. Thomas derived his closely woven, </a:t>
            </a:r>
            <a:r>
              <a:rPr lang="en-US" dirty="0" smtClean="0"/>
              <a:t>sometimes</a:t>
            </a:r>
            <a:r>
              <a:rPr lang="tr-TR" dirty="0" smtClean="0"/>
              <a:t> </a:t>
            </a:r>
            <a:r>
              <a:rPr lang="en-US" dirty="0" smtClean="0"/>
              <a:t>self-contradictory </a:t>
            </a:r>
            <a:r>
              <a:rPr lang="en-US" dirty="0"/>
              <a:t>images from the Bible, Welsh folklore and preaching, and Freud. </a:t>
            </a:r>
            <a:endParaRPr lang="tr-TR" dirty="0" smtClean="0"/>
          </a:p>
          <a:p>
            <a:r>
              <a:rPr lang="en-US" dirty="0" smtClean="0"/>
              <a:t>Thomas's </a:t>
            </a:r>
            <a:r>
              <a:rPr lang="en-US" dirty="0"/>
              <a:t>poetry is </a:t>
            </a:r>
            <a:r>
              <a:rPr lang="en-US" dirty="0" smtClean="0"/>
              <a:t>notable</a:t>
            </a:r>
            <a:r>
              <a:rPr lang="tr-TR" dirty="0" smtClean="0"/>
              <a:t> </a:t>
            </a:r>
            <a:r>
              <a:rPr lang="en-US" dirty="0" smtClean="0"/>
              <a:t>for </a:t>
            </a:r>
            <a:r>
              <a:rPr lang="en-US" dirty="0"/>
              <a:t>its musicality, most clear in poems such as </a:t>
            </a:r>
            <a:r>
              <a:rPr lang="en-US" i="1" dirty="0"/>
              <a:t>Fern Hill</a:t>
            </a:r>
            <a:r>
              <a:rPr lang="en-US" dirty="0"/>
              <a:t>, </a:t>
            </a:r>
            <a:r>
              <a:rPr lang="en-US" i="1" dirty="0"/>
              <a:t>In Country Sleep</a:t>
            </a:r>
            <a:r>
              <a:rPr lang="en-US" dirty="0"/>
              <a:t>, </a:t>
            </a:r>
            <a:r>
              <a:rPr lang="en-US" i="1" dirty="0"/>
              <a:t>Ballad of the Long-legged Bait</a:t>
            </a:r>
            <a:r>
              <a:rPr lang="en-US" dirty="0"/>
              <a:t> or </a:t>
            </a:r>
            <a:r>
              <a:rPr lang="en-US" i="1" dirty="0" smtClean="0"/>
              <a:t>In</a:t>
            </a:r>
            <a:r>
              <a:rPr lang="tr-TR" i="1" dirty="0" smtClean="0"/>
              <a:t> </a:t>
            </a:r>
            <a:r>
              <a:rPr lang="en-US" i="1" dirty="0" smtClean="0"/>
              <a:t>the </a:t>
            </a:r>
            <a:r>
              <a:rPr lang="en-US" i="1" dirty="0"/>
              <a:t>White Giant's Thigh from Under Milkwood</a:t>
            </a:r>
            <a:endParaRPr lang="tr-TR" i="1" dirty="0"/>
          </a:p>
        </p:txBody>
      </p:sp>
    </p:spTree>
    <p:extLst>
      <p:ext uri="{BB962C8B-B14F-4D97-AF65-F5344CB8AC3E}">
        <p14:creationId xmlns:p14="http://schemas.microsoft.com/office/powerpoint/2010/main" val="569965381"/>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4638"/>
            <a:ext cx="7467600" cy="58018"/>
          </a:xfrm>
        </p:spPr>
        <p:txBody>
          <a:bodyPr>
            <a:normAutofit fontScale="90000"/>
          </a:bodyPr>
          <a:lstStyle/>
          <a:p>
            <a:endParaRPr lang="tr-TR" dirty="0"/>
          </a:p>
        </p:txBody>
      </p:sp>
      <p:sp>
        <p:nvSpPr>
          <p:cNvPr id="3" name="İçerik Yer Tutucusu 2"/>
          <p:cNvSpPr>
            <a:spLocks noGrp="1"/>
          </p:cNvSpPr>
          <p:nvPr>
            <p:ph sz="quarter" idx="1"/>
          </p:nvPr>
        </p:nvSpPr>
        <p:spPr>
          <a:xfrm>
            <a:off x="107504" y="116632"/>
            <a:ext cx="8928992" cy="6741368"/>
          </a:xfrm>
        </p:spPr>
        <p:txBody>
          <a:bodyPr>
            <a:normAutofit/>
          </a:bodyPr>
          <a:lstStyle/>
          <a:p>
            <a:endParaRPr lang="tr-TR" dirty="0" smtClean="0"/>
          </a:p>
          <a:p>
            <a:r>
              <a:rPr lang="en-US" dirty="0"/>
              <a:t>Dylan Thomas was obsessed with words—with their sound and rhythm and especially with </a:t>
            </a:r>
            <a:r>
              <a:rPr lang="en-US" dirty="0" smtClean="0"/>
              <a:t>their</a:t>
            </a:r>
            <a:r>
              <a:rPr lang="tr-TR" dirty="0" smtClean="0"/>
              <a:t> </a:t>
            </a:r>
            <a:r>
              <a:rPr lang="en-US" dirty="0" smtClean="0"/>
              <a:t>possibilities </a:t>
            </a:r>
            <a:r>
              <a:rPr lang="en-US" dirty="0"/>
              <a:t>for multiple meanings. This richness of meaning, an often illogical and revolutionary syntax, </a:t>
            </a:r>
            <a:r>
              <a:rPr lang="en-US" dirty="0" smtClean="0"/>
              <a:t>and</a:t>
            </a:r>
            <a:r>
              <a:rPr lang="tr-TR" dirty="0" smtClean="0"/>
              <a:t> </a:t>
            </a:r>
            <a:r>
              <a:rPr lang="en-US" dirty="0" smtClean="0"/>
              <a:t>catalogues </a:t>
            </a:r>
            <a:r>
              <a:rPr lang="en-US" dirty="0"/>
              <a:t>of cosmic and sexual imagery render Thomas's early poetry original and difficult. </a:t>
            </a:r>
            <a:endParaRPr lang="tr-TR" dirty="0" smtClean="0"/>
          </a:p>
          <a:p>
            <a:r>
              <a:rPr lang="en-US" dirty="0" smtClean="0"/>
              <a:t>In </a:t>
            </a:r>
            <a:r>
              <a:rPr lang="en-US" dirty="0"/>
              <a:t>a letter </a:t>
            </a:r>
            <a:r>
              <a:rPr lang="en-US" dirty="0" smtClean="0"/>
              <a:t>to</a:t>
            </a:r>
            <a:r>
              <a:rPr lang="tr-TR" dirty="0" smtClean="0"/>
              <a:t> </a:t>
            </a:r>
            <a:r>
              <a:rPr lang="en-US" dirty="0" smtClean="0"/>
              <a:t>Richard </a:t>
            </a:r>
            <a:r>
              <a:rPr lang="en-US" dirty="0"/>
              <a:t>Church, included by </a:t>
            </a:r>
            <a:r>
              <a:rPr lang="en-US" dirty="0" err="1"/>
              <a:t>FitzGibbon</a:t>
            </a:r>
            <a:r>
              <a:rPr lang="en-US" dirty="0"/>
              <a:t> in Selected Letters, Thomas commented on what he considered </a:t>
            </a:r>
            <a:r>
              <a:rPr lang="en-US" dirty="0" smtClean="0"/>
              <a:t>some</a:t>
            </a:r>
            <a:r>
              <a:rPr lang="tr-TR" dirty="0" smtClean="0"/>
              <a:t> </a:t>
            </a:r>
            <a:r>
              <a:rPr lang="en-US" dirty="0" smtClean="0"/>
              <a:t>of </a:t>
            </a:r>
            <a:r>
              <a:rPr lang="en-US" dirty="0"/>
              <a:t>his own excesses: "Immature violence, rhythmic monotony, frequent muddle-headedness, and a very </a:t>
            </a:r>
            <a:r>
              <a:rPr lang="en-US" dirty="0" smtClean="0"/>
              <a:t>much</a:t>
            </a:r>
            <a:r>
              <a:rPr lang="tr-TR" dirty="0" smtClean="0"/>
              <a:t> </a:t>
            </a:r>
            <a:r>
              <a:rPr lang="en-US" dirty="0" err="1" smtClean="0"/>
              <a:t>overweighted</a:t>
            </a:r>
            <a:r>
              <a:rPr lang="en-US" dirty="0" smtClean="0"/>
              <a:t> </a:t>
            </a:r>
            <a:r>
              <a:rPr lang="en-US" dirty="0"/>
              <a:t>imagery that leads often to incoherence." Similarly, in a letter to Glyn Jones, he wrote: "My </a:t>
            </a:r>
            <a:r>
              <a:rPr lang="en-US" dirty="0" smtClean="0"/>
              <a:t>own</a:t>
            </a:r>
            <a:r>
              <a:rPr lang="tr-TR" dirty="0" smtClean="0"/>
              <a:t> </a:t>
            </a:r>
            <a:r>
              <a:rPr lang="en-US" dirty="0" smtClean="0"/>
              <a:t>obscurity </a:t>
            </a:r>
            <a:r>
              <a:rPr lang="en-US" dirty="0"/>
              <a:t>is quite an unfashionable one, based, as it is, on a preconceived symbolism derived from the </a:t>
            </a:r>
            <a:r>
              <a:rPr lang="en-US" dirty="0" smtClean="0"/>
              <a:t>cosmic</a:t>
            </a:r>
            <a:r>
              <a:rPr lang="tr-TR" dirty="0" smtClean="0"/>
              <a:t> </a:t>
            </a:r>
            <a:r>
              <a:rPr lang="en-US" dirty="0" smtClean="0"/>
              <a:t>significance </a:t>
            </a:r>
            <a:r>
              <a:rPr lang="en-US" dirty="0"/>
              <a:t>of the human anatomy.”</a:t>
            </a:r>
            <a:endParaRPr lang="tr-TR" dirty="0"/>
          </a:p>
        </p:txBody>
      </p:sp>
    </p:spTree>
    <p:extLst>
      <p:ext uri="{BB962C8B-B14F-4D97-AF65-F5344CB8AC3E}">
        <p14:creationId xmlns:p14="http://schemas.microsoft.com/office/powerpoint/2010/main" val="2931605116"/>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algn="ctr"/>
            <a:r>
              <a:rPr lang="tr-TR" b="1" dirty="0" smtClean="0"/>
              <a:t>DO NOT GO GENTLE INTO THAT GOOD NIGHT</a:t>
            </a:r>
            <a:endParaRPr lang="tr-TR" b="1" dirty="0"/>
          </a:p>
        </p:txBody>
      </p:sp>
      <p:pic>
        <p:nvPicPr>
          <p:cNvPr id="2050" name="Picture 2" descr="C:\Users\Emrah Işık\Desktop\Do not go gentle into That Good Night.jpg"/>
          <p:cNvPicPr>
            <a:picLocks noGrp="1" noChangeAspect="1" noChangeArrowheads="1"/>
          </p:cNvPicPr>
          <p:nvPr>
            <p:ph sz="quarter" idx="1"/>
          </p:nvPr>
        </p:nvPicPr>
        <p:blipFill>
          <a:blip r:embed="rId2">
            <a:extLst>
              <a:ext uri="{28A0092B-C50C-407E-A947-70E740481C1C}">
                <a14:useLocalDpi xmlns:a14="http://schemas.microsoft.com/office/drawing/2010/main" val="0"/>
              </a:ext>
            </a:extLst>
          </a:blip>
          <a:srcRect/>
          <a:stretch>
            <a:fillRect/>
          </a:stretch>
        </p:blipFill>
        <p:spPr bwMode="auto">
          <a:xfrm>
            <a:off x="35496" y="1378424"/>
            <a:ext cx="9108504" cy="547957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784069546"/>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flipV="1">
            <a:off x="457200" y="228919"/>
            <a:ext cx="7467600" cy="45719"/>
          </a:xfrm>
        </p:spPr>
        <p:txBody>
          <a:bodyPr>
            <a:normAutofit fontScale="90000"/>
          </a:bodyPr>
          <a:lstStyle/>
          <a:p>
            <a:r>
              <a:rPr lang="tr-TR" dirty="0" smtClean="0"/>
              <a:t/>
            </a:r>
            <a:br>
              <a:rPr lang="tr-TR" dirty="0" smtClean="0"/>
            </a:br>
            <a:endParaRPr lang="tr-TR" dirty="0"/>
          </a:p>
        </p:txBody>
      </p:sp>
      <p:sp>
        <p:nvSpPr>
          <p:cNvPr id="3" name="İçerik Yer Tutucusu 2"/>
          <p:cNvSpPr>
            <a:spLocks noGrp="1"/>
          </p:cNvSpPr>
          <p:nvPr>
            <p:ph sz="quarter" idx="1"/>
          </p:nvPr>
        </p:nvSpPr>
        <p:spPr>
          <a:xfrm>
            <a:off x="0" y="44624"/>
            <a:ext cx="9144000" cy="6768752"/>
          </a:xfrm>
        </p:spPr>
        <p:txBody>
          <a:bodyPr/>
          <a:lstStyle/>
          <a:p>
            <a:endParaRPr lang="tr-TR" dirty="0" smtClean="0"/>
          </a:p>
          <a:p>
            <a:pPr marL="0" indent="0">
              <a:buNone/>
            </a:pPr>
            <a:endParaRPr lang="tr-TR" dirty="0" smtClean="0"/>
          </a:p>
          <a:p>
            <a:pPr marL="0" indent="0">
              <a:buNone/>
            </a:pPr>
            <a:r>
              <a:rPr lang="tr-TR" dirty="0" smtClean="0">
                <a:solidFill>
                  <a:srgbClr val="FF0000"/>
                </a:solidFill>
              </a:rPr>
              <a:t>1</a:t>
            </a:r>
            <a:r>
              <a:rPr lang="tr-TR" dirty="0" smtClean="0">
                <a:solidFill>
                  <a:srgbClr val="00B0F0"/>
                </a:solidFill>
              </a:rPr>
              <a:t>Do not </a:t>
            </a:r>
            <a:r>
              <a:rPr lang="tr-TR" dirty="0" err="1" smtClean="0">
                <a:solidFill>
                  <a:srgbClr val="00B0F0"/>
                </a:solidFill>
              </a:rPr>
              <a:t>go</a:t>
            </a:r>
            <a:r>
              <a:rPr lang="tr-TR" dirty="0" smtClean="0">
                <a:solidFill>
                  <a:srgbClr val="00B0F0"/>
                </a:solidFill>
              </a:rPr>
              <a:t> </a:t>
            </a:r>
            <a:r>
              <a:rPr lang="tr-TR" dirty="0" err="1" smtClean="0">
                <a:solidFill>
                  <a:srgbClr val="00B0F0"/>
                </a:solidFill>
              </a:rPr>
              <a:t>gentle</a:t>
            </a:r>
            <a:r>
              <a:rPr lang="tr-TR" dirty="0" smtClean="0">
                <a:solidFill>
                  <a:srgbClr val="00B0F0"/>
                </a:solidFill>
              </a:rPr>
              <a:t> </a:t>
            </a:r>
            <a:r>
              <a:rPr lang="tr-TR" dirty="0" err="1" smtClean="0">
                <a:solidFill>
                  <a:srgbClr val="00B0F0"/>
                </a:solidFill>
              </a:rPr>
              <a:t>into</a:t>
            </a:r>
            <a:r>
              <a:rPr lang="tr-TR" dirty="0" smtClean="0">
                <a:solidFill>
                  <a:srgbClr val="00B0F0"/>
                </a:solidFill>
              </a:rPr>
              <a:t> </a:t>
            </a:r>
            <a:r>
              <a:rPr lang="tr-TR" dirty="0" err="1" smtClean="0">
                <a:solidFill>
                  <a:srgbClr val="00B0F0"/>
                </a:solidFill>
              </a:rPr>
              <a:t>that</a:t>
            </a:r>
            <a:r>
              <a:rPr lang="tr-TR" dirty="0" smtClean="0">
                <a:solidFill>
                  <a:srgbClr val="00B0F0"/>
                </a:solidFill>
              </a:rPr>
              <a:t> </a:t>
            </a:r>
            <a:r>
              <a:rPr lang="tr-TR" dirty="0" err="1" smtClean="0">
                <a:solidFill>
                  <a:srgbClr val="00B0F0"/>
                </a:solidFill>
              </a:rPr>
              <a:t>good</a:t>
            </a:r>
            <a:r>
              <a:rPr lang="tr-TR" dirty="0" smtClean="0">
                <a:solidFill>
                  <a:srgbClr val="00B0F0"/>
                </a:solidFill>
              </a:rPr>
              <a:t> </a:t>
            </a:r>
            <a:r>
              <a:rPr lang="tr-TR" dirty="0" err="1" smtClean="0">
                <a:solidFill>
                  <a:srgbClr val="00B0F0"/>
                </a:solidFill>
              </a:rPr>
              <a:t>night</a:t>
            </a:r>
            <a:r>
              <a:rPr lang="tr-TR" dirty="0" smtClean="0"/>
              <a:t>, </a:t>
            </a:r>
            <a:r>
              <a:rPr lang="tr-TR" dirty="0" smtClean="0">
                <a:solidFill>
                  <a:srgbClr val="FF0000"/>
                </a:solidFill>
              </a:rPr>
              <a:t>A</a:t>
            </a:r>
            <a:endParaRPr lang="tr-TR" dirty="0" smtClean="0"/>
          </a:p>
          <a:p>
            <a:pPr marL="0" indent="0">
              <a:buNone/>
            </a:pPr>
            <a:r>
              <a:rPr lang="tr-TR" dirty="0" smtClean="0">
                <a:solidFill>
                  <a:srgbClr val="FF0000"/>
                </a:solidFill>
              </a:rPr>
              <a:t>2</a:t>
            </a:r>
            <a:r>
              <a:rPr lang="tr-TR" dirty="0" smtClean="0"/>
              <a:t>Old </a:t>
            </a:r>
            <a:r>
              <a:rPr lang="tr-TR" dirty="0" err="1" smtClean="0"/>
              <a:t>age</a:t>
            </a:r>
            <a:r>
              <a:rPr lang="tr-TR" dirty="0" smtClean="0"/>
              <a:t> </a:t>
            </a:r>
            <a:r>
              <a:rPr lang="tr-TR" dirty="0" err="1" smtClean="0"/>
              <a:t>should</a:t>
            </a:r>
            <a:r>
              <a:rPr lang="tr-TR" dirty="0" smtClean="0"/>
              <a:t> </a:t>
            </a:r>
            <a:r>
              <a:rPr lang="tr-TR" dirty="0" err="1" smtClean="0"/>
              <a:t>burn</a:t>
            </a:r>
            <a:r>
              <a:rPr lang="tr-TR" dirty="0" smtClean="0"/>
              <a:t> </a:t>
            </a:r>
            <a:r>
              <a:rPr lang="tr-TR" dirty="0" err="1" smtClean="0"/>
              <a:t>and</a:t>
            </a:r>
            <a:r>
              <a:rPr lang="tr-TR" dirty="0" smtClean="0"/>
              <a:t> </a:t>
            </a:r>
            <a:r>
              <a:rPr lang="tr-TR" dirty="0" err="1" smtClean="0"/>
              <a:t>rave</a:t>
            </a:r>
            <a:r>
              <a:rPr lang="tr-TR" dirty="0" smtClean="0"/>
              <a:t> at </a:t>
            </a:r>
            <a:r>
              <a:rPr lang="tr-TR" dirty="0" err="1" smtClean="0"/>
              <a:t>close</a:t>
            </a:r>
            <a:r>
              <a:rPr lang="tr-TR" dirty="0" smtClean="0"/>
              <a:t> of </a:t>
            </a:r>
            <a:r>
              <a:rPr lang="tr-TR" dirty="0" err="1" smtClean="0"/>
              <a:t>day</a:t>
            </a:r>
            <a:r>
              <a:rPr lang="tr-TR" dirty="0" smtClean="0"/>
              <a:t>; </a:t>
            </a:r>
            <a:r>
              <a:rPr lang="tr-TR" dirty="0" smtClean="0">
                <a:solidFill>
                  <a:srgbClr val="FF0000"/>
                </a:solidFill>
              </a:rPr>
              <a:t>B</a:t>
            </a:r>
          </a:p>
          <a:p>
            <a:pPr marL="0" indent="0">
              <a:buNone/>
            </a:pPr>
            <a:r>
              <a:rPr lang="tr-TR" dirty="0" smtClean="0">
                <a:solidFill>
                  <a:srgbClr val="FF0000"/>
                </a:solidFill>
              </a:rPr>
              <a:t>3</a:t>
            </a:r>
            <a:r>
              <a:rPr lang="tr-TR" dirty="0" smtClean="0">
                <a:solidFill>
                  <a:srgbClr val="00B0F0"/>
                </a:solidFill>
              </a:rPr>
              <a:t>Rage, </a:t>
            </a:r>
            <a:r>
              <a:rPr lang="tr-TR" dirty="0" err="1" smtClean="0">
                <a:solidFill>
                  <a:srgbClr val="00B0F0"/>
                </a:solidFill>
              </a:rPr>
              <a:t>rage</a:t>
            </a:r>
            <a:r>
              <a:rPr lang="tr-TR" dirty="0" smtClean="0">
                <a:solidFill>
                  <a:srgbClr val="00B0F0"/>
                </a:solidFill>
              </a:rPr>
              <a:t> </a:t>
            </a:r>
            <a:r>
              <a:rPr lang="tr-TR" dirty="0" err="1" smtClean="0">
                <a:solidFill>
                  <a:srgbClr val="00B0F0"/>
                </a:solidFill>
              </a:rPr>
              <a:t>against</a:t>
            </a:r>
            <a:r>
              <a:rPr lang="tr-TR" dirty="0" smtClean="0">
                <a:solidFill>
                  <a:srgbClr val="00B0F0"/>
                </a:solidFill>
              </a:rPr>
              <a:t> </a:t>
            </a:r>
            <a:r>
              <a:rPr lang="tr-TR" dirty="0" err="1" smtClean="0">
                <a:solidFill>
                  <a:srgbClr val="00B0F0"/>
                </a:solidFill>
              </a:rPr>
              <a:t>the</a:t>
            </a:r>
            <a:r>
              <a:rPr lang="tr-TR" dirty="0" smtClean="0">
                <a:solidFill>
                  <a:srgbClr val="00B0F0"/>
                </a:solidFill>
              </a:rPr>
              <a:t> </a:t>
            </a:r>
            <a:r>
              <a:rPr lang="tr-TR" dirty="0" err="1" smtClean="0">
                <a:solidFill>
                  <a:srgbClr val="00B0F0"/>
                </a:solidFill>
              </a:rPr>
              <a:t>dying</a:t>
            </a:r>
            <a:r>
              <a:rPr lang="tr-TR" dirty="0" smtClean="0">
                <a:solidFill>
                  <a:srgbClr val="00B0F0"/>
                </a:solidFill>
              </a:rPr>
              <a:t> of </a:t>
            </a:r>
            <a:r>
              <a:rPr lang="tr-TR" dirty="0" err="1" smtClean="0">
                <a:solidFill>
                  <a:srgbClr val="00B0F0"/>
                </a:solidFill>
              </a:rPr>
              <a:t>the</a:t>
            </a:r>
            <a:r>
              <a:rPr lang="tr-TR" dirty="0" smtClean="0">
                <a:solidFill>
                  <a:srgbClr val="00B0F0"/>
                </a:solidFill>
              </a:rPr>
              <a:t> </a:t>
            </a:r>
            <a:r>
              <a:rPr lang="tr-TR" dirty="0" err="1" smtClean="0">
                <a:solidFill>
                  <a:srgbClr val="00B0F0"/>
                </a:solidFill>
              </a:rPr>
              <a:t>light</a:t>
            </a:r>
            <a:r>
              <a:rPr lang="tr-TR" dirty="0" smtClean="0"/>
              <a:t>. </a:t>
            </a:r>
            <a:r>
              <a:rPr lang="tr-TR" dirty="0" smtClean="0">
                <a:solidFill>
                  <a:srgbClr val="FF0000"/>
                </a:solidFill>
              </a:rPr>
              <a:t>A</a:t>
            </a:r>
          </a:p>
          <a:p>
            <a:pPr marL="0" indent="0">
              <a:buNone/>
            </a:pPr>
            <a:endParaRPr lang="tr-TR" dirty="0"/>
          </a:p>
          <a:p>
            <a:pPr marL="0" indent="0">
              <a:buNone/>
            </a:pPr>
            <a:r>
              <a:rPr lang="tr-TR" dirty="0" smtClean="0">
                <a:solidFill>
                  <a:srgbClr val="FF0000"/>
                </a:solidFill>
              </a:rPr>
              <a:t>4</a:t>
            </a:r>
            <a:r>
              <a:rPr lang="tr-TR" dirty="0" smtClean="0"/>
              <a:t>Though </a:t>
            </a:r>
            <a:r>
              <a:rPr lang="tr-TR" dirty="0" err="1" smtClean="0"/>
              <a:t>wise</a:t>
            </a:r>
            <a:r>
              <a:rPr lang="tr-TR" dirty="0" smtClean="0"/>
              <a:t> men at </a:t>
            </a:r>
            <a:r>
              <a:rPr lang="tr-TR" dirty="0" err="1" smtClean="0"/>
              <a:t>their</a:t>
            </a:r>
            <a:r>
              <a:rPr lang="tr-TR" dirty="0" smtClean="0"/>
              <a:t> </a:t>
            </a:r>
            <a:r>
              <a:rPr lang="tr-TR" dirty="0" err="1" smtClean="0"/>
              <a:t>end</a:t>
            </a:r>
            <a:r>
              <a:rPr lang="tr-TR" dirty="0" smtClean="0"/>
              <a:t> </a:t>
            </a:r>
            <a:r>
              <a:rPr lang="tr-TR" dirty="0" err="1" smtClean="0"/>
              <a:t>know</a:t>
            </a:r>
            <a:r>
              <a:rPr lang="tr-TR" dirty="0" smtClean="0"/>
              <a:t> </a:t>
            </a:r>
            <a:r>
              <a:rPr lang="tr-TR" dirty="0" err="1" smtClean="0"/>
              <a:t>dark</a:t>
            </a:r>
            <a:r>
              <a:rPr lang="tr-TR" dirty="0" smtClean="0"/>
              <a:t> is </a:t>
            </a:r>
            <a:r>
              <a:rPr lang="tr-TR" dirty="0" err="1" smtClean="0"/>
              <a:t>right</a:t>
            </a:r>
            <a:r>
              <a:rPr lang="tr-TR" dirty="0" smtClean="0"/>
              <a:t>, </a:t>
            </a:r>
            <a:r>
              <a:rPr lang="tr-TR" dirty="0" smtClean="0">
                <a:solidFill>
                  <a:srgbClr val="FF0000"/>
                </a:solidFill>
              </a:rPr>
              <a:t>A</a:t>
            </a:r>
          </a:p>
          <a:p>
            <a:pPr marL="0" indent="0">
              <a:buNone/>
            </a:pPr>
            <a:r>
              <a:rPr lang="tr-TR" dirty="0" smtClean="0">
                <a:solidFill>
                  <a:srgbClr val="FF0000"/>
                </a:solidFill>
              </a:rPr>
              <a:t>5</a:t>
            </a:r>
            <a:r>
              <a:rPr lang="tr-TR" dirty="0" smtClean="0"/>
              <a:t>Because </a:t>
            </a:r>
            <a:r>
              <a:rPr lang="tr-TR" dirty="0" err="1" smtClean="0"/>
              <a:t>their</a:t>
            </a:r>
            <a:r>
              <a:rPr lang="tr-TR" dirty="0" smtClean="0"/>
              <a:t> </a:t>
            </a:r>
            <a:r>
              <a:rPr lang="tr-TR" dirty="0" err="1" smtClean="0"/>
              <a:t>words</a:t>
            </a:r>
            <a:r>
              <a:rPr lang="tr-TR" dirty="0" smtClean="0"/>
              <a:t> had </a:t>
            </a:r>
            <a:r>
              <a:rPr lang="tr-TR" dirty="0" err="1" smtClean="0"/>
              <a:t>forked</a:t>
            </a:r>
            <a:r>
              <a:rPr lang="tr-TR" dirty="0" smtClean="0"/>
              <a:t> </a:t>
            </a:r>
            <a:r>
              <a:rPr lang="tr-TR" dirty="0" err="1" smtClean="0"/>
              <a:t>no</a:t>
            </a:r>
            <a:r>
              <a:rPr lang="tr-TR" dirty="0" smtClean="0"/>
              <a:t> </a:t>
            </a:r>
            <a:r>
              <a:rPr lang="tr-TR" dirty="0" err="1" smtClean="0"/>
              <a:t>lightning</a:t>
            </a:r>
            <a:r>
              <a:rPr lang="tr-TR" dirty="0" smtClean="0"/>
              <a:t> </a:t>
            </a:r>
            <a:r>
              <a:rPr lang="tr-TR" dirty="0" err="1" smtClean="0"/>
              <a:t>they</a:t>
            </a:r>
            <a:r>
              <a:rPr lang="tr-TR" dirty="0" smtClean="0"/>
              <a:t> </a:t>
            </a:r>
            <a:r>
              <a:rPr lang="tr-TR" dirty="0" smtClean="0">
                <a:solidFill>
                  <a:srgbClr val="FF0000"/>
                </a:solidFill>
              </a:rPr>
              <a:t>B </a:t>
            </a:r>
          </a:p>
          <a:p>
            <a:pPr marL="0" indent="0">
              <a:buNone/>
            </a:pPr>
            <a:r>
              <a:rPr lang="tr-TR" dirty="0" smtClean="0">
                <a:solidFill>
                  <a:srgbClr val="FF0000"/>
                </a:solidFill>
              </a:rPr>
              <a:t>6</a:t>
            </a:r>
            <a:r>
              <a:rPr lang="tr-TR" dirty="0" smtClean="0">
                <a:solidFill>
                  <a:srgbClr val="00B0F0"/>
                </a:solidFill>
              </a:rPr>
              <a:t>Do not </a:t>
            </a:r>
            <a:r>
              <a:rPr lang="tr-TR" dirty="0" err="1" smtClean="0">
                <a:solidFill>
                  <a:srgbClr val="00B0F0"/>
                </a:solidFill>
              </a:rPr>
              <a:t>go</a:t>
            </a:r>
            <a:r>
              <a:rPr lang="tr-TR" dirty="0" smtClean="0">
                <a:solidFill>
                  <a:srgbClr val="00B0F0"/>
                </a:solidFill>
              </a:rPr>
              <a:t> </a:t>
            </a:r>
            <a:r>
              <a:rPr lang="tr-TR" dirty="0" err="1" smtClean="0">
                <a:solidFill>
                  <a:srgbClr val="00B0F0"/>
                </a:solidFill>
              </a:rPr>
              <a:t>gentle</a:t>
            </a:r>
            <a:r>
              <a:rPr lang="tr-TR" dirty="0" smtClean="0">
                <a:solidFill>
                  <a:srgbClr val="00B0F0"/>
                </a:solidFill>
              </a:rPr>
              <a:t> </a:t>
            </a:r>
            <a:r>
              <a:rPr lang="tr-TR" dirty="0" err="1" smtClean="0">
                <a:solidFill>
                  <a:srgbClr val="00B0F0"/>
                </a:solidFill>
              </a:rPr>
              <a:t>into</a:t>
            </a:r>
            <a:r>
              <a:rPr lang="tr-TR" dirty="0" smtClean="0">
                <a:solidFill>
                  <a:srgbClr val="00B0F0"/>
                </a:solidFill>
              </a:rPr>
              <a:t> </a:t>
            </a:r>
            <a:r>
              <a:rPr lang="tr-TR" dirty="0" err="1" smtClean="0">
                <a:solidFill>
                  <a:srgbClr val="00B0F0"/>
                </a:solidFill>
              </a:rPr>
              <a:t>that</a:t>
            </a:r>
            <a:r>
              <a:rPr lang="tr-TR" dirty="0" smtClean="0">
                <a:solidFill>
                  <a:srgbClr val="00B0F0"/>
                </a:solidFill>
              </a:rPr>
              <a:t> </a:t>
            </a:r>
            <a:r>
              <a:rPr lang="tr-TR" dirty="0" err="1" smtClean="0">
                <a:solidFill>
                  <a:srgbClr val="00B0F0"/>
                </a:solidFill>
              </a:rPr>
              <a:t>good</a:t>
            </a:r>
            <a:r>
              <a:rPr lang="tr-TR" dirty="0" smtClean="0">
                <a:solidFill>
                  <a:srgbClr val="00B0F0"/>
                </a:solidFill>
              </a:rPr>
              <a:t> </a:t>
            </a:r>
            <a:r>
              <a:rPr lang="tr-TR" dirty="0" err="1" smtClean="0">
                <a:solidFill>
                  <a:srgbClr val="00B0F0"/>
                </a:solidFill>
              </a:rPr>
              <a:t>night</a:t>
            </a:r>
            <a:r>
              <a:rPr lang="tr-TR" dirty="0" smtClean="0"/>
              <a:t>. </a:t>
            </a:r>
            <a:r>
              <a:rPr lang="tr-TR" dirty="0" smtClean="0">
                <a:solidFill>
                  <a:srgbClr val="FF0000"/>
                </a:solidFill>
              </a:rPr>
              <a:t>A</a:t>
            </a:r>
          </a:p>
          <a:p>
            <a:pPr marL="0" indent="0">
              <a:buNone/>
            </a:pPr>
            <a:endParaRPr lang="tr-TR" dirty="0"/>
          </a:p>
          <a:p>
            <a:pPr marL="0" indent="0">
              <a:buNone/>
            </a:pPr>
            <a:r>
              <a:rPr lang="tr-TR" dirty="0" smtClean="0">
                <a:solidFill>
                  <a:srgbClr val="FF0000"/>
                </a:solidFill>
              </a:rPr>
              <a:t>7</a:t>
            </a:r>
            <a:r>
              <a:rPr lang="tr-TR" dirty="0" smtClean="0"/>
              <a:t>Good men, </a:t>
            </a:r>
            <a:r>
              <a:rPr lang="tr-TR" dirty="0" err="1" smtClean="0"/>
              <a:t>the</a:t>
            </a:r>
            <a:r>
              <a:rPr lang="tr-TR" dirty="0" smtClean="0"/>
              <a:t> </a:t>
            </a:r>
            <a:r>
              <a:rPr lang="tr-TR" dirty="0" err="1" smtClean="0"/>
              <a:t>last</a:t>
            </a:r>
            <a:r>
              <a:rPr lang="tr-TR" dirty="0" smtClean="0"/>
              <a:t> </a:t>
            </a:r>
            <a:r>
              <a:rPr lang="tr-TR" dirty="0" err="1" smtClean="0"/>
              <a:t>wave</a:t>
            </a:r>
            <a:r>
              <a:rPr lang="tr-TR" dirty="0" smtClean="0"/>
              <a:t> </a:t>
            </a:r>
            <a:r>
              <a:rPr lang="tr-TR" dirty="0" err="1" smtClean="0"/>
              <a:t>by</a:t>
            </a:r>
            <a:r>
              <a:rPr lang="tr-TR" dirty="0" smtClean="0"/>
              <a:t>, </a:t>
            </a:r>
            <a:r>
              <a:rPr lang="tr-TR" dirty="0" err="1" smtClean="0"/>
              <a:t>crying</a:t>
            </a:r>
            <a:r>
              <a:rPr lang="tr-TR" dirty="0" smtClean="0"/>
              <a:t> how </a:t>
            </a:r>
            <a:r>
              <a:rPr lang="tr-TR" dirty="0" err="1" smtClean="0"/>
              <a:t>bright</a:t>
            </a:r>
            <a:r>
              <a:rPr lang="tr-TR" dirty="0" smtClean="0"/>
              <a:t> </a:t>
            </a:r>
            <a:r>
              <a:rPr lang="tr-TR" dirty="0" smtClean="0">
                <a:solidFill>
                  <a:srgbClr val="FF0000"/>
                </a:solidFill>
              </a:rPr>
              <a:t>A</a:t>
            </a:r>
          </a:p>
          <a:p>
            <a:pPr marL="0" indent="0">
              <a:buNone/>
            </a:pPr>
            <a:r>
              <a:rPr lang="tr-TR" dirty="0" smtClean="0">
                <a:solidFill>
                  <a:srgbClr val="FF0000"/>
                </a:solidFill>
              </a:rPr>
              <a:t>8</a:t>
            </a:r>
            <a:r>
              <a:rPr lang="tr-TR" dirty="0" smtClean="0"/>
              <a:t>Their </a:t>
            </a:r>
            <a:r>
              <a:rPr lang="tr-TR" dirty="0" err="1" smtClean="0"/>
              <a:t>frail</a:t>
            </a:r>
            <a:r>
              <a:rPr lang="tr-TR" dirty="0" smtClean="0"/>
              <a:t> </a:t>
            </a:r>
            <a:r>
              <a:rPr lang="tr-TR" dirty="0" err="1" smtClean="0"/>
              <a:t>deeds</a:t>
            </a:r>
            <a:r>
              <a:rPr lang="tr-TR" dirty="0" smtClean="0"/>
              <a:t> </a:t>
            </a:r>
            <a:r>
              <a:rPr lang="tr-TR" dirty="0" err="1" smtClean="0"/>
              <a:t>might</a:t>
            </a:r>
            <a:r>
              <a:rPr lang="tr-TR" dirty="0" smtClean="0"/>
              <a:t> </a:t>
            </a:r>
            <a:r>
              <a:rPr lang="tr-TR" dirty="0" err="1" smtClean="0"/>
              <a:t>have</a:t>
            </a:r>
            <a:r>
              <a:rPr lang="tr-TR" dirty="0" smtClean="0"/>
              <a:t> </a:t>
            </a:r>
            <a:r>
              <a:rPr lang="tr-TR" dirty="0" err="1" smtClean="0"/>
              <a:t>danced</a:t>
            </a:r>
            <a:r>
              <a:rPr lang="tr-TR" dirty="0" smtClean="0"/>
              <a:t> in a </a:t>
            </a:r>
            <a:r>
              <a:rPr lang="tr-TR" dirty="0" err="1" smtClean="0"/>
              <a:t>green</a:t>
            </a:r>
            <a:r>
              <a:rPr lang="tr-TR" dirty="0" smtClean="0"/>
              <a:t> bay, </a:t>
            </a:r>
            <a:r>
              <a:rPr lang="tr-TR" dirty="0" smtClean="0">
                <a:solidFill>
                  <a:srgbClr val="FF0000"/>
                </a:solidFill>
              </a:rPr>
              <a:t>B</a:t>
            </a:r>
          </a:p>
          <a:p>
            <a:pPr marL="0" indent="0">
              <a:buNone/>
            </a:pPr>
            <a:r>
              <a:rPr lang="tr-TR" dirty="0" smtClean="0">
                <a:solidFill>
                  <a:srgbClr val="FF0000"/>
                </a:solidFill>
              </a:rPr>
              <a:t>9</a:t>
            </a:r>
            <a:r>
              <a:rPr lang="tr-TR" dirty="0" smtClean="0">
                <a:solidFill>
                  <a:srgbClr val="00B0F0"/>
                </a:solidFill>
              </a:rPr>
              <a:t>Rage, </a:t>
            </a:r>
            <a:r>
              <a:rPr lang="tr-TR" dirty="0" err="1" smtClean="0">
                <a:solidFill>
                  <a:srgbClr val="00B0F0"/>
                </a:solidFill>
              </a:rPr>
              <a:t>rage</a:t>
            </a:r>
            <a:r>
              <a:rPr lang="tr-TR" dirty="0" smtClean="0">
                <a:solidFill>
                  <a:srgbClr val="00B0F0"/>
                </a:solidFill>
              </a:rPr>
              <a:t> </a:t>
            </a:r>
            <a:r>
              <a:rPr lang="tr-TR" dirty="0" err="1" smtClean="0">
                <a:solidFill>
                  <a:srgbClr val="00B0F0"/>
                </a:solidFill>
              </a:rPr>
              <a:t>against</a:t>
            </a:r>
            <a:r>
              <a:rPr lang="tr-TR" dirty="0" smtClean="0">
                <a:solidFill>
                  <a:srgbClr val="00B0F0"/>
                </a:solidFill>
              </a:rPr>
              <a:t> </a:t>
            </a:r>
            <a:r>
              <a:rPr lang="tr-TR" dirty="0" err="1" smtClean="0">
                <a:solidFill>
                  <a:srgbClr val="00B0F0"/>
                </a:solidFill>
              </a:rPr>
              <a:t>the</a:t>
            </a:r>
            <a:r>
              <a:rPr lang="tr-TR" dirty="0" smtClean="0">
                <a:solidFill>
                  <a:srgbClr val="00B0F0"/>
                </a:solidFill>
              </a:rPr>
              <a:t> </a:t>
            </a:r>
            <a:r>
              <a:rPr lang="tr-TR" dirty="0" err="1" smtClean="0">
                <a:solidFill>
                  <a:srgbClr val="00B0F0"/>
                </a:solidFill>
              </a:rPr>
              <a:t>dying</a:t>
            </a:r>
            <a:r>
              <a:rPr lang="tr-TR" dirty="0" smtClean="0">
                <a:solidFill>
                  <a:srgbClr val="00B0F0"/>
                </a:solidFill>
              </a:rPr>
              <a:t> of </a:t>
            </a:r>
            <a:r>
              <a:rPr lang="tr-TR" dirty="0" err="1" smtClean="0">
                <a:solidFill>
                  <a:srgbClr val="00B0F0"/>
                </a:solidFill>
              </a:rPr>
              <a:t>the</a:t>
            </a:r>
            <a:r>
              <a:rPr lang="tr-TR" dirty="0" smtClean="0">
                <a:solidFill>
                  <a:srgbClr val="00B0F0"/>
                </a:solidFill>
              </a:rPr>
              <a:t> </a:t>
            </a:r>
            <a:r>
              <a:rPr lang="tr-TR" dirty="0" err="1" smtClean="0">
                <a:solidFill>
                  <a:srgbClr val="00B0F0"/>
                </a:solidFill>
              </a:rPr>
              <a:t>light</a:t>
            </a:r>
            <a:r>
              <a:rPr lang="tr-TR" dirty="0" smtClean="0"/>
              <a:t>. </a:t>
            </a:r>
            <a:r>
              <a:rPr lang="tr-TR" dirty="0" smtClean="0">
                <a:solidFill>
                  <a:srgbClr val="FF0000"/>
                </a:solidFill>
              </a:rPr>
              <a:t>A</a:t>
            </a:r>
            <a:endParaRPr lang="tr-TR" dirty="0">
              <a:solidFill>
                <a:srgbClr val="FF0000"/>
              </a:solidFill>
            </a:endParaRPr>
          </a:p>
        </p:txBody>
      </p:sp>
    </p:spTree>
    <p:extLst>
      <p:ext uri="{BB962C8B-B14F-4D97-AF65-F5344CB8AC3E}">
        <p14:creationId xmlns:p14="http://schemas.microsoft.com/office/powerpoint/2010/main" val="1083006937"/>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4638"/>
            <a:ext cx="7467600" cy="58018"/>
          </a:xfrm>
        </p:spPr>
        <p:txBody>
          <a:bodyPr>
            <a:normAutofit fontScale="90000"/>
          </a:bodyPr>
          <a:lstStyle/>
          <a:p>
            <a:endParaRPr lang="tr-TR" dirty="0"/>
          </a:p>
        </p:txBody>
      </p:sp>
      <p:sp>
        <p:nvSpPr>
          <p:cNvPr id="3" name="İçerik Yer Tutucusu 2"/>
          <p:cNvSpPr>
            <a:spLocks noGrp="1"/>
          </p:cNvSpPr>
          <p:nvPr>
            <p:ph sz="quarter" idx="1"/>
          </p:nvPr>
        </p:nvSpPr>
        <p:spPr>
          <a:xfrm>
            <a:off x="0" y="44624"/>
            <a:ext cx="9108504" cy="6768752"/>
          </a:xfrm>
        </p:spPr>
        <p:txBody>
          <a:bodyPr/>
          <a:lstStyle/>
          <a:p>
            <a:endParaRPr lang="tr-TR" dirty="0" smtClean="0"/>
          </a:p>
          <a:p>
            <a:pPr marL="0" indent="0">
              <a:buNone/>
            </a:pPr>
            <a:r>
              <a:rPr lang="tr-TR" dirty="0" smtClean="0">
                <a:solidFill>
                  <a:srgbClr val="FF0000"/>
                </a:solidFill>
              </a:rPr>
              <a:t>10</a:t>
            </a:r>
            <a:r>
              <a:rPr lang="tr-TR" dirty="0" smtClean="0"/>
              <a:t>Wild men </a:t>
            </a:r>
            <a:r>
              <a:rPr lang="tr-TR" dirty="0" err="1" smtClean="0"/>
              <a:t>who</a:t>
            </a:r>
            <a:r>
              <a:rPr lang="tr-TR" dirty="0" smtClean="0"/>
              <a:t> </a:t>
            </a:r>
            <a:r>
              <a:rPr lang="tr-TR" dirty="0" err="1" smtClean="0"/>
              <a:t>caught</a:t>
            </a:r>
            <a:r>
              <a:rPr lang="tr-TR" dirty="0" smtClean="0"/>
              <a:t> </a:t>
            </a:r>
            <a:r>
              <a:rPr lang="tr-TR" dirty="0" err="1" smtClean="0"/>
              <a:t>and</a:t>
            </a:r>
            <a:r>
              <a:rPr lang="tr-TR" dirty="0" smtClean="0"/>
              <a:t> </a:t>
            </a:r>
            <a:r>
              <a:rPr lang="tr-TR" dirty="0" err="1" smtClean="0"/>
              <a:t>sang</a:t>
            </a:r>
            <a:r>
              <a:rPr lang="tr-TR" dirty="0" smtClean="0"/>
              <a:t> </a:t>
            </a:r>
            <a:r>
              <a:rPr lang="tr-TR" dirty="0" err="1" smtClean="0"/>
              <a:t>the</a:t>
            </a:r>
            <a:r>
              <a:rPr lang="tr-TR" dirty="0" smtClean="0"/>
              <a:t> sun in </a:t>
            </a:r>
            <a:r>
              <a:rPr lang="tr-TR" dirty="0" err="1" smtClean="0"/>
              <a:t>flight</a:t>
            </a:r>
            <a:r>
              <a:rPr lang="tr-TR" dirty="0" smtClean="0"/>
              <a:t>,</a:t>
            </a:r>
            <a:r>
              <a:rPr lang="tr-TR" dirty="0" smtClean="0">
                <a:solidFill>
                  <a:srgbClr val="FF0000"/>
                </a:solidFill>
              </a:rPr>
              <a:t> A</a:t>
            </a:r>
          </a:p>
          <a:p>
            <a:pPr marL="0" indent="0">
              <a:buNone/>
            </a:pPr>
            <a:r>
              <a:rPr lang="tr-TR" dirty="0" smtClean="0">
                <a:solidFill>
                  <a:srgbClr val="FF0000"/>
                </a:solidFill>
              </a:rPr>
              <a:t>11</a:t>
            </a:r>
            <a:r>
              <a:rPr lang="tr-TR" dirty="0" smtClean="0"/>
              <a:t>And </a:t>
            </a:r>
            <a:r>
              <a:rPr lang="tr-TR" dirty="0" err="1" smtClean="0"/>
              <a:t>learn</a:t>
            </a:r>
            <a:r>
              <a:rPr lang="tr-TR" dirty="0" smtClean="0"/>
              <a:t>, </a:t>
            </a:r>
            <a:r>
              <a:rPr lang="tr-TR" dirty="0" err="1" smtClean="0"/>
              <a:t>too</a:t>
            </a:r>
            <a:r>
              <a:rPr lang="tr-TR" dirty="0" smtClean="0"/>
              <a:t> </a:t>
            </a:r>
            <a:r>
              <a:rPr lang="tr-TR" dirty="0" err="1" smtClean="0"/>
              <a:t>late</a:t>
            </a:r>
            <a:r>
              <a:rPr lang="tr-TR" dirty="0" smtClean="0"/>
              <a:t>, </a:t>
            </a:r>
            <a:r>
              <a:rPr lang="tr-TR" dirty="0" err="1" smtClean="0"/>
              <a:t>they</a:t>
            </a:r>
            <a:r>
              <a:rPr lang="tr-TR" dirty="0" smtClean="0"/>
              <a:t> </a:t>
            </a:r>
            <a:r>
              <a:rPr lang="tr-TR" dirty="0" err="1" smtClean="0"/>
              <a:t>grieved</a:t>
            </a:r>
            <a:r>
              <a:rPr lang="tr-TR" dirty="0" smtClean="0"/>
              <a:t> it on </a:t>
            </a:r>
            <a:r>
              <a:rPr lang="tr-TR" dirty="0" err="1" smtClean="0"/>
              <a:t>its</a:t>
            </a:r>
            <a:r>
              <a:rPr lang="tr-TR" dirty="0" smtClean="0"/>
              <a:t> </a:t>
            </a:r>
            <a:r>
              <a:rPr lang="tr-TR" dirty="0" err="1" smtClean="0"/>
              <a:t>way</a:t>
            </a:r>
            <a:r>
              <a:rPr lang="tr-TR" dirty="0" smtClean="0"/>
              <a:t>, </a:t>
            </a:r>
            <a:r>
              <a:rPr lang="tr-TR" dirty="0" smtClean="0">
                <a:solidFill>
                  <a:srgbClr val="FF0000"/>
                </a:solidFill>
              </a:rPr>
              <a:t>B </a:t>
            </a:r>
          </a:p>
          <a:p>
            <a:pPr marL="0" indent="0">
              <a:buNone/>
            </a:pPr>
            <a:r>
              <a:rPr lang="tr-TR" dirty="0" smtClean="0">
                <a:solidFill>
                  <a:srgbClr val="FF0000"/>
                </a:solidFill>
              </a:rPr>
              <a:t>12</a:t>
            </a:r>
            <a:r>
              <a:rPr lang="tr-TR" dirty="0" smtClean="0">
                <a:solidFill>
                  <a:srgbClr val="00B0F0"/>
                </a:solidFill>
              </a:rPr>
              <a:t>Do not </a:t>
            </a:r>
            <a:r>
              <a:rPr lang="tr-TR" dirty="0" err="1" smtClean="0">
                <a:solidFill>
                  <a:srgbClr val="00B0F0"/>
                </a:solidFill>
              </a:rPr>
              <a:t>go</a:t>
            </a:r>
            <a:r>
              <a:rPr lang="tr-TR" dirty="0" smtClean="0">
                <a:solidFill>
                  <a:srgbClr val="00B0F0"/>
                </a:solidFill>
              </a:rPr>
              <a:t> </a:t>
            </a:r>
            <a:r>
              <a:rPr lang="tr-TR" dirty="0" err="1" smtClean="0">
                <a:solidFill>
                  <a:srgbClr val="00B0F0"/>
                </a:solidFill>
              </a:rPr>
              <a:t>gentle</a:t>
            </a:r>
            <a:r>
              <a:rPr lang="tr-TR" dirty="0" smtClean="0">
                <a:solidFill>
                  <a:srgbClr val="00B0F0"/>
                </a:solidFill>
              </a:rPr>
              <a:t> </a:t>
            </a:r>
            <a:r>
              <a:rPr lang="tr-TR" dirty="0" err="1" smtClean="0">
                <a:solidFill>
                  <a:srgbClr val="00B0F0"/>
                </a:solidFill>
              </a:rPr>
              <a:t>into</a:t>
            </a:r>
            <a:r>
              <a:rPr lang="tr-TR" dirty="0" smtClean="0">
                <a:solidFill>
                  <a:srgbClr val="00B0F0"/>
                </a:solidFill>
              </a:rPr>
              <a:t> </a:t>
            </a:r>
            <a:r>
              <a:rPr lang="tr-TR" dirty="0" err="1" smtClean="0">
                <a:solidFill>
                  <a:srgbClr val="00B0F0"/>
                </a:solidFill>
              </a:rPr>
              <a:t>that</a:t>
            </a:r>
            <a:r>
              <a:rPr lang="tr-TR" dirty="0" smtClean="0">
                <a:solidFill>
                  <a:srgbClr val="00B0F0"/>
                </a:solidFill>
              </a:rPr>
              <a:t> </a:t>
            </a:r>
            <a:r>
              <a:rPr lang="tr-TR" dirty="0" err="1" smtClean="0">
                <a:solidFill>
                  <a:srgbClr val="00B0F0"/>
                </a:solidFill>
              </a:rPr>
              <a:t>good</a:t>
            </a:r>
            <a:r>
              <a:rPr lang="tr-TR" dirty="0" smtClean="0">
                <a:solidFill>
                  <a:srgbClr val="00B0F0"/>
                </a:solidFill>
              </a:rPr>
              <a:t> </a:t>
            </a:r>
            <a:r>
              <a:rPr lang="tr-TR" dirty="0" err="1" smtClean="0">
                <a:solidFill>
                  <a:srgbClr val="00B0F0"/>
                </a:solidFill>
              </a:rPr>
              <a:t>night</a:t>
            </a:r>
            <a:r>
              <a:rPr lang="tr-TR" dirty="0" smtClean="0"/>
              <a:t>. </a:t>
            </a:r>
            <a:r>
              <a:rPr lang="tr-TR" dirty="0" smtClean="0">
                <a:solidFill>
                  <a:srgbClr val="FF0000"/>
                </a:solidFill>
              </a:rPr>
              <a:t>A</a:t>
            </a:r>
          </a:p>
          <a:p>
            <a:endParaRPr lang="tr-TR" dirty="0"/>
          </a:p>
          <a:p>
            <a:endParaRPr lang="tr-TR" dirty="0" smtClean="0"/>
          </a:p>
          <a:p>
            <a:pPr marL="0" indent="0">
              <a:buNone/>
            </a:pPr>
            <a:r>
              <a:rPr lang="tr-TR" dirty="0" smtClean="0">
                <a:solidFill>
                  <a:srgbClr val="FF0000"/>
                </a:solidFill>
              </a:rPr>
              <a:t>13</a:t>
            </a:r>
            <a:r>
              <a:rPr lang="tr-TR" dirty="0" smtClean="0"/>
              <a:t>Grave men, </a:t>
            </a:r>
            <a:r>
              <a:rPr lang="tr-TR" dirty="0" err="1" smtClean="0"/>
              <a:t>near</a:t>
            </a:r>
            <a:r>
              <a:rPr lang="tr-TR" dirty="0" smtClean="0"/>
              <a:t> </a:t>
            </a:r>
            <a:r>
              <a:rPr lang="tr-TR" dirty="0" err="1" smtClean="0"/>
              <a:t>death</a:t>
            </a:r>
            <a:r>
              <a:rPr lang="tr-TR" dirty="0" smtClean="0"/>
              <a:t>, </a:t>
            </a:r>
            <a:r>
              <a:rPr lang="tr-TR" dirty="0" err="1" smtClean="0"/>
              <a:t>who</a:t>
            </a:r>
            <a:r>
              <a:rPr lang="tr-TR" dirty="0" smtClean="0"/>
              <a:t> </a:t>
            </a:r>
            <a:r>
              <a:rPr lang="tr-TR" dirty="0" err="1" smtClean="0"/>
              <a:t>see</a:t>
            </a:r>
            <a:r>
              <a:rPr lang="tr-TR" dirty="0" smtClean="0"/>
              <a:t> </a:t>
            </a:r>
            <a:r>
              <a:rPr lang="tr-TR" dirty="0" err="1" smtClean="0"/>
              <a:t>with</a:t>
            </a:r>
            <a:r>
              <a:rPr lang="tr-TR" dirty="0" smtClean="0"/>
              <a:t> </a:t>
            </a:r>
            <a:r>
              <a:rPr lang="tr-TR" dirty="0" err="1" smtClean="0"/>
              <a:t>blinding</a:t>
            </a:r>
            <a:r>
              <a:rPr lang="tr-TR" dirty="0" smtClean="0"/>
              <a:t> </a:t>
            </a:r>
            <a:r>
              <a:rPr lang="tr-TR" dirty="0" err="1" smtClean="0"/>
              <a:t>sight</a:t>
            </a:r>
            <a:r>
              <a:rPr lang="tr-TR" dirty="0" smtClean="0"/>
              <a:t> </a:t>
            </a:r>
            <a:r>
              <a:rPr lang="tr-TR" dirty="0" smtClean="0">
                <a:solidFill>
                  <a:srgbClr val="FF0000"/>
                </a:solidFill>
              </a:rPr>
              <a:t>A</a:t>
            </a:r>
          </a:p>
          <a:p>
            <a:pPr marL="0" indent="0">
              <a:buNone/>
            </a:pPr>
            <a:r>
              <a:rPr lang="tr-TR" dirty="0" smtClean="0">
                <a:solidFill>
                  <a:srgbClr val="FF0000"/>
                </a:solidFill>
              </a:rPr>
              <a:t>14</a:t>
            </a:r>
            <a:r>
              <a:rPr lang="tr-TR" dirty="0" smtClean="0"/>
              <a:t>Blind </a:t>
            </a:r>
            <a:r>
              <a:rPr lang="tr-TR" dirty="0" err="1" smtClean="0"/>
              <a:t>eyes</a:t>
            </a:r>
            <a:r>
              <a:rPr lang="tr-TR" dirty="0" smtClean="0"/>
              <a:t> </a:t>
            </a:r>
            <a:r>
              <a:rPr lang="tr-TR" dirty="0" err="1" smtClean="0"/>
              <a:t>could</a:t>
            </a:r>
            <a:r>
              <a:rPr lang="tr-TR" dirty="0" smtClean="0"/>
              <a:t> </a:t>
            </a:r>
            <a:r>
              <a:rPr lang="tr-TR" dirty="0" err="1" smtClean="0"/>
              <a:t>blaze</a:t>
            </a:r>
            <a:r>
              <a:rPr lang="tr-TR" dirty="0" smtClean="0"/>
              <a:t> </a:t>
            </a:r>
            <a:r>
              <a:rPr lang="tr-TR" dirty="0" err="1" smtClean="0"/>
              <a:t>like</a:t>
            </a:r>
            <a:r>
              <a:rPr lang="tr-TR" dirty="0" smtClean="0"/>
              <a:t> </a:t>
            </a:r>
            <a:r>
              <a:rPr lang="tr-TR" dirty="0" err="1" smtClean="0"/>
              <a:t>meteors</a:t>
            </a:r>
            <a:r>
              <a:rPr lang="tr-TR" dirty="0" smtClean="0"/>
              <a:t> </a:t>
            </a:r>
            <a:r>
              <a:rPr lang="tr-TR" dirty="0" err="1" smtClean="0"/>
              <a:t>and</a:t>
            </a:r>
            <a:r>
              <a:rPr lang="tr-TR" dirty="0" smtClean="0"/>
              <a:t> be </a:t>
            </a:r>
            <a:r>
              <a:rPr lang="tr-TR" dirty="0" err="1" smtClean="0"/>
              <a:t>gay</a:t>
            </a:r>
            <a:r>
              <a:rPr lang="tr-TR" dirty="0" smtClean="0"/>
              <a:t>, </a:t>
            </a:r>
            <a:r>
              <a:rPr lang="tr-TR" dirty="0" smtClean="0">
                <a:solidFill>
                  <a:srgbClr val="FF0000"/>
                </a:solidFill>
              </a:rPr>
              <a:t>B</a:t>
            </a:r>
          </a:p>
          <a:p>
            <a:pPr marL="0" indent="0">
              <a:buNone/>
            </a:pPr>
            <a:r>
              <a:rPr lang="tr-TR" dirty="0" smtClean="0">
                <a:solidFill>
                  <a:srgbClr val="FF0000"/>
                </a:solidFill>
              </a:rPr>
              <a:t>15</a:t>
            </a:r>
            <a:r>
              <a:rPr lang="tr-TR" dirty="0" smtClean="0">
                <a:solidFill>
                  <a:srgbClr val="00B0F0"/>
                </a:solidFill>
              </a:rPr>
              <a:t>Rage, </a:t>
            </a:r>
            <a:r>
              <a:rPr lang="tr-TR" dirty="0" err="1" smtClean="0">
                <a:solidFill>
                  <a:srgbClr val="00B0F0"/>
                </a:solidFill>
              </a:rPr>
              <a:t>rage</a:t>
            </a:r>
            <a:r>
              <a:rPr lang="tr-TR" dirty="0" smtClean="0">
                <a:solidFill>
                  <a:srgbClr val="00B0F0"/>
                </a:solidFill>
              </a:rPr>
              <a:t> </a:t>
            </a:r>
            <a:r>
              <a:rPr lang="tr-TR" dirty="0" err="1" smtClean="0">
                <a:solidFill>
                  <a:srgbClr val="00B0F0"/>
                </a:solidFill>
              </a:rPr>
              <a:t>against</a:t>
            </a:r>
            <a:r>
              <a:rPr lang="tr-TR" dirty="0" smtClean="0">
                <a:solidFill>
                  <a:srgbClr val="00B0F0"/>
                </a:solidFill>
              </a:rPr>
              <a:t> </a:t>
            </a:r>
            <a:r>
              <a:rPr lang="tr-TR" dirty="0" err="1" smtClean="0">
                <a:solidFill>
                  <a:srgbClr val="00B0F0"/>
                </a:solidFill>
              </a:rPr>
              <a:t>the</a:t>
            </a:r>
            <a:r>
              <a:rPr lang="tr-TR" dirty="0" smtClean="0">
                <a:solidFill>
                  <a:srgbClr val="00B0F0"/>
                </a:solidFill>
              </a:rPr>
              <a:t> </a:t>
            </a:r>
            <a:r>
              <a:rPr lang="tr-TR" dirty="0" err="1" smtClean="0">
                <a:solidFill>
                  <a:srgbClr val="00B0F0"/>
                </a:solidFill>
              </a:rPr>
              <a:t>dying</a:t>
            </a:r>
            <a:r>
              <a:rPr lang="tr-TR" dirty="0" smtClean="0">
                <a:solidFill>
                  <a:srgbClr val="00B0F0"/>
                </a:solidFill>
              </a:rPr>
              <a:t> of </a:t>
            </a:r>
            <a:r>
              <a:rPr lang="tr-TR" dirty="0" err="1" smtClean="0">
                <a:solidFill>
                  <a:srgbClr val="00B0F0"/>
                </a:solidFill>
              </a:rPr>
              <a:t>the</a:t>
            </a:r>
            <a:r>
              <a:rPr lang="tr-TR" dirty="0" smtClean="0">
                <a:solidFill>
                  <a:srgbClr val="00B0F0"/>
                </a:solidFill>
              </a:rPr>
              <a:t> </a:t>
            </a:r>
            <a:r>
              <a:rPr lang="tr-TR" dirty="0" err="1" smtClean="0">
                <a:solidFill>
                  <a:srgbClr val="00B0F0"/>
                </a:solidFill>
              </a:rPr>
              <a:t>light</a:t>
            </a:r>
            <a:r>
              <a:rPr lang="tr-TR" dirty="0" smtClean="0"/>
              <a:t>. </a:t>
            </a:r>
            <a:r>
              <a:rPr lang="tr-TR" dirty="0" smtClean="0">
                <a:solidFill>
                  <a:srgbClr val="FF0000"/>
                </a:solidFill>
              </a:rPr>
              <a:t>A</a:t>
            </a:r>
          </a:p>
          <a:p>
            <a:pPr marL="0" indent="0">
              <a:buNone/>
            </a:pPr>
            <a:endParaRPr lang="tr-TR" dirty="0"/>
          </a:p>
          <a:p>
            <a:pPr marL="0" indent="0">
              <a:buNone/>
            </a:pPr>
            <a:r>
              <a:rPr lang="tr-TR" dirty="0" smtClean="0">
                <a:solidFill>
                  <a:srgbClr val="FF0000"/>
                </a:solidFill>
              </a:rPr>
              <a:t>16</a:t>
            </a:r>
            <a:r>
              <a:rPr lang="tr-TR" dirty="0" smtClean="0"/>
              <a:t>And </a:t>
            </a:r>
            <a:r>
              <a:rPr lang="tr-TR" dirty="0" err="1" smtClean="0"/>
              <a:t>you</a:t>
            </a:r>
            <a:r>
              <a:rPr lang="tr-TR" dirty="0" smtClean="0"/>
              <a:t>, </a:t>
            </a:r>
            <a:r>
              <a:rPr lang="tr-TR" dirty="0" err="1" smtClean="0"/>
              <a:t>my</a:t>
            </a:r>
            <a:r>
              <a:rPr lang="tr-TR" dirty="0" smtClean="0"/>
              <a:t> </a:t>
            </a:r>
            <a:r>
              <a:rPr lang="tr-TR" dirty="0" err="1" smtClean="0"/>
              <a:t>father</a:t>
            </a:r>
            <a:r>
              <a:rPr lang="tr-TR" dirty="0" smtClean="0"/>
              <a:t>, </a:t>
            </a:r>
            <a:r>
              <a:rPr lang="tr-TR" dirty="0" err="1" smtClean="0"/>
              <a:t>there</a:t>
            </a:r>
            <a:r>
              <a:rPr lang="tr-TR" dirty="0" smtClean="0"/>
              <a:t> on </a:t>
            </a:r>
            <a:r>
              <a:rPr lang="tr-TR" dirty="0" err="1" smtClean="0"/>
              <a:t>the</a:t>
            </a:r>
            <a:r>
              <a:rPr lang="tr-TR" dirty="0" smtClean="0"/>
              <a:t> </a:t>
            </a:r>
            <a:r>
              <a:rPr lang="tr-TR" dirty="0" err="1" smtClean="0"/>
              <a:t>sad</a:t>
            </a:r>
            <a:r>
              <a:rPr lang="tr-TR" dirty="0" smtClean="0"/>
              <a:t> </a:t>
            </a:r>
            <a:r>
              <a:rPr lang="tr-TR" dirty="0" err="1" smtClean="0"/>
              <a:t>height</a:t>
            </a:r>
            <a:r>
              <a:rPr lang="tr-TR" dirty="0" smtClean="0"/>
              <a:t>, </a:t>
            </a:r>
            <a:r>
              <a:rPr lang="tr-TR" dirty="0" smtClean="0">
                <a:solidFill>
                  <a:srgbClr val="FF0000"/>
                </a:solidFill>
              </a:rPr>
              <a:t>A</a:t>
            </a:r>
          </a:p>
          <a:p>
            <a:pPr marL="0" indent="0">
              <a:buNone/>
            </a:pPr>
            <a:r>
              <a:rPr lang="tr-TR" dirty="0" smtClean="0">
                <a:solidFill>
                  <a:srgbClr val="FF0000"/>
                </a:solidFill>
              </a:rPr>
              <a:t>17</a:t>
            </a:r>
            <a:r>
              <a:rPr lang="tr-TR" dirty="0" smtClean="0"/>
              <a:t>Curse, </a:t>
            </a:r>
            <a:r>
              <a:rPr lang="tr-TR" dirty="0" err="1" smtClean="0"/>
              <a:t>bless</a:t>
            </a:r>
            <a:r>
              <a:rPr lang="tr-TR" dirty="0" smtClean="0"/>
              <a:t>, me </a:t>
            </a:r>
            <a:r>
              <a:rPr lang="tr-TR" dirty="0" err="1" smtClean="0"/>
              <a:t>now</a:t>
            </a:r>
            <a:r>
              <a:rPr lang="tr-TR" dirty="0" smtClean="0"/>
              <a:t> </a:t>
            </a:r>
            <a:r>
              <a:rPr lang="tr-TR" dirty="0" err="1" smtClean="0"/>
              <a:t>with</a:t>
            </a:r>
            <a:r>
              <a:rPr lang="tr-TR" dirty="0" smtClean="0"/>
              <a:t> </a:t>
            </a:r>
            <a:r>
              <a:rPr lang="tr-TR" dirty="0" err="1" smtClean="0"/>
              <a:t>your</a:t>
            </a:r>
            <a:r>
              <a:rPr lang="tr-TR" dirty="0" smtClean="0"/>
              <a:t> </a:t>
            </a:r>
            <a:r>
              <a:rPr lang="tr-TR" dirty="0" err="1" smtClean="0"/>
              <a:t>fierce</a:t>
            </a:r>
            <a:r>
              <a:rPr lang="tr-TR" dirty="0" smtClean="0"/>
              <a:t> </a:t>
            </a:r>
            <a:r>
              <a:rPr lang="tr-TR" dirty="0" err="1" smtClean="0"/>
              <a:t>tears</a:t>
            </a:r>
            <a:r>
              <a:rPr lang="tr-TR" dirty="0" smtClean="0"/>
              <a:t>, I </a:t>
            </a:r>
            <a:r>
              <a:rPr lang="tr-TR" dirty="0" err="1" smtClean="0"/>
              <a:t>pray</a:t>
            </a:r>
            <a:r>
              <a:rPr lang="tr-TR" dirty="0" smtClean="0"/>
              <a:t>. </a:t>
            </a:r>
            <a:r>
              <a:rPr lang="tr-TR" dirty="0" smtClean="0">
                <a:solidFill>
                  <a:srgbClr val="FF0000"/>
                </a:solidFill>
              </a:rPr>
              <a:t>B</a:t>
            </a:r>
          </a:p>
          <a:p>
            <a:pPr marL="0" indent="0">
              <a:buNone/>
            </a:pPr>
            <a:r>
              <a:rPr lang="tr-TR" dirty="0" smtClean="0">
                <a:solidFill>
                  <a:srgbClr val="FF0000"/>
                </a:solidFill>
              </a:rPr>
              <a:t>18</a:t>
            </a:r>
            <a:r>
              <a:rPr lang="tr-TR" dirty="0" smtClean="0">
                <a:solidFill>
                  <a:srgbClr val="00B0F0"/>
                </a:solidFill>
              </a:rPr>
              <a:t>Do not </a:t>
            </a:r>
            <a:r>
              <a:rPr lang="tr-TR" dirty="0" err="1" smtClean="0">
                <a:solidFill>
                  <a:srgbClr val="00B0F0"/>
                </a:solidFill>
              </a:rPr>
              <a:t>go</a:t>
            </a:r>
            <a:r>
              <a:rPr lang="tr-TR" dirty="0" smtClean="0">
                <a:solidFill>
                  <a:srgbClr val="00B0F0"/>
                </a:solidFill>
              </a:rPr>
              <a:t> </a:t>
            </a:r>
            <a:r>
              <a:rPr lang="tr-TR" dirty="0" err="1" smtClean="0">
                <a:solidFill>
                  <a:srgbClr val="00B0F0"/>
                </a:solidFill>
              </a:rPr>
              <a:t>gentle</a:t>
            </a:r>
            <a:r>
              <a:rPr lang="tr-TR" dirty="0" smtClean="0">
                <a:solidFill>
                  <a:srgbClr val="00B0F0"/>
                </a:solidFill>
              </a:rPr>
              <a:t> </a:t>
            </a:r>
            <a:r>
              <a:rPr lang="tr-TR" dirty="0" err="1" smtClean="0">
                <a:solidFill>
                  <a:srgbClr val="00B0F0"/>
                </a:solidFill>
              </a:rPr>
              <a:t>into</a:t>
            </a:r>
            <a:r>
              <a:rPr lang="tr-TR" dirty="0" smtClean="0">
                <a:solidFill>
                  <a:srgbClr val="00B0F0"/>
                </a:solidFill>
              </a:rPr>
              <a:t> </a:t>
            </a:r>
            <a:r>
              <a:rPr lang="tr-TR" dirty="0" err="1" smtClean="0">
                <a:solidFill>
                  <a:srgbClr val="00B0F0"/>
                </a:solidFill>
              </a:rPr>
              <a:t>that</a:t>
            </a:r>
            <a:r>
              <a:rPr lang="tr-TR" dirty="0" smtClean="0">
                <a:solidFill>
                  <a:srgbClr val="00B0F0"/>
                </a:solidFill>
              </a:rPr>
              <a:t> </a:t>
            </a:r>
            <a:r>
              <a:rPr lang="tr-TR" dirty="0" err="1" smtClean="0">
                <a:solidFill>
                  <a:srgbClr val="00B0F0"/>
                </a:solidFill>
              </a:rPr>
              <a:t>good</a:t>
            </a:r>
            <a:r>
              <a:rPr lang="tr-TR" dirty="0" smtClean="0">
                <a:solidFill>
                  <a:srgbClr val="00B0F0"/>
                </a:solidFill>
              </a:rPr>
              <a:t> </a:t>
            </a:r>
            <a:r>
              <a:rPr lang="tr-TR" dirty="0" err="1" smtClean="0">
                <a:solidFill>
                  <a:srgbClr val="00B0F0"/>
                </a:solidFill>
              </a:rPr>
              <a:t>night</a:t>
            </a:r>
            <a:r>
              <a:rPr lang="tr-TR" dirty="0" smtClean="0"/>
              <a:t>. </a:t>
            </a:r>
            <a:r>
              <a:rPr lang="tr-TR" dirty="0" smtClean="0">
                <a:solidFill>
                  <a:srgbClr val="FF0000"/>
                </a:solidFill>
              </a:rPr>
              <a:t>A</a:t>
            </a:r>
          </a:p>
          <a:p>
            <a:pPr marL="0" indent="0">
              <a:buNone/>
            </a:pPr>
            <a:r>
              <a:rPr lang="tr-TR" dirty="0" smtClean="0">
                <a:solidFill>
                  <a:srgbClr val="FF0000"/>
                </a:solidFill>
              </a:rPr>
              <a:t>19</a:t>
            </a:r>
            <a:r>
              <a:rPr lang="tr-TR" dirty="0" smtClean="0">
                <a:solidFill>
                  <a:srgbClr val="00B0F0"/>
                </a:solidFill>
              </a:rPr>
              <a:t>Rage, </a:t>
            </a:r>
            <a:r>
              <a:rPr lang="tr-TR" dirty="0" err="1" smtClean="0">
                <a:solidFill>
                  <a:srgbClr val="00B0F0"/>
                </a:solidFill>
              </a:rPr>
              <a:t>rage</a:t>
            </a:r>
            <a:r>
              <a:rPr lang="tr-TR" dirty="0" smtClean="0">
                <a:solidFill>
                  <a:srgbClr val="00B0F0"/>
                </a:solidFill>
              </a:rPr>
              <a:t> </a:t>
            </a:r>
            <a:r>
              <a:rPr lang="tr-TR" dirty="0" err="1" smtClean="0">
                <a:solidFill>
                  <a:srgbClr val="00B0F0"/>
                </a:solidFill>
              </a:rPr>
              <a:t>against</a:t>
            </a:r>
            <a:r>
              <a:rPr lang="tr-TR" dirty="0" smtClean="0">
                <a:solidFill>
                  <a:srgbClr val="00B0F0"/>
                </a:solidFill>
              </a:rPr>
              <a:t> </a:t>
            </a:r>
            <a:r>
              <a:rPr lang="tr-TR" dirty="0" err="1" smtClean="0">
                <a:solidFill>
                  <a:srgbClr val="00B0F0"/>
                </a:solidFill>
              </a:rPr>
              <a:t>the</a:t>
            </a:r>
            <a:r>
              <a:rPr lang="tr-TR" dirty="0" smtClean="0">
                <a:solidFill>
                  <a:srgbClr val="00B0F0"/>
                </a:solidFill>
              </a:rPr>
              <a:t> </a:t>
            </a:r>
            <a:r>
              <a:rPr lang="tr-TR" dirty="0" err="1" smtClean="0">
                <a:solidFill>
                  <a:srgbClr val="00B0F0"/>
                </a:solidFill>
              </a:rPr>
              <a:t>dying</a:t>
            </a:r>
            <a:r>
              <a:rPr lang="tr-TR" dirty="0" smtClean="0">
                <a:solidFill>
                  <a:srgbClr val="00B0F0"/>
                </a:solidFill>
              </a:rPr>
              <a:t> of </a:t>
            </a:r>
            <a:r>
              <a:rPr lang="tr-TR" dirty="0" err="1" smtClean="0">
                <a:solidFill>
                  <a:srgbClr val="00B0F0"/>
                </a:solidFill>
              </a:rPr>
              <a:t>the</a:t>
            </a:r>
            <a:r>
              <a:rPr lang="tr-TR" dirty="0" smtClean="0">
                <a:solidFill>
                  <a:srgbClr val="00B0F0"/>
                </a:solidFill>
              </a:rPr>
              <a:t> </a:t>
            </a:r>
            <a:r>
              <a:rPr lang="tr-TR" dirty="0" err="1" smtClean="0">
                <a:solidFill>
                  <a:srgbClr val="00B0F0"/>
                </a:solidFill>
              </a:rPr>
              <a:t>light</a:t>
            </a:r>
            <a:r>
              <a:rPr lang="tr-TR" dirty="0" smtClean="0"/>
              <a:t>. </a:t>
            </a:r>
            <a:r>
              <a:rPr lang="tr-TR" dirty="0" smtClean="0">
                <a:solidFill>
                  <a:srgbClr val="FF0000"/>
                </a:solidFill>
              </a:rPr>
              <a:t>A</a:t>
            </a:r>
            <a:endParaRPr lang="tr-TR" dirty="0">
              <a:solidFill>
                <a:srgbClr val="FF0000"/>
              </a:solidFill>
            </a:endParaRPr>
          </a:p>
        </p:txBody>
      </p:sp>
    </p:spTree>
    <p:extLst>
      <p:ext uri="{BB962C8B-B14F-4D97-AF65-F5344CB8AC3E}">
        <p14:creationId xmlns:p14="http://schemas.microsoft.com/office/powerpoint/2010/main" val="116821273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4638"/>
            <a:ext cx="7467600" cy="58018"/>
          </a:xfrm>
        </p:spPr>
        <p:txBody>
          <a:bodyPr>
            <a:normAutofit fontScale="90000"/>
          </a:bodyPr>
          <a:lstStyle/>
          <a:p>
            <a:endParaRPr lang="tr-TR" dirty="0"/>
          </a:p>
        </p:txBody>
      </p:sp>
      <p:sp>
        <p:nvSpPr>
          <p:cNvPr id="3" name="İçerik Yer Tutucusu 2"/>
          <p:cNvSpPr>
            <a:spLocks noGrp="1"/>
          </p:cNvSpPr>
          <p:nvPr>
            <p:ph sz="quarter" idx="1"/>
          </p:nvPr>
        </p:nvSpPr>
        <p:spPr>
          <a:xfrm>
            <a:off x="107504" y="44624"/>
            <a:ext cx="8928992" cy="6768752"/>
          </a:xfrm>
        </p:spPr>
        <p:txBody>
          <a:bodyPr/>
          <a:lstStyle/>
          <a:p>
            <a:endParaRPr lang="tr-TR" dirty="0" smtClean="0"/>
          </a:p>
          <a:p>
            <a:endParaRPr lang="tr-TR" dirty="0" smtClean="0"/>
          </a:p>
          <a:p>
            <a:r>
              <a:rPr lang="en-US" dirty="0" smtClean="0"/>
              <a:t>His </a:t>
            </a:r>
            <a:r>
              <a:rPr lang="en-US" dirty="0"/>
              <a:t>father, David John Thomas, was totally Anglicized and a teacher of English literature at Swansea Grammar School. </a:t>
            </a:r>
            <a:endParaRPr lang="tr-TR" dirty="0" smtClean="0"/>
          </a:p>
          <a:p>
            <a:r>
              <a:rPr lang="en-US" dirty="0" smtClean="0"/>
              <a:t>He </a:t>
            </a:r>
            <a:r>
              <a:rPr lang="en-US" dirty="0"/>
              <a:t>was atheistic in the extreme, a lifelong opponent of religion, whether pagan or Christian, who was always ‘railing against God. </a:t>
            </a:r>
            <a:endParaRPr lang="tr-TR" dirty="0" smtClean="0"/>
          </a:p>
          <a:p>
            <a:r>
              <a:rPr lang="en-US" dirty="0" smtClean="0"/>
              <a:t>His </a:t>
            </a:r>
            <a:r>
              <a:rPr lang="en-US" dirty="0"/>
              <a:t>angry rejection took the form of continual cursing against the damp Welsh weather. </a:t>
            </a:r>
            <a:endParaRPr lang="tr-TR" dirty="0" smtClean="0"/>
          </a:p>
          <a:p>
            <a:pPr marL="0" indent="0">
              <a:buNone/>
            </a:pPr>
            <a:endParaRPr lang="tr-TR" dirty="0" smtClean="0"/>
          </a:p>
          <a:p>
            <a:r>
              <a:rPr lang="en-US" dirty="0" smtClean="0"/>
              <a:t>Staring </a:t>
            </a:r>
            <a:r>
              <a:rPr lang="en-US" dirty="0"/>
              <a:t>at the rain streaming down the windows of the family house in Swansea, he would shout, It’s raining, blast Him!</a:t>
            </a:r>
            <a:endParaRPr lang="tr-TR" dirty="0"/>
          </a:p>
        </p:txBody>
      </p:sp>
    </p:spTree>
    <p:extLst>
      <p:ext uri="{BB962C8B-B14F-4D97-AF65-F5344CB8AC3E}">
        <p14:creationId xmlns:p14="http://schemas.microsoft.com/office/powerpoint/2010/main" val="3293439841"/>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algn="ctr"/>
            <a:r>
              <a:rPr lang="tr-TR" dirty="0" smtClean="0"/>
              <a:t>FORM OF THE POEM</a:t>
            </a:r>
            <a:endParaRPr lang="tr-TR" dirty="0"/>
          </a:p>
        </p:txBody>
      </p:sp>
      <p:sp>
        <p:nvSpPr>
          <p:cNvPr id="3" name="İçerik Yer Tutucusu 2"/>
          <p:cNvSpPr>
            <a:spLocks noGrp="1"/>
          </p:cNvSpPr>
          <p:nvPr>
            <p:ph sz="quarter" idx="1"/>
          </p:nvPr>
        </p:nvSpPr>
        <p:spPr/>
        <p:txBody>
          <a:bodyPr/>
          <a:lstStyle/>
          <a:p>
            <a:r>
              <a:rPr lang="tr-TR" dirty="0" smtClean="0"/>
              <a:t>‘</a:t>
            </a:r>
            <a:r>
              <a:rPr lang="tr-TR" dirty="0" err="1" smtClean="0"/>
              <a:t>Villanelle</a:t>
            </a:r>
            <a:r>
              <a:rPr lang="tr-TR" dirty="0" smtClean="0"/>
              <a:t>’ (</a:t>
            </a:r>
            <a:r>
              <a:rPr lang="tr-TR" dirty="0" err="1" smtClean="0"/>
              <a:t>consisting</a:t>
            </a:r>
            <a:r>
              <a:rPr lang="tr-TR" dirty="0" smtClean="0"/>
              <a:t> of 19 </a:t>
            </a:r>
            <a:r>
              <a:rPr lang="tr-TR" dirty="0" err="1" smtClean="0"/>
              <a:t>lines</a:t>
            </a:r>
            <a:r>
              <a:rPr lang="tr-TR" dirty="0" smtClean="0"/>
              <a:t>, 5 </a:t>
            </a:r>
            <a:r>
              <a:rPr lang="tr-TR" dirty="0" err="1" smtClean="0"/>
              <a:t>stanzas</a:t>
            </a:r>
            <a:r>
              <a:rPr lang="tr-TR" dirty="0" smtClean="0"/>
              <a:t> </a:t>
            </a:r>
            <a:r>
              <a:rPr lang="tr-TR" dirty="0" err="1" smtClean="0"/>
              <a:t>with</a:t>
            </a:r>
            <a:r>
              <a:rPr lang="tr-TR" dirty="0" smtClean="0"/>
              <a:t> 3 </a:t>
            </a:r>
            <a:r>
              <a:rPr lang="tr-TR" dirty="0" err="1" smtClean="0"/>
              <a:t>lines</a:t>
            </a:r>
            <a:r>
              <a:rPr lang="tr-TR" dirty="0" smtClean="0"/>
              <a:t> </a:t>
            </a:r>
            <a:r>
              <a:rPr lang="tr-TR" dirty="0" err="1" smtClean="0"/>
              <a:t>and</a:t>
            </a:r>
            <a:r>
              <a:rPr lang="tr-TR" dirty="0" smtClean="0"/>
              <a:t> a final </a:t>
            </a:r>
            <a:r>
              <a:rPr lang="tr-TR" dirty="0" err="1" smtClean="0"/>
              <a:t>stanza</a:t>
            </a:r>
            <a:r>
              <a:rPr lang="tr-TR" dirty="0" smtClean="0"/>
              <a:t> </a:t>
            </a:r>
            <a:r>
              <a:rPr lang="tr-TR" dirty="0" err="1" smtClean="0"/>
              <a:t>with</a:t>
            </a:r>
            <a:r>
              <a:rPr lang="tr-TR" dirty="0" smtClean="0"/>
              <a:t> 4 </a:t>
            </a:r>
            <a:r>
              <a:rPr lang="tr-TR" dirty="0" err="1" smtClean="0"/>
              <a:t>lines</a:t>
            </a:r>
            <a:r>
              <a:rPr lang="tr-TR" dirty="0" smtClean="0"/>
              <a:t>.</a:t>
            </a:r>
          </a:p>
          <a:p>
            <a:endParaRPr lang="tr-TR" dirty="0"/>
          </a:p>
          <a:p>
            <a:r>
              <a:rPr lang="tr-TR" dirty="0" smtClean="0"/>
              <a:t>19 </a:t>
            </a:r>
            <a:r>
              <a:rPr lang="tr-TR" dirty="0" err="1" smtClean="0"/>
              <a:t>lines</a:t>
            </a:r>
            <a:r>
              <a:rPr lang="tr-TR" dirty="0" smtClean="0"/>
              <a:t>: 5 </a:t>
            </a:r>
            <a:r>
              <a:rPr lang="tr-TR" dirty="0" err="1" smtClean="0"/>
              <a:t>Stanzas</a:t>
            </a:r>
            <a:r>
              <a:rPr lang="tr-TR" dirty="0" smtClean="0"/>
              <a:t> X 3 </a:t>
            </a:r>
            <a:r>
              <a:rPr lang="tr-TR" dirty="0" err="1" smtClean="0"/>
              <a:t>lines</a:t>
            </a:r>
            <a:r>
              <a:rPr lang="tr-TR" dirty="0" smtClean="0"/>
              <a:t> </a:t>
            </a:r>
            <a:r>
              <a:rPr lang="tr-TR" dirty="0" err="1" smtClean="0"/>
              <a:t>and</a:t>
            </a:r>
            <a:r>
              <a:rPr lang="tr-TR" dirty="0" smtClean="0"/>
              <a:t> 1 </a:t>
            </a:r>
            <a:r>
              <a:rPr lang="tr-TR" dirty="0" err="1" smtClean="0"/>
              <a:t>Stanza</a:t>
            </a:r>
            <a:r>
              <a:rPr lang="tr-TR" dirty="0" smtClean="0"/>
              <a:t> X 4 </a:t>
            </a:r>
            <a:r>
              <a:rPr lang="tr-TR" dirty="0" err="1" smtClean="0"/>
              <a:t>lines</a:t>
            </a:r>
            <a:r>
              <a:rPr lang="tr-TR" dirty="0" smtClean="0"/>
              <a:t>.</a:t>
            </a:r>
          </a:p>
          <a:p>
            <a:r>
              <a:rPr lang="tr-TR" dirty="0" err="1" smtClean="0"/>
              <a:t>Rhyme</a:t>
            </a:r>
            <a:r>
              <a:rPr lang="tr-TR" dirty="0" smtClean="0"/>
              <a:t> </a:t>
            </a:r>
            <a:r>
              <a:rPr lang="tr-TR" dirty="0" err="1" smtClean="0"/>
              <a:t>Scheme</a:t>
            </a:r>
            <a:r>
              <a:rPr lang="tr-TR" dirty="0" smtClean="0"/>
              <a:t>: ABA, ABA, ABA, ABA, ABA, ABAA.</a:t>
            </a:r>
          </a:p>
          <a:p>
            <a:r>
              <a:rPr lang="tr-TR" dirty="0" err="1" smtClean="0"/>
              <a:t>Two</a:t>
            </a:r>
            <a:r>
              <a:rPr lang="tr-TR" dirty="0" smtClean="0"/>
              <a:t> </a:t>
            </a:r>
            <a:r>
              <a:rPr lang="tr-TR" dirty="0" err="1" smtClean="0"/>
              <a:t>lines</a:t>
            </a:r>
            <a:r>
              <a:rPr lang="tr-TR" dirty="0" smtClean="0"/>
              <a:t>, </a:t>
            </a:r>
            <a:r>
              <a:rPr lang="tr-TR" dirty="0" err="1" smtClean="0"/>
              <a:t>called</a:t>
            </a:r>
            <a:r>
              <a:rPr lang="tr-TR" dirty="0" smtClean="0"/>
              <a:t> ‘</a:t>
            </a:r>
            <a:r>
              <a:rPr lang="tr-TR" dirty="0" err="1" smtClean="0"/>
              <a:t>Refrains</a:t>
            </a:r>
            <a:r>
              <a:rPr lang="tr-TR" dirty="0" smtClean="0"/>
              <a:t>’ </a:t>
            </a:r>
            <a:r>
              <a:rPr lang="tr-TR" dirty="0" err="1" smtClean="0"/>
              <a:t>that</a:t>
            </a:r>
            <a:r>
              <a:rPr lang="tr-TR" dirty="0" smtClean="0"/>
              <a:t> </a:t>
            </a:r>
            <a:r>
              <a:rPr lang="tr-TR" dirty="0" err="1" smtClean="0"/>
              <a:t>are</a:t>
            </a:r>
            <a:r>
              <a:rPr lang="tr-TR" dirty="0" smtClean="0"/>
              <a:t> </a:t>
            </a:r>
            <a:r>
              <a:rPr lang="tr-TR" dirty="0" err="1" smtClean="0"/>
              <a:t>repeated</a:t>
            </a:r>
            <a:r>
              <a:rPr lang="tr-TR" dirty="0" smtClean="0"/>
              <a:t> 4 </a:t>
            </a:r>
            <a:r>
              <a:rPr lang="tr-TR" dirty="0" err="1" smtClean="0"/>
              <a:t>times</a:t>
            </a:r>
            <a:r>
              <a:rPr lang="tr-TR" dirty="0" smtClean="0"/>
              <a:t> </a:t>
            </a:r>
            <a:r>
              <a:rPr lang="tr-TR" dirty="0" err="1" smtClean="0"/>
              <a:t>each</a:t>
            </a:r>
            <a:r>
              <a:rPr lang="tr-TR" dirty="0" smtClean="0"/>
              <a:t>. </a:t>
            </a:r>
          </a:p>
          <a:p>
            <a:r>
              <a:rPr lang="tr-TR" dirty="0" err="1" smtClean="0"/>
              <a:t>Often</a:t>
            </a:r>
            <a:r>
              <a:rPr lang="tr-TR" dirty="0" smtClean="0"/>
              <a:t> </a:t>
            </a:r>
            <a:r>
              <a:rPr lang="tr-TR" dirty="0" err="1" smtClean="0"/>
              <a:t>written</a:t>
            </a:r>
            <a:r>
              <a:rPr lang="tr-TR" dirty="0" smtClean="0"/>
              <a:t> </a:t>
            </a:r>
            <a:r>
              <a:rPr lang="tr-TR" dirty="0" err="1" smtClean="0"/>
              <a:t>by</a:t>
            </a:r>
            <a:r>
              <a:rPr lang="tr-TR" dirty="0" smtClean="0"/>
              <a:t> </a:t>
            </a:r>
            <a:r>
              <a:rPr lang="tr-TR" dirty="0" err="1" smtClean="0"/>
              <a:t>using</a:t>
            </a:r>
            <a:r>
              <a:rPr lang="tr-TR" dirty="0" smtClean="0"/>
              <a:t> </a:t>
            </a:r>
            <a:r>
              <a:rPr lang="tr-TR" dirty="0" err="1" smtClean="0"/>
              <a:t>iambic</a:t>
            </a:r>
            <a:r>
              <a:rPr lang="tr-TR" dirty="0" smtClean="0"/>
              <a:t> </a:t>
            </a:r>
            <a:r>
              <a:rPr lang="tr-TR" dirty="0" err="1" smtClean="0"/>
              <a:t>pentameter</a:t>
            </a:r>
            <a:r>
              <a:rPr lang="tr-TR" dirty="0" smtClean="0"/>
              <a:t>: 10 </a:t>
            </a:r>
            <a:r>
              <a:rPr lang="tr-TR" dirty="0" err="1" smtClean="0"/>
              <a:t>syllables</a:t>
            </a:r>
            <a:r>
              <a:rPr lang="tr-TR" dirty="0" smtClean="0"/>
              <a:t> </a:t>
            </a:r>
            <a:r>
              <a:rPr lang="tr-TR" dirty="0" err="1" smtClean="0"/>
              <a:t>with</a:t>
            </a:r>
            <a:r>
              <a:rPr lang="tr-TR" dirty="0" smtClean="0"/>
              <a:t> </a:t>
            </a:r>
            <a:r>
              <a:rPr lang="tr-TR" dirty="0" err="1" smtClean="0"/>
              <a:t>every</a:t>
            </a:r>
            <a:r>
              <a:rPr lang="tr-TR" dirty="0" smtClean="0"/>
              <a:t> </a:t>
            </a:r>
            <a:r>
              <a:rPr lang="tr-TR" dirty="0" err="1" smtClean="0"/>
              <a:t>other</a:t>
            </a:r>
            <a:r>
              <a:rPr lang="tr-TR" dirty="0" smtClean="0"/>
              <a:t> </a:t>
            </a:r>
            <a:r>
              <a:rPr lang="tr-TR" dirty="0" err="1" smtClean="0"/>
              <a:t>syllable</a:t>
            </a:r>
            <a:r>
              <a:rPr lang="tr-TR" dirty="0" smtClean="0"/>
              <a:t> </a:t>
            </a:r>
            <a:r>
              <a:rPr lang="tr-TR" dirty="0" err="1" smtClean="0"/>
              <a:t>stressed</a:t>
            </a:r>
            <a:r>
              <a:rPr lang="tr-TR" dirty="0" smtClean="0"/>
              <a:t>. </a:t>
            </a:r>
            <a:endParaRPr lang="tr-TR" dirty="0"/>
          </a:p>
        </p:txBody>
      </p:sp>
    </p:spTree>
    <p:extLst>
      <p:ext uri="{BB962C8B-B14F-4D97-AF65-F5344CB8AC3E}">
        <p14:creationId xmlns:p14="http://schemas.microsoft.com/office/powerpoint/2010/main" val="1035982384"/>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flipV="1">
            <a:off x="457200" y="228919"/>
            <a:ext cx="7467600" cy="45719"/>
          </a:xfrm>
        </p:spPr>
        <p:txBody>
          <a:bodyPr>
            <a:normAutofit fontScale="90000"/>
          </a:bodyPr>
          <a:lstStyle/>
          <a:p>
            <a:endParaRPr lang="tr-TR" dirty="0"/>
          </a:p>
        </p:txBody>
      </p:sp>
      <p:sp>
        <p:nvSpPr>
          <p:cNvPr id="3" name="İçerik Yer Tutucusu 2"/>
          <p:cNvSpPr>
            <a:spLocks noGrp="1"/>
          </p:cNvSpPr>
          <p:nvPr>
            <p:ph sz="quarter" idx="1"/>
          </p:nvPr>
        </p:nvSpPr>
        <p:spPr>
          <a:xfrm>
            <a:off x="457200" y="404664"/>
            <a:ext cx="7467600" cy="6069288"/>
          </a:xfrm>
        </p:spPr>
        <p:txBody>
          <a:bodyPr/>
          <a:lstStyle/>
          <a:p>
            <a:endParaRPr lang="tr-TR" dirty="0" smtClean="0"/>
          </a:p>
          <a:p>
            <a:endParaRPr lang="tr-TR" dirty="0" smtClean="0"/>
          </a:p>
          <a:p>
            <a:r>
              <a:rPr lang="tr-TR" dirty="0" err="1" smtClean="0"/>
              <a:t>Two</a:t>
            </a:r>
            <a:r>
              <a:rPr lang="tr-TR" dirty="0" smtClean="0"/>
              <a:t> </a:t>
            </a:r>
            <a:r>
              <a:rPr lang="tr-TR" dirty="0" err="1" smtClean="0"/>
              <a:t>refrains</a:t>
            </a:r>
            <a:r>
              <a:rPr lang="tr-TR" dirty="0" smtClean="0"/>
              <a:t> </a:t>
            </a:r>
            <a:r>
              <a:rPr lang="tr-TR" dirty="0" err="1" smtClean="0"/>
              <a:t>meeting</a:t>
            </a:r>
            <a:r>
              <a:rPr lang="tr-TR" dirty="0" smtClean="0"/>
              <a:t> in </a:t>
            </a:r>
            <a:r>
              <a:rPr lang="tr-TR" dirty="0" err="1" smtClean="0"/>
              <a:t>the</a:t>
            </a:r>
            <a:r>
              <a:rPr lang="tr-TR" dirty="0" smtClean="0"/>
              <a:t> final </a:t>
            </a:r>
            <a:r>
              <a:rPr lang="tr-TR" dirty="0" err="1" smtClean="0"/>
              <a:t>two</a:t>
            </a:r>
            <a:r>
              <a:rPr lang="tr-TR" dirty="0" smtClean="0"/>
              <a:t> </a:t>
            </a:r>
            <a:r>
              <a:rPr lang="tr-TR" dirty="0" err="1" smtClean="0"/>
              <a:t>lines</a:t>
            </a:r>
            <a:r>
              <a:rPr lang="tr-TR" dirty="0" smtClean="0"/>
              <a:t> of </a:t>
            </a:r>
            <a:r>
              <a:rPr lang="tr-TR" dirty="0" err="1" smtClean="0"/>
              <a:t>the</a:t>
            </a:r>
            <a:r>
              <a:rPr lang="tr-TR" dirty="0" smtClean="0"/>
              <a:t> </a:t>
            </a:r>
            <a:r>
              <a:rPr lang="tr-TR" dirty="0" err="1" smtClean="0"/>
              <a:t>poem</a:t>
            </a:r>
            <a:r>
              <a:rPr lang="tr-TR" dirty="0" smtClean="0"/>
              <a:t>.</a:t>
            </a:r>
          </a:p>
          <a:p>
            <a:r>
              <a:rPr lang="tr-TR" dirty="0" err="1" smtClean="0"/>
              <a:t>The</a:t>
            </a:r>
            <a:r>
              <a:rPr lang="tr-TR" dirty="0" smtClean="0"/>
              <a:t> </a:t>
            </a:r>
            <a:r>
              <a:rPr lang="tr-TR" dirty="0" err="1" smtClean="0"/>
              <a:t>poem</a:t>
            </a:r>
            <a:r>
              <a:rPr lang="tr-TR" dirty="0" smtClean="0"/>
              <a:t> is </a:t>
            </a:r>
            <a:r>
              <a:rPr lang="tr-TR" dirty="0" err="1" smtClean="0"/>
              <a:t>about</a:t>
            </a:r>
            <a:r>
              <a:rPr lang="tr-TR" dirty="0" smtClean="0"/>
              <a:t> </a:t>
            </a:r>
            <a:r>
              <a:rPr lang="tr-TR" dirty="0" err="1" smtClean="0"/>
              <a:t>death</a:t>
            </a:r>
            <a:r>
              <a:rPr lang="tr-TR" dirty="0" smtClean="0"/>
              <a:t> but </a:t>
            </a:r>
            <a:r>
              <a:rPr lang="tr-TR" dirty="0" err="1" smtClean="0"/>
              <a:t>ends</a:t>
            </a:r>
            <a:r>
              <a:rPr lang="tr-TR" dirty="0" smtClean="0"/>
              <a:t> on </a:t>
            </a:r>
            <a:r>
              <a:rPr lang="tr-TR" dirty="0" err="1" smtClean="0"/>
              <a:t>light</a:t>
            </a:r>
            <a:r>
              <a:rPr lang="tr-TR" dirty="0" smtClean="0"/>
              <a:t>, </a:t>
            </a:r>
            <a:r>
              <a:rPr lang="tr-TR" dirty="0" err="1" smtClean="0"/>
              <a:t>why</a:t>
            </a:r>
            <a:r>
              <a:rPr lang="tr-TR" dirty="0" smtClean="0"/>
              <a:t> </a:t>
            </a:r>
            <a:r>
              <a:rPr lang="tr-TR" dirty="0" err="1" smtClean="0"/>
              <a:t>that</a:t>
            </a:r>
            <a:r>
              <a:rPr lang="tr-TR" dirty="0" smtClean="0"/>
              <a:t> </a:t>
            </a:r>
            <a:r>
              <a:rPr lang="tr-TR" dirty="0" err="1" smtClean="0"/>
              <a:t>might</a:t>
            </a:r>
            <a:r>
              <a:rPr lang="tr-TR" dirty="0" smtClean="0"/>
              <a:t> be?</a:t>
            </a:r>
          </a:p>
          <a:p>
            <a:r>
              <a:rPr lang="tr-TR" dirty="0" err="1" smtClean="0"/>
              <a:t>What</a:t>
            </a:r>
            <a:r>
              <a:rPr lang="tr-TR" dirty="0" smtClean="0"/>
              <a:t> is </a:t>
            </a:r>
            <a:r>
              <a:rPr lang="tr-TR" dirty="0" err="1" smtClean="0"/>
              <a:t>the</a:t>
            </a:r>
            <a:r>
              <a:rPr lang="tr-TR" dirty="0" smtClean="0"/>
              <a:t> </a:t>
            </a:r>
            <a:r>
              <a:rPr lang="tr-TR" dirty="0" err="1" smtClean="0"/>
              <a:t>function</a:t>
            </a:r>
            <a:r>
              <a:rPr lang="tr-TR" dirty="0" smtClean="0"/>
              <a:t> of </a:t>
            </a:r>
            <a:r>
              <a:rPr lang="tr-TR" dirty="0" err="1" smtClean="0"/>
              <a:t>the</a:t>
            </a:r>
            <a:r>
              <a:rPr lang="tr-TR" dirty="0" smtClean="0"/>
              <a:t> </a:t>
            </a:r>
            <a:r>
              <a:rPr lang="tr-TR" dirty="0" err="1" smtClean="0"/>
              <a:t>repeated</a:t>
            </a:r>
            <a:r>
              <a:rPr lang="tr-TR" dirty="0" smtClean="0"/>
              <a:t> </a:t>
            </a:r>
            <a:r>
              <a:rPr lang="tr-TR" dirty="0" err="1" smtClean="0"/>
              <a:t>words</a:t>
            </a:r>
            <a:r>
              <a:rPr lang="tr-TR" dirty="0" smtClean="0"/>
              <a:t> in </a:t>
            </a:r>
            <a:r>
              <a:rPr lang="tr-TR" dirty="0" err="1" smtClean="0"/>
              <a:t>the</a:t>
            </a:r>
            <a:r>
              <a:rPr lang="tr-TR" dirty="0" smtClean="0"/>
              <a:t> </a:t>
            </a:r>
            <a:r>
              <a:rPr lang="tr-TR" dirty="0" err="1" smtClean="0"/>
              <a:t>refrain</a:t>
            </a:r>
            <a:r>
              <a:rPr lang="tr-TR" dirty="0" smtClean="0"/>
              <a:t>?</a:t>
            </a:r>
          </a:p>
          <a:p>
            <a:r>
              <a:rPr lang="tr-TR" dirty="0" err="1" smtClean="0"/>
              <a:t>Sing-song</a:t>
            </a:r>
            <a:r>
              <a:rPr lang="tr-TR" dirty="0" smtClean="0"/>
              <a:t> </a:t>
            </a:r>
            <a:r>
              <a:rPr lang="tr-TR" dirty="0" err="1" smtClean="0"/>
              <a:t>quality</a:t>
            </a:r>
            <a:r>
              <a:rPr lang="tr-TR" dirty="0" smtClean="0"/>
              <a:t> of </a:t>
            </a:r>
            <a:r>
              <a:rPr lang="tr-TR" dirty="0" err="1" smtClean="0"/>
              <a:t>the</a:t>
            </a:r>
            <a:r>
              <a:rPr lang="tr-TR" dirty="0" smtClean="0"/>
              <a:t> </a:t>
            </a:r>
            <a:r>
              <a:rPr lang="tr-TR" dirty="0" err="1" smtClean="0"/>
              <a:t>poem</a:t>
            </a:r>
            <a:r>
              <a:rPr lang="tr-TR" dirty="0" smtClean="0"/>
              <a:t>.</a:t>
            </a:r>
          </a:p>
          <a:p>
            <a:r>
              <a:rPr lang="tr-TR" dirty="0" err="1" smtClean="0"/>
              <a:t>Biographical</a:t>
            </a:r>
            <a:r>
              <a:rPr lang="tr-TR" dirty="0" smtClean="0"/>
              <a:t> </a:t>
            </a:r>
            <a:r>
              <a:rPr lang="tr-TR" dirty="0" err="1" smtClean="0"/>
              <a:t>information</a:t>
            </a:r>
            <a:r>
              <a:rPr lang="tr-TR" dirty="0" smtClean="0"/>
              <a:t>.</a:t>
            </a:r>
          </a:p>
          <a:p>
            <a:r>
              <a:rPr lang="tr-TR" dirty="0" err="1" smtClean="0"/>
              <a:t>Harsh</a:t>
            </a:r>
            <a:r>
              <a:rPr lang="tr-TR" dirty="0" smtClean="0"/>
              <a:t> </a:t>
            </a:r>
            <a:r>
              <a:rPr lang="tr-TR" dirty="0" err="1" smtClean="0"/>
              <a:t>consonants</a:t>
            </a:r>
            <a:r>
              <a:rPr lang="tr-TR" dirty="0" smtClean="0"/>
              <a:t>.</a:t>
            </a:r>
          </a:p>
          <a:p>
            <a:r>
              <a:rPr lang="tr-TR" dirty="0" err="1" smtClean="0"/>
              <a:t>The</a:t>
            </a:r>
            <a:r>
              <a:rPr lang="tr-TR" dirty="0" smtClean="0"/>
              <a:t> </a:t>
            </a:r>
            <a:r>
              <a:rPr lang="tr-TR" dirty="0" err="1" smtClean="0"/>
              <a:t>speaker</a:t>
            </a:r>
            <a:r>
              <a:rPr lang="tr-TR" dirty="0" smtClean="0"/>
              <a:t> is </a:t>
            </a:r>
            <a:r>
              <a:rPr lang="tr-TR" dirty="0" err="1" smtClean="0"/>
              <a:t>asking</a:t>
            </a:r>
            <a:r>
              <a:rPr lang="tr-TR" dirty="0" smtClean="0"/>
              <a:t> us </a:t>
            </a:r>
            <a:r>
              <a:rPr lang="tr-TR" dirty="0" err="1" smtClean="0"/>
              <a:t>to</a:t>
            </a:r>
            <a:r>
              <a:rPr lang="tr-TR" dirty="0" smtClean="0"/>
              <a:t> </a:t>
            </a:r>
            <a:r>
              <a:rPr lang="tr-TR" dirty="0" err="1" smtClean="0"/>
              <a:t>fight</a:t>
            </a:r>
            <a:r>
              <a:rPr lang="tr-TR" dirty="0" smtClean="0"/>
              <a:t> </a:t>
            </a:r>
            <a:r>
              <a:rPr lang="tr-TR" dirty="0" err="1" smtClean="0"/>
              <a:t>against</a:t>
            </a:r>
            <a:r>
              <a:rPr lang="tr-TR" dirty="0" smtClean="0"/>
              <a:t> </a:t>
            </a:r>
            <a:r>
              <a:rPr lang="tr-TR" dirty="0" err="1" smtClean="0"/>
              <a:t>the</a:t>
            </a:r>
            <a:r>
              <a:rPr lang="tr-TR" dirty="0" smtClean="0"/>
              <a:t> </a:t>
            </a:r>
            <a:r>
              <a:rPr lang="tr-TR" dirty="0" err="1" smtClean="0"/>
              <a:t>death</a:t>
            </a:r>
            <a:r>
              <a:rPr lang="tr-TR" dirty="0" smtClean="0"/>
              <a:t>.</a:t>
            </a:r>
          </a:p>
          <a:p>
            <a:endParaRPr lang="tr-TR" dirty="0"/>
          </a:p>
        </p:txBody>
      </p:sp>
    </p:spTree>
    <p:extLst>
      <p:ext uri="{BB962C8B-B14F-4D97-AF65-F5344CB8AC3E}">
        <p14:creationId xmlns:p14="http://schemas.microsoft.com/office/powerpoint/2010/main" val="563686142"/>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algn="ctr"/>
            <a:r>
              <a:rPr lang="tr-TR" dirty="0" smtClean="0"/>
              <a:t>STANZA 1</a:t>
            </a:r>
            <a:endParaRPr lang="tr-TR" dirty="0"/>
          </a:p>
        </p:txBody>
      </p:sp>
      <p:sp>
        <p:nvSpPr>
          <p:cNvPr id="3" name="İçerik Yer Tutucusu 2"/>
          <p:cNvSpPr>
            <a:spLocks noGrp="1"/>
          </p:cNvSpPr>
          <p:nvPr>
            <p:ph sz="quarter" idx="1"/>
          </p:nvPr>
        </p:nvSpPr>
        <p:spPr/>
        <p:txBody>
          <a:bodyPr/>
          <a:lstStyle/>
          <a:p>
            <a:pPr marL="0" indent="0">
              <a:buNone/>
            </a:pPr>
            <a:r>
              <a:rPr lang="en-US" dirty="0" smtClean="0"/>
              <a:t>Do </a:t>
            </a:r>
            <a:r>
              <a:rPr lang="en-US" dirty="0"/>
              <a:t>not go gentle into that good </a:t>
            </a:r>
            <a:r>
              <a:rPr lang="en-US" dirty="0">
                <a:solidFill>
                  <a:schemeClr val="accent3">
                    <a:lumMod val="60000"/>
                    <a:lumOff val="40000"/>
                  </a:schemeClr>
                </a:solidFill>
              </a:rPr>
              <a:t>night</a:t>
            </a:r>
            <a:r>
              <a:rPr lang="en-US" dirty="0"/>
              <a:t>, </a:t>
            </a:r>
          </a:p>
          <a:p>
            <a:pPr marL="0" indent="0">
              <a:buNone/>
            </a:pPr>
            <a:r>
              <a:rPr lang="en-US" dirty="0" smtClean="0"/>
              <a:t>Old </a:t>
            </a:r>
            <a:r>
              <a:rPr lang="en-US" dirty="0"/>
              <a:t>age should burn and rave at </a:t>
            </a:r>
            <a:r>
              <a:rPr lang="en-US" dirty="0">
                <a:solidFill>
                  <a:schemeClr val="accent3">
                    <a:lumMod val="60000"/>
                    <a:lumOff val="40000"/>
                  </a:schemeClr>
                </a:solidFill>
              </a:rPr>
              <a:t>close of day</a:t>
            </a:r>
            <a:r>
              <a:rPr lang="en-US" dirty="0"/>
              <a:t>; </a:t>
            </a:r>
          </a:p>
          <a:p>
            <a:pPr marL="0" indent="0">
              <a:buNone/>
            </a:pPr>
            <a:r>
              <a:rPr lang="en-US" dirty="0" smtClean="0"/>
              <a:t>Rage</a:t>
            </a:r>
            <a:r>
              <a:rPr lang="en-US" dirty="0"/>
              <a:t>, rage against </a:t>
            </a:r>
            <a:r>
              <a:rPr lang="en-US" dirty="0">
                <a:solidFill>
                  <a:schemeClr val="accent3">
                    <a:lumMod val="60000"/>
                    <a:lumOff val="40000"/>
                  </a:schemeClr>
                </a:solidFill>
              </a:rPr>
              <a:t>the dying of the light. </a:t>
            </a:r>
            <a:endParaRPr lang="tr-TR" dirty="0" smtClean="0">
              <a:solidFill>
                <a:schemeClr val="accent3">
                  <a:lumMod val="60000"/>
                  <a:lumOff val="40000"/>
                </a:schemeClr>
              </a:solidFill>
            </a:endParaRPr>
          </a:p>
          <a:p>
            <a:pPr marL="0" indent="0">
              <a:buNone/>
            </a:pPr>
            <a:endParaRPr lang="tr-TR" dirty="0" smtClean="0">
              <a:solidFill>
                <a:schemeClr val="accent3">
                  <a:lumMod val="60000"/>
                  <a:lumOff val="40000"/>
                </a:schemeClr>
              </a:solidFill>
            </a:endParaRPr>
          </a:p>
          <a:p>
            <a:r>
              <a:rPr lang="tr-TR" dirty="0" err="1" smtClean="0"/>
              <a:t>We</a:t>
            </a:r>
            <a:r>
              <a:rPr lang="tr-TR" dirty="0" smtClean="0"/>
              <a:t> </a:t>
            </a:r>
            <a:r>
              <a:rPr lang="tr-TR" dirty="0" err="1" smtClean="0"/>
              <a:t>have</a:t>
            </a:r>
            <a:r>
              <a:rPr lang="tr-TR" dirty="0" smtClean="0"/>
              <a:t> </a:t>
            </a:r>
            <a:r>
              <a:rPr lang="tr-TR" dirty="0" err="1" smtClean="0"/>
              <a:t>extended</a:t>
            </a:r>
            <a:r>
              <a:rPr lang="tr-TR" dirty="0" smtClean="0"/>
              <a:t> </a:t>
            </a:r>
            <a:r>
              <a:rPr lang="tr-TR" dirty="0" err="1" smtClean="0"/>
              <a:t>metaphor</a:t>
            </a:r>
            <a:r>
              <a:rPr lang="tr-TR" dirty="0" smtClean="0"/>
              <a:t>, </a:t>
            </a:r>
            <a:r>
              <a:rPr lang="tr-TR" dirty="0" err="1" smtClean="0"/>
              <a:t>night</a:t>
            </a:r>
            <a:r>
              <a:rPr lang="tr-TR" dirty="0" smtClean="0"/>
              <a:t> is </a:t>
            </a:r>
            <a:r>
              <a:rPr lang="tr-TR" dirty="0" err="1" smtClean="0"/>
              <a:t>considered</a:t>
            </a:r>
            <a:r>
              <a:rPr lang="tr-TR" dirty="0" smtClean="0"/>
              <a:t> </a:t>
            </a:r>
            <a:r>
              <a:rPr lang="tr-TR" dirty="0" err="1" smtClean="0"/>
              <a:t>equal</a:t>
            </a:r>
            <a:r>
              <a:rPr lang="tr-TR" dirty="0" smtClean="0"/>
              <a:t> </a:t>
            </a:r>
            <a:r>
              <a:rPr lang="tr-TR" dirty="0" err="1" smtClean="0"/>
              <a:t>to</a:t>
            </a:r>
            <a:r>
              <a:rPr lang="tr-TR" dirty="0" smtClean="0"/>
              <a:t> </a:t>
            </a:r>
            <a:r>
              <a:rPr lang="tr-TR" dirty="0" err="1" smtClean="0"/>
              <a:t>death</a:t>
            </a:r>
            <a:r>
              <a:rPr lang="tr-TR" dirty="0" smtClean="0"/>
              <a:t>, </a:t>
            </a:r>
            <a:r>
              <a:rPr lang="tr-TR" dirty="0" err="1" smtClean="0"/>
              <a:t>close</a:t>
            </a:r>
            <a:r>
              <a:rPr lang="tr-TR" dirty="0" smtClean="0"/>
              <a:t> of </a:t>
            </a:r>
            <a:r>
              <a:rPr lang="tr-TR" dirty="0" err="1" smtClean="0"/>
              <a:t>day</a:t>
            </a:r>
            <a:r>
              <a:rPr lang="tr-TR" dirty="0" smtClean="0"/>
              <a:t> </a:t>
            </a:r>
            <a:r>
              <a:rPr lang="tr-TR" dirty="0" err="1" smtClean="0"/>
              <a:t>and</a:t>
            </a:r>
            <a:r>
              <a:rPr lang="tr-TR" dirty="0" smtClean="0"/>
              <a:t> </a:t>
            </a:r>
            <a:r>
              <a:rPr lang="tr-TR" dirty="0" err="1" smtClean="0"/>
              <a:t>the</a:t>
            </a:r>
            <a:r>
              <a:rPr lang="tr-TR" dirty="0" smtClean="0"/>
              <a:t> </a:t>
            </a:r>
            <a:r>
              <a:rPr lang="tr-TR" dirty="0" err="1" smtClean="0"/>
              <a:t>dying</a:t>
            </a:r>
            <a:r>
              <a:rPr lang="tr-TR" dirty="0" smtClean="0"/>
              <a:t> of </a:t>
            </a:r>
            <a:r>
              <a:rPr lang="tr-TR" dirty="0" err="1" smtClean="0"/>
              <a:t>the</a:t>
            </a:r>
            <a:r>
              <a:rPr lang="tr-TR" dirty="0" smtClean="0"/>
              <a:t> </a:t>
            </a:r>
            <a:r>
              <a:rPr lang="tr-TR" dirty="0" err="1" smtClean="0"/>
              <a:t>light</a:t>
            </a:r>
            <a:r>
              <a:rPr lang="tr-TR" dirty="0" smtClean="0"/>
              <a:t>.</a:t>
            </a:r>
          </a:p>
          <a:p>
            <a:r>
              <a:rPr lang="tr-TR" dirty="0" smtClean="0"/>
              <a:t>Te </a:t>
            </a:r>
            <a:r>
              <a:rPr lang="tr-TR" dirty="0" err="1" smtClean="0"/>
              <a:t>repetition</a:t>
            </a:r>
            <a:r>
              <a:rPr lang="tr-TR" dirty="0" smtClean="0"/>
              <a:t> of </a:t>
            </a:r>
            <a:r>
              <a:rPr lang="tr-TR" dirty="0" err="1" smtClean="0"/>
              <a:t>the</a:t>
            </a:r>
            <a:r>
              <a:rPr lang="tr-TR" dirty="0" smtClean="0"/>
              <a:t> </a:t>
            </a:r>
            <a:r>
              <a:rPr lang="tr-TR" dirty="0" err="1" smtClean="0"/>
              <a:t>night</a:t>
            </a:r>
            <a:r>
              <a:rPr lang="tr-TR" dirty="0" smtClean="0"/>
              <a:t> </a:t>
            </a:r>
            <a:r>
              <a:rPr lang="tr-TR" dirty="0" err="1" smtClean="0"/>
              <a:t>and</a:t>
            </a:r>
            <a:r>
              <a:rPr lang="tr-TR" dirty="0" smtClean="0"/>
              <a:t> </a:t>
            </a:r>
            <a:r>
              <a:rPr lang="tr-TR" dirty="0" err="1" smtClean="0"/>
              <a:t>death</a:t>
            </a:r>
            <a:r>
              <a:rPr lang="tr-TR" dirty="0" smtClean="0"/>
              <a:t> </a:t>
            </a:r>
            <a:r>
              <a:rPr lang="tr-TR" dirty="0" err="1" smtClean="0"/>
              <a:t>metaphor</a:t>
            </a:r>
            <a:r>
              <a:rPr lang="tr-TR" dirty="0" smtClean="0"/>
              <a:t> at </a:t>
            </a:r>
            <a:r>
              <a:rPr lang="tr-TR" dirty="0" err="1" smtClean="0"/>
              <a:t>the</a:t>
            </a:r>
            <a:r>
              <a:rPr lang="tr-TR" dirty="0" smtClean="0"/>
              <a:t> </a:t>
            </a:r>
            <a:r>
              <a:rPr lang="tr-TR" dirty="0" err="1" smtClean="0"/>
              <a:t>end</a:t>
            </a:r>
            <a:r>
              <a:rPr lang="tr-TR" dirty="0" smtClean="0"/>
              <a:t> of </a:t>
            </a:r>
            <a:r>
              <a:rPr lang="tr-TR" dirty="0" err="1" smtClean="0"/>
              <a:t>each</a:t>
            </a:r>
            <a:r>
              <a:rPr lang="tr-TR" dirty="0" smtClean="0"/>
              <a:t> </a:t>
            </a:r>
            <a:r>
              <a:rPr lang="tr-TR" dirty="0" err="1" smtClean="0"/>
              <a:t>line</a:t>
            </a:r>
            <a:r>
              <a:rPr lang="tr-TR" dirty="0" smtClean="0"/>
              <a:t> is </a:t>
            </a:r>
            <a:r>
              <a:rPr lang="tr-TR" dirty="0" err="1" smtClean="0"/>
              <a:t>perhaps</a:t>
            </a:r>
            <a:r>
              <a:rPr lang="tr-TR" dirty="0" smtClean="0"/>
              <a:t> </a:t>
            </a:r>
            <a:r>
              <a:rPr lang="tr-TR" dirty="0" err="1" smtClean="0"/>
              <a:t>suggesting</a:t>
            </a:r>
            <a:r>
              <a:rPr lang="tr-TR" dirty="0" smtClean="0"/>
              <a:t> </a:t>
            </a:r>
            <a:r>
              <a:rPr lang="tr-TR" dirty="0" err="1" smtClean="0"/>
              <a:t>that</a:t>
            </a:r>
            <a:r>
              <a:rPr lang="tr-TR" dirty="0" smtClean="0"/>
              <a:t> </a:t>
            </a:r>
            <a:r>
              <a:rPr lang="tr-TR" dirty="0" err="1" smtClean="0"/>
              <a:t>death</a:t>
            </a:r>
            <a:r>
              <a:rPr lang="tr-TR" dirty="0" smtClean="0"/>
              <a:t> is </a:t>
            </a:r>
            <a:r>
              <a:rPr lang="tr-TR" dirty="0" err="1" smtClean="0"/>
              <a:t>getting</a:t>
            </a:r>
            <a:r>
              <a:rPr lang="tr-TR" dirty="0" smtClean="0"/>
              <a:t> </a:t>
            </a:r>
            <a:r>
              <a:rPr lang="tr-TR" dirty="0" err="1" smtClean="0"/>
              <a:t>closer</a:t>
            </a:r>
            <a:r>
              <a:rPr lang="tr-TR" dirty="0" smtClean="0"/>
              <a:t>. </a:t>
            </a:r>
            <a:endParaRPr lang="en-US" dirty="0"/>
          </a:p>
          <a:p>
            <a:endParaRPr lang="tr-TR" dirty="0"/>
          </a:p>
        </p:txBody>
      </p:sp>
    </p:spTree>
    <p:extLst>
      <p:ext uri="{BB962C8B-B14F-4D97-AF65-F5344CB8AC3E}">
        <p14:creationId xmlns:p14="http://schemas.microsoft.com/office/powerpoint/2010/main" val="2990117810"/>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4638"/>
            <a:ext cx="7467600" cy="58018"/>
          </a:xfrm>
        </p:spPr>
        <p:txBody>
          <a:bodyPr>
            <a:normAutofit fontScale="90000"/>
          </a:bodyPr>
          <a:lstStyle/>
          <a:p>
            <a:endParaRPr lang="tr-TR" dirty="0"/>
          </a:p>
        </p:txBody>
      </p:sp>
      <p:sp>
        <p:nvSpPr>
          <p:cNvPr id="3" name="İçerik Yer Tutucusu 2"/>
          <p:cNvSpPr>
            <a:spLocks noGrp="1"/>
          </p:cNvSpPr>
          <p:nvPr>
            <p:ph sz="quarter" idx="1"/>
          </p:nvPr>
        </p:nvSpPr>
        <p:spPr>
          <a:xfrm>
            <a:off x="107504" y="116632"/>
            <a:ext cx="8928992" cy="6624736"/>
          </a:xfrm>
        </p:spPr>
        <p:txBody>
          <a:bodyPr/>
          <a:lstStyle/>
          <a:p>
            <a:endParaRPr lang="tr-TR" dirty="0" smtClean="0"/>
          </a:p>
          <a:p>
            <a:endParaRPr lang="tr-TR" dirty="0" smtClean="0"/>
          </a:p>
          <a:p>
            <a:r>
              <a:rPr lang="tr-TR" dirty="0" err="1" smtClean="0"/>
              <a:t>The</a:t>
            </a:r>
            <a:r>
              <a:rPr lang="tr-TR" dirty="0" smtClean="0"/>
              <a:t> </a:t>
            </a:r>
            <a:r>
              <a:rPr lang="tr-TR" dirty="0" err="1" smtClean="0"/>
              <a:t>use</a:t>
            </a:r>
            <a:r>
              <a:rPr lang="tr-TR" dirty="0" smtClean="0"/>
              <a:t> of </a:t>
            </a:r>
            <a:r>
              <a:rPr lang="tr-TR" dirty="0" err="1" smtClean="0"/>
              <a:t>imperative</a:t>
            </a:r>
            <a:r>
              <a:rPr lang="tr-TR" dirty="0" smtClean="0"/>
              <a:t> </a:t>
            </a:r>
            <a:r>
              <a:rPr lang="tr-TR" dirty="0" err="1" smtClean="0"/>
              <a:t>commands</a:t>
            </a:r>
            <a:r>
              <a:rPr lang="tr-TR" dirty="0" smtClean="0"/>
              <a:t> ‘’Do not’’, ‘’</a:t>
            </a:r>
            <a:r>
              <a:rPr lang="tr-TR" dirty="0" err="1" smtClean="0"/>
              <a:t>Rage</a:t>
            </a:r>
            <a:r>
              <a:rPr lang="tr-TR" dirty="0" smtClean="0"/>
              <a:t>’’ </a:t>
            </a:r>
            <a:r>
              <a:rPr lang="tr-TR" dirty="0" err="1" smtClean="0"/>
              <a:t>and</a:t>
            </a:r>
            <a:r>
              <a:rPr lang="tr-TR" dirty="0" smtClean="0"/>
              <a:t> </a:t>
            </a:r>
            <a:r>
              <a:rPr lang="tr-TR" dirty="0" err="1" smtClean="0"/>
              <a:t>modal</a:t>
            </a:r>
            <a:r>
              <a:rPr lang="tr-TR" dirty="0" smtClean="0"/>
              <a:t>  </a:t>
            </a:r>
            <a:r>
              <a:rPr lang="tr-TR" dirty="0" err="1" smtClean="0"/>
              <a:t>verb</a:t>
            </a:r>
            <a:r>
              <a:rPr lang="tr-TR" dirty="0" smtClean="0"/>
              <a:t> ‘’</a:t>
            </a:r>
            <a:r>
              <a:rPr lang="tr-TR" dirty="0" err="1" smtClean="0"/>
              <a:t>should</a:t>
            </a:r>
            <a:r>
              <a:rPr lang="tr-TR" dirty="0" smtClean="0"/>
              <a:t> </a:t>
            </a:r>
            <a:r>
              <a:rPr lang="tr-TR" dirty="0" err="1" smtClean="0"/>
              <a:t>burn</a:t>
            </a:r>
            <a:r>
              <a:rPr lang="tr-TR" dirty="0" smtClean="0"/>
              <a:t>’’ </a:t>
            </a:r>
            <a:r>
              <a:rPr lang="tr-TR" dirty="0" err="1" smtClean="0"/>
              <a:t>establish</a:t>
            </a:r>
            <a:r>
              <a:rPr lang="tr-TR" dirty="0" smtClean="0"/>
              <a:t> </a:t>
            </a:r>
            <a:r>
              <a:rPr lang="tr-TR" dirty="0" err="1" smtClean="0"/>
              <a:t>the</a:t>
            </a:r>
            <a:r>
              <a:rPr lang="tr-TR" dirty="0" smtClean="0"/>
              <a:t> </a:t>
            </a:r>
            <a:r>
              <a:rPr lang="tr-TR" dirty="0" err="1" smtClean="0"/>
              <a:t>tone</a:t>
            </a:r>
            <a:r>
              <a:rPr lang="tr-TR" dirty="0" smtClean="0"/>
              <a:t> of </a:t>
            </a:r>
            <a:r>
              <a:rPr lang="tr-TR" dirty="0" err="1" smtClean="0"/>
              <a:t>the</a:t>
            </a:r>
            <a:r>
              <a:rPr lang="tr-TR" dirty="0" smtClean="0"/>
              <a:t> </a:t>
            </a:r>
            <a:r>
              <a:rPr lang="tr-TR" dirty="0" err="1" smtClean="0"/>
              <a:t>poem</a:t>
            </a:r>
            <a:r>
              <a:rPr lang="tr-TR" dirty="0" smtClean="0"/>
              <a:t>, </a:t>
            </a:r>
            <a:r>
              <a:rPr lang="tr-TR" dirty="0" err="1" smtClean="0"/>
              <a:t>one</a:t>
            </a:r>
            <a:r>
              <a:rPr lang="tr-TR" dirty="0" smtClean="0"/>
              <a:t> of </a:t>
            </a:r>
            <a:r>
              <a:rPr lang="tr-TR" dirty="0" err="1" smtClean="0"/>
              <a:t>frustration</a:t>
            </a:r>
            <a:r>
              <a:rPr lang="tr-TR" dirty="0" smtClean="0"/>
              <a:t>, </a:t>
            </a:r>
            <a:r>
              <a:rPr lang="tr-TR" dirty="0" err="1" smtClean="0"/>
              <a:t>anger</a:t>
            </a:r>
            <a:r>
              <a:rPr lang="tr-TR" dirty="0" smtClean="0"/>
              <a:t> , </a:t>
            </a:r>
            <a:r>
              <a:rPr lang="tr-TR" dirty="0" err="1" smtClean="0"/>
              <a:t>passion</a:t>
            </a:r>
            <a:r>
              <a:rPr lang="tr-TR" dirty="0" smtClean="0"/>
              <a:t>. </a:t>
            </a:r>
          </a:p>
          <a:p>
            <a:endParaRPr lang="tr-TR" dirty="0"/>
          </a:p>
          <a:p>
            <a:r>
              <a:rPr lang="tr-TR" dirty="0" err="1" smtClean="0"/>
              <a:t>Consider</a:t>
            </a:r>
            <a:r>
              <a:rPr lang="tr-TR" dirty="0" smtClean="0"/>
              <a:t> </a:t>
            </a:r>
            <a:r>
              <a:rPr lang="tr-TR" dirty="0" err="1" smtClean="0"/>
              <a:t>the</a:t>
            </a:r>
            <a:r>
              <a:rPr lang="tr-TR" dirty="0" smtClean="0"/>
              <a:t> </a:t>
            </a:r>
            <a:r>
              <a:rPr lang="tr-TR" dirty="0" err="1" smtClean="0"/>
              <a:t>effect</a:t>
            </a:r>
            <a:r>
              <a:rPr lang="tr-TR" dirty="0" smtClean="0"/>
              <a:t> of </a:t>
            </a:r>
            <a:r>
              <a:rPr lang="tr-TR" dirty="0" err="1" smtClean="0"/>
              <a:t>the</a:t>
            </a:r>
            <a:r>
              <a:rPr lang="tr-TR" dirty="0" smtClean="0"/>
              <a:t> </a:t>
            </a:r>
            <a:r>
              <a:rPr lang="tr-TR" dirty="0" err="1" smtClean="0"/>
              <a:t>words</a:t>
            </a:r>
            <a:r>
              <a:rPr lang="tr-TR" dirty="0" smtClean="0"/>
              <a:t> ‘’</a:t>
            </a:r>
            <a:r>
              <a:rPr lang="tr-TR" dirty="0" err="1" smtClean="0"/>
              <a:t>burn</a:t>
            </a:r>
            <a:r>
              <a:rPr lang="tr-TR" dirty="0" smtClean="0"/>
              <a:t>’’, ‘’</a:t>
            </a:r>
            <a:r>
              <a:rPr lang="tr-TR" dirty="0" err="1" smtClean="0"/>
              <a:t>rave</a:t>
            </a:r>
            <a:r>
              <a:rPr lang="tr-TR" dirty="0" smtClean="0"/>
              <a:t>’’, ‘’</a:t>
            </a:r>
            <a:r>
              <a:rPr lang="tr-TR" dirty="0" err="1" smtClean="0"/>
              <a:t>rage</a:t>
            </a:r>
            <a:r>
              <a:rPr lang="tr-TR" dirty="0" smtClean="0"/>
              <a:t>’’.</a:t>
            </a:r>
          </a:p>
          <a:p>
            <a:endParaRPr lang="tr-TR" dirty="0"/>
          </a:p>
          <a:p>
            <a:r>
              <a:rPr lang="tr-TR" dirty="0" err="1" smtClean="0"/>
              <a:t>What</a:t>
            </a:r>
            <a:r>
              <a:rPr lang="tr-TR" dirty="0" smtClean="0"/>
              <a:t> </a:t>
            </a:r>
            <a:r>
              <a:rPr lang="tr-TR" dirty="0" err="1" smtClean="0"/>
              <a:t>could</a:t>
            </a:r>
            <a:r>
              <a:rPr lang="tr-TR" dirty="0" smtClean="0"/>
              <a:t> be </a:t>
            </a:r>
            <a:r>
              <a:rPr lang="tr-TR" dirty="0" err="1" smtClean="0"/>
              <a:t>the</a:t>
            </a:r>
            <a:r>
              <a:rPr lang="tr-TR" dirty="0" smtClean="0"/>
              <a:t> </a:t>
            </a:r>
            <a:r>
              <a:rPr lang="tr-TR" dirty="0" err="1" smtClean="0"/>
              <a:t>impact</a:t>
            </a:r>
            <a:r>
              <a:rPr lang="tr-TR" dirty="0" smtClean="0"/>
              <a:t> of </a:t>
            </a:r>
            <a:r>
              <a:rPr lang="tr-TR" dirty="0" err="1" smtClean="0"/>
              <a:t>such</a:t>
            </a:r>
            <a:r>
              <a:rPr lang="tr-TR" dirty="0" smtClean="0"/>
              <a:t> </a:t>
            </a:r>
            <a:r>
              <a:rPr lang="tr-TR" dirty="0" err="1" smtClean="0"/>
              <a:t>words</a:t>
            </a:r>
            <a:r>
              <a:rPr lang="tr-TR" dirty="0" smtClean="0"/>
              <a:t>?</a:t>
            </a:r>
            <a:endParaRPr lang="tr-TR" dirty="0"/>
          </a:p>
        </p:txBody>
      </p:sp>
    </p:spTree>
    <p:extLst>
      <p:ext uri="{BB962C8B-B14F-4D97-AF65-F5344CB8AC3E}">
        <p14:creationId xmlns:p14="http://schemas.microsoft.com/office/powerpoint/2010/main" val="3790320332"/>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algn="ctr"/>
            <a:r>
              <a:rPr lang="tr-TR" dirty="0" smtClean="0"/>
              <a:t>STANZA 2</a:t>
            </a:r>
            <a:endParaRPr lang="tr-TR" dirty="0"/>
          </a:p>
        </p:txBody>
      </p:sp>
      <p:sp>
        <p:nvSpPr>
          <p:cNvPr id="3" name="İçerik Yer Tutucusu 2"/>
          <p:cNvSpPr>
            <a:spLocks noGrp="1"/>
          </p:cNvSpPr>
          <p:nvPr>
            <p:ph sz="quarter" idx="1"/>
          </p:nvPr>
        </p:nvSpPr>
        <p:spPr/>
        <p:txBody>
          <a:bodyPr/>
          <a:lstStyle/>
          <a:p>
            <a:pPr marL="0" indent="0">
              <a:buNone/>
            </a:pPr>
            <a:r>
              <a:rPr lang="en-US" dirty="0" smtClean="0"/>
              <a:t>Though </a:t>
            </a:r>
            <a:r>
              <a:rPr lang="en-US" dirty="0"/>
              <a:t>wise men at their end know </a:t>
            </a:r>
            <a:r>
              <a:rPr lang="en-US" dirty="0">
                <a:solidFill>
                  <a:schemeClr val="accent3"/>
                </a:solidFill>
              </a:rPr>
              <a:t>dark</a:t>
            </a:r>
            <a:r>
              <a:rPr lang="en-US" dirty="0"/>
              <a:t> is right, </a:t>
            </a:r>
          </a:p>
          <a:p>
            <a:pPr marL="0" indent="0">
              <a:buNone/>
            </a:pPr>
            <a:r>
              <a:rPr lang="en-US" dirty="0" smtClean="0"/>
              <a:t>Because </a:t>
            </a:r>
            <a:r>
              <a:rPr lang="en-US" dirty="0"/>
              <a:t>their </a:t>
            </a:r>
            <a:r>
              <a:rPr lang="en-US" dirty="0">
                <a:solidFill>
                  <a:srgbClr val="00B050"/>
                </a:solidFill>
              </a:rPr>
              <a:t>words</a:t>
            </a:r>
            <a:r>
              <a:rPr lang="en-US" dirty="0"/>
              <a:t> had </a:t>
            </a:r>
            <a:r>
              <a:rPr lang="en-US" dirty="0">
                <a:solidFill>
                  <a:srgbClr val="00B0F0"/>
                </a:solidFill>
              </a:rPr>
              <a:t>forked no lightning </a:t>
            </a:r>
            <a:r>
              <a:rPr lang="en-US" dirty="0"/>
              <a:t>they </a:t>
            </a:r>
            <a:r>
              <a:rPr lang="en-US" dirty="0" smtClean="0"/>
              <a:t> </a:t>
            </a:r>
            <a:endParaRPr lang="en-US" dirty="0"/>
          </a:p>
          <a:p>
            <a:pPr marL="0" indent="0">
              <a:buNone/>
            </a:pPr>
            <a:r>
              <a:rPr lang="en-US" dirty="0" smtClean="0"/>
              <a:t>Do </a:t>
            </a:r>
            <a:r>
              <a:rPr lang="en-US" dirty="0"/>
              <a:t>not go gentle into that good night. </a:t>
            </a:r>
          </a:p>
          <a:p>
            <a:r>
              <a:rPr lang="tr-TR" dirty="0" err="1" smtClean="0"/>
              <a:t>Again</a:t>
            </a:r>
            <a:r>
              <a:rPr lang="tr-TR" dirty="0" smtClean="0"/>
              <a:t>, </a:t>
            </a:r>
            <a:r>
              <a:rPr lang="tr-TR" dirty="0" err="1" smtClean="0"/>
              <a:t>we</a:t>
            </a:r>
            <a:r>
              <a:rPr lang="tr-TR" dirty="0" smtClean="0"/>
              <a:t> </a:t>
            </a:r>
            <a:r>
              <a:rPr lang="tr-TR" dirty="0" err="1" smtClean="0"/>
              <a:t>have</a:t>
            </a:r>
            <a:r>
              <a:rPr lang="tr-TR" dirty="0" smtClean="0"/>
              <a:t> </a:t>
            </a:r>
            <a:r>
              <a:rPr lang="tr-TR" dirty="0" err="1" smtClean="0"/>
              <a:t>metaphor</a:t>
            </a:r>
            <a:r>
              <a:rPr lang="tr-TR" dirty="0" smtClean="0"/>
              <a:t> </a:t>
            </a:r>
            <a:r>
              <a:rPr lang="tr-TR" dirty="0" err="1" smtClean="0"/>
              <a:t>continuing</a:t>
            </a:r>
            <a:r>
              <a:rPr lang="tr-TR" dirty="0" smtClean="0"/>
              <a:t> </a:t>
            </a:r>
            <a:r>
              <a:rPr lang="tr-TR" dirty="0" err="1" smtClean="0"/>
              <a:t>throughout</a:t>
            </a:r>
            <a:r>
              <a:rPr lang="tr-TR" dirty="0" smtClean="0"/>
              <a:t> </a:t>
            </a:r>
            <a:r>
              <a:rPr lang="tr-TR" dirty="0" err="1" smtClean="0"/>
              <a:t>the</a:t>
            </a:r>
            <a:r>
              <a:rPr lang="tr-TR" dirty="0" smtClean="0"/>
              <a:t> </a:t>
            </a:r>
            <a:r>
              <a:rPr lang="tr-TR" dirty="0" err="1" smtClean="0"/>
              <a:t>stanza</a:t>
            </a:r>
            <a:r>
              <a:rPr lang="tr-TR" dirty="0" smtClean="0"/>
              <a:t>. </a:t>
            </a:r>
          </a:p>
          <a:p>
            <a:r>
              <a:rPr lang="tr-TR" dirty="0" smtClean="0"/>
              <a:t>‘’</a:t>
            </a:r>
            <a:r>
              <a:rPr lang="tr-TR" dirty="0" err="1" smtClean="0"/>
              <a:t>Though</a:t>
            </a:r>
            <a:r>
              <a:rPr lang="tr-TR" dirty="0" smtClean="0"/>
              <a:t> </a:t>
            </a:r>
            <a:r>
              <a:rPr lang="tr-TR" dirty="0" err="1" smtClean="0"/>
              <a:t>wise</a:t>
            </a:r>
            <a:r>
              <a:rPr lang="tr-TR" dirty="0" smtClean="0"/>
              <a:t> men at </a:t>
            </a:r>
            <a:r>
              <a:rPr lang="tr-TR" dirty="0" err="1" smtClean="0"/>
              <a:t>their</a:t>
            </a:r>
            <a:r>
              <a:rPr lang="tr-TR" dirty="0" smtClean="0"/>
              <a:t> </a:t>
            </a:r>
            <a:r>
              <a:rPr lang="tr-TR" dirty="0" err="1" smtClean="0"/>
              <a:t>end</a:t>
            </a:r>
            <a:r>
              <a:rPr lang="tr-TR" dirty="0" smtClean="0"/>
              <a:t> </a:t>
            </a:r>
            <a:r>
              <a:rPr lang="tr-TR" dirty="0" err="1" smtClean="0"/>
              <a:t>know</a:t>
            </a:r>
            <a:r>
              <a:rPr lang="tr-TR" dirty="0" smtClean="0"/>
              <a:t> </a:t>
            </a:r>
            <a:r>
              <a:rPr lang="tr-TR" dirty="0" err="1" smtClean="0"/>
              <a:t>dark</a:t>
            </a:r>
            <a:r>
              <a:rPr lang="tr-TR" dirty="0" smtClean="0"/>
              <a:t> is </a:t>
            </a:r>
            <a:r>
              <a:rPr lang="tr-TR" dirty="0" err="1" smtClean="0"/>
              <a:t>right</a:t>
            </a:r>
            <a:r>
              <a:rPr lang="tr-TR" dirty="0" smtClean="0"/>
              <a:t>’’/ Dark is </a:t>
            </a:r>
            <a:r>
              <a:rPr lang="tr-TR" dirty="0" err="1" smtClean="0"/>
              <a:t>again</a:t>
            </a:r>
            <a:r>
              <a:rPr lang="tr-TR" dirty="0" smtClean="0"/>
              <a:t> </a:t>
            </a:r>
            <a:r>
              <a:rPr lang="tr-TR" dirty="0" err="1" smtClean="0"/>
              <a:t>considered</a:t>
            </a:r>
            <a:r>
              <a:rPr lang="tr-TR" dirty="0" smtClean="0"/>
              <a:t> as </a:t>
            </a:r>
            <a:r>
              <a:rPr lang="tr-TR" dirty="0" err="1" smtClean="0"/>
              <a:t>the</a:t>
            </a:r>
            <a:r>
              <a:rPr lang="tr-TR" dirty="0" smtClean="0"/>
              <a:t> </a:t>
            </a:r>
            <a:r>
              <a:rPr lang="tr-TR" dirty="0" err="1" smtClean="0"/>
              <a:t>reflection</a:t>
            </a:r>
            <a:r>
              <a:rPr lang="tr-TR" dirty="0" smtClean="0"/>
              <a:t> of </a:t>
            </a:r>
            <a:r>
              <a:rPr lang="tr-TR" dirty="0" err="1" smtClean="0"/>
              <a:t>death</a:t>
            </a:r>
            <a:r>
              <a:rPr lang="tr-TR" dirty="0" smtClean="0"/>
              <a:t>.</a:t>
            </a:r>
          </a:p>
          <a:p>
            <a:r>
              <a:rPr lang="tr-TR" dirty="0" smtClean="0"/>
              <a:t>Wise men, at </a:t>
            </a:r>
            <a:r>
              <a:rPr lang="tr-TR" dirty="0" err="1" smtClean="0"/>
              <a:t>the</a:t>
            </a:r>
            <a:r>
              <a:rPr lang="tr-TR" dirty="0" smtClean="0"/>
              <a:t> </a:t>
            </a:r>
            <a:r>
              <a:rPr lang="tr-TR" dirty="0" err="1" smtClean="0"/>
              <a:t>end</a:t>
            </a:r>
            <a:r>
              <a:rPr lang="tr-TR" dirty="0" smtClean="0"/>
              <a:t> of </a:t>
            </a:r>
            <a:r>
              <a:rPr lang="tr-TR" dirty="0" err="1" smtClean="0"/>
              <a:t>their</a:t>
            </a:r>
            <a:r>
              <a:rPr lang="tr-TR" dirty="0" smtClean="0"/>
              <a:t> </a:t>
            </a:r>
            <a:r>
              <a:rPr lang="tr-TR" dirty="0" err="1" smtClean="0"/>
              <a:t>lives</a:t>
            </a:r>
            <a:r>
              <a:rPr lang="tr-TR" dirty="0" smtClean="0"/>
              <a:t>, </a:t>
            </a:r>
            <a:r>
              <a:rPr lang="tr-TR" dirty="0" err="1" smtClean="0"/>
              <a:t>know</a:t>
            </a:r>
            <a:r>
              <a:rPr lang="tr-TR" dirty="0" smtClean="0"/>
              <a:t> </a:t>
            </a:r>
            <a:r>
              <a:rPr lang="tr-TR" dirty="0" err="1" smtClean="0"/>
              <a:t>that</a:t>
            </a:r>
            <a:r>
              <a:rPr lang="tr-TR" dirty="0" smtClean="0"/>
              <a:t> </a:t>
            </a:r>
            <a:r>
              <a:rPr lang="tr-TR" dirty="0" err="1" smtClean="0"/>
              <a:t>death</a:t>
            </a:r>
            <a:r>
              <a:rPr lang="tr-TR" dirty="0" smtClean="0"/>
              <a:t> is </a:t>
            </a:r>
            <a:r>
              <a:rPr lang="tr-TR" dirty="0" err="1" smtClean="0"/>
              <a:t>coming</a:t>
            </a:r>
            <a:r>
              <a:rPr lang="tr-TR" dirty="0" smtClean="0"/>
              <a:t>, </a:t>
            </a:r>
            <a:r>
              <a:rPr lang="tr-TR" dirty="0" err="1" smtClean="0"/>
              <a:t>therefore</a:t>
            </a:r>
            <a:r>
              <a:rPr lang="tr-TR" dirty="0" smtClean="0"/>
              <a:t>, </a:t>
            </a:r>
            <a:r>
              <a:rPr lang="tr-TR" dirty="0" err="1" smtClean="0"/>
              <a:t>they</a:t>
            </a:r>
            <a:r>
              <a:rPr lang="tr-TR" dirty="0" smtClean="0"/>
              <a:t> </a:t>
            </a:r>
            <a:r>
              <a:rPr lang="tr-TR" dirty="0" err="1" smtClean="0"/>
              <a:t>understand</a:t>
            </a:r>
            <a:r>
              <a:rPr lang="tr-TR" dirty="0" smtClean="0"/>
              <a:t> </a:t>
            </a:r>
            <a:r>
              <a:rPr lang="tr-TR" dirty="0" err="1" smtClean="0"/>
              <a:t>and</a:t>
            </a:r>
            <a:r>
              <a:rPr lang="tr-TR" dirty="0" smtClean="0"/>
              <a:t> </a:t>
            </a:r>
            <a:r>
              <a:rPr lang="tr-TR" dirty="0" err="1" smtClean="0"/>
              <a:t>accept</a:t>
            </a:r>
            <a:r>
              <a:rPr lang="tr-TR" dirty="0" smtClean="0"/>
              <a:t> </a:t>
            </a:r>
            <a:r>
              <a:rPr lang="tr-TR" dirty="0" err="1" smtClean="0"/>
              <a:t>the</a:t>
            </a:r>
            <a:r>
              <a:rPr lang="tr-TR" dirty="0" smtClean="0"/>
              <a:t> </a:t>
            </a:r>
            <a:r>
              <a:rPr lang="tr-TR" dirty="0" err="1" smtClean="0"/>
              <a:t>footsteps</a:t>
            </a:r>
            <a:r>
              <a:rPr lang="tr-TR" dirty="0" smtClean="0"/>
              <a:t> of </a:t>
            </a:r>
            <a:r>
              <a:rPr lang="tr-TR" dirty="0" err="1" smtClean="0"/>
              <a:t>the</a:t>
            </a:r>
            <a:r>
              <a:rPr lang="tr-TR" dirty="0" smtClean="0"/>
              <a:t> </a:t>
            </a:r>
            <a:r>
              <a:rPr lang="tr-TR" dirty="0" err="1" smtClean="0"/>
              <a:t>death</a:t>
            </a:r>
            <a:r>
              <a:rPr lang="tr-TR" dirty="0" smtClean="0"/>
              <a:t>.</a:t>
            </a:r>
            <a:endParaRPr lang="tr-TR" dirty="0"/>
          </a:p>
        </p:txBody>
      </p:sp>
    </p:spTree>
    <p:extLst>
      <p:ext uri="{BB962C8B-B14F-4D97-AF65-F5344CB8AC3E}">
        <p14:creationId xmlns:p14="http://schemas.microsoft.com/office/powerpoint/2010/main" val="7010556"/>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4638"/>
            <a:ext cx="7467600" cy="58018"/>
          </a:xfrm>
        </p:spPr>
        <p:txBody>
          <a:bodyPr>
            <a:normAutofit fontScale="90000"/>
          </a:bodyPr>
          <a:lstStyle/>
          <a:p>
            <a:endParaRPr lang="tr-TR" dirty="0"/>
          </a:p>
        </p:txBody>
      </p:sp>
      <p:sp>
        <p:nvSpPr>
          <p:cNvPr id="3" name="İçerik Yer Tutucusu 2"/>
          <p:cNvSpPr>
            <a:spLocks noGrp="1"/>
          </p:cNvSpPr>
          <p:nvPr>
            <p:ph sz="quarter" idx="1"/>
          </p:nvPr>
        </p:nvSpPr>
        <p:spPr>
          <a:xfrm>
            <a:off x="107504" y="116632"/>
            <a:ext cx="8928992" cy="6696744"/>
          </a:xfrm>
        </p:spPr>
        <p:txBody>
          <a:bodyPr>
            <a:normAutofit lnSpcReduction="10000"/>
          </a:bodyPr>
          <a:lstStyle/>
          <a:p>
            <a:endParaRPr lang="tr-TR" dirty="0" smtClean="0"/>
          </a:p>
          <a:p>
            <a:r>
              <a:rPr lang="tr-TR" dirty="0" err="1" smtClean="0"/>
              <a:t>The</a:t>
            </a:r>
            <a:r>
              <a:rPr lang="tr-TR" dirty="0" smtClean="0"/>
              <a:t> </a:t>
            </a:r>
            <a:r>
              <a:rPr lang="tr-TR" dirty="0" err="1" smtClean="0"/>
              <a:t>syntax</a:t>
            </a:r>
            <a:r>
              <a:rPr lang="tr-TR" dirty="0" smtClean="0"/>
              <a:t> in </a:t>
            </a:r>
            <a:r>
              <a:rPr lang="tr-TR" dirty="0" err="1" smtClean="0"/>
              <a:t>this</a:t>
            </a:r>
            <a:r>
              <a:rPr lang="tr-TR" dirty="0" smtClean="0"/>
              <a:t> </a:t>
            </a:r>
            <a:r>
              <a:rPr lang="tr-TR" dirty="0" err="1" smtClean="0"/>
              <a:t>stanza</a:t>
            </a:r>
            <a:r>
              <a:rPr lang="tr-TR" dirty="0" smtClean="0"/>
              <a:t>, </a:t>
            </a:r>
            <a:r>
              <a:rPr lang="tr-TR" dirty="0" err="1" smtClean="0"/>
              <a:t>however</a:t>
            </a:r>
            <a:r>
              <a:rPr lang="tr-TR" dirty="0" smtClean="0"/>
              <a:t>,  is </a:t>
            </a:r>
            <a:r>
              <a:rPr lang="tr-TR" dirty="0" err="1" smtClean="0"/>
              <a:t>slightly</a:t>
            </a:r>
            <a:r>
              <a:rPr lang="tr-TR" dirty="0" smtClean="0"/>
              <a:t> </a:t>
            </a:r>
            <a:r>
              <a:rPr lang="tr-TR" dirty="0" err="1" smtClean="0"/>
              <a:t>confusing</a:t>
            </a:r>
            <a:r>
              <a:rPr lang="tr-TR" dirty="0" smtClean="0"/>
              <a:t> </a:t>
            </a:r>
            <a:r>
              <a:rPr lang="tr-TR" dirty="0" err="1" smtClean="0"/>
              <a:t>and</a:t>
            </a:r>
            <a:r>
              <a:rPr lang="tr-TR" dirty="0" smtClean="0"/>
              <a:t> it </a:t>
            </a:r>
            <a:r>
              <a:rPr lang="tr-TR" dirty="0" err="1" smtClean="0"/>
              <a:t>would</a:t>
            </a:r>
            <a:r>
              <a:rPr lang="tr-TR" dirty="0" smtClean="0"/>
              <a:t> be </a:t>
            </a:r>
            <a:r>
              <a:rPr lang="tr-TR" dirty="0" err="1" smtClean="0"/>
              <a:t>more</a:t>
            </a:r>
            <a:r>
              <a:rPr lang="tr-TR" dirty="0" smtClean="0"/>
              <a:t> </a:t>
            </a:r>
            <a:r>
              <a:rPr lang="tr-TR" dirty="0" err="1" smtClean="0"/>
              <a:t>helpful</a:t>
            </a:r>
            <a:r>
              <a:rPr lang="tr-TR" dirty="0" smtClean="0"/>
              <a:t> </a:t>
            </a:r>
            <a:r>
              <a:rPr lang="tr-TR" dirty="0" err="1" smtClean="0"/>
              <a:t>if</a:t>
            </a:r>
            <a:r>
              <a:rPr lang="tr-TR" dirty="0" smtClean="0"/>
              <a:t>  </a:t>
            </a:r>
            <a:r>
              <a:rPr lang="tr-TR" dirty="0" err="1" smtClean="0"/>
              <a:t>we</a:t>
            </a:r>
            <a:r>
              <a:rPr lang="tr-TR" dirty="0" smtClean="0"/>
              <a:t> </a:t>
            </a:r>
            <a:r>
              <a:rPr lang="tr-TR" dirty="0" err="1" smtClean="0"/>
              <a:t>reordered</a:t>
            </a:r>
            <a:r>
              <a:rPr lang="tr-TR" dirty="0" smtClean="0"/>
              <a:t> </a:t>
            </a:r>
            <a:r>
              <a:rPr lang="tr-TR" dirty="0" err="1" smtClean="0"/>
              <a:t>the</a:t>
            </a:r>
            <a:r>
              <a:rPr lang="tr-TR" dirty="0" smtClean="0"/>
              <a:t> </a:t>
            </a:r>
            <a:r>
              <a:rPr lang="tr-TR" dirty="0" err="1" smtClean="0"/>
              <a:t>poem</a:t>
            </a:r>
            <a:r>
              <a:rPr lang="tr-TR" dirty="0" smtClean="0"/>
              <a:t> in </a:t>
            </a:r>
            <a:r>
              <a:rPr lang="tr-TR" dirty="0" err="1" smtClean="0"/>
              <a:t>this</a:t>
            </a:r>
            <a:r>
              <a:rPr lang="tr-TR" dirty="0" smtClean="0"/>
              <a:t> </a:t>
            </a:r>
            <a:r>
              <a:rPr lang="tr-TR" dirty="0" err="1" smtClean="0"/>
              <a:t>way</a:t>
            </a:r>
            <a:r>
              <a:rPr lang="tr-TR" dirty="0" smtClean="0"/>
              <a:t>; </a:t>
            </a:r>
            <a:r>
              <a:rPr lang="tr-TR" dirty="0" err="1" smtClean="0"/>
              <a:t>line</a:t>
            </a:r>
            <a:r>
              <a:rPr lang="tr-TR" dirty="0" smtClean="0"/>
              <a:t> 4, 6, 5. </a:t>
            </a:r>
          </a:p>
          <a:p>
            <a:r>
              <a:rPr lang="tr-TR" dirty="0" err="1" smtClean="0">
                <a:solidFill>
                  <a:srgbClr val="FF0000"/>
                </a:solidFill>
              </a:rPr>
              <a:t>Words</a:t>
            </a:r>
            <a:r>
              <a:rPr lang="tr-TR" dirty="0" smtClean="0"/>
              <a:t>:  </a:t>
            </a:r>
            <a:r>
              <a:rPr lang="tr-TR" dirty="0" err="1" smtClean="0"/>
              <a:t>our</a:t>
            </a:r>
            <a:r>
              <a:rPr lang="tr-TR" dirty="0" smtClean="0"/>
              <a:t> </a:t>
            </a:r>
            <a:r>
              <a:rPr lang="tr-TR" dirty="0" err="1" smtClean="0"/>
              <a:t>actions</a:t>
            </a:r>
            <a:r>
              <a:rPr lang="tr-TR" dirty="0" smtClean="0"/>
              <a:t>, </a:t>
            </a:r>
            <a:r>
              <a:rPr lang="tr-TR" dirty="0" err="1" smtClean="0"/>
              <a:t>what</a:t>
            </a:r>
            <a:r>
              <a:rPr lang="tr-TR" dirty="0" smtClean="0"/>
              <a:t> </a:t>
            </a:r>
            <a:r>
              <a:rPr lang="tr-TR" dirty="0" err="1" smtClean="0"/>
              <a:t>we</a:t>
            </a:r>
            <a:r>
              <a:rPr lang="tr-TR" dirty="0" smtClean="0"/>
              <a:t> </a:t>
            </a:r>
            <a:r>
              <a:rPr lang="tr-TR" dirty="0" err="1" smtClean="0"/>
              <a:t>have</a:t>
            </a:r>
            <a:r>
              <a:rPr lang="tr-TR" dirty="0" smtClean="0"/>
              <a:t> done, </a:t>
            </a:r>
            <a:r>
              <a:rPr lang="tr-TR" dirty="0" err="1" smtClean="0"/>
              <a:t>what</a:t>
            </a:r>
            <a:r>
              <a:rPr lang="tr-TR" dirty="0" smtClean="0"/>
              <a:t> </a:t>
            </a:r>
            <a:r>
              <a:rPr lang="tr-TR" dirty="0" err="1" smtClean="0"/>
              <a:t>we</a:t>
            </a:r>
            <a:r>
              <a:rPr lang="tr-TR" dirty="0" smtClean="0"/>
              <a:t> </a:t>
            </a:r>
            <a:r>
              <a:rPr lang="tr-TR" dirty="0" err="1" smtClean="0"/>
              <a:t>leave</a:t>
            </a:r>
            <a:r>
              <a:rPr lang="tr-TR" dirty="0" smtClean="0"/>
              <a:t> </a:t>
            </a:r>
            <a:r>
              <a:rPr lang="tr-TR" dirty="0" err="1" smtClean="0"/>
              <a:t>behind</a:t>
            </a:r>
            <a:r>
              <a:rPr lang="tr-TR" dirty="0" smtClean="0"/>
              <a:t>.</a:t>
            </a:r>
          </a:p>
          <a:p>
            <a:r>
              <a:rPr lang="tr-TR" dirty="0" err="1" smtClean="0">
                <a:solidFill>
                  <a:srgbClr val="FF0000"/>
                </a:solidFill>
              </a:rPr>
              <a:t>Forked</a:t>
            </a:r>
            <a:r>
              <a:rPr lang="tr-TR" dirty="0" smtClean="0">
                <a:solidFill>
                  <a:srgbClr val="FF0000"/>
                </a:solidFill>
              </a:rPr>
              <a:t> </a:t>
            </a:r>
            <a:r>
              <a:rPr lang="tr-TR" dirty="0" err="1" smtClean="0">
                <a:solidFill>
                  <a:srgbClr val="FF0000"/>
                </a:solidFill>
              </a:rPr>
              <a:t>no</a:t>
            </a:r>
            <a:r>
              <a:rPr lang="tr-TR" dirty="0" smtClean="0">
                <a:solidFill>
                  <a:srgbClr val="FF0000"/>
                </a:solidFill>
              </a:rPr>
              <a:t> </a:t>
            </a:r>
            <a:r>
              <a:rPr lang="tr-TR" dirty="0" err="1" smtClean="0">
                <a:solidFill>
                  <a:srgbClr val="FF0000"/>
                </a:solidFill>
              </a:rPr>
              <a:t>lightning</a:t>
            </a:r>
            <a:r>
              <a:rPr lang="tr-TR" dirty="0" smtClean="0">
                <a:solidFill>
                  <a:srgbClr val="FF0000"/>
                </a:solidFill>
              </a:rPr>
              <a:t> </a:t>
            </a:r>
            <a:r>
              <a:rPr lang="tr-TR" dirty="0" smtClean="0"/>
              <a:t>: </a:t>
            </a:r>
            <a:r>
              <a:rPr lang="tr-TR" dirty="0" err="1" smtClean="0"/>
              <a:t>hadn’t</a:t>
            </a:r>
            <a:r>
              <a:rPr lang="tr-TR" dirty="0" smtClean="0"/>
              <a:t> </a:t>
            </a:r>
            <a:r>
              <a:rPr lang="tr-TR" dirty="0" err="1" smtClean="0"/>
              <a:t>made</a:t>
            </a:r>
            <a:r>
              <a:rPr lang="tr-TR" dirty="0" smtClean="0"/>
              <a:t> a </a:t>
            </a:r>
            <a:r>
              <a:rPr lang="tr-TR" dirty="0" err="1" smtClean="0"/>
              <a:t>big</a:t>
            </a:r>
            <a:r>
              <a:rPr lang="tr-TR" dirty="0" smtClean="0"/>
              <a:t> </a:t>
            </a:r>
            <a:r>
              <a:rPr lang="tr-TR" dirty="0" err="1" smtClean="0"/>
              <a:t>enough</a:t>
            </a:r>
            <a:r>
              <a:rPr lang="tr-TR" dirty="0" smtClean="0"/>
              <a:t> </a:t>
            </a:r>
            <a:r>
              <a:rPr lang="tr-TR" dirty="0" err="1" smtClean="0"/>
              <a:t>impact</a:t>
            </a:r>
            <a:r>
              <a:rPr lang="tr-TR" dirty="0" smtClean="0"/>
              <a:t> yet; </a:t>
            </a:r>
            <a:r>
              <a:rPr lang="tr-TR" dirty="0" err="1" smtClean="0"/>
              <a:t>haven’t</a:t>
            </a:r>
            <a:r>
              <a:rPr lang="tr-TR" dirty="0" smtClean="0"/>
              <a:t> </a:t>
            </a:r>
            <a:r>
              <a:rPr lang="tr-TR" dirty="0" err="1" smtClean="0"/>
              <a:t>left</a:t>
            </a:r>
            <a:r>
              <a:rPr lang="tr-TR" dirty="0" smtClean="0"/>
              <a:t> a ‘</a:t>
            </a:r>
            <a:r>
              <a:rPr lang="tr-TR" dirty="0" err="1" smtClean="0"/>
              <a:t>lightning</a:t>
            </a:r>
            <a:r>
              <a:rPr lang="tr-TR" dirty="0" smtClean="0"/>
              <a:t>’ </a:t>
            </a:r>
            <a:r>
              <a:rPr lang="tr-TR" dirty="0" err="1" smtClean="0"/>
              <a:t>bolt</a:t>
            </a:r>
            <a:r>
              <a:rPr lang="tr-TR" dirty="0" smtClean="0"/>
              <a:t> on </a:t>
            </a:r>
            <a:r>
              <a:rPr lang="tr-TR" dirty="0" err="1" smtClean="0"/>
              <a:t>the</a:t>
            </a:r>
            <a:r>
              <a:rPr lang="tr-TR" dirty="0" smtClean="0"/>
              <a:t> </a:t>
            </a:r>
            <a:r>
              <a:rPr lang="tr-TR" dirty="0" err="1" smtClean="0"/>
              <a:t>world</a:t>
            </a:r>
            <a:r>
              <a:rPr lang="tr-TR" dirty="0" smtClean="0"/>
              <a:t> yet……..</a:t>
            </a:r>
          </a:p>
          <a:p>
            <a:endParaRPr lang="tr-TR" dirty="0"/>
          </a:p>
          <a:p>
            <a:r>
              <a:rPr lang="tr-TR" dirty="0" err="1" smtClean="0"/>
              <a:t>Taking</a:t>
            </a:r>
            <a:r>
              <a:rPr lang="tr-TR" dirty="0" smtClean="0"/>
              <a:t> </a:t>
            </a:r>
            <a:r>
              <a:rPr lang="tr-TR" dirty="0" err="1" smtClean="0"/>
              <a:t>this</a:t>
            </a:r>
            <a:r>
              <a:rPr lang="tr-TR" dirty="0" smtClean="0"/>
              <a:t> </a:t>
            </a:r>
            <a:r>
              <a:rPr lang="tr-TR" dirty="0" err="1" smtClean="0"/>
              <a:t>reordering</a:t>
            </a:r>
            <a:r>
              <a:rPr lang="tr-TR" dirty="0" smtClean="0"/>
              <a:t> in </a:t>
            </a:r>
            <a:r>
              <a:rPr lang="tr-TR" dirty="0" err="1" smtClean="0"/>
              <a:t>consideration</a:t>
            </a:r>
            <a:r>
              <a:rPr lang="tr-TR" dirty="0" smtClean="0"/>
              <a:t>, </a:t>
            </a:r>
            <a:r>
              <a:rPr lang="tr-TR" dirty="0" err="1" smtClean="0"/>
              <a:t>though</a:t>
            </a:r>
            <a:r>
              <a:rPr lang="tr-TR" dirty="0" smtClean="0"/>
              <a:t> </a:t>
            </a:r>
            <a:r>
              <a:rPr lang="tr-TR" dirty="0" err="1" smtClean="0"/>
              <a:t>wise</a:t>
            </a:r>
            <a:r>
              <a:rPr lang="tr-TR" dirty="0" smtClean="0"/>
              <a:t> men at </a:t>
            </a:r>
            <a:r>
              <a:rPr lang="tr-TR" dirty="0" err="1" smtClean="0"/>
              <a:t>their</a:t>
            </a:r>
            <a:r>
              <a:rPr lang="tr-TR" dirty="0" smtClean="0"/>
              <a:t> </a:t>
            </a:r>
            <a:r>
              <a:rPr lang="tr-TR" dirty="0" err="1" smtClean="0"/>
              <a:t>end</a:t>
            </a:r>
            <a:r>
              <a:rPr lang="tr-TR" dirty="0" smtClean="0"/>
              <a:t> </a:t>
            </a:r>
            <a:r>
              <a:rPr lang="tr-TR" dirty="0" err="1" smtClean="0"/>
              <a:t>know</a:t>
            </a:r>
            <a:r>
              <a:rPr lang="tr-TR" dirty="0" smtClean="0"/>
              <a:t> </a:t>
            </a:r>
            <a:r>
              <a:rPr lang="tr-TR" dirty="0" err="1" smtClean="0"/>
              <a:t>dark</a:t>
            </a:r>
            <a:r>
              <a:rPr lang="tr-TR" dirty="0" smtClean="0"/>
              <a:t> is </a:t>
            </a:r>
            <a:r>
              <a:rPr lang="tr-TR" dirty="0" err="1" smtClean="0"/>
              <a:t>right</a:t>
            </a:r>
            <a:r>
              <a:rPr lang="tr-TR" dirty="0" smtClean="0"/>
              <a:t>, </a:t>
            </a:r>
            <a:r>
              <a:rPr lang="tr-TR" dirty="0" err="1" smtClean="0"/>
              <a:t>they</a:t>
            </a:r>
            <a:r>
              <a:rPr lang="tr-TR" dirty="0" smtClean="0"/>
              <a:t> do not </a:t>
            </a:r>
            <a:r>
              <a:rPr lang="tr-TR" dirty="0" err="1" smtClean="0"/>
              <a:t>go</a:t>
            </a:r>
            <a:r>
              <a:rPr lang="tr-TR" dirty="0" smtClean="0"/>
              <a:t> </a:t>
            </a:r>
            <a:r>
              <a:rPr lang="tr-TR" dirty="0" err="1" smtClean="0"/>
              <a:t>gentle</a:t>
            </a:r>
            <a:r>
              <a:rPr lang="tr-TR" dirty="0" smtClean="0"/>
              <a:t> </a:t>
            </a:r>
            <a:r>
              <a:rPr lang="tr-TR" dirty="0" err="1" smtClean="0"/>
              <a:t>into</a:t>
            </a:r>
            <a:r>
              <a:rPr lang="tr-TR" dirty="0" smtClean="0"/>
              <a:t> </a:t>
            </a:r>
            <a:r>
              <a:rPr lang="tr-TR" dirty="0" err="1" smtClean="0"/>
              <a:t>that</a:t>
            </a:r>
            <a:r>
              <a:rPr lang="tr-TR" dirty="0" smtClean="0"/>
              <a:t>  </a:t>
            </a:r>
            <a:r>
              <a:rPr lang="tr-TR" dirty="0" err="1" smtClean="0"/>
              <a:t>good</a:t>
            </a:r>
            <a:r>
              <a:rPr lang="tr-TR" dirty="0" smtClean="0"/>
              <a:t> </a:t>
            </a:r>
            <a:r>
              <a:rPr lang="tr-TR" dirty="0" err="1" smtClean="0"/>
              <a:t>night</a:t>
            </a:r>
            <a:r>
              <a:rPr lang="tr-TR" dirty="0" smtClean="0"/>
              <a:t> yet </a:t>
            </a:r>
            <a:r>
              <a:rPr lang="tr-TR" dirty="0" err="1" smtClean="0"/>
              <a:t>because</a:t>
            </a:r>
            <a:r>
              <a:rPr lang="tr-TR" dirty="0" smtClean="0"/>
              <a:t> </a:t>
            </a:r>
            <a:r>
              <a:rPr lang="tr-TR" dirty="0" err="1" smtClean="0"/>
              <a:t>they</a:t>
            </a:r>
            <a:r>
              <a:rPr lang="tr-TR" dirty="0" smtClean="0"/>
              <a:t> </a:t>
            </a:r>
            <a:r>
              <a:rPr lang="tr-TR" dirty="0" err="1" smtClean="0"/>
              <a:t>have</a:t>
            </a:r>
            <a:r>
              <a:rPr lang="tr-TR" dirty="0" smtClean="0"/>
              <a:t> </a:t>
            </a:r>
            <a:r>
              <a:rPr lang="tr-TR" dirty="0" err="1" smtClean="0"/>
              <a:t>still</a:t>
            </a:r>
            <a:r>
              <a:rPr lang="tr-TR" dirty="0" smtClean="0"/>
              <a:t> </a:t>
            </a:r>
            <a:r>
              <a:rPr lang="tr-TR" dirty="0" err="1" smtClean="0"/>
              <a:t>more</a:t>
            </a:r>
            <a:r>
              <a:rPr lang="tr-TR" dirty="0" smtClean="0"/>
              <a:t> </a:t>
            </a:r>
            <a:r>
              <a:rPr lang="tr-TR" dirty="0" err="1" smtClean="0"/>
              <a:t>to</a:t>
            </a:r>
            <a:r>
              <a:rPr lang="tr-TR" dirty="0" smtClean="0"/>
              <a:t> do </a:t>
            </a:r>
            <a:r>
              <a:rPr lang="tr-TR" dirty="0" err="1" smtClean="0"/>
              <a:t>with</a:t>
            </a:r>
            <a:r>
              <a:rPr lang="tr-TR" dirty="0" smtClean="0"/>
              <a:t> </a:t>
            </a:r>
            <a:r>
              <a:rPr lang="tr-TR" dirty="0" err="1" smtClean="0"/>
              <a:t>the</a:t>
            </a:r>
            <a:r>
              <a:rPr lang="tr-TR" dirty="0" smtClean="0"/>
              <a:t> </a:t>
            </a:r>
            <a:r>
              <a:rPr lang="tr-TR" dirty="0" err="1" smtClean="0"/>
              <a:t>imagery</a:t>
            </a:r>
            <a:r>
              <a:rPr lang="tr-TR" dirty="0" smtClean="0"/>
              <a:t> in </a:t>
            </a:r>
            <a:r>
              <a:rPr lang="tr-TR" dirty="0" err="1" smtClean="0"/>
              <a:t>line</a:t>
            </a:r>
            <a:r>
              <a:rPr lang="tr-TR" dirty="0" smtClean="0"/>
              <a:t> </a:t>
            </a:r>
            <a:r>
              <a:rPr lang="tr-TR" dirty="0" err="1" smtClean="0"/>
              <a:t>five</a:t>
            </a:r>
            <a:r>
              <a:rPr lang="tr-TR" dirty="0" smtClean="0"/>
              <a:t> (</a:t>
            </a:r>
            <a:r>
              <a:rPr lang="tr-TR" dirty="0" err="1" smtClean="0"/>
              <a:t>their</a:t>
            </a:r>
            <a:r>
              <a:rPr lang="tr-TR" dirty="0" smtClean="0"/>
              <a:t> </a:t>
            </a:r>
            <a:r>
              <a:rPr lang="tr-TR" dirty="0" err="1" smtClean="0"/>
              <a:t>actions</a:t>
            </a:r>
            <a:r>
              <a:rPr lang="tr-TR" dirty="0" smtClean="0"/>
              <a:t> </a:t>
            </a:r>
            <a:r>
              <a:rPr lang="tr-TR" dirty="0" err="1" smtClean="0"/>
              <a:t>hadn’t</a:t>
            </a:r>
            <a:r>
              <a:rPr lang="tr-TR" dirty="0" smtClean="0"/>
              <a:t> </a:t>
            </a:r>
            <a:r>
              <a:rPr lang="tr-TR" dirty="0" err="1" smtClean="0"/>
              <a:t>made</a:t>
            </a:r>
            <a:r>
              <a:rPr lang="tr-TR" dirty="0" smtClean="0"/>
              <a:t> a </a:t>
            </a:r>
            <a:r>
              <a:rPr lang="tr-TR" dirty="0" err="1" smtClean="0"/>
              <a:t>big</a:t>
            </a:r>
            <a:r>
              <a:rPr lang="tr-TR" dirty="0" smtClean="0"/>
              <a:t> </a:t>
            </a:r>
            <a:r>
              <a:rPr lang="tr-TR" dirty="0" err="1" smtClean="0"/>
              <a:t>enough</a:t>
            </a:r>
            <a:r>
              <a:rPr lang="tr-TR" dirty="0" smtClean="0"/>
              <a:t> </a:t>
            </a:r>
            <a:r>
              <a:rPr lang="tr-TR" dirty="0" err="1" smtClean="0"/>
              <a:t>impact</a:t>
            </a:r>
            <a:r>
              <a:rPr lang="tr-TR" dirty="0" smtClean="0"/>
              <a:t> yet.</a:t>
            </a:r>
          </a:p>
          <a:p>
            <a:r>
              <a:rPr lang="tr-TR" dirty="0" smtClean="0"/>
              <a:t>Thomas </a:t>
            </a:r>
            <a:r>
              <a:rPr lang="tr-TR" dirty="0" err="1" smtClean="0"/>
              <a:t>commands</a:t>
            </a:r>
            <a:r>
              <a:rPr lang="tr-TR" dirty="0" smtClean="0"/>
              <a:t> </a:t>
            </a:r>
            <a:r>
              <a:rPr lang="tr-TR" dirty="0" err="1" smtClean="0"/>
              <a:t>to</a:t>
            </a:r>
            <a:r>
              <a:rPr lang="tr-TR" dirty="0" smtClean="0"/>
              <a:t> </a:t>
            </a:r>
            <a:r>
              <a:rPr lang="tr-TR" dirty="0" err="1" smtClean="0"/>
              <a:t>live</a:t>
            </a:r>
            <a:r>
              <a:rPr lang="tr-TR" dirty="0" smtClean="0"/>
              <a:t> </a:t>
            </a:r>
            <a:r>
              <a:rPr lang="tr-TR" dirty="0" err="1" smtClean="0"/>
              <a:t>truly</a:t>
            </a:r>
            <a:r>
              <a:rPr lang="tr-TR" dirty="0" smtClean="0"/>
              <a:t> </a:t>
            </a:r>
            <a:r>
              <a:rPr lang="tr-TR" dirty="0" err="1" smtClean="0"/>
              <a:t>meaning</a:t>
            </a:r>
            <a:r>
              <a:rPr lang="tr-TR" dirty="0" smtClean="0"/>
              <a:t> </a:t>
            </a:r>
            <a:r>
              <a:rPr lang="tr-TR" dirty="0" err="1" smtClean="0"/>
              <a:t>that</a:t>
            </a:r>
            <a:r>
              <a:rPr lang="tr-TR" dirty="0" smtClean="0"/>
              <a:t> </a:t>
            </a:r>
            <a:r>
              <a:rPr lang="tr-TR" dirty="0" err="1" smtClean="0"/>
              <a:t>live</a:t>
            </a:r>
            <a:r>
              <a:rPr lang="tr-TR" dirty="0" smtClean="0"/>
              <a:t> </a:t>
            </a:r>
            <a:r>
              <a:rPr lang="tr-TR" dirty="0" err="1" smtClean="0"/>
              <a:t>lie</a:t>
            </a:r>
            <a:r>
              <a:rPr lang="tr-TR" dirty="0" smtClean="0"/>
              <a:t> </a:t>
            </a:r>
            <a:r>
              <a:rPr lang="tr-TR" dirty="0" err="1" smtClean="0"/>
              <a:t>lightning</a:t>
            </a:r>
            <a:r>
              <a:rPr lang="tr-TR" dirty="0" smtClean="0"/>
              <a:t>, </a:t>
            </a:r>
            <a:r>
              <a:rPr lang="tr-TR" dirty="0" err="1" smtClean="0"/>
              <a:t>passionately</a:t>
            </a:r>
            <a:r>
              <a:rPr lang="tr-TR" dirty="0" smtClean="0"/>
              <a:t>, </a:t>
            </a:r>
            <a:r>
              <a:rPr lang="tr-TR" dirty="0" err="1" smtClean="0"/>
              <a:t>energetically</a:t>
            </a:r>
            <a:r>
              <a:rPr lang="tr-TR" dirty="0" smtClean="0"/>
              <a:t>, </a:t>
            </a:r>
            <a:r>
              <a:rPr lang="tr-TR" dirty="0" err="1" smtClean="0"/>
              <a:t>urgently</a:t>
            </a:r>
            <a:r>
              <a:rPr lang="tr-TR" dirty="0"/>
              <a:t> </a:t>
            </a:r>
            <a:r>
              <a:rPr lang="tr-TR" dirty="0" err="1" smtClean="0"/>
              <a:t>rather</a:t>
            </a:r>
            <a:r>
              <a:rPr lang="tr-TR" dirty="0" smtClean="0"/>
              <a:t> </a:t>
            </a:r>
            <a:r>
              <a:rPr lang="tr-TR" dirty="0" err="1" smtClean="0"/>
              <a:t>than</a:t>
            </a:r>
            <a:r>
              <a:rPr lang="tr-TR" dirty="0" smtClean="0"/>
              <a:t> </a:t>
            </a:r>
            <a:r>
              <a:rPr lang="tr-TR" dirty="0" err="1" smtClean="0"/>
              <a:t>quietly</a:t>
            </a:r>
            <a:r>
              <a:rPr lang="tr-TR" dirty="0" smtClean="0"/>
              <a:t>, </a:t>
            </a:r>
            <a:r>
              <a:rPr lang="tr-TR" dirty="0" err="1" smtClean="0"/>
              <a:t>calmly</a:t>
            </a:r>
            <a:r>
              <a:rPr lang="tr-TR" dirty="0" smtClean="0"/>
              <a:t>, </a:t>
            </a:r>
            <a:r>
              <a:rPr lang="tr-TR" dirty="0" err="1" smtClean="0"/>
              <a:t>passively</a:t>
            </a:r>
            <a:r>
              <a:rPr lang="tr-TR" dirty="0" smtClean="0"/>
              <a:t>. </a:t>
            </a:r>
            <a:endParaRPr lang="tr-TR" dirty="0"/>
          </a:p>
        </p:txBody>
      </p:sp>
    </p:spTree>
    <p:extLst>
      <p:ext uri="{BB962C8B-B14F-4D97-AF65-F5344CB8AC3E}">
        <p14:creationId xmlns:p14="http://schemas.microsoft.com/office/powerpoint/2010/main" val="1850159962"/>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algn="ctr"/>
            <a:r>
              <a:rPr lang="tr-TR" dirty="0" smtClean="0"/>
              <a:t>STANZA 3</a:t>
            </a:r>
            <a:endParaRPr lang="tr-TR" dirty="0"/>
          </a:p>
        </p:txBody>
      </p:sp>
      <p:sp>
        <p:nvSpPr>
          <p:cNvPr id="3" name="İçerik Yer Tutucusu 2"/>
          <p:cNvSpPr>
            <a:spLocks noGrp="1"/>
          </p:cNvSpPr>
          <p:nvPr>
            <p:ph sz="quarter" idx="1"/>
          </p:nvPr>
        </p:nvSpPr>
        <p:spPr/>
        <p:txBody>
          <a:bodyPr/>
          <a:lstStyle/>
          <a:p>
            <a:pPr marL="0" indent="0">
              <a:buNone/>
            </a:pPr>
            <a:r>
              <a:rPr lang="en-US" dirty="0" smtClean="0">
                <a:solidFill>
                  <a:schemeClr val="accent4"/>
                </a:solidFill>
              </a:rPr>
              <a:t>Good </a:t>
            </a:r>
            <a:r>
              <a:rPr lang="en-US" dirty="0">
                <a:solidFill>
                  <a:schemeClr val="accent4"/>
                </a:solidFill>
              </a:rPr>
              <a:t>men</a:t>
            </a:r>
            <a:r>
              <a:rPr lang="en-US" dirty="0"/>
              <a:t>, the last wave by, crying how bright </a:t>
            </a:r>
          </a:p>
          <a:p>
            <a:pPr marL="0" indent="0">
              <a:buNone/>
            </a:pPr>
            <a:r>
              <a:rPr lang="en-US" dirty="0" smtClean="0">
                <a:solidFill>
                  <a:srgbClr val="FF0000"/>
                </a:solidFill>
              </a:rPr>
              <a:t>Their</a:t>
            </a:r>
            <a:r>
              <a:rPr lang="en-US" dirty="0" smtClean="0"/>
              <a:t> </a:t>
            </a:r>
            <a:r>
              <a:rPr lang="en-US" dirty="0"/>
              <a:t>frail deeds </a:t>
            </a:r>
            <a:r>
              <a:rPr lang="en-US" dirty="0">
                <a:solidFill>
                  <a:srgbClr val="FF0000"/>
                </a:solidFill>
              </a:rPr>
              <a:t>might have danced in a </a:t>
            </a:r>
            <a:r>
              <a:rPr lang="en-US" dirty="0">
                <a:solidFill>
                  <a:srgbClr val="00B050"/>
                </a:solidFill>
              </a:rPr>
              <a:t>green</a:t>
            </a:r>
            <a:r>
              <a:rPr lang="en-US" dirty="0"/>
              <a:t> </a:t>
            </a:r>
            <a:r>
              <a:rPr lang="en-US" dirty="0">
                <a:solidFill>
                  <a:srgbClr val="FF0000"/>
                </a:solidFill>
              </a:rPr>
              <a:t>bay</a:t>
            </a:r>
            <a:r>
              <a:rPr lang="en-US" dirty="0"/>
              <a:t>, </a:t>
            </a:r>
          </a:p>
          <a:p>
            <a:pPr marL="0" indent="0">
              <a:buNone/>
            </a:pPr>
            <a:r>
              <a:rPr lang="en-US" dirty="0" smtClean="0">
                <a:solidFill>
                  <a:schemeClr val="accent4"/>
                </a:solidFill>
              </a:rPr>
              <a:t>Rage</a:t>
            </a:r>
            <a:r>
              <a:rPr lang="en-US" dirty="0"/>
              <a:t>, rage against the dying of the </a:t>
            </a:r>
            <a:r>
              <a:rPr lang="en-US" dirty="0" smtClean="0"/>
              <a:t>light</a:t>
            </a:r>
            <a:endParaRPr lang="tr-TR" dirty="0" smtClean="0"/>
          </a:p>
          <a:p>
            <a:r>
              <a:rPr lang="tr-TR" dirty="0" err="1" smtClean="0"/>
              <a:t>Again</a:t>
            </a:r>
            <a:r>
              <a:rPr lang="tr-TR" dirty="0" smtClean="0"/>
              <a:t> </a:t>
            </a:r>
            <a:r>
              <a:rPr lang="tr-TR" dirty="0" err="1" smtClean="0"/>
              <a:t>confused</a:t>
            </a:r>
            <a:r>
              <a:rPr lang="tr-TR" dirty="0" smtClean="0"/>
              <a:t> </a:t>
            </a:r>
            <a:r>
              <a:rPr lang="tr-TR" dirty="0" err="1" smtClean="0"/>
              <a:t>syntax</a:t>
            </a:r>
            <a:r>
              <a:rPr lang="tr-TR" dirty="0" smtClean="0"/>
              <a:t>. Thomas </a:t>
            </a:r>
            <a:r>
              <a:rPr lang="tr-TR" dirty="0" err="1" smtClean="0"/>
              <a:t>needed</a:t>
            </a:r>
            <a:r>
              <a:rPr lang="tr-TR" dirty="0" smtClean="0"/>
              <a:t> </a:t>
            </a:r>
            <a:r>
              <a:rPr lang="tr-TR" dirty="0" err="1" smtClean="0"/>
              <a:t>the</a:t>
            </a:r>
            <a:r>
              <a:rPr lang="tr-TR" dirty="0" smtClean="0"/>
              <a:t> form </a:t>
            </a:r>
            <a:r>
              <a:rPr lang="tr-TR" dirty="0" err="1" smtClean="0"/>
              <a:t>to</a:t>
            </a:r>
            <a:r>
              <a:rPr lang="tr-TR" dirty="0" smtClean="0"/>
              <a:t> fit </a:t>
            </a:r>
            <a:r>
              <a:rPr lang="tr-TR" dirty="0" err="1" smtClean="0"/>
              <a:t>into</a:t>
            </a:r>
            <a:r>
              <a:rPr lang="tr-TR" dirty="0" smtClean="0"/>
              <a:t> </a:t>
            </a:r>
            <a:r>
              <a:rPr lang="tr-TR" dirty="0" err="1" smtClean="0"/>
              <a:t>villanelle</a:t>
            </a:r>
            <a:r>
              <a:rPr lang="tr-TR" dirty="0" smtClean="0"/>
              <a:t> form. </a:t>
            </a:r>
            <a:r>
              <a:rPr lang="tr-TR" dirty="0" err="1" smtClean="0"/>
              <a:t>In</a:t>
            </a:r>
            <a:r>
              <a:rPr lang="tr-TR" dirty="0" smtClean="0"/>
              <a:t> </a:t>
            </a:r>
            <a:r>
              <a:rPr lang="tr-TR" dirty="0" err="1" smtClean="0"/>
              <a:t>the</a:t>
            </a:r>
            <a:r>
              <a:rPr lang="tr-TR" dirty="0" smtClean="0"/>
              <a:t> </a:t>
            </a:r>
            <a:r>
              <a:rPr lang="tr-TR" dirty="0" err="1" smtClean="0"/>
              <a:t>past</a:t>
            </a:r>
            <a:r>
              <a:rPr lang="tr-TR" dirty="0" smtClean="0"/>
              <a:t>, </a:t>
            </a:r>
            <a:r>
              <a:rPr lang="tr-TR" dirty="0" err="1" smtClean="0"/>
              <a:t>poets</a:t>
            </a:r>
            <a:r>
              <a:rPr lang="tr-TR" dirty="0" smtClean="0"/>
              <a:t>  </a:t>
            </a:r>
            <a:r>
              <a:rPr lang="tr-TR" dirty="0" err="1" smtClean="0"/>
              <a:t>would</a:t>
            </a:r>
            <a:r>
              <a:rPr lang="tr-TR" dirty="0" smtClean="0"/>
              <a:t> </a:t>
            </a:r>
            <a:r>
              <a:rPr lang="tr-TR" dirty="0" err="1" smtClean="0"/>
              <a:t>simply</a:t>
            </a:r>
            <a:r>
              <a:rPr lang="tr-TR" dirty="0" smtClean="0"/>
              <a:t> </a:t>
            </a:r>
            <a:r>
              <a:rPr lang="tr-TR" dirty="0" err="1" smtClean="0"/>
              <a:t>change</a:t>
            </a:r>
            <a:r>
              <a:rPr lang="tr-TR" dirty="0" smtClean="0"/>
              <a:t> </a:t>
            </a:r>
            <a:r>
              <a:rPr lang="tr-TR" dirty="0" err="1" smtClean="0"/>
              <a:t>words</a:t>
            </a:r>
            <a:r>
              <a:rPr lang="tr-TR" dirty="0" smtClean="0"/>
              <a:t> (</a:t>
            </a:r>
            <a:r>
              <a:rPr lang="tr-TR" dirty="0" err="1" smtClean="0"/>
              <a:t>for</a:t>
            </a:r>
            <a:r>
              <a:rPr lang="tr-TR" dirty="0" smtClean="0"/>
              <a:t> </a:t>
            </a:r>
            <a:r>
              <a:rPr lang="tr-TR" dirty="0" err="1" smtClean="0"/>
              <a:t>instance</a:t>
            </a:r>
            <a:r>
              <a:rPr lang="tr-TR" dirty="0" smtClean="0"/>
              <a:t>, Shakespeare </a:t>
            </a:r>
            <a:r>
              <a:rPr lang="tr-TR" dirty="0" err="1" smtClean="0"/>
              <a:t>often</a:t>
            </a:r>
            <a:r>
              <a:rPr lang="tr-TR" dirty="0" smtClean="0"/>
              <a:t> </a:t>
            </a:r>
            <a:r>
              <a:rPr lang="tr-TR" dirty="0" err="1" smtClean="0"/>
              <a:t>omitted</a:t>
            </a:r>
            <a:r>
              <a:rPr lang="tr-TR" dirty="0" smtClean="0"/>
              <a:t> </a:t>
            </a:r>
            <a:r>
              <a:rPr lang="tr-TR" dirty="0" err="1" smtClean="0"/>
              <a:t>letters</a:t>
            </a:r>
            <a:r>
              <a:rPr lang="tr-TR" dirty="0" smtClean="0"/>
              <a:t> </a:t>
            </a:r>
            <a:r>
              <a:rPr lang="tr-TR" dirty="0" err="1" smtClean="0"/>
              <a:t>to</a:t>
            </a:r>
            <a:r>
              <a:rPr lang="tr-TR" dirty="0" smtClean="0"/>
              <a:t> </a:t>
            </a:r>
            <a:r>
              <a:rPr lang="tr-TR" dirty="0" err="1" smtClean="0"/>
              <a:t>make</a:t>
            </a:r>
            <a:r>
              <a:rPr lang="tr-TR" dirty="0" smtClean="0"/>
              <a:t> it fit </a:t>
            </a:r>
            <a:r>
              <a:rPr lang="tr-TR" dirty="0" err="1" smtClean="0"/>
              <a:t>into</a:t>
            </a:r>
            <a:r>
              <a:rPr lang="tr-TR" dirty="0" smtClean="0"/>
              <a:t> </a:t>
            </a:r>
            <a:r>
              <a:rPr lang="tr-TR" dirty="0" err="1" smtClean="0"/>
              <a:t>the</a:t>
            </a:r>
            <a:r>
              <a:rPr lang="tr-TR" dirty="0" smtClean="0"/>
              <a:t> form </a:t>
            </a:r>
            <a:r>
              <a:rPr lang="tr-TR" dirty="0" err="1" smtClean="0"/>
              <a:t>that</a:t>
            </a:r>
            <a:r>
              <a:rPr lang="tr-TR" dirty="0" smtClean="0"/>
              <a:t> </a:t>
            </a:r>
            <a:r>
              <a:rPr lang="tr-TR" dirty="0" err="1" smtClean="0"/>
              <a:t>they</a:t>
            </a:r>
            <a:r>
              <a:rPr lang="tr-TR" dirty="0" smtClean="0"/>
              <a:t> </a:t>
            </a:r>
            <a:r>
              <a:rPr lang="tr-TR" dirty="0" err="1" smtClean="0"/>
              <a:t>were</a:t>
            </a:r>
            <a:r>
              <a:rPr lang="tr-TR" dirty="0" smtClean="0"/>
              <a:t> </a:t>
            </a:r>
            <a:r>
              <a:rPr lang="tr-TR" dirty="0" err="1" smtClean="0"/>
              <a:t>writing</a:t>
            </a:r>
            <a:r>
              <a:rPr lang="tr-TR" dirty="0" smtClean="0"/>
              <a:t> in). </a:t>
            </a:r>
          </a:p>
          <a:p>
            <a:r>
              <a:rPr lang="tr-TR" dirty="0" err="1" smtClean="0"/>
              <a:t>Theme</a:t>
            </a:r>
            <a:r>
              <a:rPr lang="tr-TR" dirty="0" smtClean="0"/>
              <a:t> </a:t>
            </a:r>
            <a:r>
              <a:rPr lang="tr-TR" dirty="0" err="1" smtClean="0"/>
              <a:t>alert</a:t>
            </a:r>
            <a:r>
              <a:rPr lang="tr-TR" dirty="0" smtClean="0"/>
              <a:t>: </a:t>
            </a:r>
            <a:r>
              <a:rPr lang="tr-TR" dirty="0" err="1" smtClean="0"/>
              <a:t>Transcience</a:t>
            </a:r>
            <a:r>
              <a:rPr lang="tr-TR" dirty="0" smtClean="0"/>
              <a:t>-  how </a:t>
            </a:r>
            <a:r>
              <a:rPr lang="tr-TR" dirty="0" err="1" smtClean="0"/>
              <a:t>fleeting</a:t>
            </a:r>
            <a:r>
              <a:rPr lang="tr-TR" dirty="0" smtClean="0"/>
              <a:t> life is, </a:t>
            </a:r>
            <a:r>
              <a:rPr lang="tr-TR" dirty="0" err="1" smtClean="0"/>
              <a:t>we</a:t>
            </a:r>
            <a:r>
              <a:rPr lang="tr-TR" dirty="0" smtClean="0"/>
              <a:t> </a:t>
            </a:r>
            <a:r>
              <a:rPr lang="tr-TR" dirty="0" err="1" smtClean="0"/>
              <a:t>don’t</a:t>
            </a:r>
            <a:r>
              <a:rPr lang="tr-TR" dirty="0" smtClean="0"/>
              <a:t> </a:t>
            </a:r>
            <a:r>
              <a:rPr lang="tr-TR" dirty="0" err="1" smtClean="0"/>
              <a:t>have</a:t>
            </a:r>
            <a:r>
              <a:rPr lang="tr-TR" dirty="0" smtClean="0"/>
              <a:t> time </a:t>
            </a:r>
            <a:r>
              <a:rPr lang="tr-TR" dirty="0" err="1" smtClean="0"/>
              <a:t>to</a:t>
            </a:r>
            <a:r>
              <a:rPr lang="tr-TR" dirty="0" smtClean="0"/>
              <a:t> do </a:t>
            </a:r>
            <a:r>
              <a:rPr lang="tr-TR" dirty="0" err="1" smtClean="0"/>
              <a:t>everything</a:t>
            </a:r>
            <a:r>
              <a:rPr lang="tr-TR" dirty="0" smtClean="0"/>
              <a:t>. ‘</a:t>
            </a:r>
            <a:r>
              <a:rPr lang="tr-TR" dirty="0" err="1" smtClean="0"/>
              <a:t>Frail</a:t>
            </a:r>
            <a:r>
              <a:rPr lang="tr-TR" dirty="0" smtClean="0"/>
              <a:t> </a:t>
            </a:r>
            <a:r>
              <a:rPr lang="tr-TR" dirty="0" err="1" smtClean="0"/>
              <a:t>deeds</a:t>
            </a:r>
            <a:r>
              <a:rPr lang="tr-TR" dirty="0" smtClean="0"/>
              <a:t>’ </a:t>
            </a:r>
            <a:r>
              <a:rPr lang="tr-TR" dirty="0" err="1" smtClean="0"/>
              <a:t>might</a:t>
            </a:r>
            <a:r>
              <a:rPr lang="tr-TR" dirty="0" smtClean="0"/>
              <a:t> </a:t>
            </a:r>
            <a:r>
              <a:rPr lang="tr-TR" dirty="0" err="1" smtClean="0"/>
              <a:t>have</a:t>
            </a:r>
            <a:r>
              <a:rPr lang="tr-TR" dirty="0" smtClean="0"/>
              <a:t> </a:t>
            </a:r>
            <a:r>
              <a:rPr lang="tr-TR" dirty="0" err="1" smtClean="0"/>
              <a:t>been</a:t>
            </a:r>
            <a:r>
              <a:rPr lang="tr-TR" dirty="0" smtClean="0"/>
              <a:t> </a:t>
            </a:r>
            <a:r>
              <a:rPr lang="tr-TR" dirty="0" err="1" smtClean="0"/>
              <a:t>able</a:t>
            </a:r>
            <a:r>
              <a:rPr lang="tr-TR" dirty="0" smtClean="0"/>
              <a:t> </a:t>
            </a:r>
            <a:r>
              <a:rPr lang="tr-TR" dirty="0" err="1" smtClean="0"/>
              <a:t>to</a:t>
            </a:r>
            <a:r>
              <a:rPr lang="tr-TR" dirty="0" smtClean="0"/>
              <a:t> ‘</a:t>
            </a:r>
            <a:r>
              <a:rPr lang="tr-TR" dirty="0" err="1" smtClean="0"/>
              <a:t>dance</a:t>
            </a:r>
            <a:r>
              <a:rPr lang="tr-TR" dirty="0" smtClean="0"/>
              <a:t>’ had </a:t>
            </a:r>
            <a:r>
              <a:rPr lang="tr-TR" dirty="0" err="1" smtClean="0"/>
              <a:t>the</a:t>
            </a:r>
            <a:r>
              <a:rPr lang="tr-TR" dirty="0" smtClean="0"/>
              <a:t> </a:t>
            </a:r>
            <a:r>
              <a:rPr lang="tr-TR" dirty="0" err="1" smtClean="0"/>
              <a:t>good</a:t>
            </a:r>
            <a:r>
              <a:rPr lang="tr-TR" dirty="0" smtClean="0"/>
              <a:t> men had </a:t>
            </a:r>
            <a:r>
              <a:rPr lang="tr-TR" dirty="0" err="1" smtClean="0"/>
              <a:t>more</a:t>
            </a:r>
            <a:r>
              <a:rPr lang="tr-TR" dirty="0" smtClean="0"/>
              <a:t> time. </a:t>
            </a:r>
            <a:endParaRPr lang="tr-TR" dirty="0"/>
          </a:p>
        </p:txBody>
      </p:sp>
    </p:spTree>
    <p:extLst>
      <p:ext uri="{BB962C8B-B14F-4D97-AF65-F5344CB8AC3E}">
        <p14:creationId xmlns:p14="http://schemas.microsoft.com/office/powerpoint/2010/main" val="132288492"/>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4638"/>
            <a:ext cx="7467600" cy="58018"/>
          </a:xfrm>
        </p:spPr>
        <p:txBody>
          <a:bodyPr>
            <a:normAutofit fontScale="90000"/>
          </a:bodyPr>
          <a:lstStyle/>
          <a:p>
            <a:endParaRPr lang="tr-TR" dirty="0"/>
          </a:p>
        </p:txBody>
      </p:sp>
      <p:sp>
        <p:nvSpPr>
          <p:cNvPr id="3" name="İçerik Yer Tutucusu 2"/>
          <p:cNvSpPr>
            <a:spLocks noGrp="1"/>
          </p:cNvSpPr>
          <p:nvPr>
            <p:ph sz="quarter" idx="1"/>
          </p:nvPr>
        </p:nvSpPr>
        <p:spPr>
          <a:xfrm>
            <a:off x="179512" y="188640"/>
            <a:ext cx="8856984" cy="6285312"/>
          </a:xfrm>
        </p:spPr>
        <p:txBody>
          <a:bodyPr/>
          <a:lstStyle/>
          <a:p>
            <a:endParaRPr lang="tr-TR" dirty="0" smtClean="0"/>
          </a:p>
          <a:p>
            <a:r>
              <a:rPr lang="tr-TR" dirty="0" smtClean="0"/>
              <a:t>Thomas </a:t>
            </a:r>
            <a:r>
              <a:rPr lang="tr-TR" dirty="0" err="1" smtClean="0"/>
              <a:t>uses</a:t>
            </a:r>
            <a:r>
              <a:rPr lang="tr-TR" dirty="0" smtClean="0"/>
              <a:t> </a:t>
            </a:r>
            <a:r>
              <a:rPr lang="tr-TR" dirty="0" err="1" smtClean="0"/>
              <a:t>sea</a:t>
            </a:r>
            <a:r>
              <a:rPr lang="tr-TR" dirty="0" smtClean="0"/>
              <a:t> </a:t>
            </a:r>
            <a:r>
              <a:rPr lang="tr-TR" dirty="0" err="1" smtClean="0"/>
              <a:t>imagery</a:t>
            </a:r>
            <a:r>
              <a:rPr lang="tr-TR" dirty="0" smtClean="0"/>
              <a:t>, of </a:t>
            </a:r>
            <a:r>
              <a:rPr lang="tr-TR" dirty="0" err="1" smtClean="0"/>
              <a:t>waves</a:t>
            </a:r>
            <a:r>
              <a:rPr lang="tr-TR" dirty="0" smtClean="0"/>
              <a:t>. </a:t>
            </a:r>
            <a:r>
              <a:rPr lang="tr-TR" dirty="0" err="1" smtClean="0"/>
              <a:t>Now</a:t>
            </a:r>
            <a:r>
              <a:rPr lang="tr-TR" dirty="0" smtClean="0"/>
              <a:t>, </a:t>
            </a:r>
            <a:r>
              <a:rPr lang="tr-TR" dirty="0" err="1" smtClean="0"/>
              <a:t>presumably</a:t>
            </a:r>
            <a:r>
              <a:rPr lang="tr-TR" dirty="0" smtClean="0"/>
              <a:t> </a:t>
            </a:r>
            <a:r>
              <a:rPr lang="tr-TR" dirty="0" err="1" smtClean="0"/>
              <a:t>rolling</a:t>
            </a:r>
            <a:r>
              <a:rPr lang="tr-TR" dirty="0" smtClean="0"/>
              <a:t> </a:t>
            </a:r>
            <a:r>
              <a:rPr lang="tr-TR" dirty="0" err="1" smtClean="0"/>
              <a:t>onto</a:t>
            </a:r>
            <a:r>
              <a:rPr lang="tr-TR" dirty="0" smtClean="0"/>
              <a:t> </a:t>
            </a:r>
            <a:r>
              <a:rPr lang="tr-TR" dirty="0" err="1" smtClean="0"/>
              <a:t>the</a:t>
            </a:r>
            <a:r>
              <a:rPr lang="tr-TR" dirty="0" smtClean="0"/>
              <a:t> </a:t>
            </a:r>
            <a:r>
              <a:rPr lang="tr-TR" dirty="0" err="1" smtClean="0"/>
              <a:t>shore</a:t>
            </a:r>
            <a:r>
              <a:rPr lang="tr-TR" dirty="0"/>
              <a:t> </a:t>
            </a:r>
            <a:r>
              <a:rPr lang="tr-TR" dirty="0" err="1" smtClean="0"/>
              <a:t>that</a:t>
            </a:r>
            <a:r>
              <a:rPr lang="tr-TR" dirty="0" smtClean="0"/>
              <a:t> </a:t>
            </a:r>
            <a:r>
              <a:rPr lang="tr-TR" dirty="0" err="1" smtClean="0"/>
              <a:t>could</a:t>
            </a:r>
            <a:r>
              <a:rPr lang="tr-TR" dirty="0" smtClean="0"/>
              <a:t> </a:t>
            </a:r>
            <a:r>
              <a:rPr lang="tr-TR" dirty="0" err="1" smtClean="0"/>
              <a:t>have</a:t>
            </a:r>
            <a:r>
              <a:rPr lang="tr-TR" dirty="0" smtClean="0"/>
              <a:t> ‘</a:t>
            </a:r>
            <a:r>
              <a:rPr lang="tr-TR" dirty="0" err="1" smtClean="0"/>
              <a:t>danced</a:t>
            </a:r>
            <a:r>
              <a:rPr lang="tr-TR" dirty="0" smtClean="0"/>
              <a:t>’. </a:t>
            </a:r>
          </a:p>
          <a:p>
            <a:r>
              <a:rPr lang="tr-TR" dirty="0" err="1" smtClean="0"/>
              <a:t>Think</a:t>
            </a:r>
            <a:r>
              <a:rPr lang="tr-TR" dirty="0" smtClean="0"/>
              <a:t> of </a:t>
            </a:r>
            <a:r>
              <a:rPr lang="tr-TR" dirty="0" err="1" smtClean="0"/>
              <a:t>the</a:t>
            </a:r>
            <a:r>
              <a:rPr lang="tr-TR" dirty="0" smtClean="0"/>
              <a:t> </a:t>
            </a:r>
            <a:r>
              <a:rPr lang="tr-TR" dirty="0" err="1" smtClean="0"/>
              <a:t>connotations</a:t>
            </a:r>
            <a:r>
              <a:rPr lang="tr-TR" dirty="0" smtClean="0"/>
              <a:t> of ‘</a:t>
            </a:r>
            <a:r>
              <a:rPr lang="tr-TR" dirty="0" err="1" smtClean="0"/>
              <a:t>green</a:t>
            </a:r>
            <a:r>
              <a:rPr lang="tr-TR" dirty="0" smtClean="0"/>
              <a:t> bay’= </a:t>
            </a:r>
            <a:r>
              <a:rPr lang="tr-TR" dirty="0" err="1" smtClean="0"/>
              <a:t>green</a:t>
            </a:r>
            <a:r>
              <a:rPr lang="tr-TR" dirty="0" smtClean="0"/>
              <a:t> life, </a:t>
            </a:r>
            <a:r>
              <a:rPr lang="tr-TR" dirty="0" err="1" smtClean="0"/>
              <a:t>vitality</a:t>
            </a:r>
            <a:r>
              <a:rPr lang="tr-TR" dirty="0" smtClean="0"/>
              <a:t>, </a:t>
            </a:r>
            <a:r>
              <a:rPr lang="tr-TR" dirty="0" err="1" smtClean="0"/>
              <a:t>living</a:t>
            </a:r>
            <a:r>
              <a:rPr lang="tr-TR" dirty="0" smtClean="0"/>
              <a:t>. </a:t>
            </a:r>
          </a:p>
          <a:p>
            <a:r>
              <a:rPr lang="tr-TR" dirty="0" err="1" smtClean="0"/>
              <a:t>We</a:t>
            </a:r>
            <a:r>
              <a:rPr lang="tr-TR" dirty="0" smtClean="0"/>
              <a:t> </a:t>
            </a:r>
            <a:r>
              <a:rPr lang="tr-TR" dirty="0" err="1" smtClean="0"/>
              <a:t>don’t</a:t>
            </a:r>
            <a:r>
              <a:rPr lang="tr-TR" dirty="0" smtClean="0"/>
              <a:t> </a:t>
            </a:r>
            <a:r>
              <a:rPr lang="tr-TR" dirty="0" err="1" smtClean="0"/>
              <a:t>have</a:t>
            </a:r>
            <a:r>
              <a:rPr lang="tr-TR" dirty="0" smtClean="0"/>
              <a:t> </a:t>
            </a:r>
            <a:r>
              <a:rPr lang="tr-TR" dirty="0" err="1" smtClean="0"/>
              <a:t>enough</a:t>
            </a:r>
            <a:r>
              <a:rPr lang="tr-TR" dirty="0" smtClean="0"/>
              <a:t> time </a:t>
            </a:r>
            <a:r>
              <a:rPr lang="tr-TR" dirty="0" err="1" smtClean="0"/>
              <a:t>to</a:t>
            </a:r>
            <a:r>
              <a:rPr lang="tr-TR" dirty="0" smtClean="0"/>
              <a:t> do </a:t>
            </a:r>
            <a:r>
              <a:rPr lang="tr-TR" dirty="0" err="1" smtClean="0"/>
              <a:t>everything</a:t>
            </a:r>
            <a:r>
              <a:rPr lang="tr-TR" dirty="0" smtClean="0"/>
              <a:t>, </a:t>
            </a:r>
            <a:r>
              <a:rPr lang="tr-TR" dirty="0" err="1" smtClean="0"/>
              <a:t>frail</a:t>
            </a:r>
            <a:r>
              <a:rPr lang="tr-TR" dirty="0" smtClean="0"/>
              <a:t> </a:t>
            </a:r>
            <a:r>
              <a:rPr lang="tr-TR" dirty="0" err="1" smtClean="0"/>
              <a:t>deeds</a:t>
            </a:r>
            <a:r>
              <a:rPr lang="tr-TR" dirty="0" smtClean="0"/>
              <a:t> </a:t>
            </a:r>
            <a:r>
              <a:rPr lang="tr-TR" dirty="0" err="1" smtClean="0"/>
              <a:t>might</a:t>
            </a:r>
            <a:r>
              <a:rPr lang="tr-TR" dirty="0" smtClean="0"/>
              <a:t> </a:t>
            </a:r>
            <a:r>
              <a:rPr lang="tr-TR" dirty="0" err="1" smtClean="0"/>
              <a:t>have</a:t>
            </a:r>
            <a:r>
              <a:rPr lang="tr-TR" dirty="0" smtClean="0"/>
              <a:t> </a:t>
            </a:r>
            <a:r>
              <a:rPr lang="tr-TR" dirty="0" err="1" smtClean="0"/>
              <a:t>been</a:t>
            </a:r>
            <a:r>
              <a:rPr lang="tr-TR" dirty="0" smtClean="0"/>
              <a:t> </a:t>
            </a:r>
            <a:r>
              <a:rPr lang="tr-TR" dirty="0" err="1" smtClean="0"/>
              <a:t>able</a:t>
            </a:r>
            <a:r>
              <a:rPr lang="tr-TR" dirty="0" smtClean="0"/>
              <a:t> </a:t>
            </a:r>
            <a:r>
              <a:rPr lang="tr-TR" dirty="0" err="1" smtClean="0"/>
              <a:t>to</a:t>
            </a:r>
            <a:r>
              <a:rPr lang="tr-TR" dirty="0" smtClean="0"/>
              <a:t> </a:t>
            </a:r>
            <a:r>
              <a:rPr lang="tr-TR" dirty="0" err="1" smtClean="0"/>
              <a:t>dance</a:t>
            </a:r>
            <a:r>
              <a:rPr lang="tr-TR" dirty="0" smtClean="0"/>
              <a:t>.</a:t>
            </a:r>
          </a:p>
          <a:p>
            <a:r>
              <a:rPr lang="tr-TR" dirty="0" err="1" smtClean="0">
                <a:solidFill>
                  <a:srgbClr val="FF0000"/>
                </a:solidFill>
              </a:rPr>
              <a:t>Ambiguity</a:t>
            </a:r>
            <a:r>
              <a:rPr lang="tr-TR" dirty="0" smtClean="0">
                <a:solidFill>
                  <a:srgbClr val="FF0000"/>
                </a:solidFill>
              </a:rPr>
              <a:t>: </a:t>
            </a:r>
            <a:r>
              <a:rPr lang="tr-TR" dirty="0" err="1" smtClean="0"/>
              <a:t>Are</a:t>
            </a:r>
            <a:r>
              <a:rPr lang="tr-TR" dirty="0" smtClean="0"/>
              <a:t> </a:t>
            </a:r>
            <a:r>
              <a:rPr lang="tr-TR" dirty="0" err="1" smtClean="0"/>
              <a:t>their</a:t>
            </a:r>
            <a:r>
              <a:rPr lang="tr-TR" dirty="0" smtClean="0"/>
              <a:t> </a:t>
            </a:r>
            <a:r>
              <a:rPr lang="tr-TR" dirty="0" err="1" smtClean="0"/>
              <a:t>deeds</a:t>
            </a:r>
            <a:r>
              <a:rPr lang="tr-TR" dirty="0" smtClean="0"/>
              <a:t> ‘</a:t>
            </a:r>
            <a:r>
              <a:rPr lang="tr-TR" dirty="0" err="1" smtClean="0"/>
              <a:t>frail</a:t>
            </a:r>
            <a:r>
              <a:rPr lang="tr-TR" dirty="0" smtClean="0"/>
              <a:t>’ </a:t>
            </a:r>
            <a:r>
              <a:rPr lang="tr-TR" dirty="0" err="1" smtClean="0"/>
              <a:t>because</a:t>
            </a:r>
            <a:r>
              <a:rPr lang="tr-TR" dirty="0" smtClean="0"/>
              <a:t> </a:t>
            </a:r>
            <a:r>
              <a:rPr lang="tr-TR" dirty="0" err="1" smtClean="0"/>
              <a:t>they</a:t>
            </a:r>
            <a:r>
              <a:rPr lang="tr-TR" dirty="0" smtClean="0"/>
              <a:t> </a:t>
            </a:r>
            <a:r>
              <a:rPr lang="tr-TR" dirty="0" err="1" smtClean="0"/>
              <a:t>are</a:t>
            </a:r>
            <a:r>
              <a:rPr lang="tr-TR" dirty="0" smtClean="0"/>
              <a:t> </a:t>
            </a:r>
            <a:r>
              <a:rPr lang="tr-TR" dirty="0" err="1" smtClean="0"/>
              <a:t>dying</a:t>
            </a:r>
            <a:r>
              <a:rPr lang="tr-TR" dirty="0" smtClean="0"/>
              <a:t>?</a:t>
            </a:r>
          </a:p>
          <a:p>
            <a:r>
              <a:rPr lang="tr-TR" dirty="0" err="1" smtClean="0"/>
              <a:t>Because</a:t>
            </a:r>
            <a:r>
              <a:rPr lang="tr-TR" dirty="0" smtClean="0"/>
              <a:t> </a:t>
            </a:r>
            <a:r>
              <a:rPr lang="tr-TR" dirty="0" err="1" smtClean="0"/>
              <a:t>they</a:t>
            </a:r>
            <a:r>
              <a:rPr lang="tr-TR" dirty="0" smtClean="0"/>
              <a:t> </a:t>
            </a:r>
            <a:r>
              <a:rPr lang="tr-TR" dirty="0" err="1" smtClean="0"/>
              <a:t>weren’t</a:t>
            </a:r>
            <a:r>
              <a:rPr lang="tr-TR" dirty="0" smtClean="0"/>
              <a:t> </a:t>
            </a:r>
            <a:r>
              <a:rPr lang="tr-TR" dirty="0" err="1" smtClean="0"/>
              <a:t>strong</a:t>
            </a:r>
            <a:r>
              <a:rPr lang="tr-TR" dirty="0" smtClean="0"/>
              <a:t> </a:t>
            </a:r>
            <a:r>
              <a:rPr lang="tr-TR" dirty="0" err="1" smtClean="0"/>
              <a:t>enough</a:t>
            </a:r>
            <a:r>
              <a:rPr lang="tr-TR" dirty="0" smtClean="0"/>
              <a:t> </a:t>
            </a:r>
            <a:r>
              <a:rPr lang="tr-TR" dirty="0" err="1" smtClean="0"/>
              <a:t>deeds</a:t>
            </a:r>
            <a:r>
              <a:rPr lang="tr-TR" dirty="0" smtClean="0"/>
              <a:t>?</a:t>
            </a:r>
          </a:p>
          <a:p>
            <a:r>
              <a:rPr lang="tr-TR" dirty="0" err="1" smtClean="0"/>
              <a:t>Because</a:t>
            </a:r>
            <a:r>
              <a:rPr lang="tr-TR" dirty="0" smtClean="0"/>
              <a:t> </a:t>
            </a:r>
            <a:r>
              <a:rPr lang="tr-TR" dirty="0" err="1" smtClean="0"/>
              <a:t>the</a:t>
            </a:r>
            <a:r>
              <a:rPr lang="tr-TR" dirty="0" smtClean="0"/>
              <a:t> </a:t>
            </a:r>
            <a:r>
              <a:rPr lang="tr-TR" dirty="0" err="1" smtClean="0"/>
              <a:t>deeds</a:t>
            </a:r>
            <a:r>
              <a:rPr lang="tr-TR" dirty="0" smtClean="0"/>
              <a:t> </a:t>
            </a:r>
            <a:r>
              <a:rPr lang="tr-TR" dirty="0" err="1" smtClean="0"/>
              <a:t>are</a:t>
            </a:r>
            <a:r>
              <a:rPr lang="tr-TR" dirty="0" smtClean="0"/>
              <a:t> </a:t>
            </a:r>
            <a:r>
              <a:rPr lang="tr-TR" dirty="0" err="1" smtClean="0"/>
              <a:t>weakened</a:t>
            </a:r>
            <a:r>
              <a:rPr lang="tr-TR" dirty="0" smtClean="0"/>
              <a:t> </a:t>
            </a:r>
            <a:r>
              <a:rPr lang="tr-TR" dirty="0" err="1" smtClean="0"/>
              <a:t>by</a:t>
            </a:r>
            <a:r>
              <a:rPr lang="tr-TR" dirty="0" smtClean="0"/>
              <a:t> </a:t>
            </a:r>
            <a:r>
              <a:rPr lang="tr-TR" dirty="0" err="1" smtClean="0"/>
              <a:t>age</a:t>
            </a:r>
            <a:r>
              <a:rPr lang="tr-TR" dirty="0" smtClean="0"/>
              <a:t>? </a:t>
            </a:r>
            <a:endParaRPr lang="tr-TR" dirty="0">
              <a:solidFill>
                <a:srgbClr val="FF0000"/>
              </a:solidFill>
            </a:endParaRPr>
          </a:p>
        </p:txBody>
      </p:sp>
    </p:spTree>
    <p:extLst>
      <p:ext uri="{BB962C8B-B14F-4D97-AF65-F5344CB8AC3E}">
        <p14:creationId xmlns:p14="http://schemas.microsoft.com/office/powerpoint/2010/main" val="1303477805"/>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algn="ctr"/>
            <a:r>
              <a:rPr lang="tr-TR" dirty="0" smtClean="0"/>
              <a:t>STANZA 4</a:t>
            </a:r>
            <a:endParaRPr lang="tr-TR" dirty="0"/>
          </a:p>
        </p:txBody>
      </p:sp>
      <p:sp>
        <p:nvSpPr>
          <p:cNvPr id="3" name="İçerik Yer Tutucusu 2"/>
          <p:cNvSpPr>
            <a:spLocks noGrp="1"/>
          </p:cNvSpPr>
          <p:nvPr>
            <p:ph sz="quarter" idx="1"/>
          </p:nvPr>
        </p:nvSpPr>
        <p:spPr/>
        <p:txBody>
          <a:bodyPr>
            <a:normAutofit lnSpcReduction="10000"/>
          </a:bodyPr>
          <a:lstStyle/>
          <a:p>
            <a:pPr marL="0" indent="0">
              <a:buNone/>
            </a:pPr>
            <a:r>
              <a:rPr lang="en-US" dirty="0" smtClean="0">
                <a:solidFill>
                  <a:schemeClr val="accent4">
                    <a:lumMod val="75000"/>
                  </a:schemeClr>
                </a:solidFill>
              </a:rPr>
              <a:t>Wild</a:t>
            </a:r>
            <a:r>
              <a:rPr lang="en-US" dirty="0" smtClean="0"/>
              <a:t> </a:t>
            </a:r>
            <a:r>
              <a:rPr lang="en-US" dirty="0"/>
              <a:t>men who </a:t>
            </a:r>
            <a:r>
              <a:rPr lang="en-US" dirty="0">
                <a:solidFill>
                  <a:schemeClr val="accent4">
                    <a:lumMod val="75000"/>
                  </a:schemeClr>
                </a:solidFill>
              </a:rPr>
              <a:t>caught</a:t>
            </a:r>
            <a:r>
              <a:rPr lang="en-US" dirty="0"/>
              <a:t> and </a:t>
            </a:r>
            <a:r>
              <a:rPr lang="en-US" dirty="0">
                <a:solidFill>
                  <a:schemeClr val="accent4">
                    <a:lumMod val="75000"/>
                  </a:schemeClr>
                </a:solidFill>
              </a:rPr>
              <a:t>sang</a:t>
            </a:r>
            <a:r>
              <a:rPr lang="en-US" dirty="0"/>
              <a:t> the</a:t>
            </a:r>
            <a:r>
              <a:rPr lang="en-US" dirty="0">
                <a:solidFill>
                  <a:srgbClr val="00B050"/>
                </a:solidFill>
              </a:rPr>
              <a:t> sun </a:t>
            </a:r>
            <a:r>
              <a:rPr lang="en-US" dirty="0"/>
              <a:t>in flight, </a:t>
            </a:r>
          </a:p>
          <a:p>
            <a:pPr marL="0" indent="0">
              <a:buNone/>
            </a:pPr>
            <a:r>
              <a:rPr lang="en-US" dirty="0" smtClean="0"/>
              <a:t>And </a:t>
            </a:r>
            <a:r>
              <a:rPr lang="en-US" dirty="0">
                <a:solidFill>
                  <a:srgbClr val="FF0000"/>
                </a:solidFill>
              </a:rPr>
              <a:t>learn, too late</a:t>
            </a:r>
            <a:r>
              <a:rPr lang="en-US" dirty="0"/>
              <a:t>, they </a:t>
            </a:r>
            <a:r>
              <a:rPr lang="en-US" dirty="0">
                <a:solidFill>
                  <a:srgbClr val="FF0000"/>
                </a:solidFill>
              </a:rPr>
              <a:t>grieved</a:t>
            </a:r>
            <a:r>
              <a:rPr lang="en-US" dirty="0"/>
              <a:t> it on its way, </a:t>
            </a:r>
          </a:p>
          <a:p>
            <a:pPr marL="0" indent="0">
              <a:buNone/>
            </a:pPr>
            <a:r>
              <a:rPr lang="en-US" dirty="0" smtClean="0"/>
              <a:t>Do </a:t>
            </a:r>
            <a:r>
              <a:rPr lang="en-US" dirty="0"/>
              <a:t>not go gentle into that good night. </a:t>
            </a:r>
            <a:endParaRPr lang="tr-TR" dirty="0" smtClean="0"/>
          </a:p>
          <a:p>
            <a:pPr marL="0" indent="0">
              <a:buNone/>
            </a:pPr>
            <a:endParaRPr lang="tr-TR" dirty="0"/>
          </a:p>
          <a:p>
            <a:r>
              <a:rPr lang="tr-TR" dirty="0" smtClean="0">
                <a:solidFill>
                  <a:srgbClr val="FF0000"/>
                </a:solidFill>
              </a:rPr>
              <a:t>Men</a:t>
            </a:r>
            <a:r>
              <a:rPr lang="tr-TR" dirty="0" smtClean="0"/>
              <a:t>: </a:t>
            </a:r>
            <a:r>
              <a:rPr lang="tr-TR" dirty="0" err="1" smtClean="0"/>
              <a:t>wise</a:t>
            </a:r>
            <a:r>
              <a:rPr lang="tr-TR" dirty="0" smtClean="0"/>
              <a:t>, </a:t>
            </a:r>
            <a:r>
              <a:rPr lang="tr-TR" dirty="0" err="1" smtClean="0"/>
              <a:t>good</a:t>
            </a:r>
            <a:r>
              <a:rPr lang="tr-TR" dirty="0" smtClean="0"/>
              <a:t>; </a:t>
            </a:r>
            <a:r>
              <a:rPr lang="tr-TR" dirty="0" err="1" smtClean="0"/>
              <a:t>wild</a:t>
            </a:r>
            <a:r>
              <a:rPr lang="tr-TR" dirty="0" smtClean="0"/>
              <a:t>. </a:t>
            </a:r>
            <a:r>
              <a:rPr lang="tr-TR" dirty="0" err="1" smtClean="0"/>
              <a:t>Who</a:t>
            </a:r>
            <a:r>
              <a:rPr lang="tr-TR" dirty="0" smtClean="0"/>
              <a:t> </a:t>
            </a:r>
            <a:r>
              <a:rPr lang="tr-TR" dirty="0" err="1" smtClean="0"/>
              <a:t>are</a:t>
            </a:r>
            <a:r>
              <a:rPr lang="tr-TR" dirty="0" smtClean="0"/>
              <a:t> </a:t>
            </a:r>
            <a:r>
              <a:rPr lang="tr-TR" dirty="0" err="1" smtClean="0"/>
              <a:t>the</a:t>
            </a:r>
            <a:r>
              <a:rPr lang="tr-TR" dirty="0" smtClean="0"/>
              <a:t> </a:t>
            </a:r>
            <a:r>
              <a:rPr lang="tr-TR" dirty="0" err="1" smtClean="0"/>
              <a:t>wild</a:t>
            </a:r>
            <a:r>
              <a:rPr lang="tr-TR" dirty="0" smtClean="0"/>
              <a:t> men </a:t>
            </a:r>
            <a:r>
              <a:rPr lang="tr-TR" dirty="0" err="1" smtClean="0"/>
              <a:t>who</a:t>
            </a:r>
            <a:r>
              <a:rPr lang="tr-TR" dirty="0" smtClean="0"/>
              <a:t> </a:t>
            </a:r>
            <a:r>
              <a:rPr lang="tr-TR" dirty="0" err="1" smtClean="0"/>
              <a:t>caught</a:t>
            </a:r>
            <a:r>
              <a:rPr lang="tr-TR" dirty="0" smtClean="0"/>
              <a:t> </a:t>
            </a:r>
            <a:r>
              <a:rPr lang="tr-TR" dirty="0" err="1" smtClean="0"/>
              <a:t>and</a:t>
            </a:r>
            <a:r>
              <a:rPr lang="tr-TR" dirty="0" smtClean="0"/>
              <a:t> </a:t>
            </a:r>
            <a:r>
              <a:rPr lang="tr-TR" dirty="0" err="1" smtClean="0"/>
              <a:t>song</a:t>
            </a:r>
            <a:r>
              <a:rPr lang="tr-TR" dirty="0" smtClean="0"/>
              <a:t>? </a:t>
            </a:r>
            <a:r>
              <a:rPr lang="tr-TR" dirty="0" err="1" smtClean="0"/>
              <a:t>What</a:t>
            </a:r>
            <a:r>
              <a:rPr lang="tr-TR" dirty="0" smtClean="0"/>
              <a:t> </a:t>
            </a:r>
            <a:r>
              <a:rPr lang="tr-TR" dirty="0" err="1" smtClean="0"/>
              <a:t>did</a:t>
            </a:r>
            <a:r>
              <a:rPr lang="tr-TR" dirty="0" smtClean="0"/>
              <a:t> </a:t>
            </a:r>
            <a:r>
              <a:rPr lang="tr-TR" dirty="0" err="1" smtClean="0"/>
              <a:t>they</a:t>
            </a:r>
            <a:r>
              <a:rPr lang="tr-TR" dirty="0" smtClean="0"/>
              <a:t> </a:t>
            </a:r>
            <a:r>
              <a:rPr lang="tr-TR" dirty="0" err="1" smtClean="0"/>
              <a:t>catch</a:t>
            </a:r>
            <a:r>
              <a:rPr lang="tr-TR" dirty="0" smtClean="0"/>
              <a:t> </a:t>
            </a:r>
            <a:r>
              <a:rPr lang="tr-TR" dirty="0" err="1" smtClean="0"/>
              <a:t>and</a:t>
            </a:r>
            <a:r>
              <a:rPr lang="tr-TR" dirty="0" smtClean="0"/>
              <a:t> </a:t>
            </a:r>
            <a:r>
              <a:rPr lang="tr-TR" dirty="0" err="1" smtClean="0"/>
              <a:t>sing</a:t>
            </a:r>
            <a:r>
              <a:rPr lang="tr-TR" dirty="0" smtClean="0"/>
              <a:t>?</a:t>
            </a:r>
            <a:endParaRPr lang="en-US" dirty="0"/>
          </a:p>
          <a:p>
            <a:r>
              <a:rPr lang="tr-TR" dirty="0" err="1" smtClean="0"/>
              <a:t>Did</a:t>
            </a:r>
            <a:r>
              <a:rPr lang="tr-TR" dirty="0" smtClean="0"/>
              <a:t> </a:t>
            </a:r>
            <a:r>
              <a:rPr lang="tr-TR" dirty="0" err="1" smtClean="0"/>
              <a:t>these</a:t>
            </a:r>
            <a:r>
              <a:rPr lang="tr-TR" dirty="0" smtClean="0"/>
              <a:t> </a:t>
            </a:r>
            <a:r>
              <a:rPr lang="tr-TR" dirty="0" err="1" smtClean="0"/>
              <a:t>people</a:t>
            </a:r>
            <a:r>
              <a:rPr lang="tr-TR" dirty="0" smtClean="0"/>
              <a:t> </a:t>
            </a:r>
            <a:r>
              <a:rPr lang="tr-TR" dirty="0" err="1" smtClean="0"/>
              <a:t>who</a:t>
            </a:r>
            <a:r>
              <a:rPr lang="tr-TR" dirty="0" smtClean="0"/>
              <a:t> </a:t>
            </a:r>
            <a:r>
              <a:rPr lang="tr-TR" dirty="0" err="1" smtClean="0"/>
              <a:t>really</a:t>
            </a:r>
            <a:r>
              <a:rPr lang="tr-TR" dirty="0" smtClean="0"/>
              <a:t> ‘</a:t>
            </a:r>
            <a:r>
              <a:rPr lang="tr-TR" dirty="0" err="1" smtClean="0"/>
              <a:t>saw</a:t>
            </a:r>
            <a:r>
              <a:rPr lang="tr-TR" dirty="0" smtClean="0"/>
              <a:t>’ life, </a:t>
            </a:r>
            <a:r>
              <a:rPr lang="tr-TR" dirty="0" err="1" smtClean="0"/>
              <a:t>realise</a:t>
            </a:r>
            <a:r>
              <a:rPr lang="tr-TR" dirty="0" smtClean="0"/>
              <a:t> </a:t>
            </a:r>
            <a:r>
              <a:rPr lang="tr-TR" dirty="0" err="1" smtClean="0"/>
              <a:t>that</a:t>
            </a:r>
            <a:r>
              <a:rPr lang="tr-TR" dirty="0" smtClean="0"/>
              <a:t> it </a:t>
            </a:r>
            <a:r>
              <a:rPr lang="tr-TR" dirty="0" err="1" smtClean="0"/>
              <a:t>doesn’t</a:t>
            </a:r>
            <a:r>
              <a:rPr lang="tr-TR" dirty="0" smtClean="0"/>
              <a:t> </a:t>
            </a:r>
            <a:r>
              <a:rPr lang="tr-TR" dirty="0" err="1" smtClean="0"/>
              <a:t>last</a:t>
            </a:r>
            <a:r>
              <a:rPr lang="tr-TR" dirty="0" smtClean="0"/>
              <a:t> </a:t>
            </a:r>
            <a:r>
              <a:rPr lang="tr-TR" dirty="0" err="1" smtClean="0"/>
              <a:t>forever</a:t>
            </a:r>
            <a:r>
              <a:rPr lang="tr-TR" dirty="0" smtClean="0"/>
              <a:t>? </a:t>
            </a:r>
            <a:r>
              <a:rPr lang="tr-TR" dirty="0" err="1" smtClean="0"/>
              <a:t>Did</a:t>
            </a:r>
            <a:r>
              <a:rPr lang="tr-TR" dirty="0" smtClean="0"/>
              <a:t> </a:t>
            </a:r>
            <a:r>
              <a:rPr lang="tr-TR" dirty="0" err="1" smtClean="0"/>
              <a:t>they</a:t>
            </a:r>
            <a:r>
              <a:rPr lang="tr-TR" dirty="0" smtClean="0"/>
              <a:t> </a:t>
            </a:r>
            <a:r>
              <a:rPr lang="tr-TR" dirty="0" err="1" smtClean="0"/>
              <a:t>grieve</a:t>
            </a:r>
            <a:r>
              <a:rPr lang="tr-TR" dirty="0" smtClean="0"/>
              <a:t> </a:t>
            </a:r>
            <a:r>
              <a:rPr lang="tr-TR" dirty="0" err="1" smtClean="0"/>
              <a:t>that</a:t>
            </a:r>
            <a:r>
              <a:rPr lang="tr-TR" dirty="0" smtClean="0"/>
              <a:t> life </a:t>
            </a:r>
            <a:r>
              <a:rPr lang="tr-TR" dirty="0" err="1" smtClean="0"/>
              <a:t>would</a:t>
            </a:r>
            <a:r>
              <a:rPr lang="tr-TR" dirty="0" smtClean="0"/>
              <a:t> not </a:t>
            </a:r>
            <a:r>
              <a:rPr lang="tr-TR" dirty="0" err="1" smtClean="0"/>
              <a:t>last</a:t>
            </a:r>
            <a:r>
              <a:rPr lang="tr-TR" dirty="0" smtClean="0"/>
              <a:t>?</a:t>
            </a:r>
          </a:p>
          <a:p>
            <a:r>
              <a:rPr lang="tr-TR" dirty="0" err="1" smtClean="0"/>
              <a:t>We</a:t>
            </a:r>
            <a:r>
              <a:rPr lang="tr-TR" dirty="0" smtClean="0"/>
              <a:t> </a:t>
            </a:r>
            <a:r>
              <a:rPr lang="tr-TR" dirty="0" err="1" smtClean="0"/>
              <a:t>have</a:t>
            </a:r>
            <a:r>
              <a:rPr lang="tr-TR" dirty="0" smtClean="0"/>
              <a:t> </a:t>
            </a:r>
            <a:r>
              <a:rPr lang="tr-TR" dirty="0" err="1" smtClean="0"/>
              <a:t>imagery</a:t>
            </a:r>
            <a:r>
              <a:rPr lang="tr-TR" dirty="0" smtClean="0"/>
              <a:t> here of </a:t>
            </a:r>
            <a:r>
              <a:rPr lang="tr-TR" dirty="0" err="1" smtClean="0"/>
              <a:t>the</a:t>
            </a:r>
            <a:r>
              <a:rPr lang="tr-TR" dirty="0" smtClean="0"/>
              <a:t> sun in </a:t>
            </a:r>
            <a:r>
              <a:rPr lang="tr-TR" dirty="0" err="1" smtClean="0"/>
              <a:t>flight</a:t>
            </a:r>
            <a:r>
              <a:rPr lang="tr-TR" dirty="0" smtClean="0"/>
              <a:t>, it is </a:t>
            </a:r>
            <a:r>
              <a:rPr lang="tr-TR" dirty="0" err="1" smtClean="0"/>
              <a:t>symbol</a:t>
            </a:r>
            <a:r>
              <a:rPr lang="tr-TR" dirty="0" smtClean="0"/>
              <a:t> of </a:t>
            </a:r>
            <a:r>
              <a:rPr lang="tr-TR" dirty="0" err="1" smtClean="0"/>
              <a:t>our</a:t>
            </a:r>
            <a:r>
              <a:rPr lang="tr-TR" dirty="0" smtClean="0"/>
              <a:t> </a:t>
            </a:r>
            <a:r>
              <a:rPr lang="tr-TR" dirty="0" err="1" smtClean="0"/>
              <a:t>own</a:t>
            </a:r>
            <a:r>
              <a:rPr lang="tr-TR" dirty="0" smtClean="0"/>
              <a:t> </a:t>
            </a:r>
            <a:r>
              <a:rPr lang="tr-TR" dirty="0" err="1" smtClean="0"/>
              <a:t>lives</a:t>
            </a:r>
            <a:r>
              <a:rPr lang="tr-TR" dirty="0" smtClean="0"/>
              <a:t>. </a:t>
            </a:r>
            <a:r>
              <a:rPr lang="tr-TR" dirty="0" err="1" smtClean="0"/>
              <a:t>The</a:t>
            </a:r>
            <a:r>
              <a:rPr lang="tr-TR" dirty="0" smtClean="0"/>
              <a:t> sun </a:t>
            </a:r>
            <a:r>
              <a:rPr lang="tr-TR" dirty="0" err="1" smtClean="0"/>
              <a:t>inevitably</a:t>
            </a:r>
            <a:r>
              <a:rPr lang="tr-TR" dirty="0" smtClean="0"/>
              <a:t> </a:t>
            </a:r>
            <a:r>
              <a:rPr lang="tr-TR" dirty="0" err="1" smtClean="0"/>
              <a:t>sets</a:t>
            </a:r>
            <a:r>
              <a:rPr lang="tr-TR" dirty="0" smtClean="0"/>
              <a:t>, </a:t>
            </a:r>
            <a:r>
              <a:rPr lang="tr-TR" dirty="0" err="1" smtClean="0"/>
              <a:t>therefore</a:t>
            </a:r>
            <a:r>
              <a:rPr lang="tr-TR" dirty="0" smtClean="0"/>
              <a:t>, </a:t>
            </a:r>
            <a:r>
              <a:rPr lang="tr-TR" dirty="0" err="1" smtClean="0"/>
              <a:t>our</a:t>
            </a:r>
            <a:r>
              <a:rPr lang="tr-TR" dirty="0" smtClean="0"/>
              <a:t> </a:t>
            </a:r>
            <a:r>
              <a:rPr lang="tr-TR" dirty="0" err="1" smtClean="0"/>
              <a:t>lives</a:t>
            </a:r>
            <a:r>
              <a:rPr lang="tr-TR" dirty="0" smtClean="0"/>
              <a:t> </a:t>
            </a:r>
            <a:r>
              <a:rPr lang="tr-TR" dirty="0" err="1" smtClean="0"/>
              <a:t>also</a:t>
            </a:r>
            <a:r>
              <a:rPr lang="tr-TR" dirty="0" smtClean="0"/>
              <a:t> </a:t>
            </a:r>
            <a:r>
              <a:rPr lang="tr-TR" dirty="0" err="1" smtClean="0"/>
              <a:t>inevitably</a:t>
            </a:r>
            <a:r>
              <a:rPr lang="tr-TR" dirty="0" smtClean="0"/>
              <a:t> set </a:t>
            </a:r>
            <a:r>
              <a:rPr lang="tr-TR" dirty="0" err="1" smtClean="0"/>
              <a:t>through</a:t>
            </a:r>
            <a:r>
              <a:rPr lang="tr-TR" dirty="0" smtClean="0"/>
              <a:t> </a:t>
            </a:r>
            <a:r>
              <a:rPr lang="tr-TR" dirty="0" err="1" smtClean="0"/>
              <a:t>death</a:t>
            </a:r>
            <a:r>
              <a:rPr lang="tr-TR" dirty="0" smtClean="0"/>
              <a:t>.</a:t>
            </a:r>
            <a:endParaRPr lang="tr-TR" dirty="0"/>
          </a:p>
        </p:txBody>
      </p:sp>
    </p:spTree>
    <p:extLst>
      <p:ext uri="{BB962C8B-B14F-4D97-AF65-F5344CB8AC3E}">
        <p14:creationId xmlns:p14="http://schemas.microsoft.com/office/powerpoint/2010/main" val="2709396350"/>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algn="ctr"/>
            <a:r>
              <a:rPr lang="tr-TR" dirty="0" smtClean="0"/>
              <a:t>STANZA 5</a:t>
            </a:r>
            <a:endParaRPr lang="tr-TR" dirty="0"/>
          </a:p>
        </p:txBody>
      </p:sp>
      <p:sp>
        <p:nvSpPr>
          <p:cNvPr id="3" name="İçerik Yer Tutucusu 2"/>
          <p:cNvSpPr>
            <a:spLocks noGrp="1"/>
          </p:cNvSpPr>
          <p:nvPr>
            <p:ph sz="quarter" idx="1"/>
          </p:nvPr>
        </p:nvSpPr>
        <p:spPr/>
        <p:txBody>
          <a:bodyPr/>
          <a:lstStyle/>
          <a:p>
            <a:pPr marL="0" indent="0">
              <a:buNone/>
            </a:pPr>
            <a:r>
              <a:rPr lang="en-US" dirty="0" smtClean="0"/>
              <a:t>Grave </a:t>
            </a:r>
            <a:r>
              <a:rPr lang="en-US" dirty="0"/>
              <a:t>men, near death, who </a:t>
            </a:r>
            <a:r>
              <a:rPr lang="en-US" dirty="0">
                <a:solidFill>
                  <a:srgbClr val="0070C0"/>
                </a:solidFill>
              </a:rPr>
              <a:t>see</a:t>
            </a:r>
            <a:r>
              <a:rPr lang="en-US" dirty="0"/>
              <a:t> with blinding sight </a:t>
            </a:r>
            <a:r>
              <a:rPr lang="en-US" dirty="0" smtClean="0">
                <a:solidFill>
                  <a:srgbClr val="0070C0"/>
                </a:solidFill>
              </a:rPr>
              <a:t>Blind</a:t>
            </a:r>
            <a:r>
              <a:rPr lang="en-US" dirty="0" smtClean="0"/>
              <a:t> </a:t>
            </a:r>
            <a:r>
              <a:rPr lang="en-US" dirty="0"/>
              <a:t>eyes could </a:t>
            </a:r>
            <a:r>
              <a:rPr lang="en-US" dirty="0">
                <a:solidFill>
                  <a:srgbClr val="C00000"/>
                </a:solidFill>
              </a:rPr>
              <a:t>blaze like meteors and be gay, </a:t>
            </a:r>
          </a:p>
          <a:p>
            <a:pPr marL="0" indent="0">
              <a:buNone/>
            </a:pPr>
            <a:r>
              <a:rPr lang="en-US" dirty="0" smtClean="0"/>
              <a:t>Rage</a:t>
            </a:r>
            <a:r>
              <a:rPr lang="en-US" dirty="0"/>
              <a:t>, rage against the dying of the light. </a:t>
            </a:r>
          </a:p>
          <a:p>
            <a:r>
              <a:rPr lang="tr-TR" dirty="0" smtClean="0"/>
              <a:t>PUN: </a:t>
            </a:r>
            <a:r>
              <a:rPr lang="tr-TR" dirty="0" err="1" smtClean="0"/>
              <a:t>Grave</a:t>
            </a:r>
            <a:r>
              <a:rPr lang="tr-TR" dirty="0" smtClean="0"/>
              <a:t> </a:t>
            </a:r>
            <a:r>
              <a:rPr lang="tr-TR" dirty="0" err="1" smtClean="0"/>
              <a:t>means</a:t>
            </a:r>
            <a:r>
              <a:rPr lang="tr-TR" dirty="0" smtClean="0"/>
              <a:t> </a:t>
            </a:r>
            <a:r>
              <a:rPr lang="tr-TR" dirty="0" err="1" smtClean="0"/>
              <a:t>both</a:t>
            </a:r>
            <a:r>
              <a:rPr lang="tr-TR" dirty="0" smtClean="0"/>
              <a:t> </a:t>
            </a:r>
            <a:r>
              <a:rPr lang="tr-TR" dirty="0" err="1" smtClean="0"/>
              <a:t>the</a:t>
            </a:r>
            <a:r>
              <a:rPr lang="tr-TR" dirty="0" smtClean="0"/>
              <a:t> </a:t>
            </a:r>
            <a:r>
              <a:rPr lang="tr-TR" dirty="0" err="1" smtClean="0"/>
              <a:t>place</a:t>
            </a:r>
            <a:r>
              <a:rPr lang="tr-TR" dirty="0" smtClean="0"/>
              <a:t> </a:t>
            </a:r>
            <a:r>
              <a:rPr lang="tr-TR" dirty="0" err="1" smtClean="0"/>
              <a:t>where</a:t>
            </a:r>
            <a:r>
              <a:rPr lang="tr-TR" dirty="0" smtClean="0"/>
              <a:t> </a:t>
            </a:r>
            <a:r>
              <a:rPr lang="tr-TR" dirty="0" err="1" smtClean="0"/>
              <a:t>you</a:t>
            </a:r>
            <a:r>
              <a:rPr lang="tr-TR" dirty="0" smtClean="0"/>
              <a:t> </a:t>
            </a:r>
            <a:r>
              <a:rPr lang="tr-TR" dirty="0" err="1" smtClean="0"/>
              <a:t>are</a:t>
            </a:r>
            <a:r>
              <a:rPr lang="tr-TR" dirty="0" smtClean="0"/>
              <a:t> </a:t>
            </a:r>
            <a:r>
              <a:rPr lang="tr-TR" dirty="0" err="1" smtClean="0"/>
              <a:t>burried</a:t>
            </a:r>
            <a:r>
              <a:rPr lang="tr-TR" dirty="0" smtClean="0"/>
              <a:t> </a:t>
            </a:r>
            <a:r>
              <a:rPr lang="tr-TR" dirty="0" err="1" smtClean="0"/>
              <a:t>and</a:t>
            </a:r>
            <a:r>
              <a:rPr lang="tr-TR" dirty="0" smtClean="0"/>
              <a:t> </a:t>
            </a:r>
            <a:r>
              <a:rPr lang="tr-TR" dirty="0" err="1" smtClean="0"/>
              <a:t>being</a:t>
            </a:r>
            <a:r>
              <a:rPr lang="tr-TR" dirty="0" smtClean="0"/>
              <a:t> </a:t>
            </a:r>
            <a:r>
              <a:rPr lang="tr-TR" dirty="0" err="1" smtClean="0"/>
              <a:t>serious</a:t>
            </a:r>
            <a:r>
              <a:rPr lang="tr-TR" dirty="0" smtClean="0"/>
              <a:t>. </a:t>
            </a:r>
          </a:p>
          <a:p>
            <a:r>
              <a:rPr lang="tr-TR" dirty="0" err="1" smtClean="0">
                <a:solidFill>
                  <a:srgbClr val="FF0000"/>
                </a:solidFill>
              </a:rPr>
              <a:t>Grave</a:t>
            </a:r>
            <a:r>
              <a:rPr lang="tr-TR" dirty="0" smtClean="0">
                <a:solidFill>
                  <a:srgbClr val="FF0000"/>
                </a:solidFill>
              </a:rPr>
              <a:t> men</a:t>
            </a:r>
            <a:r>
              <a:rPr lang="tr-TR" dirty="0" smtClean="0"/>
              <a:t>: </a:t>
            </a:r>
            <a:r>
              <a:rPr lang="tr-TR" dirty="0" err="1" smtClean="0"/>
              <a:t>These</a:t>
            </a:r>
            <a:r>
              <a:rPr lang="tr-TR" dirty="0" smtClean="0"/>
              <a:t> ‘</a:t>
            </a:r>
            <a:r>
              <a:rPr lang="tr-TR" dirty="0" err="1" smtClean="0"/>
              <a:t>grave</a:t>
            </a:r>
            <a:r>
              <a:rPr lang="tr-TR" dirty="0" smtClean="0"/>
              <a:t>’ men </a:t>
            </a:r>
            <a:r>
              <a:rPr lang="tr-TR" dirty="0" err="1" smtClean="0"/>
              <a:t>realise</a:t>
            </a:r>
            <a:r>
              <a:rPr lang="tr-TR" dirty="0" smtClean="0"/>
              <a:t> </a:t>
            </a:r>
            <a:r>
              <a:rPr lang="tr-TR" dirty="0" err="1" smtClean="0"/>
              <a:t>that</a:t>
            </a:r>
            <a:r>
              <a:rPr lang="tr-TR" dirty="0" smtClean="0"/>
              <a:t> </a:t>
            </a:r>
            <a:r>
              <a:rPr lang="tr-TR" dirty="0" err="1" smtClean="0"/>
              <a:t>they</a:t>
            </a:r>
            <a:r>
              <a:rPr lang="tr-TR" dirty="0" smtClean="0"/>
              <a:t> can </a:t>
            </a:r>
            <a:r>
              <a:rPr lang="tr-TR" dirty="0" err="1" smtClean="0"/>
              <a:t>still</a:t>
            </a:r>
            <a:r>
              <a:rPr lang="tr-TR" dirty="0" smtClean="0"/>
              <a:t> </a:t>
            </a:r>
            <a:r>
              <a:rPr lang="tr-TR" dirty="0" err="1" smtClean="0"/>
              <a:t>fight</a:t>
            </a:r>
            <a:r>
              <a:rPr lang="tr-TR" dirty="0" smtClean="0"/>
              <a:t>, </a:t>
            </a:r>
            <a:r>
              <a:rPr lang="tr-TR" dirty="0" err="1" smtClean="0"/>
              <a:t>even</a:t>
            </a:r>
            <a:r>
              <a:rPr lang="tr-TR" dirty="0" smtClean="0"/>
              <a:t> </a:t>
            </a:r>
            <a:r>
              <a:rPr lang="tr-TR" dirty="0" err="1" smtClean="0"/>
              <a:t>if</a:t>
            </a:r>
            <a:r>
              <a:rPr lang="tr-TR" dirty="0" smtClean="0"/>
              <a:t> </a:t>
            </a:r>
            <a:r>
              <a:rPr lang="tr-TR" dirty="0" err="1" smtClean="0"/>
              <a:t>they</a:t>
            </a:r>
            <a:r>
              <a:rPr lang="tr-TR" dirty="0" smtClean="0"/>
              <a:t> </a:t>
            </a:r>
            <a:r>
              <a:rPr lang="tr-TR" dirty="0" err="1" smtClean="0"/>
              <a:t>are</a:t>
            </a:r>
            <a:r>
              <a:rPr lang="tr-TR" dirty="0" smtClean="0"/>
              <a:t> </a:t>
            </a:r>
            <a:r>
              <a:rPr lang="tr-TR" dirty="0" err="1" smtClean="0"/>
              <a:t>chosen</a:t>
            </a:r>
            <a:r>
              <a:rPr lang="tr-TR" dirty="0" smtClean="0"/>
              <a:t> </a:t>
            </a:r>
            <a:r>
              <a:rPr lang="tr-TR" dirty="0" err="1" smtClean="0"/>
              <a:t>to</a:t>
            </a:r>
            <a:r>
              <a:rPr lang="tr-TR" dirty="0" smtClean="0"/>
              <a:t> </a:t>
            </a:r>
            <a:r>
              <a:rPr lang="tr-TR" dirty="0" err="1" smtClean="0"/>
              <a:t>death</a:t>
            </a:r>
            <a:r>
              <a:rPr lang="tr-TR" dirty="0" smtClean="0"/>
              <a:t>. </a:t>
            </a:r>
            <a:r>
              <a:rPr lang="tr-TR" dirty="0" err="1" smtClean="0"/>
              <a:t>Even</a:t>
            </a:r>
            <a:r>
              <a:rPr lang="tr-TR" dirty="0" smtClean="0"/>
              <a:t> </a:t>
            </a:r>
            <a:r>
              <a:rPr lang="tr-TR" dirty="0" err="1" smtClean="0"/>
              <a:t>though</a:t>
            </a:r>
            <a:r>
              <a:rPr lang="tr-TR" dirty="0" smtClean="0"/>
              <a:t> </a:t>
            </a:r>
            <a:r>
              <a:rPr lang="tr-TR" dirty="0" err="1" smtClean="0"/>
              <a:t>they</a:t>
            </a:r>
            <a:r>
              <a:rPr lang="tr-TR" dirty="0" smtClean="0"/>
              <a:t> </a:t>
            </a:r>
            <a:r>
              <a:rPr lang="tr-TR" dirty="0" err="1" smtClean="0"/>
              <a:t>are</a:t>
            </a:r>
            <a:r>
              <a:rPr lang="tr-TR" dirty="0" smtClean="0"/>
              <a:t> ‘</a:t>
            </a:r>
            <a:r>
              <a:rPr lang="tr-TR" dirty="0" err="1" smtClean="0"/>
              <a:t>blind</a:t>
            </a:r>
            <a:r>
              <a:rPr lang="tr-TR" dirty="0" smtClean="0"/>
              <a:t>’, </a:t>
            </a:r>
            <a:r>
              <a:rPr lang="tr-TR" dirty="0" err="1" smtClean="0"/>
              <a:t>they</a:t>
            </a:r>
            <a:r>
              <a:rPr lang="tr-TR" dirty="0" smtClean="0"/>
              <a:t> </a:t>
            </a:r>
            <a:r>
              <a:rPr lang="tr-TR" dirty="0" err="1" smtClean="0"/>
              <a:t>see</a:t>
            </a:r>
            <a:r>
              <a:rPr lang="tr-TR" dirty="0" smtClean="0"/>
              <a:t>, </a:t>
            </a:r>
            <a:r>
              <a:rPr lang="tr-TR" dirty="0" err="1" smtClean="0"/>
              <a:t>metaphorically</a:t>
            </a:r>
            <a:r>
              <a:rPr lang="tr-TR" dirty="0" smtClean="0"/>
              <a:t>, </a:t>
            </a:r>
            <a:r>
              <a:rPr lang="tr-TR" dirty="0" err="1" smtClean="0"/>
              <a:t>more</a:t>
            </a:r>
            <a:r>
              <a:rPr lang="tr-TR" dirty="0" smtClean="0"/>
              <a:t> </a:t>
            </a:r>
            <a:r>
              <a:rPr lang="tr-TR" dirty="0" err="1" smtClean="0"/>
              <a:t>clearly</a:t>
            </a:r>
            <a:r>
              <a:rPr lang="tr-TR" dirty="0" smtClean="0"/>
              <a:t> </a:t>
            </a:r>
            <a:r>
              <a:rPr lang="tr-TR" dirty="0" err="1" smtClean="0"/>
              <a:t>then</a:t>
            </a:r>
            <a:r>
              <a:rPr lang="tr-TR" dirty="0" smtClean="0"/>
              <a:t> ever </a:t>
            </a:r>
            <a:r>
              <a:rPr lang="tr-TR" dirty="0" err="1" smtClean="0"/>
              <a:t>before</a:t>
            </a:r>
            <a:r>
              <a:rPr lang="tr-TR" dirty="0" smtClean="0"/>
              <a:t>.</a:t>
            </a:r>
            <a:endParaRPr lang="tr-TR" dirty="0"/>
          </a:p>
        </p:txBody>
      </p:sp>
    </p:spTree>
    <p:extLst>
      <p:ext uri="{BB962C8B-B14F-4D97-AF65-F5344CB8AC3E}">
        <p14:creationId xmlns:p14="http://schemas.microsoft.com/office/powerpoint/2010/main" val="308371027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flipV="1">
            <a:off x="457200" y="228919"/>
            <a:ext cx="7467600" cy="45719"/>
          </a:xfrm>
        </p:spPr>
        <p:txBody>
          <a:bodyPr>
            <a:normAutofit fontScale="90000"/>
          </a:bodyPr>
          <a:lstStyle/>
          <a:p>
            <a:endParaRPr lang="tr-TR" dirty="0"/>
          </a:p>
        </p:txBody>
      </p:sp>
      <p:sp>
        <p:nvSpPr>
          <p:cNvPr id="3" name="İçerik Yer Tutucusu 2"/>
          <p:cNvSpPr>
            <a:spLocks noGrp="1"/>
          </p:cNvSpPr>
          <p:nvPr>
            <p:ph sz="quarter" idx="1"/>
          </p:nvPr>
        </p:nvSpPr>
        <p:spPr>
          <a:xfrm>
            <a:off x="0" y="116632"/>
            <a:ext cx="9144000" cy="6741368"/>
          </a:xfrm>
        </p:spPr>
        <p:txBody>
          <a:bodyPr/>
          <a:lstStyle/>
          <a:p>
            <a:endParaRPr lang="tr-TR" dirty="0" smtClean="0"/>
          </a:p>
          <a:p>
            <a:endParaRPr lang="tr-TR" dirty="0" smtClean="0"/>
          </a:p>
          <a:p>
            <a:r>
              <a:rPr lang="en-US" dirty="0" smtClean="0"/>
              <a:t>Dylan’s </a:t>
            </a:r>
            <a:r>
              <a:rPr lang="en-US" dirty="0"/>
              <a:t>mother, on the other hand, was a staunch Christian chapel-goer. </a:t>
            </a:r>
            <a:endParaRPr lang="tr-TR" dirty="0" smtClean="0"/>
          </a:p>
          <a:p>
            <a:r>
              <a:rPr lang="en-US" dirty="0" smtClean="0"/>
              <a:t>Her </a:t>
            </a:r>
            <a:r>
              <a:rPr lang="en-US" dirty="0"/>
              <a:t>road to salvation was narrow and Non-Conformist but undeviating. She imposed some of her religious influence on her gifted son. </a:t>
            </a:r>
            <a:endParaRPr lang="tr-TR" dirty="0" smtClean="0"/>
          </a:p>
          <a:p>
            <a:r>
              <a:rPr lang="en-US" dirty="0" smtClean="0"/>
              <a:t>Florence </a:t>
            </a:r>
            <a:r>
              <a:rPr lang="en-US" dirty="0"/>
              <a:t>Thomas gave Dylan his totally unformulated love of God, in complete contrast to his father’s explicit atheism. </a:t>
            </a:r>
            <a:endParaRPr lang="tr-TR" dirty="0" smtClean="0"/>
          </a:p>
          <a:p>
            <a:r>
              <a:rPr lang="en-US" dirty="0" smtClean="0"/>
              <a:t>This </a:t>
            </a:r>
            <a:r>
              <a:rPr lang="en-US" dirty="0"/>
              <a:t>must have led to great turbulence within the marriage, and it is easy to understand why Dylan’s poetry and his personality were so ambivalent</a:t>
            </a:r>
            <a:r>
              <a:rPr lang="en-US" dirty="0" smtClean="0"/>
              <a:t>.</a:t>
            </a:r>
            <a:endParaRPr lang="tr-TR" dirty="0" smtClean="0"/>
          </a:p>
          <a:p>
            <a:endParaRPr lang="tr-TR" dirty="0"/>
          </a:p>
        </p:txBody>
      </p:sp>
    </p:spTree>
    <p:extLst>
      <p:ext uri="{BB962C8B-B14F-4D97-AF65-F5344CB8AC3E}">
        <p14:creationId xmlns:p14="http://schemas.microsoft.com/office/powerpoint/2010/main" val="1652171927"/>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4638"/>
            <a:ext cx="7467600" cy="58018"/>
          </a:xfrm>
        </p:spPr>
        <p:txBody>
          <a:bodyPr>
            <a:normAutofit fontScale="90000"/>
          </a:bodyPr>
          <a:lstStyle/>
          <a:p>
            <a:endParaRPr lang="tr-TR" dirty="0"/>
          </a:p>
        </p:txBody>
      </p:sp>
      <p:sp>
        <p:nvSpPr>
          <p:cNvPr id="3" name="İçerik Yer Tutucusu 2"/>
          <p:cNvSpPr>
            <a:spLocks noGrp="1"/>
          </p:cNvSpPr>
          <p:nvPr>
            <p:ph sz="quarter" idx="1"/>
          </p:nvPr>
        </p:nvSpPr>
        <p:spPr>
          <a:xfrm>
            <a:off x="179512" y="116632"/>
            <a:ext cx="8784976" cy="6357320"/>
          </a:xfrm>
        </p:spPr>
        <p:txBody>
          <a:bodyPr/>
          <a:lstStyle/>
          <a:p>
            <a:endParaRPr lang="tr-TR" dirty="0" smtClean="0"/>
          </a:p>
          <a:p>
            <a:endParaRPr lang="tr-TR" dirty="0" smtClean="0"/>
          </a:p>
          <a:p>
            <a:r>
              <a:rPr lang="tr-TR" dirty="0" err="1" smtClean="0"/>
              <a:t>The</a:t>
            </a:r>
            <a:r>
              <a:rPr lang="tr-TR" dirty="0" smtClean="0"/>
              <a:t> idea of </a:t>
            </a:r>
            <a:r>
              <a:rPr lang="tr-TR" dirty="0" err="1" smtClean="0"/>
              <a:t>blinding</a:t>
            </a:r>
            <a:r>
              <a:rPr lang="tr-TR" dirty="0" smtClean="0"/>
              <a:t> </a:t>
            </a:r>
            <a:r>
              <a:rPr lang="tr-TR" dirty="0" err="1" smtClean="0"/>
              <a:t>light</a:t>
            </a:r>
            <a:r>
              <a:rPr lang="tr-TR" dirty="0" smtClean="0"/>
              <a:t>, at </a:t>
            </a:r>
            <a:r>
              <a:rPr lang="tr-TR" dirty="0" err="1" smtClean="0"/>
              <a:t>their</a:t>
            </a:r>
            <a:r>
              <a:rPr lang="tr-TR" dirty="0" smtClean="0"/>
              <a:t> </a:t>
            </a:r>
            <a:r>
              <a:rPr lang="tr-TR" dirty="0" err="1" smtClean="0"/>
              <a:t>near</a:t>
            </a:r>
            <a:r>
              <a:rPr lang="tr-TR" dirty="0" smtClean="0"/>
              <a:t> </a:t>
            </a:r>
            <a:r>
              <a:rPr lang="tr-TR" dirty="0" err="1" smtClean="0"/>
              <a:t>stage</a:t>
            </a:r>
            <a:r>
              <a:rPr lang="tr-TR" dirty="0" smtClean="0"/>
              <a:t> </a:t>
            </a:r>
            <a:r>
              <a:rPr lang="tr-TR" dirty="0" err="1" smtClean="0"/>
              <a:t>to</a:t>
            </a:r>
            <a:r>
              <a:rPr lang="tr-TR" dirty="0" smtClean="0"/>
              <a:t> </a:t>
            </a:r>
            <a:r>
              <a:rPr lang="tr-TR" dirty="0" err="1" smtClean="0"/>
              <a:t>death</a:t>
            </a:r>
            <a:r>
              <a:rPr lang="tr-TR" dirty="0" smtClean="0"/>
              <a:t>, </a:t>
            </a:r>
          </a:p>
          <a:p>
            <a:r>
              <a:rPr lang="tr-TR" dirty="0" err="1" smtClean="0"/>
              <a:t>They</a:t>
            </a:r>
            <a:r>
              <a:rPr lang="tr-TR" dirty="0" smtClean="0"/>
              <a:t> </a:t>
            </a:r>
            <a:r>
              <a:rPr lang="tr-TR" dirty="0" err="1" smtClean="0"/>
              <a:t>suddenly</a:t>
            </a:r>
            <a:r>
              <a:rPr lang="tr-TR" dirty="0" smtClean="0"/>
              <a:t> </a:t>
            </a:r>
            <a:r>
              <a:rPr lang="tr-TR" dirty="0" err="1" smtClean="0"/>
              <a:t>see</a:t>
            </a:r>
            <a:r>
              <a:rPr lang="tr-TR" dirty="0" smtClean="0"/>
              <a:t> </a:t>
            </a:r>
            <a:r>
              <a:rPr lang="tr-TR" dirty="0" err="1" smtClean="0"/>
              <a:t>things</a:t>
            </a:r>
            <a:r>
              <a:rPr lang="tr-TR" dirty="0" smtClean="0"/>
              <a:t> </a:t>
            </a:r>
            <a:r>
              <a:rPr lang="tr-TR" dirty="0" err="1" smtClean="0"/>
              <a:t>with</a:t>
            </a:r>
            <a:r>
              <a:rPr lang="tr-TR" dirty="0" smtClean="0"/>
              <a:t> a </a:t>
            </a:r>
            <a:r>
              <a:rPr lang="tr-TR" dirty="0" err="1" smtClean="0"/>
              <a:t>clarity</a:t>
            </a:r>
            <a:r>
              <a:rPr lang="tr-TR" dirty="0" smtClean="0"/>
              <a:t> </a:t>
            </a:r>
            <a:r>
              <a:rPr lang="tr-TR" dirty="0" err="1" smtClean="0"/>
              <a:t>that</a:t>
            </a:r>
            <a:r>
              <a:rPr lang="tr-TR" dirty="0" smtClean="0"/>
              <a:t> </a:t>
            </a:r>
            <a:r>
              <a:rPr lang="tr-TR" dirty="0" err="1" smtClean="0"/>
              <a:t>they</a:t>
            </a:r>
            <a:r>
              <a:rPr lang="tr-TR" dirty="0" smtClean="0"/>
              <a:t> </a:t>
            </a:r>
            <a:r>
              <a:rPr lang="tr-TR" dirty="0" err="1" smtClean="0"/>
              <a:t>haven’t</a:t>
            </a:r>
            <a:r>
              <a:rPr lang="tr-TR" dirty="0" smtClean="0"/>
              <a:t> done </a:t>
            </a:r>
            <a:r>
              <a:rPr lang="tr-TR" dirty="0" err="1" smtClean="0"/>
              <a:t>before</a:t>
            </a:r>
            <a:r>
              <a:rPr lang="tr-TR" dirty="0" smtClean="0"/>
              <a:t>.</a:t>
            </a:r>
          </a:p>
          <a:p>
            <a:r>
              <a:rPr lang="tr-TR" dirty="0" err="1" smtClean="0"/>
              <a:t>What</a:t>
            </a:r>
            <a:r>
              <a:rPr lang="tr-TR" dirty="0" smtClean="0"/>
              <a:t> is </a:t>
            </a:r>
            <a:r>
              <a:rPr lang="tr-TR" dirty="0" err="1" smtClean="0"/>
              <a:t>that</a:t>
            </a:r>
            <a:r>
              <a:rPr lang="tr-TR" dirty="0" smtClean="0"/>
              <a:t> </a:t>
            </a:r>
            <a:r>
              <a:rPr lang="tr-TR" dirty="0" err="1" smtClean="0"/>
              <a:t>they</a:t>
            </a:r>
            <a:r>
              <a:rPr lang="tr-TR" dirty="0" smtClean="0"/>
              <a:t> </a:t>
            </a:r>
            <a:r>
              <a:rPr lang="tr-TR" dirty="0" err="1" smtClean="0"/>
              <a:t>see</a:t>
            </a:r>
            <a:r>
              <a:rPr lang="tr-TR" dirty="0" smtClean="0"/>
              <a:t>?</a:t>
            </a:r>
          </a:p>
          <a:p>
            <a:r>
              <a:rPr lang="tr-TR" dirty="0" err="1" smtClean="0"/>
              <a:t>They</a:t>
            </a:r>
            <a:r>
              <a:rPr lang="tr-TR" dirty="0" smtClean="0"/>
              <a:t> </a:t>
            </a:r>
            <a:r>
              <a:rPr lang="tr-TR" dirty="0" err="1" smtClean="0"/>
              <a:t>still</a:t>
            </a:r>
            <a:r>
              <a:rPr lang="tr-TR" dirty="0" smtClean="0"/>
              <a:t> </a:t>
            </a:r>
            <a:r>
              <a:rPr lang="tr-TR" dirty="0" err="1" smtClean="0"/>
              <a:t>have</a:t>
            </a:r>
            <a:r>
              <a:rPr lang="tr-TR" dirty="0" smtClean="0"/>
              <a:t> </a:t>
            </a:r>
            <a:r>
              <a:rPr lang="tr-TR" dirty="0" err="1" smtClean="0"/>
              <a:t>the</a:t>
            </a:r>
            <a:r>
              <a:rPr lang="tr-TR" dirty="0" smtClean="0"/>
              <a:t> </a:t>
            </a:r>
            <a:r>
              <a:rPr lang="tr-TR" dirty="0" err="1" smtClean="0"/>
              <a:t>capacity</a:t>
            </a:r>
            <a:r>
              <a:rPr lang="tr-TR" dirty="0" smtClean="0"/>
              <a:t>, </a:t>
            </a:r>
            <a:r>
              <a:rPr lang="tr-TR" dirty="0" err="1" smtClean="0"/>
              <a:t>ability</a:t>
            </a:r>
            <a:r>
              <a:rPr lang="tr-TR" dirty="0" smtClean="0"/>
              <a:t>, </a:t>
            </a:r>
            <a:r>
              <a:rPr lang="tr-TR" dirty="0" err="1" smtClean="0"/>
              <a:t>power</a:t>
            </a:r>
            <a:r>
              <a:rPr lang="tr-TR" dirty="0" smtClean="0"/>
              <a:t> </a:t>
            </a:r>
            <a:r>
              <a:rPr lang="tr-TR" dirty="0" err="1" smtClean="0"/>
              <a:t>to</a:t>
            </a:r>
            <a:r>
              <a:rPr lang="tr-TR" dirty="0" smtClean="0"/>
              <a:t> </a:t>
            </a:r>
            <a:r>
              <a:rPr lang="tr-TR" dirty="0" err="1" smtClean="0"/>
              <a:t>fight</a:t>
            </a:r>
            <a:r>
              <a:rPr lang="tr-TR" dirty="0" smtClean="0"/>
              <a:t> </a:t>
            </a:r>
            <a:r>
              <a:rPr lang="tr-TR" dirty="0" err="1" smtClean="0"/>
              <a:t>and</a:t>
            </a:r>
            <a:r>
              <a:rPr lang="tr-TR" dirty="0" smtClean="0"/>
              <a:t> </a:t>
            </a:r>
            <a:r>
              <a:rPr lang="tr-TR" dirty="0" err="1" smtClean="0"/>
              <a:t>to</a:t>
            </a:r>
            <a:r>
              <a:rPr lang="tr-TR" dirty="0" smtClean="0"/>
              <a:t> </a:t>
            </a:r>
            <a:r>
              <a:rPr lang="tr-TR" dirty="0" err="1" smtClean="0"/>
              <a:t>take</a:t>
            </a:r>
            <a:r>
              <a:rPr lang="tr-TR" dirty="0" smtClean="0"/>
              <a:t> </a:t>
            </a:r>
            <a:r>
              <a:rPr lang="tr-TR" dirty="0" err="1" smtClean="0"/>
              <a:t>control</a:t>
            </a:r>
            <a:r>
              <a:rPr lang="tr-TR" dirty="0" smtClean="0"/>
              <a:t>.</a:t>
            </a:r>
          </a:p>
          <a:p>
            <a:r>
              <a:rPr lang="tr-TR" dirty="0" err="1" smtClean="0">
                <a:solidFill>
                  <a:srgbClr val="FF0000"/>
                </a:solidFill>
              </a:rPr>
              <a:t>Powerful</a:t>
            </a:r>
            <a:r>
              <a:rPr lang="tr-TR" dirty="0" smtClean="0">
                <a:solidFill>
                  <a:srgbClr val="FF0000"/>
                </a:solidFill>
              </a:rPr>
              <a:t> </a:t>
            </a:r>
            <a:r>
              <a:rPr lang="tr-TR" dirty="0" err="1" smtClean="0">
                <a:solidFill>
                  <a:srgbClr val="FF0000"/>
                </a:solidFill>
              </a:rPr>
              <a:t>verb</a:t>
            </a:r>
            <a:r>
              <a:rPr lang="tr-TR" dirty="0" smtClean="0">
                <a:solidFill>
                  <a:srgbClr val="FF0000"/>
                </a:solidFill>
              </a:rPr>
              <a:t> </a:t>
            </a:r>
            <a:r>
              <a:rPr lang="tr-TR" dirty="0" err="1" smtClean="0">
                <a:solidFill>
                  <a:srgbClr val="FF0000"/>
                </a:solidFill>
              </a:rPr>
              <a:t>and</a:t>
            </a:r>
            <a:r>
              <a:rPr lang="tr-TR" dirty="0" smtClean="0">
                <a:solidFill>
                  <a:srgbClr val="FF0000"/>
                </a:solidFill>
              </a:rPr>
              <a:t> </a:t>
            </a:r>
            <a:r>
              <a:rPr lang="tr-TR" dirty="0" err="1" smtClean="0">
                <a:solidFill>
                  <a:srgbClr val="FF0000"/>
                </a:solidFill>
              </a:rPr>
              <a:t>simile</a:t>
            </a:r>
            <a:r>
              <a:rPr lang="tr-TR" dirty="0" smtClean="0">
                <a:solidFill>
                  <a:srgbClr val="FF0000"/>
                </a:solidFill>
              </a:rPr>
              <a:t>:  </a:t>
            </a:r>
            <a:r>
              <a:rPr lang="tr-TR" dirty="0" smtClean="0"/>
              <a:t>‘</a:t>
            </a:r>
            <a:r>
              <a:rPr lang="tr-TR" dirty="0" err="1" smtClean="0"/>
              <a:t>blaze</a:t>
            </a:r>
            <a:r>
              <a:rPr lang="tr-TR" dirty="0" smtClean="0"/>
              <a:t> </a:t>
            </a:r>
            <a:r>
              <a:rPr lang="tr-TR" dirty="0" err="1" smtClean="0"/>
              <a:t>like</a:t>
            </a:r>
            <a:r>
              <a:rPr lang="tr-TR" dirty="0" smtClean="0"/>
              <a:t> </a:t>
            </a:r>
            <a:r>
              <a:rPr lang="tr-TR" dirty="0" err="1" smtClean="0"/>
              <a:t>meteors</a:t>
            </a:r>
            <a:r>
              <a:rPr lang="tr-TR" dirty="0" smtClean="0"/>
              <a:t>’</a:t>
            </a:r>
          </a:p>
          <a:p>
            <a:r>
              <a:rPr lang="tr-TR" dirty="0" err="1" smtClean="0"/>
              <a:t>They</a:t>
            </a:r>
            <a:r>
              <a:rPr lang="tr-TR" dirty="0" smtClean="0"/>
              <a:t> </a:t>
            </a:r>
            <a:r>
              <a:rPr lang="tr-TR" dirty="0" err="1" smtClean="0"/>
              <a:t>can’t</a:t>
            </a:r>
            <a:r>
              <a:rPr lang="tr-TR" dirty="0" smtClean="0"/>
              <a:t> </a:t>
            </a:r>
            <a:r>
              <a:rPr lang="tr-TR" dirty="0" err="1" smtClean="0"/>
              <a:t>overcome</a:t>
            </a:r>
            <a:r>
              <a:rPr lang="tr-TR" dirty="0" smtClean="0"/>
              <a:t> </a:t>
            </a:r>
            <a:r>
              <a:rPr lang="tr-TR" dirty="0" err="1" smtClean="0"/>
              <a:t>death</a:t>
            </a:r>
            <a:r>
              <a:rPr lang="tr-TR" dirty="0" smtClean="0"/>
              <a:t> but </a:t>
            </a:r>
            <a:r>
              <a:rPr lang="tr-TR" dirty="0" err="1" smtClean="0"/>
              <a:t>they</a:t>
            </a:r>
            <a:r>
              <a:rPr lang="tr-TR" dirty="0" smtClean="0"/>
              <a:t> can </a:t>
            </a:r>
            <a:r>
              <a:rPr lang="tr-TR" dirty="0" err="1" smtClean="0"/>
              <a:t>keep</a:t>
            </a:r>
            <a:r>
              <a:rPr lang="tr-TR" dirty="0" smtClean="0"/>
              <a:t> </a:t>
            </a:r>
            <a:r>
              <a:rPr lang="tr-TR" dirty="0" err="1" smtClean="0"/>
              <a:t>fighting</a:t>
            </a:r>
            <a:r>
              <a:rPr lang="tr-TR" dirty="0" smtClean="0"/>
              <a:t>.</a:t>
            </a:r>
          </a:p>
          <a:p>
            <a:r>
              <a:rPr lang="tr-TR" dirty="0" err="1" smtClean="0"/>
              <a:t>They</a:t>
            </a:r>
            <a:r>
              <a:rPr lang="tr-TR" dirty="0" smtClean="0"/>
              <a:t> </a:t>
            </a:r>
            <a:r>
              <a:rPr lang="tr-TR" dirty="0" err="1" smtClean="0"/>
              <a:t>want</a:t>
            </a:r>
            <a:r>
              <a:rPr lang="tr-TR" dirty="0" smtClean="0"/>
              <a:t> </a:t>
            </a:r>
            <a:r>
              <a:rPr lang="tr-TR" dirty="0" err="1" smtClean="0"/>
              <a:t>to</a:t>
            </a:r>
            <a:r>
              <a:rPr lang="tr-TR" dirty="0" smtClean="0"/>
              <a:t> </a:t>
            </a:r>
            <a:r>
              <a:rPr lang="tr-TR" dirty="0" err="1" smtClean="0"/>
              <a:t>die</a:t>
            </a:r>
            <a:r>
              <a:rPr lang="tr-TR" dirty="0" smtClean="0"/>
              <a:t> </a:t>
            </a:r>
            <a:r>
              <a:rPr lang="tr-TR" dirty="0" err="1" smtClean="0"/>
              <a:t>like</a:t>
            </a:r>
            <a:r>
              <a:rPr lang="tr-TR" dirty="0" smtClean="0"/>
              <a:t> ‘’</a:t>
            </a:r>
            <a:r>
              <a:rPr lang="tr-TR" dirty="0" err="1" smtClean="0"/>
              <a:t>meteors</a:t>
            </a:r>
            <a:r>
              <a:rPr lang="tr-TR" dirty="0" smtClean="0"/>
              <a:t> </a:t>
            </a:r>
            <a:r>
              <a:rPr lang="tr-TR" dirty="0" err="1" smtClean="0"/>
              <a:t>blazing</a:t>
            </a:r>
            <a:r>
              <a:rPr lang="tr-TR" dirty="0" smtClean="0"/>
              <a:t> </a:t>
            </a:r>
            <a:r>
              <a:rPr lang="tr-TR" dirty="0" err="1" smtClean="0"/>
              <a:t>across</a:t>
            </a:r>
            <a:r>
              <a:rPr lang="tr-TR" dirty="0" smtClean="0"/>
              <a:t> </a:t>
            </a:r>
            <a:r>
              <a:rPr lang="tr-TR" dirty="0" err="1" smtClean="0"/>
              <a:t>the</a:t>
            </a:r>
            <a:r>
              <a:rPr lang="tr-TR" dirty="0" smtClean="0"/>
              <a:t> </a:t>
            </a:r>
            <a:r>
              <a:rPr lang="tr-TR" dirty="0" err="1" smtClean="0"/>
              <a:t>sky</a:t>
            </a:r>
            <a:r>
              <a:rPr lang="tr-TR" dirty="0" smtClean="0"/>
              <a:t>.’’ </a:t>
            </a:r>
            <a:endParaRPr lang="tr-TR" dirty="0"/>
          </a:p>
        </p:txBody>
      </p:sp>
    </p:spTree>
    <p:extLst>
      <p:ext uri="{BB962C8B-B14F-4D97-AF65-F5344CB8AC3E}">
        <p14:creationId xmlns:p14="http://schemas.microsoft.com/office/powerpoint/2010/main" val="926235533"/>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algn="ctr"/>
            <a:r>
              <a:rPr lang="tr-TR" dirty="0" smtClean="0"/>
              <a:t>STANZA 6</a:t>
            </a:r>
            <a:endParaRPr lang="tr-TR" dirty="0"/>
          </a:p>
        </p:txBody>
      </p:sp>
      <p:sp>
        <p:nvSpPr>
          <p:cNvPr id="3" name="İçerik Yer Tutucusu 2"/>
          <p:cNvSpPr>
            <a:spLocks noGrp="1"/>
          </p:cNvSpPr>
          <p:nvPr>
            <p:ph sz="quarter" idx="1"/>
          </p:nvPr>
        </p:nvSpPr>
        <p:spPr/>
        <p:txBody>
          <a:bodyPr/>
          <a:lstStyle/>
          <a:p>
            <a:pPr marL="0" indent="0">
              <a:buNone/>
            </a:pPr>
            <a:r>
              <a:rPr lang="en-US" dirty="0" smtClean="0"/>
              <a:t>And </a:t>
            </a:r>
            <a:r>
              <a:rPr lang="en-US" dirty="0"/>
              <a:t>you, my father, there on the </a:t>
            </a:r>
            <a:r>
              <a:rPr lang="en-US" dirty="0">
                <a:solidFill>
                  <a:srgbClr val="0070C0"/>
                </a:solidFill>
              </a:rPr>
              <a:t>sad height, </a:t>
            </a:r>
          </a:p>
          <a:p>
            <a:pPr marL="0" indent="0">
              <a:buNone/>
            </a:pPr>
            <a:r>
              <a:rPr lang="en-US" dirty="0" smtClean="0">
                <a:solidFill>
                  <a:srgbClr val="00B050"/>
                </a:solidFill>
              </a:rPr>
              <a:t>Curse</a:t>
            </a:r>
            <a:r>
              <a:rPr lang="en-US" dirty="0">
                <a:solidFill>
                  <a:srgbClr val="00B050"/>
                </a:solidFill>
              </a:rPr>
              <a:t>, bless</a:t>
            </a:r>
            <a:r>
              <a:rPr lang="en-US" dirty="0"/>
              <a:t>, me now with your fierce tears, I pray. </a:t>
            </a:r>
          </a:p>
          <a:p>
            <a:pPr marL="0" indent="0">
              <a:buNone/>
            </a:pPr>
            <a:r>
              <a:rPr lang="en-US" dirty="0" smtClean="0">
                <a:solidFill>
                  <a:schemeClr val="accent4"/>
                </a:solidFill>
              </a:rPr>
              <a:t>Do </a:t>
            </a:r>
            <a:r>
              <a:rPr lang="en-US" dirty="0">
                <a:solidFill>
                  <a:schemeClr val="accent4"/>
                </a:solidFill>
              </a:rPr>
              <a:t>not go gentle into that good night. </a:t>
            </a:r>
          </a:p>
          <a:p>
            <a:pPr marL="0" indent="0">
              <a:buNone/>
            </a:pPr>
            <a:r>
              <a:rPr lang="en-US" dirty="0" smtClean="0">
                <a:solidFill>
                  <a:schemeClr val="accent4"/>
                </a:solidFill>
              </a:rPr>
              <a:t>Rage</a:t>
            </a:r>
            <a:r>
              <a:rPr lang="en-US" dirty="0">
                <a:solidFill>
                  <a:schemeClr val="accent4"/>
                </a:solidFill>
              </a:rPr>
              <a:t>, rage against the dying of the light. </a:t>
            </a:r>
          </a:p>
          <a:p>
            <a:r>
              <a:rPr lang="tr-TR" dirty="0" err="1" smtClean="0"/>
              <a:t>What</a:t>
            </a:r>
            <a:r>
              <a:rPr lang="tr-TR" dirty="0" smtClean="0"/>
              <a:t> is </a:t>
            </a:r>
            <a:r>
              <a:rPr lang="tr-TR" dirty="0" err="1" smtClean="0"/>
              <a:t>the</a:t>
            </a:r>
            <a:r>
              <a:rPr lang="tr-TR" dirty="0" smtClean="0"/>
              <a:t> </a:t>
            </a:r>
            <a:r>
              <a:rPr lang="tr-TR" dirty="0" err="1" smtClean="0">
                <a:solidFill>
                  <a:srgbClr val="FF0000"/>
                </a:solidFill>
              </a:rPr>
              <a:t>sad</a:t>
            </a:r>
            <a:r>
              <a:rPr lang="tr-TR" dirty="0" smtClean="0">
                <a:solidFill>
                  <a:srgbClr val="FF0000"/>
                </a:solidFill>
              </a:rPr>
              <a:t> </a:t>
            </a:r>
            <a:r>
              <a:rPr lang="tr-TR" dirty="0" err="1" smtClean="0">
                <a:solidFill>
                  <a:srgbClr val="FF0000"/>
                </a:solidFill>
              </a:rPr>
              <a:t>height</a:t>
            </a:r>
            <a:r>
              <a:rPr lang="tr-TR" dirty="0" smtClean="0">
                <a:solidFill>
                  <a:srgbClr val="FF0000"/>
                </a:solidFill>
              </a:rPr>
              <a:t>? </a:t>
            </a:r>
            <a:r>
              <a:rPr lang="tr-TR" dirty="0" smtClean="0"/>
              <a:t>Is he </a:t>
            </a:r>
            <a:r>
              <a:rPr lang="tr-TR" dirty="0" err="1" smtClean="0"/>
              <a:t>talking</a:t>
            </a:r>
            <a:r>
              <a:rPr lang="tr-TR" dirty="0" smtClean="0"/>
              <a:t> </a:t>
            </a:r>
            <a:r>
              <a:rPr lang="tr-TR" dirty="0" err="1" smtClean="0"/>
              <a:t>about</a:t>
            </a:r>
            <a:r>
              <a:rPr lang="tr-TR" dirty="0" smtClean="0"/>
              <a:t> </a:t>
            </a:r>
            <a:r>
              <a:rPr lang="tr-TR" dirty="0" err="1" smtClean="0"/>
              <a:t>the</a:t>
            </a:r>
            <a:r>
              <a:rPr lang="tr-TR" dirty="0" smtClean="0"/>
              <a:t> </a:t>
            </a:r>
            <a:r>
              <a:rPr lang="tr-TR" dirty="0" err="1" smtClean="0"/>
              <a:t>distance</a:t>
            </a:r>
            <a:r>
              <a:rPr lang="tr-TR" dirty="0" smtClean="0"/>
              <a:t> </a:t>
            </a:r>
            <a:r>
              <a:rPr lang="tr-TR" dirty="0" err="1" smtClean="0"/>
              <a:t>between</a:t>
            </a:r>
            <a:r>
              <a:rPr lang="tr-TR" dirty="0" smtClean="0"/>
              <a:t> </a:t>
            </a:r>
            <a:r>
              <a:rPr lang="tr-TR" dirty="0" err="1" smtClean="0"/>
              <a:t>the</a:t>
            </a:r>
            <a:r>
              <a:rPr lang="tr-TR" dirty="0" smtClean="0"/>
              <a:t> </a:t>
            </a:r>
            <a:r>
              <a:rPr lang="tr-TR" dirty="0" err="1" smtClean="0"/>
              <a:t>father</a:t>
            </a:r>
            <a:r>
              <a:rPr lang="tr-TR" dirty="0" smtClean="0"/>
              <a:t> </a:t>
            </a:r>
            <a:r>
              <a:rPr lang="tr-TR" dirty="0" err="1" smtClean="0"/>
              <a:t>and</a:t>
            </a:r>
            <a:r>
              <a:rPr lang="tr-TR" dirty="0" smtClean="0"/>
              <a:t> </a:t>
            </a:r>
            <a:r>
              <a:rPr lang="tr-TR" dirty="0" err="1" smtClean="0"/>
              <a:t>the</a:t>
            </a:r>
            <a:r>
              <a:rPr lang="tr-TR" dirty="0" smtClean="0"/>
              <a:t> son in </a:t>
            </a:r>
            <a:r>
              <a:rPr lang="tr-TR" dirty="0" err="1" smtClean="0"/>
              <a:t>terms</a:t>
            </a:r>
            <a:r>
              <a:rPr lang="tr-TR" dirty="0" smtClean="0"/>
              <a:t> of life, </a:t>
            </a:r>
            <a:r>
              <a:rPr lang="tr-TR" dirty="0" err="1" smtClean="0"/>
              <a:t>one</a:t>
            </a:r>
            <a:r>
              <a:rPr lang="tr-TR" dirty="0" smtClean="0"/>
              <a:t> is </a:t>
            </a:r>
            <a:r>
              <a:rPr lang="tr-TR" dirty="0" err="1" smtClean="0"/>
              <a:t>near</a:t>
            </a:r>
            <a:r>
              <a:rPr lang="tr-TR" dirty="0" smtClean="0"/>
              <a:t> </a:t>
            </a:r>
            <a:r>
              <a:rPr lang="tr-TR" dirty="0" err="1" smtClean="0"/>
              <a:t>death</a:t>
            </a:r>
            <a:r>
              <a:rPr lang="tr-TR" dirty="0" smtClean="0"/>
              <a:t> (as </a:t>
            </a:r>
            <a:r>
              <a:rPr lang="tr-TR" dirty="0" err="1" smtClean="0"/>
              <a:t>the</a:t>
            </a:r>
            <a:r>
              <a:rPr lang="tr-TR" dirty="0" smtClean="0"/>
              <a:t> </a:t>
            </a:r>
            <a:r>
              <a:rPr lang="tr-TR" dirty="0" err="1" smtClean="0"/>
              <a:t>father</a:t>
            </a:r>
            <a:r>
              <a:rPr lang="tr-TR" dirty="0" smtClean="0"/>
              <a:t> is </a:t>
            </a:r>
            <a:r>
              <a:rPr lang="tr-TR" dirty="0" err="1" smtClean="0"/>
              <a:t>now</a:t>
            </a:r>
            <a:r>
              <a:rPr lang="tr-TR" dirty="0" smtClean="0"/>
              <a:t> </a:t>
            </a:r>
            <a:r>
              <a:rPr lang="tr-TR" dirty="0" err="1" smtClean="0"/>
              <a:t>dying</a:t>
            </a:r>
            <a:r>
              <a:rPr lang="tr-TR" dirty="0" smtClean="0"/>
              <a:t>) </a:t>
            </a:r>
            <a:r>
              <a:rPr lang="tr-TR" dirty="0" err="1" smtClean="0"/>
              <a:t>perhaps</a:t>
            </a:r>
            <a:r>
              <a:rPr lang="tr-TR" dirty="0" smtClean="0"/>
              <a:t> </a:t>
            </a:r>
            <a:r>
              <a:rPr lang="tr-TR" dirty="0" err="1" smtClean="0"/>
              <a:t>talking</a:t>
            </a:r>
            <a:r>
              <a:rPr lang="tr-TR" dirty="0" smtClean="0"/>
              <a:t> </a:t>
            </a:r>
            <a:r>
              <a:rPr lang="tr-TR" dirty="0" err="1" smtClean="0"/>
              <a:t>about</a:t>
            </a:r>
            <a:r>
              <a:rPr lang="tr-TR" dirty="0" smtClean="0"/>
              <a:t> </a:t>
            </a:r>
            <a:r>
              <a:rPr lang="tr-TR" dirty="0" err="1" smtClean="0"/>
              <a:t>the</a:t>
            </a:r>
            <a:r>
              <a:rPr lang="tr-TR" dirty="0" smtClean="0"/>
              <a:t> </a:t>
            </a:r>
            <a:r>
              <a:rPr lang="tr-TR" dirty="0" err="1" smtClean="0"/>
              <a:t>valley</a:t>
            </a:r>
            <a:r>
              <a:rPr lang="tr-TR" dirty="0" smtClean="0"/>
              <a:t> of </a:t>
            </a:r>
            <a:r>
              <a:rPr lang="tr-TR" dirty="0" err="1" smtClean="0"/>
              <a:t>death</a:t>
            </a:r>
            <a:r>
              <a:rPr lang="tr-TR" dirty="0" smtClean="0"/>
              <a:t> (</a:t>
            </a:r>
            <a:r>
              <a:rPr lang="tr-TR" dirty="0" err="1" smtClean="0"/>
              <a:t>traditional</a:t>
            </a:r>
            <a:r>
              <a:rPr lang="tr-TR" dirty="0" smtClean="0"/>
              <a:t> </a:t>
            </a:r>
            <a:r>
              <a:rPr lang="tr-TR" dirty="0" err="1" smtClean="0"/>
              <a:t>Christian</a:t>
            </a:r>
            <a:r>
              <a:rPr lang="tr-TR" dirty="0" smtClean="0"/>
              <a:t> </a:t>
            </a:r>
            <a:r>
              <a:rPr lang="tr-TR" dirty="0" err="1" smtClean="0"/>
              <a:t>image</a:t>
            </a:r>
            <a:r>
              <a:rPr lang="tr-TR" dirty="0" smtClean="0"/>
              <a:t>)</a:t>
            </a:r>
          </a:p>
          <a:p>
            <a:r>
              <a:rPr lang="tr-TR" dirty="0" err="1" smtClean="0"/>
              <a:t>The</a:t>
            </a:r>
            <a:r>
              <a:rPr lang="tr-TR" dirty="0" smtClean="0"/>
              <a:t> </a:t>
            </a:r>
            <a:r>
              <a:rPr lang="tr-TR" dirty="0" err="1" smtClean="0"/>
              <a:t>death</a:t>
            </a:r>
            <a:r>
              <a:rPr lang="tr-TR" dirty="0" smtClean="0"/>
              <a:t> </a:t>
            </a:r>
            <a:r>
              <a:rPr lang="tr-TR" dirty="0" err="1" smtClean="0"/>
              <a:t>bed</a:t>
            </a:r>
            <a:r>
              <a:rPr lang="tr-TR" dirty="0" smtClean="0"/>
              <a:t>?</a:t>
            </a:r>
            <a:endParaRPr lang="tr-TR" dirty="0"/>
          </a:p>
        </p:txBody>
      </p:sp>
    </p:spTree>
    <p:extLst>
      <p:ext uri="{BB962C8B-B14F-4D97-AF65-F5344CB8AC3E}">
        <p14:creationId xmlns:p14="http://schemas.microsoft.com/office/powerpoint/2010/main" val="1347812873"/>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4638"/>
            <a:ext cx="7467600" cy="58018"/>
          </a:xfrm>
        </p:spPr>
        <p:txBody>
          <a:bodyPr>
            <a:normAutofit fontScale="90000"/>
          </a:bodyPr>
          <a:lstStyle/>
          <a:p>
            <a:endParaRPr lang="tr-TR" dirty="0"/>
          </a:p>
        </p:txBody>
      </p:sp>
      <p:sp>
        <p:nvSpPr>
          <p:cNvPr id="3" name="İçerik Yer Tutucusu 2"/>
          <p:cNvSpPr>
            <a:spLocks noGrp="1"/>
          </p:cNvSpPr>
          <p:nvPr>
            <p:ph sz="quarter" idx="1"/>
          </p:nvPr>
        </p:nvSpPr>
        <p:spPr>
          <a:xfrm>
            <a:off x="251520" y="116632"/>
            <a:ext cx="8712968" cy="6480720"/>
          </a:xfrm>
        </p:spPr>
        <p:txBody>
          <a:bodyPr/>
          <a:lstStyle/>
          <a:p>
            <a:endParaRPr lang="tr-TR" dirty="0" smtClean="0"/>
          </a:p>
          <a:p>
            <a:r>
              <a:rPr lang="tr-TR" dirty="0" err="1" smtClean="0"/>
              <a:t>Again</a:t>
            </a:r>
            <a:r>
              <a:rPr lang="tr-TR" dirty="0" smtClean="0"/>
              <a:t>, </a:t>
            </a:r>
            <a:r>
              <a:rPr lang="tr-TR" dirty="0" err="1" smtClean="0"/>
              <a:t>we</a:t>
            </a:r>
            <a:r>
              <a:rPr lang="tr-TR" dirty="0" smtClean="0"/>
              <a:t> </a:t>
            </a:r>
            <a:r>
              <a:rPr lang="tr-TR" dirty="0" err="1" smtClean="0"/>
              <a:t>have</a:t>
            </a:r>
            <a:r>
              <a:rPr lang="tr-TR" dirty="0" smtClean="0"/>
              <a:t> </a:t>
            </a:r>
            <a:r>
              <a:rPr lang="tr-TR" dirty="0" err="1" smtClean="0"/>
              <a:t>more</a:t>
            </a:r>
            <a:r>
              <a:rPr lang="tr-TR" dirty="0" smtClean="0"/>
              <a:t> </a:t>
            </a:r>
            <a:r>
              <a:rPr lang="tr-TR" dirty="0" err="1" smtClean="0"/>
              <a:t>commands</a:t>
            </a:r>
            <a:r>
              <a:rPr lang="tr-TR" dirty="0" smtClean="0"/>
              <a:t> </a:t>
            </a:r>
            <a:r>
              <a:rPr lang="tr-TR" dirty="0" err="1" smtClean="0"/>
              <a:t>from</a:t>
            </a:r>
            <a:r>
              <a:rPr lang="tr-TR" dirty="0" smtClean="0"/>
              <a:t> </a:t>
            </a:r>
            <a:r>
              <a:rPr lang="tr-TR" dirty="0" err="1" smtClean="0"/>
              <a:t>the</a:t>
            </a:r>
            <a:r>
              <a:rPr lang="tr-TR" dirty="0" smtClean="0"/>
              <a:t> son, </a:t>
            </a:r>
            <a:r>
              <a:rPr lang="tr-TR" dirty="0" err="1" smtClean="0"/>
              <a:t>we</a:t>
            </a:r>
            <a:r>
              <a:rPr lang="tr-TR" dirty="0" smtClean="0"/>
              <a:t> </a:t>
            </a:r>
            <a:r>
              <a:rPr lang="tr-TR" dirty="0" err="1" smtClean="0"/>
              <a:t>get</a:t>
            </a:r>
            <a:r>
              <a:rPr lang="tr-TR" dirty="0" smtClean="0"/>
              <a:t> </a:t>
            </a:r>
            <a:r>
              <a:rPr lang="tr-TR" dirty="0" err="1" smtClean="0"/>
              <a:t>this</a:t>
            </a:r>
            <a:r>
              <a:rPr lang="tr-TR" dirty="0" smtClean="0"/>
              <a:t> idea of </a:t>
            </a:r>
            <a:r>
              <a:rPr lang="tr-TR" dirty="0" err="1" smtClean="0">
                <a:solidFill>
                  <a:srgbClr val="FF0000"/>
                </a:solidFill>
              </a:rPr>
              <a:t>urgency</a:t>
            </a:r>
            <a:r>
              <a:rPr lang="tr-TR" dirty="0" smtClean="0">
                <a:solidFill>
                  <a:srgbClr val="FF0000"/>
                </a:solidFill>
              </a:rPr>
              <a:t>, </a:t>
            </a:r>
            <a:r>
              <a:rPr lang="tr-TR" dirty="0" err="1" smtClean="0">
                <a:solidFill>
                  <a:srgbClr val="FF0000"/>
                </a:solidFill>
              </a:rPr>
              <a:t>curse</a:t>
            </a:r>
            <a:r>
              <a:rPr lang="tr-TR" dirty="0" smtClean="0">
                <a:solidFill>
                  <a:srgbClr val="FF0000"/>
                </a:solidFill>
              </a:rPr>
              <a:t>, </a:t>
            </a:r>
            <a:r>
              <a:rPr lang="tr-TR" dirty="0" err="1" smtClean="0">
                <a:solidFill>
                  <a:srgbClr val="FF0000"/>
                </a:solidFill>
              </a:rPr>
              <a:t>bless</a:t>
            </a:r>
            <a:r>
              <a:rPr lang="tr-TR" dirty="0" smtClean="0"/>
              <a:t>. </a:t>
            </a:r>
          </a:p>
          <a:p>
            <a:r>
              <a:rPr lang="tr-TR" dirty="0" err="1" smtClean="0"/>
              <a:t>It</a:t>
            </a:r>
            <a:r>
              <a:rPr lang="tr-TR" dirty="0" smtClean="0"/>
              <a:t> </a:t>
            </a:r>
            <a:r>
              <a:rPr lang="tr-TR" dirty="0" err="1" smtClean="0"/>
              <a:t>doesn’t</a:t>
            </a:r>
            <a:r>
              <a:rPr lang="tr-TR" dirty="0" smtClean="0"/>
              <a:t> </a:t>
            </a:r>
            <a:r>
              <a:rPr lang="tr-TR" dirty="0" err="1" smtClean="0"/>
              <a:t>matter</a:t>
            </a:r>
            <a:r>
              <a:rPr lang="tr-TR" dirty="0" smtClean="0"/>
              <a:t> </a:t>
            </a:r>
            <a:r>
              <a:rPr lang="tr-TR" dirty="0" err="1" smtClean="0"/>
              <a:t>what</a:t>
            </a:r>
            <a:r>
              <a:rPr lang="tr-TR" dirty="0" smtClean="0"/>
              <a:t> </a:t>
            </a:r>
            <a:r>
              <a:rPr lang="tr-TR" dirty="0" err="1" smtClean="0"/>
              <a:t>you</a:t>
            </a:r>
            <a:r>
              <a:rPr lang="tr-TR" dirty="0" smtClean="0"/>
              <a:t> say, do </a:t>
            </a:r>
            <a:r>
              <a:rPr lang="tr-TR" dirty="0" err="1" smtClean="0"/>
              <a:t>something</a:t>
            </a:r>
            <a:r>
              <a:rPr lang="tr-TR" dirty="0" smtClean="0"/>
              <a:t> in </a:t>
            </a:r>
            <a:r>
              <a:rPr lang="tr-TR" dirty="0" err="1" smtClean="0"/>
              <a:t>this</a:t>
            </a:r>
            <a:r>
              <a:rPr lang="tr-TR" dirty="0" smtClean="0"/>
              <a:t> final moment </a:t>
            </a:r>
            <a:r>
              <a:rPr lang="tr-TR" dirty="0" err="1" smtClean="0"/>
              <a:t>and</a:t>
            </a:r>
            <a:r>
              <a:rPr lang="tr-TR" dirty="0" smtClean="0"/>
              <a:t> </a:t>
            </a:r>
            <a:r>
              <a:rPr lang="tr-TR" dirty="0" err="1" smtClean="0"/>
              <a:t>then</a:t>
            </a:r>
            <a:r>
              <a:rPr lang="tr-TR" dirty="0" smtClean="0"/>
              <a:t> </a:t>
            </a:r>
            <a:r>
              <a:rPr lang="tr-TR" dirty="0" err="1" smtClean="0"/>
              <a:t>the</a:t>
            </a:r>
            <a:r>
              <a:rPr lang="tr-TR" dirty="0" smtClean="0"/>
              <a:t> </a:t>
            </a:r>
            <a:r>
              <a:rPr lang="tr-TR" dirty="0" err="1" smtClean="0"/>
              <a:t>villanelle</a:t>
            </a:r>
            <a:r>
              <a:rPr lang="tr-TR" dirty="0" smtClean="0"/>
              <a:t> form </a:t>
            </a:r>
            <a:r>
              <a:rPr lang="tr-TR" dirty="0" err="1" smtClean="0"/>
              <a:t>brings</a:t>
            </a:r>
            <a:r>
              <a:rPr lang="tr-TR" dirty="0" smtClean="0"/>
              <a:t> </a:t>
            </a:r>
            <a:r>
              <a:rPr lang="tr-TR" dirty="0" err="1" smtClean="0"/>
              <a:t>the</a:t>
            </a:r>
            <a:r>
              <a:rPr lang="tr-TR" dirty="0" smtClean="0"/>
              <a:t> </a:t>
            </a:r>
            <a:r>
              <a:rPr lang="tr-TR" dirty="0" err="1" smtClean="0"/>
              <a:t>repeated</a:t>
            </a:r>
            <a:r>
              <a:rPr lang="tr-TR" dirty="0" smtClean="0"/>
              <a:t> </a:t>
            </a:r>
            <a:r>
              <a:rPr lang="tr-TR" dirty="0" err="1" smtClean="0"/>
              <a:t>lines</a:t>
            </a:r>
            <a:r>
              <a:rPr lang="tr-TR" dirty="0" smtClean="0"/>
              <a:t> </a:t>
            </a:r>
            <a:r>
              <a:rPr lang="tr-TR" dirty="0" err="1" smtClean="0"/>
              <a:t>together</a:t>
            </a:r>
            <a:r>
              <a:rPr lang="tr-TR" dirty="0" smtClean="0"/>
              <a:t> in </a:t>
            </a:r>
            <a:r>
              <a:rPr lang="tr-TR" dirty="0" err="1" smtClean="0"/>
              <a:t>the</a:t>
            </a:r>
            <a:r>
              <a:rPr lang="tr-TR" dirty="0" smtClean="0"/>
              <a:t> final </a:t>
            </a:r>
            <a:r>
              <a:rPr lang="tr-TR" dirty="0" err="1" smtClean="0"/>
              <a:t>stanza</a:t>
            </a:r>
            <a:r>
              <a:rPr lang="tr-TR" dirty="0" smtClean="0"/>
              <a:t>.</a:t>
            </a:r>
          </a:p>
          <a:p>
            <a:pPr marL="0" indent="0">
              <a:buNone/>
            </a:pPr>
            <a:r>
              <a:rPr lang="tr-TR" dirty="0" smtClean="0"/>
              <a:t>Do not </a:t>
            </a:r>
            <a:r>
              <a:rPr lang="tr-TR" dirty="0" err="1" smtClean="0"/>
              <a:t>go</a:t>
            </a:r>
            <a:r>
              <a:rPr lang="tr-TR" dirty="0" smtClean="0"/>
              <a:t> </a:t>
            </a:r>
            <a:r>
              <a:rPr lang="tr-TR" dirty="0" err="1" smtClean="0"/>
              <a:t>gentle</a:t>
            </a:r>
            <a:r>
              <a:rPr lang="tr-TR" dirty="0" smtClean="0"/>
              <a:t> </a:t>
            </a:r>
            <a:r>
              <a:rPr lang="tr-TR" dirty="0" err="1" smtClean="0"/>
              <a:t>into</a:t>
            </a:r>
            <a:r>
              <a:rPr lang="tr-TR" dirty="0" smtClean="0"/>
              <a:t> </a:t>
            </a:r>
            <a:r>
              <a:rPr lang="tr-TR" dirty="0" err="1" smtClean="0"/>
              <a:t>that</a:t>
            </a:r>
            <a:r>
              <a:rPr lang="tr-TR" dirty="0" smtClean="0"/>
              <a:t> </a:t>
            </a:r>
            <a:r>
              <a:rPr lang="tr-TR" dirty="0" err="1" smtClean="0"/>
              <a:t>good</a:t>
            </a:r>
            <a:r>
              <a:rPr lang="tr-TR" dirty="0" smtClean="0"/>
              <a:t> </a:t>
            </a:r>
            <a:r>
              <a:rPr lang="tr-TR" dirty="0" err="1" smtClean="0"/>
              <a:t>night</a:t>
            </a:r>
            <a:endParaRPr lang="tr-TR" dirty="0" smtClean="0"/>
          </a:p>
          <a:p>
            <a:pPr marL="0" indent="0">
              <a:buNone/>
            </a:pPr>
            <a:r>
              <a:rPr lang="tr-TR" dirty="0" err="1" smtClean="0"/>
              <a:t>Rage</a:t>
            </a:r>
            <a:r>
              <a:rPr lang="tr-TR" dirty="0" smtClean="0"/>
              <a:t>, </a:t>
            </a:r>
            <a:r>
              <a:rPr lang="tr-TR" dirty="0" err="1" smtClean="0"/>
              <a:t>rage</a:t>
            </a:r>
            <a:r>
              <a:rPr lang="tr-TR" dirty="0" smtClean="0"/>
              <a:t> </a:t>
            </a:r>
            <a:r>
              <a:rPr lang="tr-TR" dirty="0" err="1" smtClean="0"/>
              <a:t>against</a:t>
            </a:r>
            <a:r>
              <a:rPr lang="tr-TR" dirty="0" smtClean="0"/>
              <a:t> </a:t>
            </a:r>
            <a:r>
              <a:rPr lang="tr-TR" dirty="0" err="1" smtClean="0"/>
              <a:t>the</a:t>
            </a:r>
            <a:r>
              <a:rPr lang="tr-TR" dirty="0" smtClean="0"/>
              <a:t> </a:t>
            </a:r>
            <a:r>
              <a:rPr lang="tr-TR" dirty="0" err="1" smtClean="0"/>
              <a:t>dying</a:t>
            </a:r>
            <a:r>
              <a:rPr lang="tr-TR" dirty="0" smtClean="0"/>
              <a:t> of </a:t>
            </a:r>
            <a:r>
              <a:rPr lang="tr-TR" dirty="0" err="1" smtClean="0"/>
              <a:t>the</a:t>
            </a:r>
            <a:r>
              <a:rPr lang="tr-TR" dirty="0" smtClean="0"/>
              <a:t> </a:t>
            </a:r>
            <a:r>
              <a:rPr lang="tr-TR" dirty="0" err="1" smtClean="0"/>
              <a:t>light</a:t>
            </a:r>
            <a:r>
              <a:rPr lang="tr-TR" dirty="0" smtClean="0"/>
              <a:t>.</a:t>
            </a:r>
          </a:p>
          <a:p>
            <a:pPr marL="0" indent="0">
              <a:buNone/>
            </a:pPr>
            <a:endParaRPr lang="tr-TR" dirty="0"/>
          </a:p>
          <a:p>
            <a:pPr marL="0" indent="0">
              <a:buNone/>
            </a:pPr>
            <a:r>
              <a:rPr lang="tr-TR" dirty="0" smtClean="0"/>
              <a:t>His final </a:t>
            </a:r>
            <a:r>
              <a:rPr lang="tr-TR" dirty="0" err="1" smtClean="0"/>
              <a:t>words</a:t>
            </a:r>
            <a:r>
              <a:rPr lang="tr-TR" dirty="0" smtClean="0"/>
              <a:t> </a:t>
            </a:r>
            <a:r>
              <a:rPr lang="tr-TR" dirty="0" err="1" smtClean="0"/>
              <a:t>to</a:t>
            </a:r>
            <a:r>
              <a:rPr lang="tr-TR" dirty="0" smtClean="0"/>
              <a:t> his </a:t>
            </a:r>
            <a:r>
              <a:rPr lang="tr-TR" dirty="0" err="1" smtClean="0"/>
              <a:t>father</a:t>
            </a:r>
            <a:r>
              <a:rPr lang="tr-TR" dirty="0" smtClean="0"/>
              <a:t> ‘’</a:t>
            </a:r>
            <a:r>
              <a:rPr lang="tr-TR" dirty="0" err="1" smtClean="0"/>
              <a:t>keep</a:t>
            </a:r>
            <a:r>
              <a:rPr lang="tr-TR" dirty="0" smtClean="0"/>
              <a:t> </a:t>
            </a:r>
            <a:r>
              <a:rPr lang="tr-TR" dirty="0" err="1" smtClean="0"/>
              <a:t>fighting</a:t>
            </a:r>
            <a:r>
              <a:rPr lang="tr-TR" dirty="0" smtClean="0"/>
              <a:t> </a:t>
            </a:r>
            <a:r>
              <a:rPr lang="tr-TR" dirty="0" err="1" smtClean="0"/>
              <a:t>until</a:t>
            </a:r>
            <a:r>
              <a:rPr lang="tr-TR" dirty="0" smtClean="0"/>
              <a:t> </a:t>
            </a:r>
            <a:r>
              <a:rPr lang="tr-TR" dirty="0" err="1" smtClean="0"/>
              <a:t>very</a:t>
            </a:r>
            <a:r>
              <a:rPr lang="tr-TR" dirty="0" smtClean="0"/>
              <a:t> </a:t>
            </a:r>
            <a:r>
              <a:rPr lang="tr-TR" dirty="0" err="1" smtClean="0"/>
              <a:t>very</a:t>
            </a:r>
            <a:r>
              <a:rPr lang="tr-TR" dirty="0" smtClean="0"/>
              <a:t> </a:t>
            </a:r>
            <a:r>
              <a:rPr lang="tr-TR" dirty="0" err="1" smtClean="0"/>
              <a:t>end</a:t>
            </a:r>
            <a:r>
              <a:rPr lang="tr-TR" dirty="0" smtClean="0"/>
              <a:t>’’. </a:t>
            </a:r>
            <a:endParaRPr lang="tr-TR" dirty="0"/>
          </a:p>
        </p:txBody>
      </p:sp>
    </p:spTree>
    <p:extLst>
      <p:ext uri="{BB962C8B-B14F-4D97-AF65-F5344CB8AC3E}">
        <p14:creationId xmlns:p14="http://schemas.microsoft.com/office/powerpoint/2010/main" val="14399771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4638"/>
            <a:ext cx="7467600" cy="58018"/>
          </a:xfrm>
        </p:spPr>
        <p:txBody>
          <a:bodyPr>
            <a:normAutofit fontScale="90000"/>
          </a:bodyPr>
          <a:lstStyle/>
          <a:p>
            <a:endParaRPr lang="tr-TR" dirty="0"/>
          </a:p>
        </p:txBody>
      </p:sp>
      <p:sp>
        <p:nvSpPr>
          <p:cNvPr id="3" name="İçerik Yer Tutucusu 2"/>
          <p:cNvSpPr>
            <a:spLocks noGrp="1"/>
          </p:cNvSpPr>
          <p:nvPr>
            <p:ph sz="quarter" idx="1"/>
          </p:nvPr>
        </p:nvSpPr>
        <p:spPr>
          <a:xfrm>
            <a:off x="179512" y="116632"/>
            <a:ext cx="8964488" cy="6624736"/>
          </a:xfrm>
        </p:spPr>
        <p:txBody>
          <a:bodyPr/>
          <a:lstStyle/>
          <a:p>
            <a:endParaRPr lang="tr-TR" dirty="0" smtClean="0"/>
          </a:p>
          <a:p>
            <a:r>
              <a:rPr lang="en-US" dirty="0"/>
              <a:t>Religion figures largely in his work, but it would be a mistake to assume that his God is the merciful being of the New Testament, or even the stern desert deity of the Old. </a:t>
            </a:r>
            <a:endParaRPr lang="tr-TR" dirty="0" smtClean="0"/>
          </a:p>
          <a:p>
            <a:endParaRPr lang="tr-TR" dirty="0"/>
          </a:p>
          <a:p>
            <a:r>
              <a:rPr lang="en-US" dirty="0" smtClean="0"/>
              <a:t>In </a:t>
            </a:r>
            <a:r>
              <a:rPr lang="en-US" dirty="0"/>
              <a:t>his writings we may detect the dark presence of primeval gods; the pagan gods of the Celts who were cruel, violent, and savage in their retribution. </a:t>
            </a:r>
            <a:endParaRPr lang="tr-TR" dirty="0"/>
          </a:p>
          <a:p>
            <a:r>
              <a:rPr lang="en-US" dirty="0" smtClean="0"/>
              <a:t>Certainly</a:t>
            </a:r>
            <a:r>
              <a:rPr lang="en-US" dirty="0"/>
              <a:t>, there is little promise of future salvation in his work. </a:t>
            </a:r>
            <a:endParaRPr lang="tr-TR" dirty="0" smtClean="0"/>
          </a:p>
          <a:p>
            <a:r>
              <a:rPr lang="en-US" dirty="0" smtClean="0"/>
              <a:t>Death </a:t>
            </a:r>
            <a:r>
              <a:rPr lang="en-US" dirty="0"/>
              <a:t>is inimical, inevitable. </a:t>
            </a:r>
            <a:endParaRPr lang="tr-TR" dirty="0" smtClean="0"/>
          </a:p>
          <a:p>
            <a:r>
              <a:rPr lang="en-US" dirty="0" smtClean="0"/>
              <a:t>He </a:t>
            </a:r>
            <a:r>
              <a:rPr lang="en-US" dirty="0"/>
              <a:t>wrote, in an introduction to one of his books of verse, that his poems were written to the glory of God–but we must never visualize his God as the one with which we are familiar.</a:t>
            </a:r>
            <a:endParaRPr lang="tr-TR" dirty="0"/>
          </a:p>
        </p:txBody>
      </p:sp>
    </p:spTree>
    <p:extLst>
      <p:ext uri="{BB962C8B-B14F-4D97-AF65-F5344CB8AC3E}">
        <p14:creationId xmlns:p14="http://schemas.microsoft.com/office/powerpoint/2010/main" val="148570638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4638"/>
            <a:ext cx="7467600" cy="58018"/>
          </a:xfrm>
        </p:spPr>
        <p:txBody>
          <a:bodyPr>
            <a:normAutofit fontScale="90000"/>
          </a:bodyPr>
          <a:lstStyle/>
          <a:p>
            <a:endParaRPr lang="tr-TR" dirty="0"/>
          </a:p>
        </p:txBody>
      </p:sp>
      <p:sp>
        <p:nvSpPr>
          <p:cNvPr id="3" name="İçerik Yer Tutucusu 2"/>
          <p:cNvSpPr>
            <a:spLocks noGrp="1"/>
          </p:cNvSpPr>
          <p:nvPr>
            <p:ph sz="quarter" idx="1"/>
          </p:nvPr>
        </p:nvSpPr>
        <p:spPr>
          <a:xfrm>
            <a:off x="179512" y="116632"/>
            <a:ext cx="8856984" cy="6624736"/>
          </a:xfrm>
        </p:spPr>
        <p:txBody>
          <a:bodyPr/>
          <a:lstStyle/>
          <a:p>
            <a:endParaRPr lang="tr-TR" dirty="0" smtClean="0"/>
          </a:p>
          <a:p>
            <a:endParaRPr lang="tr-TR" dirty="0" smtClean="0"/>
          </a:p>
          <a:p>
            <a:r>
              <a:rPr lang="en-US" dirty="0" smtClean="0"/>
              <a:t>The </a:t>
            </a:r>
            <a:r>
              <a:rPr lang="en-US" dirty="0"/>
              <a:t>small boy who later became the most famous poet of Wales was the product of two directly opposed natures; two directly opposed cultures. </a:t>
            </a:r>
            <a:endParaRPr lang="tr-TR" dirty="0" smtClean="0"/>
          </a:p>
          <a:p>
            <a:r>
              <a:rPr lang="en-US" dirty="0" smtClean="0"/>
              <a:t>Despite </a:t>
            </a:r>
            <a:r>
              <a:rPr lang="en-US" dirty="0"/>
              <a:t>early maternal guidance, Dylan was influenced most strongly by his irascible father, who refused to have Welsh even spoken in the house. </a:t>
            </a:r>
            <a:endParaRPr lang="tr-TR" dirty="0" smtClean="0"/>
          </a:p>
          <a:p>
            <a:r>
              <a:rPr lang="en-US" dirty="0" smtClean="0"/>
              <a:t>David </a:t>
            </a:r>
            <a:r>
              <a:rPr lang="en-US" dirty="0"/>
              <a:t>John Thomas was steeped in the diverse and poetic language of Shakespeare, which he often recited to his small son. These sonorous recitations undoubtedly had a lasting effect on Dylan. </a:t>
            </a:r>
            <a:endParaRPr lang="tr-TR" dirty="0" smtClean="0"/>
          </a:p>
          <a:p>
            <a:r>
              <a:rPr lang="en-US" dirty="0" smtClean="0"/>
              <a:t>Long </a:t>
            </a:r>
            <a:r>
              <a:rPr lang="en-US" dirty="0"/>
              <a:t>before he began writing, he fell in love with words–powerful, vigorous, and beautiful in their manifold meanings.</a:t>
            </a:r>
            <a:endParaRPr lang="tr-TR" dirty="0"/>
          </a:p>
        </p:txBody>
      </p:sp>
    </p:spTree>
    <p:extLst>
      <p:ext uri="{BB962C8B-B14F-4D97-AF65-F5344CB8AC3E}">
        <p14:creationId xmlns:p14="http://schemas.microsoft.com/office/powerpoint/2010/main" val="195987335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4638"/>
            <a:ext cx="7467600" cy="58018"/>
          </a:xfrm>
        </p:spPr>
        <p:txBody>
          <a:bodyPr>
            <a:normAutofit fontScale="90000"/>
          </a:bodyPr>
          <a:lstStyle/>
          <a:p>
            <a:endParaRPr lang="tr-TR" dirty="0"/>
          </a:p>
        </p:txBody>
      </p:sp>
      <p:sp>
        <p:nvSpPr>
          <p:cNvPr id="3" name="İçerik Yer Tutucusu 2"/>
          <p:cNvSpPr>
            <a:spLocks noGrp="1"/>
          </p:cNvSpPr>
          <p:nvPr>
            <p:ph sz="quarter" idx="1"/>
          </p:nvPr>
        </p:nvSpPr>
        <p:spPr>
          <a:xfrm>
            <a:off x="179512" y="188640"/>
            <a:ext cx="8964488" cy="6552728"/>
          </a:xfrm>
        </p:spPr>
        <p:txBody>
          <a:bodyPr/>
          <a:lstStyle/>
          <a:p>
            <a:endParaRPr lang="tr-TR" dirty="0" smtClean="0"/>
          </a:p>
          <a:p>
            <a:endParaRPr lang="tr-TR" dirty="0" smtClean="0"/>
          </a:p>
          <a:p>
            <a:r>
              <a:rPr lang="en-US" dirty="0" smtClean="0"/>
              <a:t>Thomas </a:t>
            </a:r>
            <a:r>
              <a:rPr lang="en-US" dirty="0"/>
              <a:t>was a neurotic, sickly child who shied away from school and preferred reading on his own. </a:t>
            </a:r>
            <a:endParaRPr lang="tr-TR" dirty="0" smtClean="0"/>
          </a:p>
          <a:p>
            <a:r>
              <a:rPr lang="en-US" dirty="0" smtClean="0"/>
              <a:t>He </a:t>
            </a:r>
            <a:r>
              <a:rPr lang="en-US" dirty="0"/>
              <a:t>read all of D. H. Lawrence‘s poetry, impressed by vivid descriptions of the natural world. </a:t>
            </a:r>
            <a:endParaRPr lang="tr-TR" dirty="0" smtClean="0"/>
          </a:p>
          <a:p>
            <a:r>
              <a:rPr lang="en-US" dirty="0" smtClean="0"/>
              <a:t>Fascinated </a:t>
            </a:r>
            <a:r>
              <a:rPr lang="en-US" dirty="0"/>
              <a:t>by language, he excelled in English and reading but neglected other subjects. </a:t>
            </a:r>
            <a:endParaRPr lang="tr-TR" dirty="0" smtClean="0"/>
          </a:p>
          <a:p>
            <a:r>
              <a:rPr lang="en-US" dirty="0" smtClean="0"/>
              <a:t>He </a:t>
            </a:r>
            <a:r>
              <a:rPr lang="en-US" dirty="0"/>
              <a:t>dropped out of school at sixteen to become a junior reporter for the South Wales Daily Post</a:t>
            </a:r>
            <a:r>
              <a:rPr lang="en-US" dirty="0" smtClean="0"/>
              <a:t>.</a:t>
            </a:r>
            <a:endParaRPr lang="tr-TR" dirty="0" smtClean="0"/>
          </a:p>
          <a:p>
            <a:r>
              <a:rPr lang="en-US" dirty="0"/>
              <a:t>By December of 1932, he left his job at the Post and decided to concentrate on his poetry full-time. </a:t>
            </a:r>
            <a:endParaRPr lang="tr-TR" dirty="0" smtClean="0"/>
          </a:p>
          <a:p>
            <a:r>
              <a:rPr lang="en-US" dirty="0" smtClean="0"/>
              <a:t>It </a:t>
            </a:r>
            <a:r>
              <a:rPr lang="en-US" dirty="0"/>
              <a:t>was during this time, in his late teens, that Thomas wrote more than half of his collected poems.</a:t>
            </a:r>
            <a:endParaRPr lang="tr-TR" dirty="0"/>
          </a:p>
        </p:txBody>
      </p:sp>
    </p:spTree>
    <p:extLst>
      <p:ext uri="{BB962C8B-B14F-4D97-AF65-F5344CB8AC3E}">
        <p14:creationId xmlns:p14="http://schemas.microsoft.com/office/powerpoint/2010/main" val="184970978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4638"/>
            <a:ext cx="7467600" cy="58018"/>
          </a:xfrm>
        </p:spPr>
        <p:txBody>
          <a:bodyPr>
            <a:normAutofit fontScale="90000"/>
          </a:bodyPr>
          <a:lstStyle/>
          <a:p>
            <a:endParaRPr lang="tr-TR" dirty="0"/>
          </a:p>
        </p:txBody>
      </p:sp>
      <p:sp>
        <p:nvSpPr>
          <p:cNvPr id="3" name="İçerik Yer Tutucusu 2"/>
          <p:cNvSpPr>
            <a:spLocks noGrp="1"/>
          </p:cNvSpPr>
          <p:nvPr>
            <p:ph sz="quarter" idx="1"/>
          </p:nvPr>
        </p:nvSpPr>
        <p:spPr>
          <a:xfrm>
            <a:off x="179512" y="116632"/>
            <a:ext cx="8964488" cy="6624736"/>
          </a:xfrm>
        </p:spPr>
        <p:txBody>
          <a:bodyPr/>
          <a:lstStyle/>
          <a:p>
            <a:endParaRPr lang="tr-TR" dirty="0" smtClean="0"/>
          </a:p>
          <a:p>
            <a:endParaRPr lang="tr-TR" dirty="0" smtClean="0"/>
          </a:p>
          <a:p>
            <a:pPr marL="0" indent="0">
              <a:buNone/>
            </a:pPr>
            <a:r>
              <a:rPr lang="en-US" dirty="0" smtClean="0"/>
              <a:t>In </a:t>
            </a:r>
            <a:r>
              <a:rPr lang="en-US" dirty="0"/>
              <a:t>1934, when Thomas was twenty, he moved to London, won the Poet’s Corner book prize, and published his first book, 18 Poems (The Fortune press), to great acclaim. </a:t>
            </a:r>
            <a:endParaRPr lang="tr-TR" dirty="0" smtClean="0"/>
          </a:p>
          <a:p>
            <a:pPr marL="0" indent="0">
              <a:buNone/>
            </a:pPr>
            <a:endParaRPr lang="tr-TR" dirty="0" smtClean="0"/>
          </a:p>
          <a:p>
            <a:r>
              <a:rPr lang="en-US" dirty="0" smtClean="0"/>
              <a:t>The </a:t>
            </a:r>
            <a:r>
              <a:rPr lang="en-US" dirty="0"/>
              <a:t>book drew from a collection of poetry notebooks that Thomas had written years earlier, as would many of his most popular books. </a:t>
            </a:r>
            <a:endParaRPr lang="tr-TR" dirty="0" smtClean="0"/>
          </a:p>
          <a:p>
            <a:pPr marL="0" indent="0">
              <a:buNone/>
            </a:pPr>
            <a:endParaRPr lang="tr-TR" dirty="0" smtClean="0"/>
          </a:p>
          <a:p>
            <a:r>
              <a:rPr lang="en-US" dirty="0" smtClean="0"/>
              <a:t>During </a:t>
            </a:r>
            <a:r>
              <a:rPr lang="en-US" dirty="0"/>
              <a:t>this period of success, Thomas also began a habit of alcohol abuse</a:t>
            </a:r>
            <a:r>
              <a:rPr lang="en-US" dirty="0" smtClean="0"/>
              <a:t>.</a:t>
            </a:r>
            <a:endParaRPr lang="tr-TR" dirty="0" smtClean="0"/>
          </a:p>
          <a:p>
            <a:endParaRPr lang="tr-TR" dirty="0"/>
          </a:p>
        </p:txBody>
      </p:sp>
    </p:spTree>
    <p:extLst>
      <p:ext uri="{BB962C8B-B14F-4D97-AF65-F5344CB8AC3E}">
        <p14:creationId xmlns:p14="http://schemas.microsoft.com/office/powerpoint/2010/main" val="316338546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4638"/>
            <a:ext cx="7467600" cy="58018"/>
          </a:xfrm>
        </p:spPr>
        <p:txBody>
          <a:bodyPr>
            <a:normAutofit fontScale="90000"/>
          </a:bodyPr>
          <a:lstStyle/>
          <a:p>
            <a:endParaRPr lang="tr-TR" dirty="0"/>
          </a:p>
        </p:txBody>
      </p:sp>
      <p:sp>
        <p:nvSpPr>
          <p:cNvPr id="3" name="İçerik Yer Tutucusu 2"/>
          <p:cNvSpPr>
            <a:spLocks noGrp="1"/>
          </p:cNvSpPr>
          <p:nvPr>
            <p:ph sz="quarter" idx="1"/>
          </p:nvPr>
        </p:nvSpPr>
        <p:spPr>
          <a:xfrm>
            <a:off x="107504" y="116632"/>
            <a:ext cx="8928992" cy="6741368"/>
          </a:xfrm>
        </p:spPr>
        <p:txBody>
          <a:bodyPr>
            <a:normAutofit lnSpcReduction="10000"/>
          </a:bodyPr>
          <a:lstStyle/>
          <a:p>
            <a:endParaRPr lang="tr-TR" dirty="0" smtClean="0"/>
          </a:p>
          <a:p>
            <a:r>
              <a:rPr lang="en-US" dirty="0"/>
              <a:t>Unlike his contemporaries, T. S. Eliot and W. H. Auden, Thomas was not concerned with exhibiting themes of social and intellectual issues, and his writing, with its intense lyricism and highly charged emotion, has more in common with the Romantic tradition</a:t>
            </a:r>
            <a:r>
              <a:rPr lang="en-US" dirty="0" smtClean="0"/>
              <a:t>.</a:t>
            </a:r>
            <a:endParaRPr lang="tr-TR" dirty="0" smtClean="0"/>
          </a:p>
          <a:p>
            <a:r>
              <a:rPr lang="tr-TR" dirty="0"/>
              <a:t>H</a:t>
            </a:r>
            <a:r>
              <a:rPr lang="en-US" dirty="0" smtClean="0"/>
              <a:t>e </a:t>
            </a:r>
            <a:r>
              <a:rPr lang="en-US" dirty="0"/>
              <a:t>loved the verses of William Blake and George </a:t>
            </a:r>
            <a:r>
              <a:rPr lang="en-US" dirty="0" smtClean="0"/>
              <a:t>Herbert.</a:t>
            </a:r>
            <a:endParaRPr lang="tr-TR" dirty="0"/>
          </a:p>
          <a:p>
            <a:r>
              <a:rPr lang="tr-TR" dirty="0" smtClean="0"/>
              <a:t>T</a:t>
            </a:r>
            <a:r>
              <a:rPr lang="en-US" dirty="0" smtClean="0"/>
              <a:t>he </a:t>
            </a:r>
            <a:r>
              <a:rPr lang="en-US" dirty="0"/>
              <a:t>Romantics of the early 19th century shaped his future work</a:t>
            </a:r>
            <a:r>
              <a:rPr lang="en-US" dirty="0" smtClean="0"/>
              <a:t>.</a:t>
            </a:r>
            <a:endParaRPr lang="tr-TR" dirty="0" smtClean="0"/>
          </a:p>
          <a:p>
            <a:r>
              <a:rPr lang="en-US" dirty="0"/>
              <a:t>After a youthful bout with bronchitis, Dylan’s health gave some cause for concern. He always believed he would meet a premature death and was a dedicated hypochondriac, with a firm conviction that he would die young of consumption. </a:t>
            </a:r>
            <a:endParaRPr lang="tr-TR" dirty="0" smtClean="0"/>
          </a:p>
          <a:p>
            <a:r>
              <a:rPr lang="en-US" dirty="0" smtClean="0"/>
              <a:t>He </a:t>
            </a:r>
            <a:r>
              <a:rPr lang="en-US" dirty="0"/>
              <a:t>did develop a fearsome cough, but it was from smoking. Asthma and excessive smoking from the age of 15 ruined his lungs. His obsession with the poet John Keats resulted in his identification with the young genius who died of tuberculosis. </a:t>
            </a:r>
            <a:endParaRPr lang="tr-TR" dirty="0"/>
          </a:p>
        </p:txBody>
      </p:sp>
    </p:spTree>
    <p:extLst>
      <p:ext uri="{BB962C8B-B14F-4D97-AF65-F5344CB8AC3E}">
        <p14:creationId xmlns:p14="http://schemas.microsoft.com/office/powerpoint/2010/main" val="3436893074"/>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umba">
  <a:themeElements>
    <a:clrScheme name="Cumba">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Cumba">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Cumba">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1496</TotalTime>
  <Words>4675</Words>
  <Application>Microsoft Office PowerPoint</Application>
  <PresentationFormat>Ekran Gösterisi (4:3)</PresentationFormat>
  <Paragraphs>256</Paragraphs>
  <Slides>42</Slides>
  <Notes>0</Notes>
  <HiddenSlides>0</HiddenSlides>
  <MMClips>0</MMClips>
  <ScaleCrop>false</ScaleCrop>
  <HeadingPairs>
    <vt:vector size="4" baseType="variant">
      <vt:variant>
        <vt:lpstr>Tema</vt:lpstr>
      </vt:variant>
      <vt:variant>
        <vt:i4>1</vt:i4>
      </vt:variant>
      <vt:variant>
        <vt:lpstr>Slayt Başlıkları</vt:lpstr>
      </vt:variant>
      <vt:variant>
        <vt:i4>42</vt:i4>
      </vt:variant>
    </vt:vector>
  </HeadingPairs>
  <TitlesOfParts>
    <vt:vector size="43" baseType="lpstr">
      <vt:lpstr>Cumba</vt:lpstr>
      <vt:lpstr>DYLAN THOMAS (1914-1953)</vt:lpstr>
      <vt:lpstr>BIOGRAPHY</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DYLAN THOMAS AND ROMANTICISM</vt:lpstr>
      <vt:lpstr>PowerPoint Sunusu</vt:lpstr>
      <vt:lpstr>PowerPoint Sunusu</vt:lpstr>
      <vt:lpstr>PowerPoint Sunusu</vt:lpstr>
      <vt:lpstr>DEATH-MYTH IN THE POEMS OF THOMAS</vt:lpstr>
      <vt:lpstr>PowerPoint Sunusu</vt:lpstr>
      <vt:lpstr>PowerPoint Sunusu</vt:lpstr>
      <vt:lpstr>THE IMAGERY OF DYLAN THOMAS</vt:lpstr>
      <vt:lpstr>PowerPoint Sunusu</vt:lpstr>
      <vt:lpstr>PowerPoint Sunusu</vt:lpstr>
      <vt:lpstr>THE POETIC STYLE OF DYLAN THOMAS</vt:lpstr>
      <vt:lpstr>PowerPoint Sunusu</vt:lpstr>
      <vt:lpstr>PowerPoint Sunusu</vt:lpstr>
      <vt:lpstr>DO NOT GO GENTLE INTO THAT GOOD NIGHT</vt:lpstr>
      <vt:lpstr> </vt:lpstr>
      <vt:lpstr>PowerPoint Sunusu</vt:lpstr>
      <vt:lpstr>FORM OF THE POEM</vt:lpstr>
      <vt:lpstr>PowerPoint Sunusu</vt:lpstr>
      <vt:lpstr>STANZA 1</vt:lpstr>
      <vt:lpstr>PowerPoint Sunusu</vt:lpstr>
      <vt:lpstr>STANZA 2</vt:lpstr>
      <vt:lpstr>PowerPoint Sunusu</vt:lpstr>
      <vt:lpstr>STANZA 3</vt:lpstr>
      <vt:lpstr>PowerPoint Sunusu</vt:lpstr>
      <vt:lpstr>STANZA 4</vt:lpstr>
      <vt:lpstr>STANZA 5</vt:lpstr>
      <vt:lpstr>PowerPoint Sunusu</vt:lpstr>
      <vt:lpstr>STANZA 6</vt:lpstr>
      <vt:lpstr>PowerPoint Sunusu</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DYLAN THOMAS (1914-1953)</dc:title>
  <dc:creator>Emrah Işık</dc:creator>
  <cp:lastModifiedBy>Emrah Işık</cp:lastModifiedBy>
  <cp:revision>26</cp:revision>
  <dcterms:created xsi:type="dcterms:W3CDTF">2017-12-27T08:10:27Z</dcterms:created>
  <dcterms:modified xsi:type="dcterms:W3CDTF">2017-12-28T09:19:36Z</dcterms:modified>
</cp:coreProperties>
</file>