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70" r:id="rId4"/>
    <p:sldId id="261" r:id="rId5"/>
    <p:sldId id="258" r:id="rId6"/>
    <p:sldId id="263" r:id="rId7"/>
    <p:sldId id="262" r:id="rId8"/>
    <p:sldId id="259" r:id="rId9"/>
    <p:sldId id="264" r:id="rId10"/>
    <p:sldId id="265" r:id="rId11"/>
    <p:sldId id="260" r:id="rId12"/>
    <p:sldId id="266" r:id="rId13"/>
    <p:sldId id="267" r:id="rId14"/>
    <p:sldId id="268" r:id="rId15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3345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541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9682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083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2609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2438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98871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42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98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6334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728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5634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57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70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5133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068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340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EE0CBC0-76B1-4CCF-B3DC-E52FA3C41764}" type="datetimeFigureOut">
              <a:rPr lang="tr-TR" smtClean="0"/>
              <a:pPr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6399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42440" y="0"/>
            <a:ext cx="10668000" cy="2387600"/>
          </a:xfrm>
        </p:spPr>
        <p:txBody>
          <a:bodyPr>
            <a:normAutofit/>
          </a:bodyPr>
          <a:lstStyle/>
          <a:p>
            <a:r>
              <a:rPr lang="tr-TR" sz="3600" dirty="0"/>
              <a:t>ZTO440 PROJE HAZIRLAMA VE DEĞERLENDİRME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42440" y="2552700"/>
            <a:ext cx="11220773" cy="17526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tr-TR" sz="3000" dirty="0"/>
              <a:t>Doç. Dr. SELEN DEVİREN SAYGIN</a:t>
            </a:r>
          </a:p>
          <a:p>
            <a:pPr algn="ctr"/>
            <a:r>
              <a:rPr lang="tr-TR" sz="3000" dirty="0"/>
              <a:t>Ankara Üniversitesi</a:t>
            </a:r>
          </a:p>
          <a:p>
            <a:pPr algn="ctr"/>
            <a:r>
              <a:rPr lang="tr-TR" sz="3000" dirty="0"/>
              <a:t> Ziraat Fakültesi</a:t>
            </a:r>
          </a:p>
          <a:p>
            <a:pPr algn="ctr"/>
            <a:r>
              <a:rPr lang="tr-TR" sz="3000" dirty="0"/>
              <a:t> Toprak Bilimi ve Bitki Besleme Bölümü</a:t>
            </a:r>
          </a:p>
          <a:p>
            <a:pPr algn="ctr"/>
            <a:endParaRPr lang="tr-TR" sz="3000" dirty="0"/>
          </a:p>
          <a:p>
            <a:pPr algn="ctr"/>
            <a:endParaRPr lang="tr-TR" sz="3000" dirty="0"/>
          </a:p>
        </p:txBody>
      </p:sp>
      <p:sp>
        <p:nvSpPr>
          <p:cNvPr id="4" name="3 Dikdörtgen"/>
          <p:cNvSpPr/>
          <p:nvPr/>
        </p:nvSpPr>
        <p:spPr>
          <a:xfrm>
            <a:off x="2828440" y="4665997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2400" dirty="0"/>
              <a:t>Ankara</a:t>
            </a:r>
          </a:p>
          <a:p>
            <a:pPr algn="ctr"/>
            <a:r>
              <a:rPr lang="tr-TR" sz="2400" dirty="0"/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3195606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CE30442C-EAB0-4A60-B5B9-EE5B3DF35D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000" t="24876" r="32375" b="14205"/>
          <a:stretch/>
        </p:blipFill>
        <p:spPr>
          <a:xfrm>
            <a:off x="236220" y="172246"/>
            <a:ext cx="11719560" cy="6513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846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takeholder analysis matrix example ile ilgili görsel sonucu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0680" y="86273"/>
            <a:ext cx="8808720" cy="6613445"/>
          </a:xfrm>
          <a:prstGeom prst="rect">
            <a:avLst/>
          </a:prstGeom>
          <a:noFill/>
        </p:spPr>
      </p:pic>
      <p:sp>
        <p:nvSpPr>
          <p:cNvPr id="5" name="4 Metin kutusu"/>
          <p:cNvSpPr txBox="1"/>
          <p:nvPr/>
        </p:nvSpPr>
        <p:spPr>
          <a:xfrm rot="16200000">
            <a:off x="-821410" y="2727702"/>
            <a:ext cx="38359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000" dirty="0">
                <a:solidFill>
                  <a:srgbClr val="FF0000"/>
                </a:solidFill>
              </a:rPr>
              <a:t>Örnek Paydaş Analizi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1250E410-0D4B-4224-946F-663491C880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999" t="25099" r="43955" b="28088"/>
          <a:stretch/>
        </p:blipFill>
        <p:spPr>
          <a:xfrm>
            <a:off x="199643" y="447463"/>
            <a:ext cx="11338885" cy="5963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5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ED53A656-D253-4D7B-AA83-327BAE91F50A}"/>
              </a:ext>
            </a:extLst>
          </p:cNvPr>
          <p:cNvSpPr txBox="1"/>
          <p:nvPr/>
        </p:nvSpPr>
        <p:spPr>
          <a:xfrm>
            <a:off x="609600" y="640080"/>
            <a:ext cx="65437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>
                <a:solidFill>
                  <a:srgbClr val="FF0000"/>
                </a:solidFill>
                <a:highlight>
                  <a:srgbClr val="FFFF00"/>
                </a:highlight>
              </a:rPr>
              <a:t>Paydaş analizi nasıl yapılır?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26B43C7E-669D-417C-88A7-1E17B36CD837}"/>
              </a:ext>
            </a:extLst>
          </p:cNvPr>
          <p:cNvSpPr txBox="1"/>
          <p:nvPr/>
        </p:nvSpPr>
        <p:spPr>
          <a:xfrm>
            <a:off x="396240" y="1569720"/>
            <a:ext cx="1094232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tr-TR" sz="2600" dirty="0">
                <a:solidFill>
                  <a:schemeClr val="bg1"/>
                </a:solidFill>
              </a:rPr>
              <a:t>Sorunun tespit edilmesi: Sorun ağacı</a:t>
            </a:r>
          </a:p>
          <a:p>
            <a:pPr marL="342900" indent="-342900">
              <a:buFont typeface="+mj-lt"/>
              <a:buAutoNum type="arabicPeriod"/>
            </a:pPr>
            <a:r>
              <a:rPr lang="tr-TR" sz="2600" dirty="0">
                <a:solidFill>
                  <a:schemeClr val="bg1"/>
                </a:solidFill>
              </a:rPr>
              <a:t>Sorun ve Hedefle ilgili bağlantısı/çıkarı/ilişkisi olan kişilerin belirlenmesi</a:t>
            </a:r>
          </a:p>
          <a:p>
            <a:pPr marL="342900" indent="-342900">
              <a:buFont typeface="+mj-lt"/>
              <a:buAutoNum type="arabicPeriod"/>
            </a:pPr>
            <a:r>
              <a:rPr lang="tr-TR" sz="2600" dirty="0">
                <a:solidFill>
                  <a:schemeClr val="bg1"/>
                </a:solidFill>
              </a:rPr>
              <a:t>Planlanan projedeki sorun ve hedeflerle olan gizli ve açık ilgilerinin belirlenmesi</a:t>
            </a:r>
          </a:p>
          <a:p>
            <a:pPr marL="342900" indent="-342900">
              <a:buFont typeface="+mj-lt"/>
              <a:buAutoNum type="arabicPeriod"/>
            </a:pPr>
            <a:r>
              <a:rPr lang="tr-TR" sz="2600" dirty="0">
                <a:solidFill>
                  <a:schemeClr val="bg1"/>
                </a:solidFill>
              </a:rPr>
              <a:t>Projenin bu ilgilere yönelik etkisinin belirlenmesi (olumlu-olumsuz)</a:t>
            </a:r>
          </a:p>
          <a:p>
            <a:pPr marL="342900" indent="-342900">
              <a:buFont typeface="+mj-lt"/>
              <a:buAutoNum type="arabicPeriod"/>
            </a:pPr>
            <a:r>
              <a:rPr lang="tr-TR" sz="2600" dirty="0">
                <a:solidFill>
                  <a:schemeClr val="bg1"/>
                </a:solidFill>
              </a:rPr>
              <a:t>Projenin amaçları açısından olası rollerinin, farklı çıkarlarını/beklentilerini, projeye katılım açısından güçlü ve zayıf yönlerinin tespit edilmesi</a:t>
            </a:r>
          </a:p>
          <a:p>
            <a:pPr marL="342900" indent="-342900">
              <a:buFont typeface="+mj-lt"/>
              <a:buAutoNum type="arabicPeriod"/>
            </a:pPr>
            <a:r>
              <a:rPr lang="tr-TR" sz="2600" dirty="0">
                <a:solidFill>
                  <a:schemeClr val="bg1"/>
                </a:solidFill>
              </a:rPr>
              <a:t>Proje döngüsünün her aşamasına katılması gereken paydaşların belirlenmesi</a:t>
            </a:r>
          </a:p>
          <a:p>
            <a:pPr marL="342900" indent="-342900">
              <a:buFont typeface="+mj-lt"/>
              <a:buAutoNum type="arabicPeriod"/>
            </a:pPr>
            <a:r>
              <a:rPr lang="tr-TR" sz="2600" dirty="0">
                <a:solidFill>
                  <a:schemeClr val="bg1"/>
                </a:solidFill>
              </a:rPr>
              <a:t>Paydaşlar arası ilişkilerde olası işbirliği ve çatışmaların belirlenmesi</a:t>
            </a:r>
          </a:p>
          <a:p>
            <a:pPr marL="342900" indent="-342900">
              <a:buFont typeface="+mj-lt"/>
              <a:buAutoNum type="arabicPeriod"/>
            </a:pPr>
            <a:endParaRPr lang="tr-TR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75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977979A-6CCC-44AE-A620-EF1535120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" y="94363"/>
            <a:ext cx="9956800" cy="1143000"/>
          </a:xfrm>
        </p:spPr>
        <p:txBody>
          <a:bodyPr/>
          <a:lstStyle/>
          <a:p>
            <a:r>
              <a:rPr lang="tr-TR" dirty="0"/>
              <a:t>Paydaş analiz </a:t>
            </a:r>
            <a:r>
              <a:rPr lang="tr-TR" dirty="0" err="1"/>
              <a:t>matriksi</a:t>
            </a:r>
            <a:endParaRPr lang="tr-TR" dirty="0"/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81D561B5-363D-4831-B86A-2CC0AFABFA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389879"/>
              </p:ext>
            </p:extLst>
          </p:nvPr>
        </p:nvGraphicFramePr>
        <p:xfrm>
          <a:off x="259080" y="1082358"/>
          <a:ext cx="11521440" cy="5345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340">
                  <a:extLst>
                    <a:ext uri="{9D8B030D-6E8A-4147-A177-3AD203B41FA5}">
                      <a16:colId xmlns:a16="http://schemas.microsoft.com/office/drawing/2014/main" val="3687482794"/>
                    </a:ext>
                  </a:extLst>
                </a:gridCol>
                <a:gridCol w="1912620">
                  <a:extLst>
                    <a:ext uri="{9D8B030D-6E8A-4147-A177-3AD203B41FA5}">
                      <a16:colId xmlns:a16="http://schemas.microsoft.com/office/drawing/2014/main" val="3426763768"/>
                    </a:ext>
                  </a:extLst>
                </a:gridCol>
                <a:gridCol w="1912620">
                  <a:extLst>
                    <a:ext uri="{9D8B030D-6E8A-4147-A177-3AD203B41FA5}">
                      <a16:colId xmlns:a16="http://schemas.microsoft.com/office/drawing/2014/main" val="1887888418"/>
                    </a:ext>
                  </a:extLst>
                </a:gridCol>
                <a:gridCol w="1912620">
                  <a:extLst>
                    <a:ext uri="{9D8B030D-6E8A-4147-A177-3AD203B41FA5}">
                      <a16:colId xmlns:a16="http://schemas.microsoft.com/office/drawing/2014/main" val="4012745594"/>
                    </a:ext>
                  </a:extLst>
                </a:gridCol>
                <a:gridCol w="1912620">
                  <a:extLst>
                    <a:ext uri="{9D8B030D-6E8A-4147-A177-3AD203B41FA5}">
                      <a16:colId xmlns:a16="http://schemas.microsoft.com/office/drawing/2014/main" val="3861476394"/>
                    </a:ext>
                  </a:extLst>
                </a:gridCol>
                <a:gridCol w="1912620">
                  <a:extLst>
                    <a:ext uri="{9D8B030D-6E8A-4147-A177-3AD203B41FA5}">
                      <a16:colId xmlns:a16="http://schemas.microsoft.com/office/drawing/2014/main" val="426328060"/>
                    </a:ext>
                  </a:extLst>
                </a:gridCol>
              </a:tblGrid>
              <a:tr h="593897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Paydaşlar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Paydaşın özellikleri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Projeden beklentileri/çıkarları/Hedefleri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Zayıf ve güçlü yönleri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Paydaşların sorunun çözümü için önerileri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Paydaşlara yönelik olası eylemler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4992"/>
                  </a:ext>
                </a:extLst>
              </a:tr>
              <a:tr h="593897">
                <a:tc>
                  <a:txBody>
                    <a:bodyPr/>
                    <a:lstStyle/>
                    <a:p>
                      <a:r>
                        <a:rPr lang="tr-T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421589"/>
                  </a:ext>
                </a:extLst>
              </a:tr>
              <a:tr h="593897">
                <a:tc>
                  <a:txBody>
                    <a:bodyPr/>
                    <a:lstStyle/>
                    <a:p>
                      <a:r>
                        <a:rPr lang="tr-TR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52719"/>
                  </a:ext>
                </a:extLst>
              </a:tr>
              <a:tr h="593897">
                <a:tc>
                  <a:txBody>
                    <a:bodyPr/>
                    <a:lstStyle/>
                    <a:p>
                      <a:r>
                        <a:rPr lang="tr-TR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676832"/>
                  </a:ext>
                </a:extLst>
              </a:tr>
              <a:tr h="593897">
                <a:tc>
                  <a:txBody>
                    <a:bodyPr/>
                    <a:lstStyle/>
                    <a:p>
                      <a:r>
                        <a:rPr lang="tr-TR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143927"/>
                  </a:ext>
                </a:extLst>
              </a:tr>
              <a:tr h="593897">
                <a:tc>
                  <a:txBody>
                    <a:bodyPr/>
                    <a:lstStyle/>
                    <a:p>
                      <a:r>
                        <a:rPr lang="tr-TR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013648"/>
                  </a:ext>
                </a:extLst>
              </a:tr>
              <a:tr h="593897">
                <a:tc>
                  <a:txBody>
                    <a:bodyPr/>
                    <a:lstStyle/>
                    <a:p>
                      <a:r>
                        <a:rPr lang="tr-TR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0617942"/>
                  </a:ext>
                </a:extLst>
              </a:tr>
              <a:tr h="593897">
                <a:tc>
                  <a:txBody>
                    <a:bodyPr/>
                    <a:lstStyle/>
                    <a:p>
                      <a:r>
                        <a:rPr lang="tr-TR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4623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729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0812" y="-160868"/>
            <a:ext cx="8534400" cy="1507067"/>
          </a:xfrm>
        </p:spPr>
        <p:txBody>
          <a:bodyPr/>
          <a:lstStyle/>
          <a:p>
            <a:r>
              <a:rPr lang="tr-TR" dirty="0"/>
              <a:t>HAFTALIK DERS AKIŞI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1372" y="2473959"/>
            <a:ext cx="8534400" cy="3615267"/>
          </a:xfrm>
        </p:spPr>
        <p:txBody>
          <a:bodyPr>
            <a:noAutofit/>
          </a:bodyPr>
          <a:lstStyle/>
          <a:p>
            <a:r>
              <a:rPr lang="tr-TR" sz="1600" dirty="0">
                <a:highlight>
                  <a:srgbClr val="FFFF00"/>
                </a:highlight>
              </a:rPr>
              <a:t>1. Proje hazırlamaya giriş, temel yönetim ilkeleri </a:t>
            </a:r>
          </a:p>
          <a:p>
            <a:r>
              <a:rPr lang="tr-TR" sz="1600" dirty="0">
                <a:highlight>
                  <a:srgbClr val="FFFF00"/>
                </a:highlight>
              </a:rPr>
              <a:t>2. Sorun analizi, problem temelli yaklaşımın benimsenmesi</a:t>
            </a:r>
          </a:p>
          <a:p>
            <a:r>
              <a:rPr lang="tr-TR" sz="1600" dirty="0">
                <a:highlight>
                  <a:srgbClr val="FFFF00"/>
                </a:highlight>
              </a:rPr>
              <a:t>3. Hedef analizi, uygun yöntem seçimi (Strateji analizi)</a:t>
            </a:r>
          </a:p>
          <a:p>
            <a:r>
              <a:rPr lang="tr-TR" sz="1600" dirty="0">
                <a:highlight>
                  <a:srgbClr val="FFFF00"/>
                </a:highlight>
              </a:rPr>
              <a:t>4. </a:t>
            </a:r>
            <a:r>
              <a:rPr lang="tr-TR" sz="1600" b="1" dirty="0">
                <a:highlight>
                  <a:srgbClr val="FFFF00"/>
                </a:highlight>
              </a:rPr>
              <a:t>Paydaş analizi, proje ekibinin yetkinlikleri ve görev dağılımları</a:t>
            </a:r>
            <a:endParaRPr lang="tr-TR" sz="1600" dirty="0">
              <a:highlight>
                <a:srgbClr val="FFFF00"/>
              </a:highlight>
            </a:endParaRPr>
          </a:p>
          <a:p>
            <a:r>
              <a:rPr lang="tr-TR" sz="1600" dirty="0">
                <a:highlight>
                  <a:srgbClr val="FFFF00"/>
                </a:highlight>
              </a:rPr>
              <a:t>5. Maliyet analizi, yapılabilirlik</a:t>
            </a:r>
            <a:endParaRPr lang="tr-TR" sz="1600" b="1" dirty="0">
              <a:highlight>
                <a:srgbClr val="FFFF00"/>
              </a:highlight>
            </a:endParaRPr>
          </a:p>
          <a:p>
            <a:r>
              <a:rPr lang="tr-TR" sz="1600" dirty="0">
                <a:highlight>
                  <a:srgbClr val="FFFF00"/>
                </a:highlight>
              </a:rPr>
              <a:t>6. Mantıksal çerçevenin oluşturulması</a:t>
            </a:r>
          </a:p>
          <a:p>
            <a:r>
              <a:rPr lang="tr-TR" sz="1600" dirty="0">
                <a:highlight>
                  <a:srgbClr val="FFFF00"/>
                </a:highlight>
              </a:rPr>
              <a:t>7. Ara sınav</a:t>
            </a:r>
          </a:p>
          <a:p>
            <a:r>
              <a:rPr lang="tr-TR" sz="1600" dirty="0">
                <a:highlight>
                  <a:srgbClr val="FFFF00"/>
                </a:highlight>
              </a:rPr>
              <a:t>8. Örnek proje taslakları ile projelendirme (Örnek tema: İklim değişikliği ile mücadele)</a:t>
            </a:r>
          </a:p>
          <a:p>
            <a:r>
              <a:rPr lang="tr-TR" sz="1600" dirty="0">
                <a:highlight>
                  <a:srgbClr val="FFFF00"/>
                </a:highlight>
              </a:rPr>
              <a:t>9. GZTF analizi ile örnek proje değerlendirme </a:t>
            </a:r>
          </a:p>
          <a:p>
            <a:r>
              <a:rPr lang="tr-TR" sz="1600" dirty="0">
                <a:highlight>
                  <a:srgbClr val="FFFF00"/>
                </a:highlight>
              </a:rPr>
              <a:t>10. Örnek proje taslakları ile projelendirme (Örnek tema: Sürdürülebilir tarım sistemlerinin yaygınlaştırılması)</a:t>
            </a:r>
          </a:p>
          <a:p>
            <a:r>
              <a:rPr lang="tr-TR" sz="1600" dirty="0">
                <a:highlight>
                  <a:srgbClr val="FFFF00"/>
                </a:highlight>
              </a:rPr>
              <a:t>11. GZTF analizi ile örnek proje değerlendirme</a:t>
            </a:r>
          </a:p>
          <a:p>
            <a:r>
              <a:rPr lang="tr-TR" sz="1600" dirty="0">
                <a:highlight>
                  <a:srgbClr val="FFFF00"/>
                </a:highlight>
              </a:rPr>
              <a:t>12. Örnek proje taslakları ile projelendirme (Örnek tema: Doğal kaynakların korunması)</a:t>
            </a:r>
          </a:p>
          <a:p>
            <a:r>
              <a:rPr lang="tr-TR" sz="1600" dirty="0">
                <a:highlight>
                  <a:srgbClr val="FFFF00"/>
                </a:highlight>
              </a:rPr>
              <a:t>13. GZTF analizi ile örnek proje değerlendirme</a:t>
            </a:r>
          </a:p>
          <a:p>
            <a:r>
              <a:rPr lang="tr-TR" sz="1600" dirty="0">
                <a:highlight>
                  <a:srgbClr val="FFFF00"/>
                </a:highlight>
              </a:rPr>
              <a:t>14. Genel değerlendirme</a:t>
            </a:r>
          </a:p>
          <a:p>
            <a:endParaRPr lang="tr-TR" sz="1600" dirty="0">
              <a:highlight>
                <a:srgbClr val="FFFF00"/>
              </a:highlight>
            </a:endParaRPr>
          </a:p>
          <a:p>
            <a:endParaRPr lang="tr-TR" sz="16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455582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erkandos.com/wp-content/uploads/2013/02/sss.jpg">
            <a:extLst>
              <a:ext uri="{FF2B5EF4-FFF2-40B4-BE49-F238E27FC236}">
                <a16:creationId xmlns:a16="http://schemas.microsoft.com/office/drawing/2014/main" id="{5B81A74A-2085-41C1-B5C5-728A9AD56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3088" y="112133"/>
            <a:ext cx="4291965" cy="6633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sbf\Desktop\o-zaten-sorun-degil.jpg">
            <a:extLst>
              <a:ext uri="{FF2B5EF4-FFF2-40B4-BE49-F238E27FC236}">
                <a16:creationId xmlns:a16="http://schemas.microsoft.com/office/drawing/2014/main" id="{DF4E8E44-0587-4E8B-B3EC-FEFA2FBDC1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947" y="741866"/>
            <a:ext cx="7165689" cy="53742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92833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layer.slideplayer.biz.tr/8/2535916/data/images/img4.jpg">
            <a:extLst>
              <a:ext uri="{FF2B5EF4-FFF2-40B4-BE49-F238E27FC236}">
                <a16:creationId xmlns:a16="http://schemas.microsoft.com/office/drawing/2014/main" id="{681286BD-4D92-4434-A84C-287D41769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839" y="402140"/>
            <a:ext cx="7972321" cy="6053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0952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3692" y="0"/>
            <a:ext cx="8534400" cy="1507067"/>
          </a:xfrm>
        </p:spPr>
        <p:txBody>
          <a:bodyPr>
            <a:normAutofit/>
          </a:bodyPr>
          <a:lstStyle/>
          <a:p>
            <a:r>
              <a:rPr lang="tr-TR" b="1" dirty="0"/>
              <a:t>Paydaş analizi, proje ekibinin yetkinlikleri ve görev dağılımları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86092" y="1507067"/>
            <a:ext cx="9846628" cy="4053840"/>
          </a:xfrm>
        </p:spPr>
        <p:txBody>
          <a:bodyPr>
            <a:normAutofit/>
          </a:bodyPr>
          <a:lstStyle/>
          <a:p>
            <a:r>
              <a:rPr lang="tr-TR" sz="2400" dirty="0">
                <a:solidFill>
                  <a:schemeClr val="bg1"/>
                </a:solidFill>
              </a:rPr>
              <a:t>Proje ile ilişkisi olabilecek </a:t>
            </a:r>
            <a:r>
              <a:rPr lang="tr-TR" sz="2400" dirty="0">
                <a:solidFill>
                  <a:schemeClr val="bg1"/>
                </a:solidFill>
                <a:highlight>
                  <a:srgbClr val="FFFF00"/>
                </a:highlight>
              </a:rPr>
              <a:t>herhangi bir birey, kurum, kuruluş, örgüt ve ya firma paydaş olarak tanımlanmaktadır. </a:t>
            </a:r>
            <a:r>
              <a:rPr lang="tr-TR" sz="2400" dirty="0">
                <a:solidFill>
                  <a:schemeClr val="bg1"/>
                </a:solidFill>
              </a:rPr>
              <a:t>Proje ekibi bu aşamada paydaş olarak değerlendirilebileceği gibi bazı projelerde paydaşlık farklı anlamlar taşıyabilir. </a:t>
            </a:r>
          </a:p>
          <a:p>
            <a:r>
              <a:rPr lang="tr-TR" sz="2400" dirty="0">
                <a:solidFill>
                  <a:schemeClr val="bg1"/>
                </a:solidFill>
              </a:rPr>
              <a:t>Katkı sağlayacak bu paydaşlar; kendi bireysel, kurumsal ve örgütsel özellikleri, projeden beklentileri, yetersizlikleri, mevcut potansiyelleri ile projenin hazırlanmasında ve uygulanmasında önemli roller üstlenebilirler.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7BBCC592-93B5-4F6D-8A15-6D19E576B8D1}"/>
              </a:ext>
            </a:extLst>
          </p:cNvPr>
          <p:cNvSpPr/>
          <p:nvPr/>
        </p:nvSpPr>
        <p:spPr>
          <a:xfrm>
            <a:off x="335280" y="365760"/>
            <a:ext cx="115824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>
                <a:solidFill>
                  <a:srgbClr val="FF0000"/>
                </a:solidFill>
                <a:highlight>
                  <a:srgbClr val="FFFF00"/>
                </a:highlight>
                <a:latin typeface="CIDFont+F2"/>
              </a:rPr>
              <a:t>Paydaş analizinin aşamaları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3600" dirty="0">
                <a:solidFill>
                  <a:srgbClr val="FFFFFF"/>
                </a:solidFill>
                <a:latin typeface="CIDFont+F1"/>
              </a:rPr>
              <a:t>Paydaşların tespiti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3600" dirty="0">
                <a:solidFill>
                  <a:srgbClr val="FFFFFF"/>
                </a:solidFill>
                <a:latin typeface="CIDFont+F1"/>
              </a:rPr>
              <a:t>Paydaşların </a:t>
            </a:r>
            <a:r>
              <a:rPr lang="tr-TR" sz="3600" dirty="0" err="1">
                <a:solidFill>
                  <a:srgbClr val="FFFFFF"/>
                </a:solidFill>
                <a:latin typeface="CIDFont+F1"/>
              </a:rPr>
              <a:t>önceliklendirilmesi</a:t>
            </a:r>
            <a:endParaRPr lang="tr-TR" sz="3600" dirty="0">
              <a:solidFill>
                <a:srgbClr val="FFFFFF"/>
              </a:solidFill>
              <a:latin typeface="CIDFont+F1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3600" dirty="0">
                <a:solidFill>
                  <a:srgbClr val="FFFFFF"/>
                </a:solidFill>
                <a:latin typeface="CIDFont+F1"/>
              </a:rPr>
              <a:t>Paydaşların değerlendirilmesi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3600" dirty="0">
                <a:solidFill>
                  <a:srgbClr val="FFFFFF"/>
                </a:solidFill>
                <a:latin typeface="CIDFont+F1"/>
              </a:rPr>
              <a:t>Görüş ve önerilerinin alınması ve değerlendirilmesi</a:t>
            </a:r>
          </a:p>
          <a:p>
            <a:endParaRPr lang="tr-TR" sz="3600" dirty="0">
              <a:solidFill>
                <a:srgbClr val="FFFFFF"/>
              </a:solidFill>
              <a:latin typeface="CIDFont+F1"/>
            </a:endParaRPr>
          </a:p>
          <a:p>
            <a:r>
              <a:rPr lang="tr-TR" sz="3600" dirty="0">
                <a:solidFill>
                  <a:srgbClr val="FFFF00"/>
                </a:solidFill>
                <a:latin typeface="CIDFont+F5"/>
              </a:rPr>
              <a:t>Bu analiz daha ziyade proje ekibi dışındaki paydaşların değerlendirilmesi için uygulanmakla birlikte, proje çalışanlarının belirlenmesinde bu yol ve yöntemlerin</a:t>
            </a:r>
          </a:p>
          <a:p>
            <a:r>
              <a:rPr lang="tr-TR" sz="3600" dirty="0">
                <a:solidFill>
                  <a:srgbClr val="FFFF00"/>
                </a:solidFill>
                <a:latin typeface="CIDFont+F5"/>
              </a:rPr>
              <a:t>izlenmesi projelerin başarı oranını önemli düzeyde arttırmaktadır.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954556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3EB820F9-E350-447B-BAE3-DE9F614A683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374" t="25766" r="41693" b="28048"/>
          <a:stretch/>
        </p:blipFill>
        <p:spPr>
          <a:xfrm>
            <a:off x="533399" y="533400"/>
            <a:ext cx="9570721" cy="478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820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63880" y="93134"/>
            <a:ext cx="8534400" cy="1507067"/>
          </a:xfrm>
        </p:spPr>
        <p:txBody>
          <a:bodyPr/>
          <a:lstStyle/>
          <a:p>
            <a:r>
              <a:rPr lang="tr-TR" dirty="0"/>
              <a:t>Proje uygulama ekibi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0519" y="1432242"/>
            <a:ext cx="4495800" cy="4525963"/>
          </a:xfrm>
        </p:spPr>
        <p:txBody>
          <a:bodyPr>
            <a:normAutofit/>
          </a:bodyPr>
          <a:lstStyle/>
          <a:p>
            <a:r>
              <a:rPr lang="tr-TR" sz="2400" dirty="0">
                <a:solidFill>
                  <a:schemeClr val="bg1"/>
                </a:solidFill>
              </a:rPr>
              <a:t>Proje yürütücüsü</a:t>
            </a:r>
          </a:p>
          <a:p>
            <a:r>
              <a:rPr lang="tr-TR" sz="2400" dirty="0">
                <a:solidFill>
                  <a:schemeClr val="bg1"/>
                </a:solidFill>
              </a:rPr>
              <a:t>Alt iş paketlerine ait proje yürütücüleri</a:t>
            </a:r>
          </a:p>
          <a:p>
            <a:r>
              <a:rPr lang="tr-TR" sz="2400" dirty="0">
                <a:solidFill>
                  <a:schemeClr val="bg1"/>
                </a:solidFill>
              </a:rPr>
              <a:t>Araştırmacılar</a:t>
            </a:r>
          </a:p>
          <a:p>
            <a:r>
              <a:rPr lang="tr-TR" sz="2400" dirty="0">
                <a:solidFill>
                  <a:schemeClr val="bg1"/>
                </a:solidFill>
              </a:rPr>
              <a:t>Danışmanlar</a:t>
            </a:r>
          </a:p>
          <a:p>
            <a:r>
              <a:rPr lang="tr-TR" sz="2400" dirty="0" err="1">
                <a:solidFill>
                  <a:schemeClr val="bg1"/>
                </a:solidFill>
              </a:rPr>
              <a:t>Bursiyerler</a:t>
            </a:r>
            <a:endParaRPr lang="tr-TR" sz="2400" dirty="0">
              <a:solidFill>
                <a:schemeClr val="bg1"/>
              </a:solidFill>
            </a:endParaRPr>
          </a:p>
          <a:p>
            <a:r>
              <a:rPr lang="tr-TR" sz="2400" dirty="0">
                <a:solidFill>
                  <a:schemeClr val="bg1"/>
                </a:solidFill>
              </a:rPr>
              <a:t>Hizmet sağlayıcılar</a:t>
            </a:r>
          </a:p>
          <a:p>
            <a:r>
              <a:rPr lang="tr-TR" sz="2400" dirty="0">
                <a:solidFill>
                  <a:schemeClr val="bg1"/>
                </a:solidFill>
              </a:rPr>
              <a:t>Hizmet alacak olanlar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E35C2D1E-3150-48FB-9EA8-BD6453EBBD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250" t="42441" r="35945" b="28055"/>
          <a:stretch/>
        </p:blipFill>
        <p:spPr>
          <a:xfrm>
            <a:off x="4846319" y="1432242"/>
            <a:ext cx="6781801" cy="3429317"/>
          </a:xfrm>
          <a:prstGeom prst="rect">
            <a:avLst/>
          </a:prstGeom>
        </p:spPr>
      </p:pic>
      <p:sp>
        <p:nvSpPr>
          <p:cNvPr id="6" name="Dikdörtgen 5">
            <a:extLst>
              <a:ext uri="{FF2B5EF4-FFF2-40B4-BE49-F238E27FC236}">
                <a16:creationId xmlns:a16="http://schemas.microsoft.com/office/drawing/2014/main" id="{9B135E84-3C12-46A7-AC9B-A545DC092CB1}"/>
              </a:ext>
            </a:extLst>
          </p:cNvPr>
          <p:cNvSpPr/>
          <p:nvPr/>
        </p:nvSpPr>
        <p:spPr>
          <a:xfrm>
            <a:off x="5189218" y="5202834"/>
            <a:ext cx="67818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C9C4"/>
                </a:solidFill>
                <a:latin typeface="CIDFont+F1"/>
              </a:rPr>
              <a:t>Kaynak: https://reqtest.com/requirements-blog/why-you-need-toperform-</a:t>
            </a:r>
            <a:r>
              <a:rPr lang="tr-TR" dirty="0" err="1">
                <a:solidFill>
                  <a:srgbClr val="00C9C4"/>
                </a:solidFill>
                <a:latin typeface="CIDFont+F1"/>
              </a:rPr>
              <a:t>stakeholder-analysis</a:t>
            </a:r>
            <a:r>
              <a:rPr lang="tr-TR" dirty="0">
                <a:solidFill>
                  <a:srgbClr val="00C9C4"/>
                </a:solidFill>
                <a:latin typeface="CIDFont+F1"/>
              </a:rPr>
              <a:t>/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8D9364EB-9EA2-4FF2-9FD9-7E56F3793084}"/>
              </a:ext>
            </a:extLst>
          </p:cNvPr>
          <p:cNvSpPr/>
          <p:nvPr/>
        </p:nvSpPr>
        <p:spPr>
          <a:xfrm>
            <a:off x="579120" y="624840"/>
            <a:ext cx="110337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>
                <a:solidFill>
                  <a:schemeClr val="bg1"/>
                </a:solidFill>
                <a:highlight>
                  <a:srgbClr val="FFFF00"/>
                </a:highlight>
                <a:latin typeface="CIDFont+F2"/>
              </a:rPr>
              <a:t>Paydaşların </a:t>
            </a:r>
            <a:r>
              <a:rPr lang="tr-TR" sz="3600" dirty="0" err="1">
                <a:solidFill>
                  <a:schemeClr val="bg1"/>
                </a:solidFill>
                <a:highlight>
                  <a:srgbClr val="FFFF00"/>
                </a:highlight>
                <a:latin typeface="CIDFont+F2"/>
              </a:rPr>
              <a:t>önceliklendirilmesi</a:t>
            </a:r>
            <a:endParaRPr lang="tr-TR" sz="3600" dirty="0">
              <a:solidFill>
                <a:schemeClr val="bg1"/>
              </a:solidFill>
              <a:highlight>
                <a:srgbClr val="FFFF00"/>
              </a:highlight>
              <a:latin typeface="CIDFont+F2"/>
            </a:endParaRPr>
          </a:p>
          <a:p>
            <a:endParaRPr lang="tr-TR" sz="3600" dirty="0">
              <a:solidFill>
                <a:schemeClr val="bg1"/>
              </a:solidFill>
              <a:highlight>
                <a:srgbClr val="FFFF00"/>
              </a:highlight>
              <a:latin typeface="CIDFont+F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3600" dirty="0">
                <a:solidFill>
                  <a:schemeClr val="bg1"/>
                </a:solidFill>
                <a:latin typeface="CIDFont+F1"/>
              </a:rPr>
              <a:t>Paydaş projede hangi faaliyet/hizmet ile ilgilidir?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3600" dirty="0">
                <a:solidFill>
                  <a:schemeClr val="bg1"/>
                </a:solidFill>
                <a:latin typeface="CIDFont+F1"/>
              </a:rPr>
              <a:t>Paydaşın projeden beklentileri nelerdir?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3600" dirty="0">
                <a:solidFill>
                  <a:schemeClr val="bg1"/>
                </a:solidFill>
                <a:latin typeface="CIDFont+F1"/>
              </a:rPr>
              <a:t>Paydaş projenin faaliyetlerini/hizmetlerini ne şekilde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3600" dirty="0">
                <a:solidFill>
                  <a:schemeClr val="bg1"/>
                </a:solidFill>
                <a:latin typeface="CIDFont+F1"/>
              </a:rPr>
              <a:t>etkilemektedir? (Olumlu-Olumsuz)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3600" dirty="0">
                <a:solidFill>
                  <a:schemeClr val="bg1"/>
                </a:solidFill>
                <a:latin typeface="CIDFont+F1"/>
              </a:rPr>
              <a:t>Paydaşın projeyi etkileme gücü nedir?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3600" dirty="0">
                <a:solidFill>
                  <a:schemeClr val="bg1"/>
                </a:solidFill>
                <a:latin typeface="CIDFont+F1"/>
              </a:rPr>
              <a:t>Paydaş projenin faaliyetlerinden hizmetlerinden ne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3600" dirty="0">
                <a:solidFill>
                  <a:schemeClr val="bg1"/>
                </a:solidFill>
                <a:latin typeface="CIDFont+F1"/>
              </a:rPr>
              <a:t>şekilde etkilenmektedir? (Olumlu-Olumsuz)</a:t>
            </a:r>
            <a:endParaRPr lang="tr-T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845509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269</TotalTime>
  <Words>467</Words>
  <Application>Microsoft Office PowerPoint</Application>
  <PresentationFormat>Geniş ekran</PresentationFormat>
  <Paragraphs>74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1" baseType="lpstr">
      <vt:lpstr>Arial</vt:lpstr>
      <vt:lpstr>Century Gothic</vt:lpstr>
      <vt:lpstr>CIDFont+F1</vt:lpstr>
      <vt:lpstr>CIDFont+F2</vt:lpstr>
      <vt:lpstr>CIDFont+F5</vt:lpstr>
      <vt:lpstr>Wingdings 3</vt:lpstr>
      <vt:lpstr>Dilim</vt:lpstr>
      <vt:lpstr>ZTO440 PROJE HAZIRLAMA VE DEĞERLENDİRME</vt:lpstr>
      <vt:lpstr>HAFTALIK DERS AKIŞI</vt:lpstr>
      <vt:lpstr>PowerPoint Sunusu</vt:lpstr>
      <vt:lpstr>PowerPoint Sunusu</vt:lpstr>
      <vt:lpstr>Paydaş analizi, proje ekibinin yetkinlikleri ve görev dağılımları</vt:lpstr>
      <vt:lpstr>PowerPoint Sunusu</vt:lpstr>
      <vt:lpstr>PowerPoint Sunusu</vt:lpstr>
      <vt:lpstr>Proje uygulama ekibi</vt:lpstr>
      <vt:lpstr>PowerPoint Sunusu</vt:lpstr>
      <vt:lpstr>PowerPoint Sunusu</vt:lpstr>
      <vt:lpstr>PowerPoint Sunusu</vt:lpstr>
      <vt:lpstr>PowerPoint Sunusu</vt:lpstr>
      <vt:lpstr>PowerPoint Sunusu</vt:lpstr>
      <vt:lpstr>Paydaş analiz matriksi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ZTO440 PROJE HAZIRLAMA VE DEĞERLENDİRME</dc:title>
  <dc:creator>Selen</dc:creator>
  <cp:lastModifiedBy>user</cp:lastModifiedBy>
  <cp:revision>41</cp:revision>
  <cp:lastPrinted>2022-03-15T09:27:37Z</cp:lastPrinted>
  <dcterms:created xsi:type="dcterms:W3CDTF">2020-02-05T08:00:25Z</dcterms:created>
  <dcterms:modified xsi:type="dcterms:W3CDTF">2023-11-03T08:00:30Z</dcterms:modified>
</cp:coreProperties>
</file>