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2" r:id="rId1"/>
  </p:sldMasterIdLst>
  <p:notesMasterIdLst>
    <p:notesMasterId r:id="rId68"/>
  </p:notesMasterIdLst>
  <p:sldIdLst>
    <p:sldId id="256" r:id="rId2"/>
    <p:sldId id="898" r:id="rId3"/>
    <p:sldId id="899" r:id="rId4"/>
    <p:sldId id="902" r:id="rId5"/>
    <p:sldId id="901" r:id="rId6"/>
    <p:sldId id="787" r:id="rId7"/>
    <p:sldId id="879" r:id="rId8"/>
    <p:sldId id="878" r:id="rId9"/>
    <p:sldId id="881" r:id="rId10"/>
    <p:sldId id="905" r:id="rId11"/>
    <p:sldId id="904" r:id="rId12"/>
    <p:sldId id="903" r:id="rId13"/>
    <p:sldId id="906" r:id="rId14"/>
    <p:sldId id="900" r:id="rId15"/>
    <p:sldId id="880" r:id="rId16"/>
    <p:sldId id="882" r:id="rId17"/>
    <p:sldId id="883" r:id="rId18"/>
    <p:sldId id="884" r:id="rId19"/>
    <p:sldId id="885" r:id="rId20"/>
    <p:sldId id="886" r:id="rId21"/>
    <p:sldId id="887" r:id="rId22"/>
    <p:sldId id="888" r:id="rId23"/>
    <p:sldId id="889" r:id="rId24"/>
    <p:sldId id="890" r:id="rId25"/>
    <p:sldId id="909" r:id="rId26"/>
    <p:sldId id="908" r:id="rId27"/>
    <p:sldId id="907" r:id="rId28"/>
    <p:sldId id="892" r:id="rId29"/>
    <p:sldId id="894" r:id="rId30"/>
    <p:sldId id="910" r:id="rId31"/>
    <p:sldId id="893" r:id="rId32"/>
    <p:sldId id="913" r:id="rId33"/>
    <p:sldId id="912" r:id="rId34"/>
    <p:sldId id="911" r:id="rId35"/>
    <p:sldId id="895" r:id="rId36"/>
    <p:sldId id="896" r:id="rId37"/>
    <p:sldId id="914" r:id="rId38"/>
    <p:sldId id="897" r:id="rId39"/>
    <p:sldId id="916" r:id="rId40"/>
    <p:sldId id="918" r:id="rId41"/>
    <p:sldId id="917" r:id="rId42"/>
    <p:sldId id="919" r:id="rId43"/>
    <p:sldId id="920" r:id="rId44"/>
    <p:sldId id="921" r:id="rId45"/>
    <p:sldId id="922" r:id="rId46"/>
    <p:sldId id="923" r:id="rId47"/>
    <p:sldId id="924" r:id="rId48"/>
    <p:sldId id="925" r:id="rId49"/>
    <p:sldId id="926" r:id="rId50"/>
    <p:sldId id="933" r:id="rId51"/>
    <p:sldId id="927" r:id="rId52"/>
    <p:sldId id="928" r:id="rId53"/>
    <p:sldId id="929" r:id="rId54"/>
    <p:sldId id="930" r:id="rId55"/>
    <p:sldId id="931" r:id="rId56"/>
    <p:sldId id="932" r:id="rId57"/>
    <p:sldId id="936" r:id="rId58"/>
    <p:sldId id="935" r:id="rId59"/>
    <p:sldId id="940" r:id="rId60"/>
    <p:sldId id="938" r:id="rId61"/>
    <p:sldId id="939" r:id="rId62"/>
    <p:sldId id="941" r:id="rId63"/>
    <p:sldId id="942" r:id="rId64"/>
    <p:sldId id="944" r:id="rId65"/>
    <p:sldId id="943" r:id="rId66"/>
    <p:sldId id="945" r:id="rId67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9900"/>
    <a:srgbClr val="F87422"/>
    <a:srgbClr val="BBE0F9"/>
    <a:srgbClr val="D6EEFC"/>
    <a:srgbClr val="A7DAFD"/>
    <a:srgbClr val="E3C9E7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564" autoAdjust="0"/>
  </p:normalViewPr>
  <p:slideViewPr>
    <p:cSldViewPr>
      <p:cViewPr varScale="1">
        <p:scale>
          <a:sx n="84" d="100"/>
          <a:sy n="84" d="100"/>
        </p:scale>
        <p:origin x="28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F842B7E4-A155-6841-A065-C000B9C1CCEB}" type="datetimeFigureOut">
              <a:rPr lang="en-US"/>
              <a:pPr>
                <a:defRPr/>
              </a:pPr>
              <a:t>4/30/2018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9FE22EC2-316C-344C-A72C-C5D9CFD5E0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2731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C92AD83-3E77-2943-8553-2F26E93F86C3}" type="slidenum">
              <a:rPr lang="en-US" sz="1200"/>
              <a:pPr eaLnBrk="1" hangingPunct="1"/>
              <a:t>1</a:t>
            </a:fld>
            <a:endParaRPr 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3451450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026868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057881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6042403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5503941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19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C92AD83-3E77-2943-8553-2F26E93F86C3}" type="slidenum">
              <a:rPr lang="en-US" sz="1200"/>
              <a:pPr eaLnBrk="1" hangingPunct="1"/>
              <a:t>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9063435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63181673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17385869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46359171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29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51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C92AD83-3E77-2943-8553-2F26E93F86C3}" type="slidenum">
              <a:rPr lang="en-US" sz="1200"/>
              <a:pPr eaLnBrk="1" hangingPunct="1"/>
              <a:t>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85095629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8822786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77866238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52354105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5161583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88726736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39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438276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31595178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60696436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63243750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25072605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776567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55025217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75548366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00383812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88846348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37737797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49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9043115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822789992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371504912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26785105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42660908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36830820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74988441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11202904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1030531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426981824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238130091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59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9069074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60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31152144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61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922299896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62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60386432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302971246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72449368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65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387154155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66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13751227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7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8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9E0DF8D-E965-8947-98A1-A6811C727CA8}" type="slidenum">
              <a:rPr lang="en-US" sz="1200"/>
              <a:pPr eaLnBrk="1" hangingPunct="1"/>
              <a:t>9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426133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47B84-8538-294D-8288-23878C2FC3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732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FCEDE-E787-514B-98CA-310ECB84D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20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50633-3725-9740-B8C6-26347313EF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64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AA3A1-D202-9C4F-91C4-859072A6E4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23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DD6C3-D48C-234E-A68A-4A41A70E6E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115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202D5-6715-614C-82C5-1FFD6C9FA4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284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59F07-2408-5940-B6A5-AD65EE6991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457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004C-E822-2843-899C-ADB83107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927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9B847-A899-3342-9174-0D3496412E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89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0A61C-1611-F74D-AE87-51B6C129F6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629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C0A7B-AACF-D04A-8376-01E646C660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936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249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DF7CFBC0-21FF-4A46-8590-A59A10BD4B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8" r:id="rId1"/>
    <p:sldLayoutId id="2147484239" r:id="rId2"/>
    <p:sldLayoutId id="2147484240" r:id="rId3"/>
    <p:sldLayoutId id="2147484241" r:id="rId4"/>
    <p:sldLayoutId id="2147484242" r:id="rId5"/>
    <p:sldLayoutId id="2147484243" r:id="rId6"/>
    <p:sldLayoutId id="2147484244" r:id="rId7"/>
    <p:sldLayoutId id="2147484245" r:id="rId8"/>
    <p:sldLayoutId id="2147484246" r:id="rId9"/>
    <p:sldLayoutId id="2147484247" r:id="rId10"/>
    <p:sldLayoutId id="2147484248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ChangeArrowheads="1"/>
          </p:cNvSpPr>
          <p:nvPr>
            <p:ph type="title"/>
          </p:nvPr>
        </p:nvSpPr>
        <p:spPr>
          <a:xfrm>
            <a:off x="683568" y="2276872"/>
            <a:ext cx="78486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b="1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Max-Flow</a:t>
            </a:r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 </a:t>
            </a:r>
            <a:r>
              <a:rPr lang="tr-TR" b="1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mic Sans MS"/>
                <a:ea typeface="+mj-ea"/>
                <a:cs typeface="Comic Sans MS"/>
              </a:rPr>
              <a:t>Min-Cut</a:t>
            </a:r>
            <a:endParaRPr lang="en-US" b="1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omic Sans MS"/>
              <a:ea typeface="+mj-ea"/>
              <a:cs typeface="Comic Sans M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Metin kutusu 8"/>
              <p:cNvSpPr txBox="1"/>
              <p:nvPr/>
            </p:nvSpPr>
            <p:spPr>
              <a:xfrm>
                <a:off x="251520" y="1097443"/>
                <a:ext cx="8568952" cy="390876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tr-TR" sz="2400" u="sng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400" u="sng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s,t</a:t>
                </a:r>
                <a:r>
                  <a:rPr lang="tr-TR" sz="2400" u="sng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)-</a:t>
                </a:r>
                <a:r>
                  <a:rPr lang="tr-TR" sz="2400" u="sng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cut</a:t>
                </a:r>
                <a:endParaRPr lang="en-US" sz="2400" u="sng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  <a:sym typeface="Wingdings"/>
                </a:endParaRPr>
              </a:p>
              <a:p>
                <a:endParaRPr lang="tr-TR" sz="2400" u="sng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r>
                  <a:rPr lang="tr-TR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artition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of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vertices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into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disjoint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subsets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and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 </a:t>
                </a:r>
              </a:p>
              <a:p>
                <a:r>
                  <a:rPr lang="tr-TR" sz="2000" b="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b="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=∅</m:t>
                    </m:r>
                  </m:oMath>
                </a14:m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,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and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sz="2000" b="0" i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</m:t>
                    </m:r>
                    <m:r>
                      <a:rPr lang="tr-TR" sz="2000" i="1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</a:t>
                </a:r>
                <a:endParaRPr lang="en-US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endParaRPr lang="en-US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9" name="Metin kutusu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097443"/>
                <a:ext cx="8568952" cy="3908762"/>
              </a:xfrm>
              <a:prstGeom prst="rect">
                <a:avLst/>
              </a:prstGeom>
              <a:blipFill>
                <a:blip r:embed="rId3"/>
                <a:stretch>
                  <a:fillRect l="-1067" t="-124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/>
          <p:cNvSpPr/>
          <p:nvPr/>
        </p:nvSpPr>
        <p:spPr>
          <a:xfrm>
            <a:off x="1907704" y="520720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131840" y="4559136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3131840" y="58552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644008" y="4571836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644008" y="58552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6" y="520720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5" name="Straight Arrow Connector 4"/>
          <p:cNvCxnSpPr>
            <a:stCxn id="3" idx="7"/>
            <a:endCxn id="8" idx="2"/>
          </p:cNvCxnSpPr>
          <p:nvPr/>
        </p:nvCxnSpPr>
        <p:spPr>
          <a:xfrm flipV="1">
            <a:off x="2276480" y="4775160"/>
            <a:ext cx="855360" cy="49532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" idx="5"/>
            <a:endCxn id="10" idx="2"/>
          </p:cNvCxnSpPr>
          <p:nvPr/>
        </p:nvCxnSpPr>
        <p:spPr>
          <a:xfrm>
            <a:off x="2276480" y="5575984"/>
            <a:ext cx="855360" cy="49532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5"/>
            <a:endCxn id="12" idx="1"/>
          </p:cNvCxnSpPr>
          <p:nvPr/>
        </p:nvCxnSpPr>
        <p:spPr>
          <a:xfrm>
            <a:off x="3500616" y="4927912"/>
            <a:ext cx="1206664" cy="99064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7"/>
          </p:cNvCxnSpPr>
          <p:nvPr/>
        </p:nvCxnSpPr>
        <p:spPr>
          <a:xfrm flipV="1">
            <a:off x="3500616" y="4927912"/>
            <a:ext cx="1206664" cy="99064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6"/>
          </p:cNvCxnSpPr>
          <p:nvPr/>
        </p:nvCxnSpPr>
        <p:spPr>
          <a:xfrm>
            <a:off x="3563888" y="4775160"/>
            <a:ext cx="1080120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6"/>
            <a:endCxn id="12" idx="2"/>
          </p:cNvCxnSpPr>
          <p:nvPr/>
        </p:nvCxnSpPr>
        <p:spPr>
          <a:xfrm>
            <a:off x="3563888" y="6071304"/>
            <a:ext cx="1080120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5076056" y="5575984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13" idx="1"/>
          </p:cNvCxnSpPr>
          <p:nvPr/>
        </p:nvCxnSpPr>
        <p:spPr>
          <a:xfrm>
            <a:off x="5076056" y="4775160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374237" y="472004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23396" y="5757872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89488" y="4715852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411760" y="571126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979044" y="60119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707904" y="444902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491880" y="501658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699396" y="556724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" name="Serbest Form 1"/>
          <p:cNvSpPr/>
          <p:nvPr/>
        </p:nvSpPr>
        <p:spPr>
          <a:xfrm>
            <a:off x="1759415" y="4069080"/>
            <a:ext cx="1955335" cy="1805940"/>
          </a:xfrm>
          <a:custGeom>
            <a:avLst/>
            <a:gdLst>
              <a:gd name="connsiteX0" fmla="*/ 115105 w 1955335"/>
              <a:gd name="connsiteY0" fmla="*/ 662940 h 1805940"/>
              <a:gd name="connsiteX1" fmla="*/ 115105 w 1955335"/>
              <a:gd name="connsiteY1" fmla="*/ 662940 h 1805940"/>
              <a:gd name="connsiteX2" fmla="*/ 805 w 1955335"/>
              <a:gd name="connsiteY2" fmla="*/ 834390 h 1805940"/>
              <a:gd name="connsiteX3" fmla="*/ 12235 w 1955335"/>
              <a:gd name="connsiteY3" fmla="*/ 1451610 h 1805940"/>
              <a:gd name="connsiteX4" fmla="*/ 46525 w 1955335"/>
              <a:gd name="connsiteY4" fmla="*/ 1611630 h 1805940"/>
              <a:gd name="connsiteX5" fmla="*/ 57955 w 1955335"/>
              <a:gd name="connsiteY5" fmla="*/ 1645920 h 1805940"/>
              <a:gd name="connsiteX6" fmla="*/ 69385 w 1955335"/>
              <a:gd name="connsiteY6" fmla="*/ 1680210 h 1805940"/>
              <a:gd name="connsiteX7" fmla="*/ 103675 w 1955335"/>
              <a:gd name="connsiteY7" fmla="*/ 1725930 h 1805940"/>
              <a:gd name="connsiteX8" fmla="*/ 172255 w 1955335"/>
              <a:gd name="connsiteY8" fmla="*/ 1794510 h 1805940"/>
              <a:gd name="connsiteX9" fmla="*/ 217975 w 1955335"/>
              <a:gd name="connsiteY9" fmla="*/ 1805940 h 1805940"/>
              <a:gd name="connsiteX10" fmla="*/ 583735 w 1955335"/>
              <a:gd name="connsiteY10" fmla="*/ 1794510 h 1805940"/>
              <a:gd name="connsiteX11" fmla="*/ 675175 w 1955335"/>
              <a:gd name="connsiteY11" fmla="*/ 1737360 h 1805940"/>
              <a:gd name="connsiteX12" fmla="*/ 766615 w 1955335"/>
              <a:gd name="connsiteY12" fmla="*/ 1691640 h 1805940"/>
              <a:gd name="connsiteX13" fmla="*/ 892345 w 1955335"/>
              <a:gd name="connsiteY13" fmla="*/ 1634490 h 1805940"/>
              <a:gd name="connsiteX14" fmla="*/ 926635 w 1955335"/>
              <a:gd name="connsiteY14" fmla="*/ 1611630 h 1805940"/>
              <a:gd name="connsiteX15" fmla="*/ 960925 w 1955335"/>
              <a:gd name="connsiteY15" fmla="*/ 1600200 h 1805940"/>
              <a:gd name="connsiteX16" fmla="*/ 1018075 w 1955335"/>
              <a:gd name="connsiteY16" fmla="*/ 1577340 h 1805940"/>
              <a:gd name="connsiteX17" fmla="*/ 1098085 w 1955335"/>
              <a:gd name="connsiteY17" fmla="*/ 1531620 h 1805940"/>
              <a:gd name="connsiteX18" fmla="*/ 1132375 w 1955335"/>
              <a:gd name="connsiteY18" fmla="*/ 1520190 h 1805940"/>
              <a:gd name="connsiteX19" fmla="*/ 1223815 w 1955335"/>
              <a:gd name="connsiteY19" fmla="*/ 1474470 h 1805940"/>
              <a:gd name="connsiteX20" fmla="*/ 1292395 w 1955335"/>
              <a:gd name="connsiteY20" fmla="*/ 1428750 h 1805940"/>
              <a:gd name="connsiteX21" fmla="*/ 1326685 w 1955335"/>
              <a:gd name="connsiteY21" fmla="*/ 1405890 h 1805940"/>
              <a:gd name="connsiteX22" fmla="*/ 1383835 w 1955335"/>
              <a:gd name="connsiteY22" fmla="*/ 1371600 h 1805940"/>
              <a:gd name="connsiteX23" fmla="*/ 1463845 w 1955335"/>
              <a:gd name="connsiteY23" fmla="*/ 1314450 h 1805940"/>
              <a:gd name="connsiteX24" fmla="*/ 1532425 w 1955335"/>
              <a:gd name="connsiteY24" fmla="*/ 1268730 h 1805940"/>
              <a:gd name="connsiteX25" fmla="*/ 1555285 w 1955335"/>
              <a:gd name="connsiteY25" fmla="*/ 1234440 h 1805940"/>
              <a:gd name="connsiteX26" fmla="*/ 1623865 w 1955335"/>
              <a:gd name="connsiteY26" fmla="*/ 1177290 h 1805940"/>
              <a:gd name="connsiteX27" fmla="*/ 1635295 w 1955335"/>
              <a:gd name="connsiteY27" fmla="*/ 1143000 h 1805940"/>
              <a:gd name="connsiteX28" fmla="*/ 1692445 w 1955335"/>
              <a:gd name="connsiteY28" fmla="*/ 1062990 h 1805940"/>
              <a:gd name="connsiteX29" fmla="*/ 1715305 w 1955335"/>
              <a:gd name="connsiteY29" fmla="*/ 1017270 h 1805940"/>
              <a:gd name="connsiteX30" fmla="*/ 1783885 w 1955335"/>
              <a:gd name="connsiteY30" fmla="*/ 948690 h 1805940"/>
              <a:gd name="connsiteX31" fmla="*/ 1818175 w 1955335"/>
              <a:gd name="connsiteY31" fmla="*/ 914400 h 1805940"/>
              <a:gd name="connsiteX32" fmla="*/ 1841035 w 1955335"/>
              <a:gd name="connsiteY32" fmla="*/ 868680 h 1805940"/>
              <a:gd name="connsiteX33" fmla="*/ 1852465 w 1955335"/>
              <a:gd name="connsiteY33" fmla="*/ 834390 h 1805940"/>
              <a:gd name="connsiteX34" fmla="*/ 1875325 w 1955335"/>
              <a:gd name="connsiteY34" fmla="*/ 800100 h 1805940"/>
              <a:gd name="connsiteX35" fmla="*/ 1898185 w 1955335"/>
              <a:gd name="connsiteY35" fmla="*/ 731520 h 1805940"/>
              <a:gd name="connsiteX36" fmla="*/ 1909615 w 1955335"/>
              <a:gd name="connsiteY36" fmla="*/ 697230 h 1805940"/>
              <a:gd name="connsiteX37" fmla="*/ 1932475 w 1955335"/>
              <a:gd name="connsiteY37" fmla="*/ 560070 h 1805940"/>
              <a:gd name="connsiteX38" fmla="*/ 1955335 w 1955335"/>
              <a:gd name="connsiteY38" fmla="*/ 480060 h 1805940"/>
              <a:gd name="connsiteX39" fmla="*/ 1943905 w 1955335"/>
              <a:gd name="connsiteY39" fmla="*/ 228600 h 1805940"/>
              <a:gd name="connsiteX40" fmla="*/ 1932475 w 1955335"/>
              <a:gd name="connsiteY40" fmla="*/ 194310 h 1805940"/>
              <a:gd name="connsiteX41" fmla="*/ 1898185 w 1955335"/>
              <a:gd name="connsiteY41" fmla="*/ 171450 h 1805940"/>
              <a:gd name="connsiteX42" fmla="*/ 1806745 w 1955335"/>
              <a:gd name="connsiteY42" fmla="*/ 91440 h 1805940"/>
              <a:gd name="connsiteX43" fmla="*/ 1681015 w 1955335"/>
              <a:gd name="connsiteY43" fmla="*/ 34290 h 1805940"/>
              <a:gd name="connsiteX44" fmla="*/ 1601005 w 1955335"/>
              <a:gd name="connsiteY44" fmla="*/ 22860 h 1805940"/>
              <a:gd name="connsiteX45" fmla="*/ 1555285 w 1955335"/>
              <a:gd name="connsiteY45" fmla="*/ 11430 h 1805940"/>
              <a:gd name="connsiteX46" fmla="*/ 1429555 w 1955335"/>
              <a:gd name="connsiteY46" fmla="*/ 0 h 1805940"/>
              <a:gd name="connsiteX47" fmla="*/ 949495 w 1955335"/>
              <a:gd name="connsiteY47" fmla="*/ 11430 h 1805940"/>
              <a:gd name="connsiteX48" fmla="*/ 823765 w 1955335"/>
              <a:gd name="connsiteY48" fmla="*/ 45720 h 1805940"/>
              <a:gd name="connsiteX49" fmla="*/ 789475 w 1955335"/>
              <a:gd name="connsiteY49" fmla="*/ 57150 h 1805940"/>
              <a:gd name="connsiteX50" fmla="*/ 755185 w 1955335"/>
              <a:gd name="connsiteY50" fmla="*/ 80010 h 1805940"/>
              <a:gd name="connsiteX51" fmla="*/ 698035 w 1955335"/>
              <a:gd name="connsiteY51" fmla="*/ 91440 h 1805940"/>
              <a:gd name="connsiteX52" fmla="*/ 652315 w 1955335"/>
              <a:gd name="connsiteY52" fmla="*/ 102870 h 1805940"/>
              <a:gd name="connsiteX53" fmla="*/ 560875 w 1955335"/>
              <a:gd name="connsiteY53" fmla="*/ 125730 h 1805940"/>
              <a:gd name="connsiteX54" fmla="*/ 469435 w 1955335"/>
              <a:gd name="connsiteY54" fmla="*/ 182880 h 1805940"/>
              <a:gd name="connsiteX55" fmla="*/ 400855 w 1955335"/>
              <a:gd name="connsiteY55" fmla="*/ 228600 h 1805940"/>
              <a:gd name="connsiteX56" fmla="*/ 366565 w 1955335"/>
              <a:gd name="connsiteY56" fmla="*/ 251460 h 1805940"/>
              <a:gd name="connsiteX57" fmla="*/ 343705 w 1955335"/>
              <a:gd name="connsiteY57" fmla="*/ 285750 h 1805940"/>
              <a:gd name="connsiteX58" fmla="*/ 309415 w 1955335"/>
              <a:gd name="connsiteY58" fmla="*/ 308610 h 1805940"/>
              <a:gd name="connsiteX59" fmla="*/ 297985 w 1955335"/>
              <a:gd name="connsiteY59" fmla="*/ 342900 h 1805940"/>
              <a:gd name="connsiteX60" fmla="*/ 240835 w 1955335"/>
              <a:gd name="connsiteY60" fmla="*/ 411480 h 1805940"/>
              <a:gd name="connsiteX61" fmla="*/ 195115 w 1955335"/>
              <a:gd name="connsiteY61" fmla="*/ 480060 h 1805940"/>
              <a:gd name="connsiteX62" fmla="*/ 172255 w 1955335"/>
              <a:gd name="connsiteY62" fmla="*/ 525780 h 1805940"/>
              <a:gd name="connsiteX63" fmla="*/ 137965 w 1955335"/>
              <a:gd name="connsiteY63" fmla="*/ 560070 h 1805940"/>
              <a:gd name="connsiteX64" fmla="*/ 126535 w 1955335"/>
              <a:gd name="connsiteY64" fmla="*/ 594360 h 1805940"/>
              <a:gd name="connsiteX65" fmla="*/ 57955 w 1955335"/>
              <a:gd name="connsiteY65" fmla="*/ 685800 h 1805940"/>
              <a:gd name="connsiteX66" fmla="*/ 115105 w 1955335"/>
              <a:gd name="connsiteY66" fmla="*/ 662940 h 1805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1955335" h="1805940">
                <a:moveTo>
                  <a:pt x="115105" y="662940"/>
                </a:moveTo>
                <a:lnTo>
                  <a:pt x="115105" y="662940"/>
                </a:lnTo>
                <a:cubicBezTo>
                  <a:pt x="76537" y="706329"/>
                  <a:pt x="1995" y="762986"/>
                  <a:pt x="805" y="834390"/>
                </a:cubicBezTo>
                <a:cubicBezTo>
                  <a:pt x="-2624" y="1040137"/>
                  <a:pt x="5601" y="1245942"/>
                  <a:pt x="12235" y="1451610"/>
                </a:cubicBezTo>
                <a:cubicBezTo>
                  <a:pt x="14810" y="1531428"/>
                  <a:pt x="23243" y="1541783"/>
                  <a:pt x="46525" y="1611630"/>
                </a:cubicBezTo>
                <a:lnTo>
                  <a:pt x="57955" y="1645920"/>
                </a:lnTo>
                <a:cubicBezTo>
                  <a:pt x="61765" y="1657350"/>
                  <a:pt x="62156" y="1670571"/>
                  <a:pt x="69385" y="1680210"/>
                </a:cubicBezTo>
                <a:cubicBezTo>
                  <a:pt x="80815" y="1695450"/>
                  <a:pt x="90931" y="1711770"/>
                  <a:pt x="103675" y="1725930"/>
                </a:cubicBezTo>
                <a:cubicBezTo>
                  <a:pt x="125302" y="1749960"/>
                  <a:pt x="140891" y="1786669"/>
                  <a:pt x="172255" y="1794510"/>
                </a:cubicBezTo>
                <a:lnTo>
                  <a:pt x="217975" y="1805940"/>
                </a:lnTo>
                <a:lnTo>
                  <a:pt x="583735" y="1794510"/>
                </a:lnTo>
                <a:cubicBezTo>
                  <a:pt x="619281" y="1789178"/>
                  <a:pt x="643026" y="1753434"/>
                  <a:pt x="675175" y="1737360"/>
                </a:cubicBezTo>
                <a:cubicBezTo>
                  <a:pt x="705655" y="1722120"/>
                  <a:pt x="734286" y="1702416"/>
                  <a:pt x="766615" y="1691640"/>
                </a:cubicBezTo>
                <a:cubicBezTo>
                  <a:pt x="815164" y="1675457"/>
                  <a:pt x="841237" y="1668562"/>
                  <a:pt x="892345" y="1634490"/>
                </a:cubicBezTo>
                <a:cubicBezTo>
                  <a:pt x="903775" y="1626870"/>
                  <a:pt x="914348" y="1617773"/>
                  <a:pt x="926635" y="1611630"/>
                </a:cubicBezTo>
                <a:cubicBezTo>
                  <a:pt x="937411" y="1606242"/>
                  <a:pt x="949644" y="1604430"/>
                  <a:pt x="960925" y="1600200"/>
                </a:cubicBezTo>
                <a:cubicBezTo>
                  <a:pt x="980136" y="1592996"/>
                  <a:pt x="999326" y="1585673"/>
                  <a:pt x="1018075" y="1577340"/>
                </a:cubicBezTo>
                <a:cubicBezTo>
                  <a:pt x="1198423" y="1497185"/>
                  <a:pt x="950983" y="1605171"/>
                  <a:pt x="1098085" y="1531620"/>
                </a:cubicBezTo>
                <a:cubicBezTo>
                  <a:pt x="1108861" y="1526232"/>
                  <a:pt x="1120945" y="1524000"/>
                  <a:pt x="1132375" y="1520190"/>
                </a:cubicBezTo>
                <a:cubicBezTo>
                  <a:pt x="1268518" y="1418083"/>
                  <a:pt x="1095413" y="1538671"/>
                  <a:pt x="1223815" y="1474470"/>
                </a:cubicBezTo>
                <a:cubicBezTo>
                  <a:pt x="1248389" y="1462183"/>
                  <a:pt x="1269535" y="1443990"/>
                  <a:pt x="1292395" y="1428750"/>
                </a:cubicBezTo>
                <a:cubicBezTo>
                  <a:pt x="1303825" y="1421130"/>
                  <a:pt x="1315036" y="1413171"/>
                  <a:pt x="1326685" y="1405890"/>
                </a:cubicBezTo>
                <a:cubicBezTo>
                  <a:pt x="1345524" y="1394116"/>
                  <a:pt x="1365350" y="1383923"/>
                  <a:pt x="1383835" y="1371600"/>
                </a:cubicBezTo>
                <a:cubicBezTo>
                  <a:pt x="1495316" y="1297279"/>
                  <a:pt x="1322071" y="1413692"/>
                  <a:pt x="1463845" y="1314450"/>
                </a:cubicBezTo>
                <a:cubicBezTo>
                  <a:pt x="1486353" y="1298695"/>
                  <a:pt x="1532425" y="1268730"/>
                  <a:pt x="1532425" y="1268730"/>
                </a:cubicBezTo>
                <a:cubicBezTo>
                  <a:pt x="1540045" y="1257300"/>
                  <a:pt x="1546491" y="1244993"/>
                  <a:pt x="1555285" y="1234440"/>
                </a:cubicBezTo>
                <a:cubicBezTo>
                  <a:pt x="1582787" y="1201437"/>
                  <a:pt x="1590149" y="1199767"/>
                  <a:pt x="1623865" y="1177290"/>
                </a:cubicBezTo>
                <a:cubicBezTo>
                  <a:pt x="1627675" y="1165860"/>
                  <a:pt x="1629907" y="1153776"/>
                  <a:pt x="1635295" y="1143000"/>
                </a:cubicBezTo>
                <a:cubicBezTo>
                  <a:pt x="1647385" y="1118820"/>
                  <a:pt x="1679502" y="1083700"/>
                  <a:pt x="1692445" y="1062990"/>
                </a:cubicBezTo>
                <a:cubicBezTo>
                  <a:pt x="1701476" y="1048541"/>
                  <a:pt x="1704661" y="1030575"/>
                  <a:pt x="1715305" y="1017270"/>
                </a:cubicBezTo>
                <a:cubicBezTo>
                  <a:pt x="1735501" y="992025"/>
                  <a:pt x="1761025" y="971550"/>
                  <a:pt x="1783885" y="948690"/>
                </a:cubicBezTo>
                <a:cubicBezTo>
                  <a:pt x="1795315" y="937260"/>
                  <a:pt x="1810946" y="928858"/>
                  <a:pt x="1818175" y="914400"/>
                </a:cubicBezTo>
                <a:cubicBezTo>
                  <a:pt x="1825795" y="899160"/>
                  <a:pt x="1834323" y="884341"/>
                  <a:pt x="1841035" y="868680"/>
                </a:cubicBezTo>
                <a:cubicBezTo>
                  <a:pt x="1845781" y="857606"/>
                  <a:pt x="1847077" y="845166"/>
                  <a:pt x="1852465" y="834390"/>
                </a:cubicBezTo>
                <a:cubicBezTo>
                  <a:pt x="1858608" y="822103"/>
                  <a:pt x="1869746" y="812653"/>
                  <a:pt x="1875325" y="800100"/>
                </a:cubicBezTo>
                <a:cubicBezTo>
                  <a:pt x="1885112" y="778080"/>
                  <a:pt x="1890565" y="754380"/>
                  <a:pt x="1898185" y="731520"/>
                </a:cubicBezTo>
                <a:cubicBezTo>
                  <a:pt x="1901995" y="720090"/>
                  <a:pt x="1906693" y="708919"/>
                  <a:pt x="1909615" y="697230"/>
                </a:cubicBezTo>
                <a:cubicBezTo>
                  <a:pt x="1935337" y="594343"/>
                  <a:pt x="1905718" y="720612"/>
                  <a:pt x="1932475" y="560070"/>
                </a:cubicBezTo>
                <a:cubicBezTo>
                  <a:pt x="1937259" y="531366"/>
                  <a:pt x="1946276" y="507238"/>
                  <a:pt x="1955335" y="480060"/>
                </a:cubicBezTo>
                <a:cubicBezTo>
                  <a:pt x="1951525" y="396240"/>
                  <a:pt x="1950596" y="312239"/>
                  <a:pt x="1943905" y="228600"/>
                </a:cubicBezTo>
                <a:cubicBezTo>
                  <a:pt x="1942944" y="216590"/>
                  <a:pt x="1940001" y="203718"/>
                  <a:pt x="1932475" y="194310"/>
                </a:cubicBezTo>
                <a:cubicBezTo>
                  <a:pt x="1923893" y="183583"/>
                  <a:pt x="1909615" y="179070"/>
                  <a:pt x="1898185" y="171450"/>
                </a:cubicBezTo>
                <a:cubicBezTo>
                  <a:pt x="1866753" y="124301"/>
                  <a:pt x="1873420" y="124777"/>
                  <a:pt x="1806745" y="91440"/>
                </a:cubicBezTo>
                <a:cubicBezTo>
                  <a:pt x="1788274" y="82204"/>
                  <a:pt x="1718026" y="41692"/>
                  <a:pt x="1681015" y="34290"/>
                </a:cubicBezTo>
                <a:cubicBezTo>
                  <a:pt x="1654597" y="29006"/>
                  <a:pt x="1627511" y="27679"/>
                  <a:pt x="1601005" y="22860"/>
                </a:cubicBezTo>
                <a:cubicBezTo>
                  <a:pt x="1585549" y="20050"/>
                  <a:pt x="1570856" y="13506"/>
                  <a:pt x="1555285" y="11430"/>
                </a:cubicBezTo>
                <a:cubicBezTo>
                  <a:pt x="1513571" y="5868"/>
                  <a:pt x="1471465" y="3810"/>
                  <a:pt x="1429555" y="0"/>
                </a:cubicBezTo>
                <a:lnTo>
                  <a:pt x="949495" y="11430"/>
                </a:lnTo>
                <a:cubicBezTo>
                  <a:pt x="912455" y="13006"/>
                  <a:pt x="856524" y="34800"/>
                  <a:pt x="823765" y="45720"/>
                </a:cubicBezTo>
                <a:cubicBezTo>
                  <a:pt x="812335" y="49530"/>
                  <a:pt x="799500" y="50467"/>
                  <a:pt x="789475" y="57150"/>
                </a:cubicBezTo>
                <a:cubicBezTo>
                  <a:pt x="778045" y="64770"/>
                  <a:pt x="768047" y="75187"/>
                  <a:pt x="755185" y="80010"/>
                </a:cubicBezTo>
                <a:cubicBezTo>
                  <a:pt x="736995" y="86831"/>
                  <a:pt x="717000" y="87226"/>
                  <a:pt x="698035" y="91440"/>
                </a:cubicBezTo>
                <a:cubicBezTo>
                  <a:pt x="682700" y="94848"/>
                  <a:pt x="667650" y="99462"/>
                  <a:pt x="652315" y="102870"/>
                </a:cubicBezTo>
                <a:cubicBezTo>
                  <a:pt x="615159" y="111127"/>
                  <a:pt x="593869" y="111590"/>
                  <a:pt x="560875" y="125730"/>
                </a:cubicBezTo>
                <a:cubicBezTo>
                  <a:pt x="504853" y="149740"/>
                  <a:pt x="521254" y="146606"/>
                  <a:pt x="469435" y="182880"/>
                </a:cubicBezTo>
                <a:cubicBezTo>
                  <a:pt x="446927" y="198635"/>
                  <a:pt x="423715" y="213360"/>
                  <a:pt x="400855" y="228600"/>
                </a:cubicBezTo>
                <a:lnTo>
                  <a:pt x="366565" y="251460"/>
                </a:lnTo>
                <a:cubicBezTo>
                  <a:pt x="358945" y="262890"/>
                  <a:pt x="353419" y="276036"/>
                  <a:pt x="343705" y="285750"/>
                </a:cubicBezTo>
                <a:cubicBezTo>
                  <a:pt x="333991" y="295464"/>
                  <a:pt x="317997" y="297883"/>
                  <a:pt x="309415" y="308610"/>
                </a:cubicBezTo>
                <a:cubicBezTo>
                  <a:pt x="301889" y="318018"/>
                  <a:pt x="303373" y="332124"/>
                  <a:pt x="297985" y="342900"/>
                </a:cubicBezTo>
                <a:cubicBezTo>
                  <a:pt x="273479" y="391913"/>
                  <a:pt x="276225" y="365979"/>
                  <a:pt x="240835" y="411480"/>
                </a:cubicBezTo>
                <a:cubicBezTo>
                  <a:pt x="223967" y="433167"/>
                  <a:pt x="207402" y="455486"/>
                  <a:pt x="195115" y="480060"/>
                </a:cubicBezTo>
                <a:cubicBezTo>
                  <a:pt x="187495" y="495300"/>
                  <a:pt x="182159" y="511915"/>
                  <a:pt x="172255" y="525780"/>
                </a:cubicBezTo>
                <a:cubicBezTo>
                  <a:pt x="162860" y="538934"/>
                  <a:pt x="149395" y="548640"/>
                  <a:pt x="137965" y="560070"/>
                </a:cubicBezTo>
                <a:cubicBezTo>
                  <a:pt x="134155" y="571500"/>
                  <a:pt x="132386" y="583828"/>
                  <a:pt x="126535" y="594360"/>
                </a:cubicBezTo>
                <a:cubicBezTo>
                  <a:pt x="94224" y="652520"/>
                  <a:pt x="92638" y="651117"/>
                  <a:pt x="57955" y="685800"/>
                </a:cubicBezTo>
                <a:lnTo>
                  <a:pt x="115105" y="662940"/>
                </a:lnTo>
                <a:close/>
              </a:path>
            </a:pathLst>
          </a:custGeom>
          <a:noFill/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Serbest Form 3"/>
          <p:cNvSpPr/>
          <p:nvPr/>
        </p:nvSpPr>
        <p:spPr>
          <a:xfrm>
            <a:off x="2937510" y="4309110"/>
            <a:ext cx="3520440" cy="2307272"/>
          </a:xfrm>
          <a:custGeom>
            <a:avLst/>
            <a:gdLst>
              <a:gd name="connsiteX0" fmla="*/ 1863090 w 3520440"/>
              <a:gd name="connsiteY0" fmla="*/ 0 h 2307272"/>
              <a:gd name="connsiteX1" fmla="*/ 1863090 w 3520440"/>
              <a:gd name="connsiteY1" fmla="*/ 0 h 2307272"/>
              <a:gd name="connsiteX2" fmla="*/ 1771650 w 3520440"/>
              <a:gd name="connsiteY2" fmla="*/ 45720 h 2307272"/>
              <a:gd name="connsiteX3" fmla="*/ 1737360 w 3520440"/>
              <a:gd name="connsiteY3" fmla="*/ 57150 h 2307272"/>
              <a:gd name="connsiteX4" fmla="*/ 1634490 w 3520440"/>
              <a:gd name="connsiteY4" fmla="*/ 160020 h 2307272"/>
              <a:gd name="connsiteX5" fmla="*/ 1565910 w 3520440"/>
              <a:gd name="connsiteY5" fmla="*/ 228600 h 2307272"/>
              <a:gd name="connsiteX6" fmla="*/ 1531620 w 3520440"/>
              <a:gd name="connsiteY6" fmla="*/ 262890 h 2307272"/>
              <a:gd name="connsiteX7" fmla="*/ 1497330 w 3520440"/>
              <a:gd name="connsiteY7" fmla="*/ 308610 h 2307272"/>
              <a:gd name="connsiteX8" fmla="*/ 1451610 w 3520440"/>
              <a:gd name="connsiteY8" fmla="*/ 377190 h 2307272"/>
              <a:gd name="connsiteX9" fmla="*/ 1417320 w 3520440"/>
              <a:gd name="connsiteY9" fmla="*/ 411480 h 2307272"/>
              <a:gd name="connsiteX10" fmla="*/ 1348740 w 3520440"/>
              <a:gd name="connsiteY10" fmla="*/ 502920 h 2307272"/>
              <a:gd name="connsiteX11" fmla="*/ 1337310 w 3520440"/>
              <a:gd name="connsiteY11" fmla="*/ 537210 h 2307272"/>
              <a:gd name="connsiteX12" fmla="*/ 1291590 w 3520440"/>
              <a:gd name="connsiteY12" fmla="*/ 605790 h 2307272"/>
              <a:gd name="connsiteX13" fmla="*/ 1211580 w 3520440"/>
              <a:gd name="connsiteY13" fmla="*/ 742950 h 2307272"/>
              <a:gd name="connsiteX14" fmla="*/ 1177290 w 3520440"/>
              <a:gd name="connsiteY14" fmla="*/ 777240 h 2307272"/>
              <a:gd name="connsiteX15" fmla="*/ 1108710 w 3520440"/>
              <a:gd name="connsiteY15" fmla="*/ 822960 h 2307272"/>
              <a:gd name="connsiteX16" fmla="*/ 1062990 w 3520440"/>
              <a:gd name="connsiteY16" fmla="*/ 868680 h 2307272"/>
              <a:gd name="connsiteX17" fmla="*/ 994410 w 3520440"/>
              <a:gd name="connsiteY17" fmla="*/ 914400 h 2307272"/>
              <a:gd name="connsiteX18" fmla="*/ 845820 w 3520440"/>
              <a:gd name="connsiteY18" fmla="*/ 1017270 h 2307272"/>
              <a:gd name="connsiteX19" fmla="*/ 788670 w 3520440"/>
              <a:gd name="connsiteY19" fmla="*/ 1051560 h 2307272"/>
              <a:gd name="connsiteX20" fmla="*/ 731520 w 3520440"/>
              <a:gd name="connsiteY20" fmla="*/ 1074420 h 2307272"/>
              <a:gd name="connsiteX21" fmla="*/ 697230 w 3520440"/>
              <a:gd name="connsiteY21" fmla="*/ 1097280 h 2307272"/>
              <a:gd name="connsiteX22" fmla="*/ 662940 w 3520440"/>
              <a:gd name="connsiteY22" fmla="*/ 1131570 h 2307272"/>
              <a:gd name="connsiteX23" fmla="*/ 617220 w 3520440"/>
              <a:gd name="connsiteY23" fmla="*/ 1143000 h 2307272"/>
              <a:gd name="connsiteX24" fmla="*/ 491490 w 3520440"/>
              <a:gd name="connsiteY24" fmla="*/ 1211580 h 2307272"/>
              <a:gd name="connsiteX25" fmla="*/ 445770 w 3520440"/>
              <a:gd name="connsiteY25" fmla="*/ 1245870 h 2307272"/>
              <a:gd name="connsiteX26" fmla="*/ 377190 w 3520440"/>
              <a:gd name="connsiteY26" fmla="*/ 1291590 h 2307272"/>
              <a:gd name="connsiteX27" fmla="*/ 354330 w 3520440"/>
              <a:gd name="connsiteY27" fmla="*/ 1325880 h 2307272"/>
              <a:gd name="connsiteX28" fmla="*/ 320040 w 3520440"/>
              <a:gd name="connsiteY28" fmla="*/ 1348740 h 2307272"/>
              <a:gd name="connsiteX29" fmla="*/ 274320 w 3520440"/>
              <a:gd name="connsiteY29" fmla="*/ 1383030 h 2307272"/>
              <a:gd name="connsiteX30" fmla="*/ 205740 w 3520440"/>
              <a:gd name="connsiteY30" fmla="*/ 1428750 h 2307272"/>
              <a:gd name="connsiteX31" fmla="*/ 137160 w 3520440"/>
              <a:gd name="connsiteY31" fmla="*/ 1474470 h 2307272"/>
              <a:gd name="connsiteX32" fmla="*/ 57150 w 3520440"/>
              <a:gd name="connsiteY32" fmla="*/ 1520190 h 2307272"/>
              <a:gd name="connsiteX33" fmla="*/ 11430 w 3520440"/>
              <a:gd name="connsiteY33" fmla="*/ 1623060 h 2307272"/>
              <a:gd name="connsiteX34" fmla="*/ 0 w 3520440"/>
              <a:gd name="connsiteY34" fmla="*/ 1657350 h 2307272"/>
              <a:gd name="connsiteX35" fmla="*/ 11430 w 3520440"/>
              <a:gd name="connsiteY35" fmla="*/ 1988820 h 2307272"/>
              <a:gd name="connsiteX36" fmla="*/ 45720 w 3520440"/>
              <a:gd name="connsiteY36" fmla="*/ 2011680 h 2307272"/>
              <a:gd name="connsiteX37" fmla="*/ 137160 w 3520440"/>
              <a:gd name="connsiteY37" fmla="*/ 2114550 h 2307272"/>
              <a:gd name="connsiteX38" fmla="*/ 171450 w 3520440"/>
              <a:gd name="connsiteY38" fmla="*/ 2125980 h 2307272"/>
              <a:gd name="connsiteX39" fmla="*/ 240030 w 3520440"/>
              <a:gd name="connsiteY39" fmla="*/ 2171700 h 2307272"/>
              <a:gd name="connsiteX40" fmla="*/ 285750 w 3520440"/>
              <a:gd name="connsiteY40" fmla="*/ 2183130 h 2307272"/>
              <a:gd name="connsiteX41" fmla="*/ 365760 w 3520440"/>
              <a:gd name="connsiteY41" fmla="*/ 2217420 h 2307272"/>
              <a:gd name="connsiteX42" fmla="*/ 457200 w 3520440"/>
              <a:gd name="connsiteY42" fmla="*/ 2240280 h 2307272"/>
              <a:gd name="connsiteX43" fmla="*/ 525780 w 3520440"/>
              <a:gd name="connsiteY43" fmla="*/ 2263140 h 2307272"/>
              <a:gd name="connsiteX44" fmla="*/ 640080 w 3520440"/>
              <a:gd name="connsiteY44" fmla="*/ 2274570 h 2307272"/>
              <a:gd name="connsiteX45" fmla="*/ 1165860 w 3520440"/>
              <a:gd name="connsiteY45" fmla="*/ 2286000 h 2307272"/>
              <a:gd name="connsiteX46" fmla="*/ 1348740 w 3520440"/>
              <a:gd name="connsiteY46" fmla="*/ 2263140 h 2307272"/>
              <a:gd name="connsiteX47" fmla="*/ 1463040 w 3520440"/>
              <a:gd name="connsiteY47" fmla="*/ 2240280 h 2307272"/>
              <a:gd name="connsiteX48" fmla="*/ 1588770 w 3520440"/>
              <a:gd name="connsiteY48" fmla="*/ 2228850 h 2307272"/>
              <a:gd name="connsiteX49" fmla="*/ 1657350 w 3520440"/>
              <a:gd name="connsiteY49" fmla="*/ 2217420 h 2307272"/>
              <a:gd name="connsiteX50" fmla="*/ 1691640 w 3520440"/>
              <a:gd name="connsiteY50" fmla="*/ 2205990 h 2307272"/>
              <a:gd name="connsiteX51" fmla="*/ 1828800 w 3520440"/>
              <a:gd name="connsiteY51" fmla="*/ 2194560 h 2307272"/>
              <a:gd name="connsiteX52" fmla="*/ 1965960 w 3520440"/>
              <a:gd name="connsiteY52" fmla="*/ 2171700 h 2307272"/>
              <a:gd name="connsiteX53" fmla="*/ 2045970 w 3520440"/>
              <a:gd name="connsiteY53" fmla="*/ 2160270 h 2307272"/>
              <a:gd name="connsiteX54" fmla="*/ 2114550 w 3520440"/>
              <a:gd name="connsiteY54" fmla="*/ 2148840 h 2307272"/>
              <a:gd name="connsiteX55" fmla="*/ 2286000 w 3520440"/>
              <a:gd name="connsiteY55" fmla="*/ 2125980 h 2307272"/>
              <a:gd name="connsiteX56" fmla="*/ 2423160 w 3520440"/>
              <a:gd name="connsiteY56" fmla="*/ 2091690 h 2307272"/>
              <a:gd name="connsiteX57" fmla="*/ 2480310 w 3520440"/>
              <a:gd name="connsiteY57" fmla="*/ 2068830 h 2307272"/>
              <a:gd name="connsiteX58" fmla="*/ 2674620 w 3520440"/>
              <a:gd name="connsiteY58" fmla="*/ 2023110 h 2307272"/>
              <a:gd name="connsiteX59" fmla="*/ 2720340 w 3520440"/>
              <a:gd name="connsiteY59" fmla="*/ 2000250 h 2307272"/>
              <a:gd name="connsiteX60" fmla="*/ 2777490 w 3520440"/>
              <a:gd name="connsiteY60" fmla="*/ 1988820 h 2307272"/>
              <a:gd name="connsiteX61" fmla="*/ 2823210 w 3520440"/>
              <a:gd name="connsiteY61" fmla="*/ 1977390 h 2307272"/>
              <a:gd name="connsiteX62" fmla="*/ 2937510 w 3520440"/>
              <a:gd name="connsiteY62" fmla="*/ 1954530 h 2307272"/>
              <a:gd name="connsiteX63" fmla="*/ 3006090 w 3520440"/>
              <a:gd name="connsiteY63" fmla="*/ 1931670 h 2307272"/>
              <a:gd name="connsiteX64" fmla="*/ 3040380 w 3520440"/>
              <a:gd name="connsiteY64" fmla="*/ 1908810 h 2307272"/>
              <a:gd name="connsiteX65" fmla="*/ 3154680 w 3520440"/>
              <a:gd name="connsiteY65" fmla="*/ 1874520 h 2307272"/>
              <a:gd name="connsiteX66" fmla="*/ 3211830 w 3520440"/>
              <a:gd name="connsiteY66" fmla="*/ 1840230 h 2307272"/>
              <a:gd name="connsiteX67" fmla="*/ 3246120 w 3520440"/>
              <a:gd name="connsiteY67" fmla="*/ 1828800 h 2307272"/>
              <a:gd name="connsiteX68" fmla="*/ 3280410 w 3520440"/>
              <a:gd name="connsiteY68" fmla="*/ 1805940 h 2307272"/>
              <a:gd name="connsiteX69" fmla="*/ 3371850 w 3520440"/>
              <a:gd name="connsiteY69" fmla="*/ 1771650 h 2307272"/>
              <a:gd name="connsiteX70" fmla="*/ 3451860 w 3520440"/>
              <a:gd name="connsiteY70" fmla="*/ 1703070 h 2307272"/>
              <a:gd name="connsiteX71" fmla="*/ 3474720 w 3520440"/>
              <a:gd name="connsiteY71" fmla="*/ 1657350 h 2307272"/>
              <a:gd name="connsiteX72" fmla="*/ 3497580 w 3520440"/>
              <a:gd name="connsiteY72" fmla="*/ 1623060 h 2307272"/>
              <a:gd name="connsiteX73" fmla="*/ 3509010 w 3520440"/>
              <a:gd name="connsiteY73" fmla="*/ 1565910 h 2307272"/>
              <a:gd name="connsiteX74" fmla="*/ 3520440 w 3520440"/>
              <a:gd name="connsiteY74" fmla="*/ 1531620 h 2307272"/>
              <a:gd name="connsiteX75" fmla="*/ 3509010 w 3520440"/>
              <a:gd name="connsiteY75" fmla="*/ 1085850 h 2307272"/>
              <a:gd name="connsiteX76" fmla="*/ 3497580 w 3520440"/>
              <a:gd name="connsiteY76" fmla="*/ 1040130 h 2307272"/>
              <a:gd name="connsiteX77" fmla="*/ 3429000 w 3520440"/>
              <a:gd name="connsiteY77" fmla="*/ 925830 h 2307272"/>
              <a:gd name="connsiteX78" fmla="*/ 3383280 w 3520440"/>
              <a:gd name="connsiteY78" fmla="*/ 845820 h 2307272"/>
              <a:gd name="connsiteX79" fmla="*/ 3280410 w 3520440"/>
              <a:gd name="connsiteY79" fmla="*/ 720090 h 2307272"/>
              <a:gd name="connsiteX80" fmla="*/ 3257550 w 3520440"/>
              <a:gd name="connsiteY80" fmla="*/ 685800 h 2307272"/>
              <a:gd name="connsiteX81" fmla="*/ 3223260 w 3520440"/>
              <a:gd name="connsiteY81" fmla="*/ 640080 h 2307272"/>
              <a:gd name="connsiteX82" fmla="*/ 3200400 w 3520440"/>
              <a:gd name="connsiteY82" fmla="*/ 605790 h 2307272"/>
              <a:gd name="connsiteX83" fmla="*/ 3074670 w 3520440"/>
              <a:gd name="connsiteY83" fmla="*/ 491490 h 2307272"/>
              <a:gd name="connsiteX84" fmla="*/ 3028950 w 3520440"/>
              <a:gd name="connsiteY84" fmla="*/ 468630 h 2307272"/>
              <a:gd name="connsiteX85" fmla="*/ 2983230 w 3520440"/>
              <a:gd name="connsiteY85" fmla="*/ 422910 h 2307272"/>
              <a:gd name="connsiteX86" fmla="*/ 2926080 w 3520440"/>
              <a:gd name="connsiteY86" fmla="*/ 388620 h 2307272"/>
              <a:gd name="connsiteX87" fmla="*/ 2800350 w 3520440"/>
              <a:gd name="connsiteY87" fmla="*/ 320040 h 2307272"/>
              <a:gd name="connsiteX88" fmla="*/ 2720340 w 3520440"/>
              <a:gd name="connsiteY88" fmla="*/ 274320 h 2307272"/>
              <a:gd name="connsiteX89" fmla="*/ 2571750 w 3520440"/>
              <a:gd name="connsiteY89" fmla="*/ 194310 h 2307272"/>
              <a:gd name="connsiteX90" fmla="*/ 2537460 w 3520440"/>
              <a:gd name="connsiteY90" fmla="*/ 160020 h 2307272"/>
              <a:gd name="connsiteX91" fmla="*/ 2503170 w 3520440"/>
              <a:gd name="connsiteY91" fmla="*/ 148590 h 2307272"/>
              <a:gd name="connsiteX92" fmla="*/ 2468880 w 3520440"/>
              <a:gd name="connsiteY92" fmla="*/ 125730 h 2307272"/>
              <a:gd name="connsiteX93" fmla="*/ 2434590 w 3520440"/>
              <a:gd name="connsiteY93" fmla="*/ 114300 h 2307272"/>
              <a:gd name="connsiteX94" fmla="*/ 2388870 w 3520440"/>
              <a:gd name="connsiteY94" fmla="*/ 91440 h 2307272"/>
              <a:gd name="connsiteX95" fmla="*/ 2343150 w 3520440"/>
              <a:gd name="connsiteY95" fmla="*/ 80010 h 2307272"/>
              <a:gd name="connsiteX96" fmla="*/ 2228850 w 3520440"/>
              <a:gd name="connsiteY96" fmla="*/ 57150 h 2307272"/>
              <a:gd name="connsiteX97" fmla="*/ 2011680 w 3520440"/>
              <a:gd name="connsiteY97" fmla="*/ 34290 h 2307272"/>
              <a:gd name="connsiteX98" fmla="*/ 1863090 w 3520440"/>
              <a:gd name="connsiteY98" fmla="*/ 0 h 2307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3520440" h="2307272">
                <a:moveTo>
                  <a:pt x="1863090" y="0"/>
                </a:moveTo>
                <a:lnTo>
                  <a:pt x="1863090" y="0"/>
                </a:lnTo>
                <a:cubicBezTo>
                  <a:pt x="1832610" y="15240"/>
                  <a:pt x="1802673" y="31619"/>
                  <a:pt x="1771650" y="45720"/>
                </a:cubicBezTo>
                <a:cubicBezTo>
                  <a:pt x="1760682" y="50706"/>
                  <a:pt x="1746870" y="49753"/>
                  <a:pt x="1737360" y="57150"/>
                </a:cubicBezTo>
                <a:lnTo>
                  <a:pt x="1634490" y="160020"/>
                </a:lnTo>
                <a:lnTo>
                  <a:pt x="1565910" y="228600"/>
                </a:lnTo>
                <a:cubicBezTo>
                  <a:pt x="1554480" y="240030"/>
                  <a:pt x="1541319" y="249958"/>
                  <a:pt x="1531620" y="262890"/>
                </a:cubicBezTo>
                <a:cubicBezTo>
                  <a:pt x="1520190" y="278130"/>
                  <a:pt x="1508254" y="293004"/>
                  <a:pt x="1497330" y="308610"/>
                </a:cubicBezTo>
                <a:cubicBezTo>
                  <a:pt x="1481575" y="331118"/>
                  <a:pt x="1471037" y="357763"/>
                  <a:pt x="1451610" y="377190"/>
                </a:cubicBezTo>
                <a:cubicBezTo>
                  <a:pt x="1440180" y="388620"/>
                  <a:pt x="1427019" y="398548"/>
                  <a:pt x="1417320" y="411480"/>
                </a:cubicBezTo>
                <a:cubicBezTo>
                  <a:pt x="1332107" y="525097"/>
                  <a:pt x="1429740" y="421920"/>
                  <a:pt x="1348740" y="502920"/>
                </a:cubicBezTo>
                <a:cubicBezTo>
                  <a:pt x="1344930" y="514350"/>
                  <a:pt x="1343161" y="526678"/>
                  <a:pt x="1337310" y="537210"/>
                </a:cubicBezTo>
                <a:cubicBezTo>
                  <a:pt x="1323967" y="561227"/>
                  <a:pt x="1300278" y="579726"/>
                  <a:pt x="1291590" y="605790"/>
                </a:cubicBezTo>
                <a:cubicBezTo>
                  <a:pt x="1272629" y="662674"/>
                  <a:pt x="1268027" y="686503"/>
                  <a:pt x="1211580" y="742950"/>
                </a:cubicBezTo>
                <a:cubicBezTo>
                  <a:pt x="1200150" y="754380"/>
                  <a:pt x="1190049" y="767316"/>
                  <a:pt x="1177290" y="777240"/>
                </a:cubicBezTo>
                <a:cubicBezTo>
                  <a:pt x="1155603" y="794108"/>
                  <a:pt x="1128137" y="803533"/>
                  <a:pt x="1108710" y="822960"/>
                </a:cubicBezTo>
                <a:cubicBezTo>
                  <a:pt x="1093470" y="838200"/>
                  <a:pt x="1079820" y="855216"/>
                  <a:pt x="1062990" y="868680"/>
                </a:cubicBezTo>
                <a:cubicBezTo>
                  <a:pt x="1041536" y="885843"/>
                  <a:pt x="1016389" y="897915"/>
                  <a:pt x="994410" y="914400"/>
                </a:cubicBezTo>
                <a:cubicBezTo>
                  <a:pt x="927916" y="964270"/>
                  <a:pt x="938158" y="957910"/>
                  <a:pt x="845820" y="1017270"/>
                </a:cubicBezTo>
                <a:cubicBezTo>
                  <a:pt x="827132" y="1029283"/>
                  <a:pt x="809297" y="1043309"/>
                  <a:pt x="788670" y="1051560"/>
                </a:cubicBezTo>
                <a:cubicBezTo>
                  <a:pt x="769620" y="1059180"/>
                  <a:pt x="749871" y="1065244"/>
                  <a:pt x="731520" y="1074420"/>
                </a:cubicBezTo>
                <a:cubicBezTo>
                  <a:pt x="719233" y="1080563"/>
                  <a:pt x="707783" y="1088486"/>
                  <a:pt x="697230" y="1097280"/>
                </a:cubicBezTo>
                <a:cubicBezTo>
                  <a:pt x="684812" y="1107628"/>
                  <a:pt x="676975" y="1123550"/>
                  <a:pt x="662940" y="1131570"/>
                </a:cubicBezTo>
                <a:cubicBezTo>
                  <a:pt x="649301" y="1139364"/>
                  <a:pt x="631721" y="1136958"/>
                  <a:pt x="617220" y="1143000"/>
                </a:cubicBezTo>
                <a:cubicBezTo>
                  <a:pt x="567401" y="1163758"/>
                  <a:pt x="532403" y="1182356"/>
                  <a:pt x="491490" y="1211580"/>
                </a:cubicBezTo>
                <a:cubicBezTo>
                  <a:pt x="475988" y="1222653"/>
                  <a:pt x="461376" y="1234946"/>
                  <a:pt x="445770" y="1245870"/>
                </a:cubicBezTo>
                <a:cubicBezTo>
                  <a:pt x="423262" y="1261625"/>
                  <a:pt x="377190" y="1291590"/>
                  <a:pt x="377190" y="1291590"/>
                </a:cubicBezTo>
                <a:cubicBezTo>
                  <a:pt x="369570" y="1303020"/>
                  <a:pt x="364044" y="1316166"/>
                  <a:pt x="354330" y="1325880"/>
                </a:cubicBezTo>
                <a:cubicBezTo>
                  <a:pt x="344616" y="1335594"/>
                  <a:pt x="331218" y="1340755"/>
                  <a:pt x="320040" y="1348740"/>
                </a:cubicBezTo>
                <a:cubicBezTo>
                  <a:pt x="304538" y="1359813"/>
                  <a:pt x="289926" y="1372106"/>
                  <a:pt x="274320" y="1383030"/>
                </a:cubicBezTo>
                <a:cubicBezTo>
                  <a:pt x="251812" y="1398785"/>
                  <a:pt x="228600" y="1413510"/>
                  <a:pt x="205740" y="1428750"/>
                </a:cubicBezTo>
                <a:cubicBezTo>
                  <a:pt x="182880" y="1443990"/>
                  <a:pt x="161734" y="1462183"/>
                  <a:pt x="137160" y="1474470"/>
                </a:cubicBezTo>
                <a:cubicBezTo>
                  <a:pt x="79153" y="1503473"/>
                  <a:pt x="105617" y="1487879"/>
                  <a:pt x="57150" y="1520190"/>
                </a:cubicBezTo>
                <a:cubicBezTo>
                  <a:pt x="20924" y="1574530"/>
                  <a:pt x="38634" y="1541448"/>
                  <a:pt x="11430" y="1623060"/>
                </a:cubicBezTo>
                <a:lnTo>
                  <a:pt x="0" y="1657350"/>
                </a:lnTo>
                <a:cubicBezTo>
                  <a:pt x="3810" y="1767840"/>
                  <a:pt x="-2718" y="1879173"/>
                  <a:pt x="11430" y="1988820"/>
                </a:cubicBezTo>
                <a:cubicBezTo>
                  <a:pt x="13188" y="2002444"/>
                  <a:pt x="36006" y="2001966"/>
                  <a:pt x="45720" y="2011680"/>
                </a:cubicBezTo>
                <a:cubicBezTo>
                  <a:pt x="83839" y="2049799"/>
                  <a:pt x="65159" y="2090550"/>
                  <a:pt x="137160" y="2114550"/>
                </a:cubicBezTo>
                <a:cubicBezTo>
                  <a:pt x="148590" y="2118360"/>
                  <a:pt x="160918" y="2120129"/>
                  <a:pt x="171450" y="2125980"/>
                </a:cubicBezTo>
                <a:cubicBezTo>
                  <a:pt x="195467" y="2139323"/>
                  <a:pt x="213376" y="2165037"/>
                  <a:pt x="240030" y="2171700"/>
                </a:cubicBezTo>
                <a:cubicBezTo>
                  <a:pt x="255270" y="2175510"/>
                  <a:pt x="271041" y="2177614"/>
                  <a:pt x="285750" y="2183130"/>
                </a:cubicBezTo>
                <a:cubicBezTo>
                  <a:pt x="369014" y="2214354"/>
                  <a:pt x="296378" y="2198498"/>
                  <a:pt x="365760" y="2217420"/>
                </a:cubicBezTo>
                <a:cubicBezTo>
                  <a:pt x="396071" y="2225687"/>
                  <a:pt x="427394" y="2230345"/>
                  <a:pt x="457200" y="2240280"/>
                </a:cubicBezTo>
                <a:cubicBezTo>
                  <a:pt x="480060" y="2247900"/>
                  <a:pt x="501803" y="2260742"/>
                  <a:pt x="525780" y="2263140"/>
                </a:cubicBezTo>
                <a:lnTo>
                  <a:pt x="640080" y="2274570"/>
                </a:lnTo>
                <a:cubicBezTo>
                  <a:pt x="872026" y="2332556"/>
                  <a:pt x="700113" y="2298257"/>
                  <a:pt x="1165860" y="2286000"/>
                </a:cubicBezTo>
                <a:cubicBezTo>
                  <a:pt x="1226820" y="2278380"/>
                  <a:pt x="1288499" y="2275188"/>
                  <a:pt x="1348740" y="2263140"/>
                </a:cubicBezTo>
                <a:cubicBezTo>
                  <a:pt x="1386840" y="2255520"/>
                  <a:pt x="1424345" y="2243798"/>
                  <a:pt x="1463040" y="2240280"/>
                </a:cubicBezTo>
                <a:cubicBezTo>
                  <a:pt x="1504950" y="2236470"/>
                  <a:pt x="1546975" y="2233767"/>
                  <a:pt x="1588770" y="2228850"/>
                </a:cubicBezTo>
                <a:cubicBezTo>
                  <a:pt x="1611787" y="2226142"/>
                  <a:pt x="1634727" y="2222447"/>
                  <a:pt x="1657350" y="2217420"/>
                </a:cubicBezTo>
                <a:cubicBezTo>
                  <a:pt x="1669111" y="2214806"/>
                  <a:pt x="1679697" y="2207582"/>
                  <a:pt x="1691640" y="2205990"/>
                </a:cubicBezTo>
                <a:cubicBezTo>
                  <a:pt x="1737116" y="2199927"/>
                  <a:pt x="1783080" y="2198370"/>
                  <a:pt x="1828800" y="2194560"/>
                </a:cubicBezTo>
                <a:cubicBezTo>
                  <a:pt x="1908230" y="2174703"/>
                  <a:pt x="1851287" y="2186990"/>
                  <a:pt x="1965960" y="2171700"/>
                </a:cubicBezTo>
                <a:lnTo>
                  <a:pt x="2045970" y="2160270"/>
                </a:lnTo>
                <a:cubicBezTo>
                  <a:pt x="2068876" y="2156746"/>
                  <a:pt x="2091578" y="2151903"/>
                  <a:pt x="2114550" y="2148840"/>
                </a:cubicBezTo>
                <a:cubicBezTo>
                  <a:pt x="2176456" y="2140586"/>
                  <a:pt x="2226377" y="2139229"/>
                  <a:pt x="2286000" y="2125980"/>
                </a:cubicBezTo>
                <a:cubicBezTo>
                  <a:pt x="2332005" y="2115757"/>
                  <a:pt x="2379404" y="2109193"/>
                  <a:pt x="2423160" y="2091690"/>
                </a:cubicBezTo>
                <a:cubicBezTo>
                  <a:pt x="2442210" y="2084070"/>
                  <a:pt x="2460626" y="2074619"/>
                  <a:pt x="2480310" y="2068830"/>
                </a:cubicBezTo>
                <a:cubicBezTo>
                  <a:pt x="2563189" y="2044454"/>
                  <a:pt x="2601404" y="2037753"/>
                  <a:pt x="2674620" y="2023110"/>
                </a:cubicBezTo>
                <a:cubicBezTo>
                  <a:pt x="2689860" y="2015490"/>
                  <a:pt x="2704176" y="2005638"/>
                  <a:pt x="2720340" y="2000250"/>
                </a:cubicBezTo>
                <a:cubicBezTo>
                  <a:pt x="2738770" y="1994107"/>
                  <a:pt x="2758525" y="1993034"/>
                  <a:pt x="2777490" y="1988820"/>
                </a:cubicBezTo>
                <a:cubicBezTo>
                  <a:pt x="2792825" y="1985412"/>
                  <a:pt x="2807806" y="1980471"/>
                  <a:pt x="2823210" y="1977390"/>
                </a:cubicBezTo>
                <a:cubicBezTo>
                  <a:pt x="2885001" y="1965032"/>
                  <a:pt x="2884412" y="1970459"/>
                  <a:pt x="2937510" y="1954530"/>
                </a:cubicBezTo>
                <a:cubicBezTo>
                  <a:pt x="2960590" y="1947606"/>
                  <a:pt x="2984070" y="1941457"/>
                  <a:pt x="3006090" y="1931670"/>
                </a:cubicBezTo>
                <a:cubicBezTo>
                  <a:pt x="3018643" y="1926091"/>
                  <a:pt x="3027827" y="1914389"/>
                  <a:pt x="3040380" y="1908810"/>
                </a:cubicBezTo>
                <a:cubicBezTo>
                  <a:pt x="3076158" y="1892908"/>
                  <a:pt x="3116682" y="1884019"/>
                  <a:pt x="3154680" y="1874520"/>
                </a:cubicBezTo>
                <a:cubicBezTo>
                  <a:pt x="3173730" y="1863090"/>
                  <a:pt x="3191959" y="1850165"/>
                  <a:pt x="3211830" y="1840230"/>
                </a:cubicBezTo>
                <a:cubicBezTo>
                  <a:pt x="3222606" y="1834842"/>
                  <a:pt x="3235344" y="1834188"/>
                  <a:pt x="3246120" y="1828800"/>
                </a:cubicBezTo>
                <a:cubicBezTo>
                  <a:pt x="3258407" y="1822657"/>
                  <a:pt x="3268123" y="1812083"/>
                  <a:pt x="3280410" y="1805940"/>
                </a:cubicBezTo>
                <a:cubicBezTo>
                  <a:pt x="3307745" y="1792273"/>
                  <a:pt x="3342173" y="1781542"/>
                  <a:pt x="3371850" y="1771650"/>
                </a:cubicBezTo>
                <a:cubicBezTo>
                  <a:pt x="3441131" y="1667728"/>
                  <a:pt x="3327787" y="1827143"/>
                  <a:pt x="3451860" y="1703070"/>
                </a:cubicBezTo>
                <a:cubicBezTo>
                  <a:pt x="3463908" y="1691022"/>
                  <a:pt x="3466266" y="1672144"/>
                  <a:pt x="3474720" y="1657350"/>
                </a:cubicBezTo>
                <a:cubicBezTo>
                  <a:pt x="3481536" y="1645423"/>
                  <a:pt x="3489960" y="1634490"/>
                  <a:pt x="3497580" y="1623060"/>
                </a:cubicBezTo>
                <a:cubicBezTo>
                  <a:pt x="3501390" y="1604010"/>
                  <a:pt x="3504298" y="1584757"/>
                  <a:pt x="3509010" y="1565910"/>
                </a:cubicBezTo>
                <a:cubicBezTo>
                  <a:pt x="3511932" y="1554221"/>
                  <a:pt x="3520440" y="1543668"/>
                  <a:pt x="3520440" y="1531620"/>
                </a:cubicBezTo>
                <a:cubicBezTo>
                  <a:pt x="3520440" y="1382981"/>
                  <a:pt x="3515916" y="1234328"/>
                  <a:pt x="3509010" y="1085850"/>
                </a:cubicBezTo>
                <a:cubicBezTo>
                  <a:pt x="3508280" y="1070158"/>
                  <a:pt x="3502548" y="1055033"/>
                  <a:pt x="3497580" y="1040130"/>
                </a:cubicBezTo>
                <a:cubicBezTo>
                  <a:pt x="3472774" y="965712"/>
                  <a:pt x="3479078" y="992600"/>
                  <a:pt x="3429000" y="925830"/>
                </a:cubicBezTo>
                <a:cubicBezTo>
                  <a:pt x="3358850" y="832297"/>
                  <a:pt x="3459216" y="959725"/>
                  <a:pt x="3383280" y="845820"/>
                </a:cubicBezTo>
                <a:cubicBezTo>
                  <a:pt x="3252275" y="649312"/>
                  <a:pt x="3364011" y="820411"/>
                  <a:pt x="3280410" y="720090"/>
                </a:cubicBezTo>
                <a:cubicBezTo>
                  <a:pt x="3271616" y="709537"/>
                  <a:pt x="3265535" y="696978"/>
                  <a:pt x="3257550" y="685800"/>
                </a:cubicBezTo>
                <a:cubicBezTo>
                  <a:pt x="3246477" y="670298"/>
                  <a:pt x="3234333" y="655582"/>
                  <a:pt x="3223260" y="640080"/>
                </a:cubicBezTo>
                <a:cubicBezTo>
                  <a:pt x="3215275" y="628902"/>
                  <a:pt x="3209526" y="616057"/>
                  <a:pt x="3200400" y="605790"/>
                </a:cubicBezTo>
                <a:cubicBezTo>
                  <a:pt x="3169741" y="571299"/>
                  <a:pt x="3115431" y="518664"/>
                  <a:pt x="3074670" y="491490"/>
                </a:cubicBezTo>
                <a:cubicBezTo>
                  <a:pt x="3060493" y="482039"/>
                  <a:pt x="3042581" y="478853"/>
                  <a:pt x="3028950" y="468630"/>
                </a:cubicBezTo>
                <a:cubicBezTo>
                  <a:pt x="3011708" y="455698"/>
                  <a:pt x="3000243" y="436142"/>
                  <a:pt x="2983230" y="422910"/>
                </a:cubicBezTo>
                <a:cubicBezTo>
                  <a:pt x="2965694" y="409271"/>
                  <a:pt x="2945000" y="400263"/>
                  <a:pt x="2926080" y="388620"/>
                </a:cubicBezTo>
                <a:cubicBezTo>
                  <a:pt x="2820958" y="323929"/>
                  <a:pt x="2869901" y="343224"/>
                  <a:pt x="2800350" y="320040"/>
                </a:cubicBezTo>
                <a:cubicBezTo>
                  <a:pt x="2664708" y="218308"/>
                  <a:pt x="2823478" y="329856"/>
                  <a:pt x="2720340" y="274320"/>
                </a:cubicBezTo>
                <a:cubicBezTo>
                  <a:pt x="2558319" y="187078"/>
                  <a:pt x="2658330" y="223170"/>
                  <a:pt x="2571750" y="194310"/>
                </a:cubicBezTo>
                <a:cubicBezTo>
                  <a:pt x="2560320" y="182880"/>
                  <a:pt x="2550910" y="168986"/>
                  <a:pt x="2537460" y="160020"/>
                </a:cubicBezTo>
                <a:cubicBezTo>
                  <a:pt x="2527435" y="153337"/>
                  <a:pt x="2513946" y="153978"/>
                  <a:pt x="2503170" y="148590"/>
                </a:cubicBezTo>
                <a:cubicBezTo>
                  <a:pt x="2490883" y="142447"/>
                  <a:pt x="2481167" y="131873"/>
                  <a:pt x="2468880" y="125730"/>
                </a:cubicBezTo>
                <a:cubicBezTo>
                  <a:pt x="2458104" y="120342"/>
                  <a:pt x="2445664" y="119046"/>
                  <a:pt x="2434590" y="114300"/>
                </a:cubicBezTo>
                <a:cubicBezTo>
                  <a:pt x="2418929" y="107588"/>
                  <a:pt x="2404824" y="97423"/>
                  <a:pt x="2388870" y="91440"/>
                </a:cubicBezTo>
                <a:cubicBezTo>
                  <a:pt x="2374161" y="85924"/>
                  <a:pt x="2358510" y="83301"/>
                  <a:pt x="2343150" y="80010"/>
                </a:cubicBezTo>
                <a:cubicBezTo>
                  <a:pt x="2305158" y="71869"/>
                  <a:pt x="2267491" y="61217"/>
                  <a:pt x="2228850" y="57150"/>
                </a:cubicBezTo>
                <a:cubicBezTo>
                  <a:pt x="2156460" y="49530"/>
                  <a:pt x="2083056" y="48565"/>
                  <a:pt x="2011680" y="34290"/>
                </a:cubicBezTo>
                <a:cubicBezTo>
                  <a:pt x="1913434" y="14641"/>
                  <a:pt x="1887855" y="5715"/>
                  <a:pt x="1863090" y="0"/>
                </a:cubicBezTo>
                <a:close/>
              </a:path>
            </a:pathLst>
          </a:custGeom>
          <a:noFill/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3304080" y="3724310"/>
            <a:ext cx="3449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endParaRPr lang="tr-TR" dirty="0"/>
          </a:p>
        </p:txBody>
      </p:sp>
      <p:sp>
        <p:nvSpPr>
          <p:cNvPr id="32" name="Dikdörtgen 31"/>
          <p:cNvSpPr/>
          <p:nvPr/>
        </p:nvSpPr>
        <p:spPr>
          <a:xfrm>
            <a:off x="5078430" y="3977386"/>
            <a:ext cx="341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</a:t>
            </a:r>
            <a:endParaRPr lang="tr-TR" dirty="0"/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Network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Flows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6087792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Metin kutusu 8"/>
              <p:cNvSpPr txBox="1"/>
              <p:nvPr/>
            </p:nvSpPr>
            <p:spPr>
              <a:xfrm>
                <a:off x="251520" y="1097443"/>
                <a:ext cx="8568952" cy="23698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400" u="sng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400" u="sng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s,t</a:t>
                </a:r>
                <a:r>
                  <a:rPr lang="tr-TR" sz="2400" u="sng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)-</a:t>
                </a:r>
                <a:r>
                  <a:rPr lang="tr-TR" sz="2400" u="sng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cut</a:t>
                </a:r>
                <a:endParaRPr lang="en-US" sz="2400" u="sng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  <a:sym typeface="Wingdings"/>
                </a:endParaRPr>
              </a:p>
              <a:p>
                <a:endParaRPr lang="tr-TR" sz="2400" u="sng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r>
                  <a:rPr lang="tr-TR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artition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of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vertices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into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disjoint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subsets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and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 </a:t>
                </a:r>
              </a:p>
              <a:p>
                <a:r>
                  <a:rPr lang="tr-TR" sz="2000" b="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b="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=∅</m:t>
                    </m:r>
                  </m:oMath>
                </a14:m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,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and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sz="2000" b="0" i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</m:t>
                    </m:r>
                    <m:r>
                      <a:rPr lang="tr-TR" sz="2000" i="1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</a:t>
                </a:r>
                <a:endParaRPr lang="en-US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endParaRPr lang="en-US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r>
                  <a:rPr lang="tr-TR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apacity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of a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cut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is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sum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of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capacities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of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edges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that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start in 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and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end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in T</a:t>
                </a:r>
                <a:endParaRPr lang="en-US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9" name="Metin kutusu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097443"/>
                <a:ext cx="8568952" cy="2369880"/>
              </a:xfrm>
              <a:prstGeom prst="rect">
                <a:avLst/>
              </a:prstGeom>
              <a:blipFill>
                <a:blip r:embed="rId3"/>
                <a:stretch>
                  <a:fillRect l="-1067" t="-2057" r="-1209" b="-359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/>
          <p:cNvSpPr/>
          <p:nvPr/>
        </p:nvSpPr>
        <p:spPr>
          <a:xfrm>
            <a:off x="1907704" y="520720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131840" y="4559136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3131840" y="58552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644008" y="4571836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644008" y="58552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6" y="520720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5" name="Straight Arrow Connector 4"/>
          <p:cNvCxnSpPr>
            <a:stCxn id="3" idx="7"/>
            <a:endCxn id="8" idx="2"/>
          </p:cNvCxnSpPr>
          <p:nvPr/>
        </p:nvCxnSpPr>
        <p:spPr>
          <a:xfrm flipV="1">
            <a:off x="2276480" y="4775160"/>
            <a:ext cx="855360" cy="49532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" idx="5"/>
            <a:endCxn id="10" idx="2"/>
          </p:cNvCxnSpPr>
          <p:nvPr/>
        </p:nvCxnSpPr>
        <p:spPr>
          <a:xfrm>
            <a:off x="2276480" y="5575984"/>
            <a:ext cx="855360" cy="49532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5"/>
            <a:endCxn id="12" idx="1"/>
          </p:cNvCxnSpPr>
          <p:nvPr/>
        </p:nvCxnSpPr>
        <p:spPr>
          <a:xfrm>
            <a:off x="3500616" y="4927912"/>
            <a:ext cx="1206664" cy="99064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7"/>
          </p:cNvCxnSpPr>
          <p:nvPr/>
        </p:nvCxnSpPr>
        <p:spPr>
          <a:xfrm flipV="1">
            <a:off x="3500616" y="4927912"/>
            <a:ext cx="1206664" cy="99064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6"/>
          </p:cNvCxnSpPr>
          <p:nvPr/>
        </p:nvCxnSpPr>
        <p:spPr>
          <a:xfrm>
            <a:off x="3563888" y="4775160"/>
            <a:ext cx="1080120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6"/>
            <a:endCxn id="12" idx="2"/>
          </p:cNvCxnSpPr>
          <p:nvPr/>
        </p:nvCxnSpPr>
        <p:spPr>
          <a:xfrm>
            <a:off x="3563888" y="6071304"/>
            <a:ext cx="1080120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5076056" y="5575984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13" idx="1"/>
          </p:cNvCxnSpPr>
          <p:nvPr/>
        </p:nvCxnSpPr>
        <p:spPr>
          <a:xfrm>
            <a:off x="5076056" y="4775160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374237" y="472004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23396" y="5757872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89488" y="4715852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411760" y="571126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979044" y="60119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707904" y="444902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491880" y="501658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699396" y="556724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1678761" y="4648667"/>
            <a:ext cx="3449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endParaRPr lang="tr-TR" dirty="0"/>
          </a:p>
        </p:txBody>
      </p:sp>
      <p:sp>
        <p:nvSpPr>
          <p:cNvPr id="32" name="Dikdörtgen 31"/>
          <p:cNvSpPr/>
          <p:nvPr/>
        </p:nvSpPr>
        <p:spPr>
          <a:xfrm>
            <a:off x="2853188" y="3919972"/>
            <a:ext cx="341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</a:t>
            </a:r>
            <a:endParaRPr lang="tr-TR" dirty="0"/>
          </a:p>
        </p:txBody>
      </p:sp>
      <p:sp>
        <p:nvSpPr>
          <p:cNvPr id="40" name="TextBox 1"/>
          <p:cNvSpPr txBox="1"/>
          <p:nvPr/>
        </p:nvSpPr>
        <p:spPr>
          <a:xfrm>
            <a:off x="6719788" y="4924960"/>
            <a:ext cx="17411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>
                <a:latin typeface="Comic Sans MS"/>
                <a:cs typeface="Comic Sans MS"/>
              </a:rPr>
              <a:t>c</a:t>
            </a:r>
            <a:r>
              <a:rPr lang="tr-TR" sz="2400" dirty="0" smtClean="0">
                <a:latin typeface="Comic Sans MS"/>
                <a:cs typeface="Comic Sans MS"/>
              </a:rPr>
              <a:t>(S,T) = 14</a:t>
            </a:r>
            <a:endParaRPr lang="en-US" sz="2400" dirty="0" smtClean="0">
              <a:latin typeface="Comic Sans MS"/>
              <a:cs typeface="Comic Sans MS"/>
            </a:endParaRPr>
          </a:p>
          <a:p>
            <a:endParaRPr lang="en-US" sz="2400" dirty="0" smtClean="0">
              <a:latin typeface="Comic Sans MS"/>
              <a:cs typeface="Comic Sans MS"/>
            </a:endParaRPr>
          </a:p>
        </p:txBody>
      </p:sp>
      <p:sp>
        <p:nvSpPr>
          <p:cNvPr id="7" name="Serbest Form 6"/>
          <p:cNvSpPr/>
          <p:nvPr/>
        </p:nvSpPr>
        <p:spPr>
          <a:xfrm>
            <a:off x="2903220" y="4209659"/>
            <a:ext cx="3520440" cy="2249740"/>
          </a:xfrm>
          <a:custGeom>
            <a:avLst/>
            <a:gdLst>
              <a:gd name="connsiteX0" fmla="*/ 125730 w 3520440"/>
              <a:gd name="connsiteY0" fmla="*/ 2491740 h 2695003"/>
              <a:gd name="connsiteX1" fmla="*/ 125730 w 3520440"/>
              <a:gd name="connsiteY1" fmla="*/ 2491740 h 2695003"/>
              <a:gd name="connsiteX2" fmla="*/ 114300 w 3520440"/>
              <a:gd name="connsiteY2" fmla="*/ 2343150 h 2695003"/>
              <a:gd name="connsiteX3" fmla="*/ 91440 w 3520440"/>
              <a:gd name="connsiteY3" fmla="*/ 2263140 h 2695003"/>
              <a:gd name="connsiteX4" fmla="*/ 57150 w 3520440"/>
              <a:gd name="connsiteY4" fmla="*/ 2137410 h 2695003"/>
              <a:gd name="connsiteX5" fmla="*/ 34290 w 3520440"/>
              <a:gd name="connsiteY5" fmla="*/ 1794510 h 2695003"/>
              <a:gd name="connsiteX6" fmla="*/ 22860 w 3520440"/>
              <a:gd name="connsiteY6" fmla="*/ 1668780 h 2695003"/>
              <a:gd name="connsiteX7" fmla="*/ 11430 w 3520440"/>
              <a:gd name="connsiteY7" fmla="*/ 1611630 h 2695003"/>
              <a:gd name="connsiteX8" fmla="*/ 0 w 3520440"/>
              <a:gd name="connsiteY8" fmla="*/ 1520190 h 2695003"/>
              <a:gd name="connsiteX9" fmla="*/ 11430 w 3520440"/>
              <a:gd name="connsiteY9" fmla="*/ 765810 h 2695003"/>
              <a:gd name="connsiteX10" fmla="*/ 34290 w 3520440"/>
              <a:gd name="connsiteY10" fmla="*/ 514350 h 2695003"/>
              <a:gd name="connsiteX11" fmla="*/ 45720 w 3520440"/>
              <a:gd name="connsiteY11" fmla="*/ 468630 h 2695003"/>
              <a:gd name="connsiteX12" fmla="*/ 80010 w 3520440"/>
              <a:gd name="connsiteY12" fmla="*/ 320040 h 2695003"/>
              <a:gd name="connsiteX13" fmla="*/ 137160 w 3520440"/>
              <a:gd name="connsiteY13" fmla="*/ 251460 h 2695003"/>
              <a:gd name="connsiteX14" fmla="*/ 148590 w 3520440"/>
              <a:gd name="connsiteY14" fmla="*/ 217170 h 2695003"/>
              <a:gd name="connsiteX15" fmla="*/ 205740 w 3520440"/>
              <a:gd name="connsiteY15" fmla="*/ 182880 h 2695003"/>
              <a:gd name="connsiteX16" fmla="*/ 308610 w 3520440"/>
              <a:gd name="connsiteY16" fmla="*/ 125730 h 2695003"/>
              <a:gd name="connsiteX17" fmla="*/ 354330 w 3520440"/>
              <a:gd name="connsiteY17" fmla="*/ 91440 h 2695003"/>
              <a:gd name="connsiteX18" fmla="*/ 457200 w 3520440"/>
              <a:gd name="connsiteY18" fmla="*/ 57150 h 2695003"/>
              <a:gd name="connsiteX19" fmla="*/ 525780 w 3520440"/>
              <a:gd name="connsiteY19" fmla="*/ 45720 h 2695003"/>
              <a:gd name="connsiteX20" fmla="*/ 640080 w 3520440"/>
              <a:gd name="connsiteY20" fmla="*/ 22860 h 2695003"/>
              <a:gd name="connsiteX21" fmla="*/ 674370 w 3520440"/>
              <a:gd name="connsiteY21" fmla="*/ 11430 h 2695003"/>
              <a:gd name="connsiteX22" fmla="*/ 742950 w 3520440"/>
              <a:gd name="connsiteY22" fmla="*/ 0 h 2695003"/>
              <a:gd name="connsiteX23" fmla="*/ 1428750 w 3520440"/>
              <a:gd name="connsiteY23" fmla="*/ 11430 h 2695003"/>
              <a:gd name="connsiteX24" fmla="*/ 1577340 w 3520440"/>
              <a:gd name="connsiteY24" fmla="*/ 34290 h 2695003"/>
              <a:gd name="connsiteX25" fmla="*/ 1645920 w 3520440"/>
              <a:gd name="connsiteY25" fmla="*/ 45720 h 2695003"/>
              <a:gd name="connsiteX26" fmla="*/ 1691640 w 3520440"/>
              <a:gd name="connsiteY26" fmla="*/ 57150 h 2695003"/>
              <a:gd name="connsiteX27" fmla="*/ 1725930 w 3520440"/>
              <a:gd name="connsiteY27" fmla="*/ 68580 h 2695003"/>
              <a:gd name="connsiteX28" fmla="*/ 1817370 w 3520440"/>
              <a:gd name="connsiteY28" fmla="*/ 80010 h 2695003"/>
              <a:gd name="connsiteX29" fmla="*/ 1908810 w 3520440"/>
              <a:gd name="connsiteY29" fmla="*/ 114300 h 2695003"/>
              <a:gd name="connsiteX30" fmla="*/ 1977390 w 3520440"/>
              <a:gd name="connsiteY30" fmla="*/ 148590 h 2695003"/>
              <a:gd name="connsiteX31" fmla="*/ 2057400 w 3520440"/>
              <a:gd name="connsiteY31" fmla="*/ 171450 h 2695003"/>
              <a:gd name="connsiteX32" fmla="*/ 2125980 w 3520440"/>
              <a:gd name="connsiteY32" fmla="*/ 205740 h 2695003"/>
              <a:gd name="connsiteX33" fmla="*/ 2194560 w 3520440"/>
              <a:gd name="connsiteY33" fmla="*/ 228600 h 2695003"/>
              <a:gd name="connsiteX34" fmla="*/ 2240280 w 3520440"/>
              <a:gd name="connsiteY34" fmla="*/ 251460 h 2695003"/>
              <a:gd name="connsiteX35" fmla="*/ 2320290 w 3520440"/>
              <a:gd name="connsiteY35" fmla="*/ 262890 h 2695003"/>
              <a:gd name="connsiteX36" fmla="*/ 2400300 w 3520440"/>
              <a:gd name="connsiteY36" fmla="*/ 308610 h 2695003"/>
              <a:gd name="connsiteX37" fmla="*/ 2468880 w 3520440"/>
              <a:gd name="connsiteY37" fmla="*/ 354330 h 2695003"/>
              <a:gd name="connsiteX38" fmla="*/ 2503170 w 3520440"/>
              <a:gd name="connsiteY38" fmla="*/ 388620 h 2695003"/>
              <a:gd name="connsiteX39" fmla="*/ 2548890 w 3520440"/>
              <a:gd name="connsiteY39" fmla="*/ 411480 h 2695003"/>
              <a:gd name="connsiteX40" fmla="*/ 2606040 w 3520440"/>
              <a:gd name="connsiteY40" fmla="*/ 468630 h 2695003"/>
              <a:gd name="connsiteX41" fmla="*/ 2674620 w 3520440"/>
              <a:gd name="connsiteY41" fmla="*/ 514350 h 2695003"/>
              <a:gd name="connsiteX42" fmla="*/ 2731770 w 3520440"/>
              <a:gd name="connsiteY42" fmla="*/ 560070 h 2695003"/>
              <a:gd name="connsiteX43" fmla="*/ 2800350 w 3520440"/>
              <a:gd name="connsiteY43" fmla="*/ 605790 h 2695003"/>
              <a:gd name="connsiteX44" fmla="*/ 2903220 w 3520440"/>
              <a:gd name="connsiteY44" fmla="*/ 697230 h 2695003"/>
              <a:gd name="connsiteX45" fmla="*/ 2983230 w 3520440"/>
              <a:gd name="connsiteY45" fmla="*/ 765810 h 2695003"/>
              <a:gd name="connsiteX46" fmla="*/ 3017520 w 3520440"/>
              <a:gd name="connsiteY46" fmla="*/ 822960 h 2695003"/>
              <a:gd name="connsiteX47" fmla="*/ 3108960 w 3520440"/>
              <a:gd name="connsiteY47" fmla="*/ 937260 h 2695003"/>
              <a:gd name="connsiteX48" fmla="*/ 3154680 w 3520440"/>
              <a:gd name="connsiteY48" fmla="*/ 1005840 h 2695003"/>
              <a:gd name="connsiteX49" fmla="*/ 3291840 w 3520440"/>
              <a:gd name="connsiteY49" fmla="*/ 1177290 h 2695003"/>
              <a:gd name="connsiteX50" fmla="*/ 3371850 w 3520440"/>
              <a:gd name="connsiteY50" fmla="*/ 1303020 h 2695003"/>
              <a:gd name="connsiteX51" fmla="*/ 3451860 w 3520440"/>
              <a:gd name="connsiteY51" fmla="*/ 1451610 h 2695003"/>
              <a:gd name="connsiteX52" fmla="*/ 3474720 w 3520440"/>
              <a:gd name="connsiteY52" fmla="*/ 1554480 h 2695003"/>
              <a:gd name="connsiteX53" fmla="*/ 3520440 w 3520440"/>
              <a:gd name="connsiteY53" fmla="*/ 1657350 h 2695003"/>
              <a:gd name="connsiteX54" fmla="*/ 3497580 w 3520440"/>
              <a:gd name="connsiteY54" fmla="*/ 1988820 h 2695003"/>
              <a:gd name="connsiteX55" fmla="*/ 3474720 w 3520440"/>
              <a:gd name="connsiteY55" fmla="*/ 2023110 h 2695003"/>
              <a:gd name="connsiteX56" fmla="*/ 3451860 w 3520440"/>
              <a:gd name="connsiteY56" fmla="*/ 2068830 h 2695003"/>
              <a:gd name="connsiteX57" fmla="*/ 3383280 w 3520440"/>
              <a:gd name="connsiteY57" fmla="*/ 2171700 h 2695003"/>
              <a:gd name="connsiteX58" fmla="*/ 3337560 w 3520440"/>
              <a:gd name="connsiteY58" fmla="*/ 2251710 h 2695003"/>
              <a:gd name="connsiteX59" fmla="*/ 3166110 w 3520440"/>
              <a:gd name="connsiteY59" fmla="*/ 2366010 h 2695003"/>
              <a:gd name="connsiteX60" fmla="*/ 3028950 w 3520440"/>
              <a:gd name="connsiteY60" fmla="*/ 2446020 h 2695003"/>
              <a:gd name="connsiteX61" fmla="*/ 2926080 w 3520440"/>
              <a:gd name="connsiteY61" fmla="*/ 2480310 h 2695003"/>
              <a:gd name="connsiteX62" fmla="*/ 2880360 w 3520440"/>
              <a:gd name="connsiteY62" fmla="*/ 2503170 h 2695003"/>
              <a:gd name="connsiteX63" fmla="*/ 2743200 w 3520440"/>
              <a:gd name="connsiteY63" fmla="*/ 2571750 h 2695003"/>
              <a:gd name="connsiteX64" fmla="*/ 2674620 w 3520440"/>
              <a:gd name="connsiteY64" fmla="*/ 2583180 h 2695003"/>
              <a:gd name="connsiteX65" fmla="*/ 2640330 w 3520440"/>
              <a:gd name="connsiteY65" fmla="*/ 2594610 h 2695003"/>
              <a:gd name="connsiteX66" fmla="*/ 2526030 w 3520440"/>
              <a:gd name="connsiteY66" fmla="*/ 2606040 h 2695003"/>
              <a:gd name="connsiteX67" fmla="*/ 2251710 w 3520440"/>
              <a:gd name="connsiteY67" fmla="*/ 2651760 h 2695003"/>
              <a:gd name="connsiteX68" fmla="*/ 1771650 w 3520440"/>
              <a:gd name="connsiteY68" fmla="*/ 2674620 h 2695003"/>
              <a:gd name="connsiteX69" fmla="*/ 1714500 w 3520440"/>
              <a:gd name="connsiteY69" fmla="*/ 2686050 h 2695003"/>
              <a:gd name="connsiteX70" fmla="*/ 708660 w 3520440"/>
              <a:gd name="connsiteY70" fmla="*/ 2663190 h 2695003"/>
              <a:gd name="connsiteX71" fmla="*/ 674370 w 3520440"/>
              <a:gd name="connsiteY71" fmla="*/ 2651760 h 2695003"/>
              <a:gd name="connsiteX72" fmla="*/ 617220 w 3520440"/>
              <a:gd name="connsiteY72" fmla="*/ 2628900 h 2695003"/>
              <a:gd name="connsiteX73" fmla="*/ 502920 w 3520440"/>
              <a:gd name="connsiteY73" fmla="*/ 2606040 h 2695003"/>
              <a:gd name="connsiteX74" fmla="*/ 434340 w 3520440"/>
              <a:gd name="connsiteY74" fmla="*/ 2583180 h 2695003"/>
              <a:gd name="connsiteX75" fmla="*/ 400050 w 3520440"/>
              <a:gd name="connsiteY75" fmla="*/ 2571750 h 2695003"/>
              <a:gd name="connsiteX76" fmla="*/ 365760 w 3520440"/>
              <a:gd name="connsiteY76" fmla="*/ 2560320 h 2695003"/>
              <a:gd name="connsiteX77" fmla="*/ 285750 w 3520440"/>
              <a:gd name="connsiteY77" fmla="*/ 2537460 h 2695003"/>
              <a:gd name="connsiteX78" fmla="*/ 228600 w 3520440"/>
              <a:gd name="connsiteY78" fmla="*/ 2514600 h 2695003"/>
              <a:gd name="connsiteX79" fmla="*/ 125730 w 3520440"/>
              <a:gd name="connsiteY79" fmla="*/ 2491740 h 2695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3520440" h="2695003">
                <a:moveTo>
                  <a:pt x="125730" y="2491740"/>
                </a:moveTo>
                <a:lnTo>
                  <a:pt x="125730" y="2491740"/>
                </a:lnTo>
                <a:cubicBezTo>
                  <a:pt x="121920" y="2442210"/>
                  <a:pt x="120104" y="2392486"/>
                  <a:pt x="114300" y="2343150"/>
                </a:cubicBezTo>
                <a:cubicBezTo>
                  <a:pt x="108077" y="2290251"/>
                  <a:pt x="101603" y="2308874"/>
                  <a:pt x="91440" y="2263140"/>
                </a:cubicBezTo>
                <a:cubicBezTo>
                  <a:pt x="65535" y="2146566"/>
                  <a:pt x="98446" y="2240650"/>
                  <a:pt x="57150" y="2137410"/>
                </a:cubicBezTo>
                <a:cubicBezTo>
                  <a:pt x="32650" y="1892408"/>
                  <a:pt x="58548" y="2170515"/>
                  <a:pt x="34290" y="1794510"/>
                </a:cubicBezTo>
                <a:cubicBezTo>
                  <a:pt x="31581" y="1752514"/>
                  <a:pt x="28080" y="1710538"/>
                  <a:pt x="22860" y="1668780"/>
                </a:cubicBezTo>
                <a:cubicBezTo>
                  <a:pt x="20450" y="1649503"/>
                  <a:pt x="14384" y="1630831"/>
                  <a:pt x="11430" y="1611630"/>
                </a:cubicBezTo>
                <a:cubicBezTo>
                  <a:pt x="6759" y="1581270"/>
                  <a:pt x="3810" y="1550670"/>
                  <a:pt x="0" y="1520190"/>
                </a:cubicBezTo>
                <a:cubicBezTo>
                  <a:pt x="3810" y="1268730"/>
                  <a:pt x="5065" y="1017218"/>
                  <a:pt x="11430" y="765810"/>
                </a:cubicBezTo>
                <a:cubicBezTo>
                  <a:pt x="12357" y="729178"/>
                  <a:pt x="26506" y="564945"/>
                  <a:pt x="34290" y="514350"/>
                </a:cubicBezTo>
                <a:cubicBezTo>
                  <a:pt x="36679" y="498824"/>
                  <a:pt x="42910" y="484086"/>
                  <a:pt x="45720" y="468630"/>
                </a:cubicBezTo>
                <a:cubicBezTo>
                  <a:pt x="49911" y="445579"/>
                  <a:pt x="58153" y="341897"/>
                  <a:pt x="80010" y="320040"/>
                </a:cubicBezTo>
                <a:cubicBezTo>
                  <a:pt x="105289" y="294761"/>
                  <a:pt x="121247" y="283286"/>
                  <a:pt x="137160" y="251460"/>
                </a:cubicBezTo>
                <a:cubicBezTo>
                  <a:pt x="142548" y="240684"/>
                  <a:pt x="140071" y="225689"/>
                  <a:pt x="148590" y="217170"/>
                </a:cubicBezTo>
                <a:cubicBezTo>
                  <a:pt x="164299" y="201461"/>
                  <a:pt x="187255" y="195203"/>
                  <a:pt x="205740" y="182880"/>
                </a:cubicBezTo>
                <a:cubicBezTo>
                  <a:pt x="411753" y="45538"/>
                  <a:pt x="78810" y="253397"/>
                  <a:pt x="308610" y="125730"/>
                </a:cubicBezTo>
                <a:cubicBezTo>
                  <a:pt x="325263" y="116479"/>
                  <a:pt x="337677" y="100691"/>
                  <a:pt x="354330" y="91440"/>
                </a:cubicBezTo>
                <a:cubicBezTo>
                  <a:pt x="382628" y="75719"/>
                  <a:pt x="424833" y="63623"/>
                  <a:pt x="457200" y="57150"/>
                </a:cubicBezTo>
                <a:cubicBezTo>
                  <a:pt x="479925" y="52605"/>
                  <a:pt x="503002" y="49991"/>
                  <a:pt x="525780" y="45720"/>
                </a:cubicBezTo>
                <a:cubicBezTo>
                  <a:pt x="563969" y="38560"/>
                  <a:pt x="602220" y="31597"/>
                  <a:pt x="640080" y="22860"/>
                </a:cubicBezTo>
                <a:cubicBezTo>
                  <a:pt x="651820" y="20151"/>
                  <a:pt x="662609" y="14044"/>
                  <a:pt x="674370" y="11430"/>
                </a:cubicBezTo>
                <a:cubicBezTo>
                  <a:pt x="696993" y="6403"/>
                  <a:pt x="720090" y="3810"/>
                  <a:pt x="742950" y="0"/>
                </a:cubicBezTo>
                <a:lnTo>
                  <a:pt x="1428750" y="11430"/>
                </a:lnTo>
                <a:cubicBezTo>
                  <a:pt x="1637221" y="17386"/>
                  <a:pt x="1480865" y="12851"/>
                  <a:pt x="1577340" y="34290"/>
                </a:cubicBezTo>
                <a:cubicBezTo>
                  <a:pt x="1599963" y="39317"/>
                  <a:pt x="1623195" y="41175"/>
                  <a:pt x="1645920" y="45720"/>
                </a:cubicBezTo>
                <a:cubicBezTo>
                  <a:pt x="1661324" y="48801"/>
                  <a:pt x="1676535" y="52834"/>
                  <a:pt x="1691640" y="57150"/>
                </a:cubicBezTo>
                <a:cubicBezTo>
                  <a:pt x="1703225" y="60460"/>
                  <a:pt x="1714076" y="66425"/>
                  <a:pt x="1725930" y="68580"/>
                </a:cubicBezTo>
                <a:cubicBezTo>
                  <a:pt x="1756152" y="74075"/>
                  <a:pt x="1786890" y="76200"/>
                  <a:pt x="1817370" y="80010"/>
                </a:cubicBezTo>
                <a:cubicBezTo>
                  <a:pt x="1853067" y="91909"/>
                  <a:pt x="1871225" y="97216"/>
                  <a:pt x="1908810" y="114300"/>
                </a:cubicBezTo>
                <a:cubicBezTo>
                  <a:pt x="1932077" y="124876"/>
                  <a:pt x="1953535" y="139415"/>
                  <a:pt x="1977390" y="148590"/>
                </a:cubicBezTo>
                <a:cubicBezTo>
                  <a:pt x="2003278" y="158547"/>
                  <a:pt x="2031512" y="161493"/>
                  <a:pt x="2057400" y="171450"/>
                </a:cubicBezTo>
                <a:cubicBezTo>
                  <a:pt x="2081255" y="180625"/>
                  <a:pt x="2102388" y="195910"/>
                  <a:pt x="2125980" y="205740"/>
                </a:cubicBezTo>
                <a:cubicBezTo>
                  <a:pt x="2148223" y="215008"/>
                  <a:pt x="2172187" y="219651"/>
                  <a:pt x="2194560" y="228600"/>
                </a:cubicBezTo>
                <a:cubicBezTo>
                  <a:pt x="2210380" y="234928"/>
                  <a:pt x="2223842" y="246977"/>
                  <a:pt x="2240280" y="251460"/>
                </a:cubicBezTo>
                <a:cubicBezTo>
                  <a:pt x="2266271" y="258549"/>
                  <a:pt x="2293620" y="259080"/>
                  <a:pt x="2320290" y="262890"/>
                </a:cubicBezTo>
                <a:cubicBezTo>
                  <a:pt x="2377427" y="281936"/>
                  <a:pt x="2337392" y="264575"/>
                  <a:pt x="2400300" y="308610"/>
                </a:cubicBezTo>
                <a:cubicBezTo>
                  <a:pt x="2422808" y="324365"/>
                  <a:pt x="2449453" y="334903"/>
                  <a:pt x="2468880" y="354330"/>
                </a:cubicBezTo>
                <a:cubicBezTo>
                  <a:pt x="2480310" y="365760"/>
                  <a:pt x="2490016" y="379225"/>
                  <a:pt x="2503170" y="388620"/>
                </a:cubicBezTo>
                <a:cubicBezTo>
                  <a:pt x="2517035" y="398524"/>
                  <a:pt x="2535440" y="401019"/>
                  <a:pt x="2548890" y="411480"/>
                </a:cubicBezTo>
                <a:cubicBezTo>
                  <a:pt x="2570156" y="428020"/>
                  <a:pt x="2585189" y="451570"/>
                  <a:pt x="2606040" y="468630"/>
                </a:cubicBezTo>
                <a:cubicBezTo>
                  <a:pt x="2627304" y="486028"/>
                  <a:pt x="2652401" y="498190"/>
                  <a:pt x="2674620" y="514350"/>
                </a:cubicBezTo>
                <a:cubicBezTo>
                  <a:pt x="2694350" y="528699"/>
                  <a:pt x="2712040" y="545721"/>
                  <a:pt x="2731770" y="560070"/>
                </a:cubicBezTo>
                <a:cubicBezTo>
                  <a:pt x="2753989" y="576230"/>
                  <a:pt x="2780923" y="586363"/>
                  <a:pt x="2800350" y="605790"/>
                </a:cubicBezTo>
                <a:cubicBezTo>
                  <a:pt x="2885014" y="690454"/>
                  <a:pt x="2768224" y="575733"/>
                  <a:pt x="2903220" y="697230"/>
                </a:cubicBezTo>
                <a:cubicBezTo>
                  <a:pt x="2982411" y="768502"/>
                  <a:pt x="2915865" y="720900"/>
                  <a:pt x="2983230" y="765810"/>
                </a:cubicBezTo>
                <a:cubicBezTo>
                  <a:pt x="2994660" y="784860"/>
                  <a:pt x="3004382" y="805045"/>
                  <a:pt x="3017520" y="822960"/>
                </a:cubicBezTo>
                <a:cubicBezTo>
                  <a:pt x="3046374" y="862306"/>
                  <a:pt x="3081895" y="896663"/>
                  <a:pt x="3108960" y="937260"/>
                </a:cubicBezTo>
                <a:cubicBezTo>
                  <a:pt x="3124200" y="960120"/>
                  <a:pt x="3137991" y="984016"/>
                  <a:pt x="3154680" y="1005840"/>
                </a:cubicBezTo>
                <a:cubicBezTo>
                  <a:pt x="3201320" y="1066831"/>
                  <a:pt x="3249085" y="1116212"/>
                  <a:pt x="3291840" y="1177290"/>
                </a:cubicBezTo>
                <a:cubicBezTo>
                  <a:pt x="3312649" y="1207017"/>
                  <a:pt x="3353533" y="1268675"/>
                  <a:pt x="3371850" y="1303020"/>
                </a:cubicBezTo>
                <a:cubicBezTo>
                  <a:pt x="3456241" y="1461254"/>
                  <a:pt x="3398568" y="1371671"/>
                  <a:pt x="3451860" y="1451610"/>
                </a:cubicBezTo>
                <a:cubicBezTo>
                  <a:pt x="3454726" y="1465940"/>
                  <a:pt x="3467994" y="1536993"/>
                  <a:pt x="3474720" y="1554480"/>
                </a:cubicBezTo>
                <a:cubicBezTo>
                  <a:pt x="3488190" y="1589503"/>
                  <a:pt x="3505200" y="1623060"/>
                  <a:pt x="3520440" y="1657350"/>
                </a:cubicBezTo>
                <a:cubicBezTo>
                  <a:pt x="3512820" y="1767840"/>
                  <a:pt x="3511317" y="1878923"/>
                  <a:pt x="3497580" y="1988820"/>
                </a:cubicBezTo>
                <a:cubicBezTo>
                  <a:pt x="3495876" y="2002451"/>
                  <a:pt x="3481536" y="2011183"/>
                  <a:pt x="3474720" y="2023110"/>
                </a:cubicBezTo>
                <a:cubicBezTo>
                  <a:pt x="3466266" y="2037904"/>
                  <a:pt x="3460790" y="2054319"/>
                  <a:pt x="3451860" y="2068830"/>
                </a:cubicBezTo>
                <a:cubicBezTo>
                  <a:pt x="3430261" y="2103928"/>
                  <a:pt x="3403727" y="2135918"/>
                  <a:pt x="3383280" y="2171700"/>
                </a:cubicBezTo>
                <a:cubicBezTo>
                  <a:pt x="3368040" y="2198370"/>
                  <a:pt x="3357402" y="2228261"/>
                  <a:pt x="3337560" y="2251710"/>
                </a:cubicBezTo>
                <a:cubicBezTo>
                  <a:pt x="3271484" y="2329799"/>
                  <a:pt x="3250349" y="2316871"/>
                  <a:pt x="3166110" y="2366010"/>
                </a:cubicBezTo>
                <a:cubicBezTo>
                  <a:pt x="3053418" y="2431747"/>
                  <a:pt x="3208464" y="2372102"/>
                  <a:pt x="3028950" y="2446020"/>
                </a:cubicBezTo>
                <a:cubicBezTo>
                  <a:pt x="2995528" y="2459782"/>
                  <a:pt x="2959816" y="2467335"/>
                  <a:pt x="2926080" y="2480310"/>
                </a:cubicBezTo>
                <a:cubicBezTo>
                  <a:pt x="2910177" y="2486427"/>
                  <a:pt x="2895362" y="2495092"/>
                  <a:pt x="2880360" y="2503170"/>
                </a:cubicBezTo>
                <a:cubicBezTo>
                  <a:pt x="2842622" y="2523490"/>
                  <a:pt x="2791463" y="2561025"/>
                  <a:pt x="2743200" y="2571750"/>
                </a:cubicBezTo>
                <a:cubicBezTo>
                  <a:pt x="2720577" y="2576777"/>
                  <a:pt x="2697243" y="2578153"/>
                  <a:pt x="2674620" y="2583180"/>
                </a:cubicBezTo>
                <a:cubicBezTo>
                  <a:pt x="2662859" y="2585794"/>
                  <a:pt x="2652238" y="2592778"/>
                  <a:pt x="2640330" y="2594610"/>
                </a:cubicBezTo>
                <a:cubicBezTo>
                  <a:pt x="2602485" y="2600432"/>
                  <a:pt x="2563896" y="2600360"/>
                  <a:pt x="2526030" y="2606040"/>
                </a:cubicBezTo>
                <a:cubicBezTo>
                  <a:pt x="2189387" y="2656536"/>
                  <a:pt x="2685259" y="2599734"/>
                  <a:pt x="2251710" y="2651760"/>
                </a:cubicBezTo>
                <a:cubicBezTo>
                  <a:pt x="2088999" y="2671285"/>
                  <a:pt x="1941416" y="2669144"/>
                  <a:pt x="1771650" y="2674620"/>
                </a:cubicBezTo>
                <a:cubicBezTo>
                  <a:pt x="1752600" y="2678430"/>
                  <a:pt x="1733927" y="2686050"/>
                  <a:pt x="1714500" y="2686050"/>
                </a:cubicBezTo>
                <a:cubicBezTo>
                  <a:pt x="844069" y="2686050"/>
                  <a:pt x="1087014" y="2717241"/>
                  <a:pt x="708660" y="2663190"/>
                </a:cubicBezTo>
                <a:cubicBezTo>
                  <a:pt x="697230" y="2659380"/>
                  <a:pt x="685651" y="2655990"/>
                  <a:pt x="674370" y="2651760"/>
                </a:cubicBezTo>
                <a:cubicBezTo>
                  <a:pt x="655159" y="2644556"/>
                  <a:pt x="637045" y="2634187"/>
                  <a:pt x="617220" y="2628900"/>
                </a:cubicBezTo>
                <a:cubicBezTo>
                  <a:pt x="579677" y="2618889"/>
                  <a:pt x="540614" y="2615464"/>
                  <a:pt x="502920" y="2606040"/>
                </a:cubicBezTo>
                <a:cubicBezTo>
                  <a:pt x="479543" y="2600196"/>
                  <a:pt x="457200" y="2590800"/>
                  <a:pt x="434340" y="2583180"/>
                </a:cubicBezTo>
                <a:lnTo>
                  <a:pt x="400050" y="2571750"/>
                </a:lnTo>
                <a:cubicBezTo>
                  <a:pt x="388620" y="2567940"/>
                  <a:pt x="377449" y="2563242"/>
                  <a:pt x="365760" y="2560320"/>
                </a:cubicBezTo>
                <a:cubicBezTo>
                  <a:pt x="329731" y="2551313"/>
                  <a:pt x="318545" y="2549758"/>
                  <a:pt x="285750" y="2537460"/>
                </a:cubicBezTo>
                <a:cubicBezTo>
                  <a:pt x="266539" y="2530256"/>
                  <a:pt x="248395" y="2519999"/>
                  <a:pt x="228600" y="2514600"/>
                </a:cubicBezTo>
                <a:cubicBezTo>
                  <a:pt x="137839" y="2489847"/>
                  <a:pt x="142875" y="2495550"/>
                  <a:pt x="125730" y="2491740"/>
                </a:cubicBezTo>
                <a:close/>
              </a:path>
            </a:pathLst>
          </a:custGeom>
          <a:noFill/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Serbest Form 13"/>
          <p:cNvSpPr/>
          <p:nvPr/>
        </p:nvSpPr>
        <p:spPr>
          <a:xfrm>
            <a:off x="1678761" y="5063291"/>
            <a:ext cx="811852" cy="720090"/>
          </a:xfrm>
          <a:custGeom>
            <a:avLst/>
            <a:gdLst>
              <a:gd name="connsiteX0" fmla="*/ 206062 w 811852"/>
              <a:gd name="connsiteY0" fmla="*/ 0 h 720090"/>
              <a:gd name="connsiteX1" fmla="*/ 206062 w 811852"/>
              <a:gd name="connsiteY1" fmla="*/ 0 h 720090"/>
              <a:gd name="connsiteX2" fmla="*/ 322 w 811852"/>
              <a:gd name="connsiteY2" fmla="*/ 651510 h 720090"/>
              <a:gd name="connsiteX3" fmla="*/ 68902 w 811852"/>
              <a:gd name="connsiteY3" fmla="*/ 674370 h 720090"/>
              <a:gd name="connsiteX4" fmla="*/ 114622 w 811852"/>
              <a:gd name="connsiteY4" fmla="*/ 685800 h 720090"/>
              <a:gd name="connsiteX5" fmla="*/ 148912 w 811852"/>
              <a:gd name="connsiteY5" fmla="*/ 697230 h 720090"/>
              <a:gd name="connsiteX6" fmla="*/ 286072 w 811852"/>
              <a:gd name="connsiteY6" fmla="*/ 720090 h 720090"/>
              <a:gd name="connsiteX7" fmla="*/ 491812 w 811852"/>
              <a:gd name="connsiteY7" fmla="*/ 708660 h 720090"/>
              <a:gd name="connsiteX8" fmla="*/ 571822 w 811852"/>
              <a:gd name="connsiteY8" fmla="*/ 685800 h 720090"/>
              <a:gd name="connsiteX9" fmla="*/ 617542 w 811852"/>
              <a:gd name="connsiteY9" fmla="*/ 674370 h 720090"/>
              <a:gd name="connsiteX10" fmla="*/ 663262 w 811852"/>
              <a:gd name="connsiteY10" fmla="*/ 651510 h 720090"/>
              <a:gd name="connsiteX11" fmla="*/ 697552 w 811852"/>
              <a:gd name="connsiteY11" fmla="*/ 640080 h 720090"/>
              <a:gd name="connsiteX12" fmla="*/ 754702 w 811852"/>
              <a:gd name="connsiteY12" fmla="*/ 582930 h 720090"/>
              <a:gd name="connsiteX13" fmla="*/ 811852 w 811852"/>
              <a:gd name="connsiteY13" fmla="*/ 514350 h 720090"/>
              <a:gd name="connsiteX14" fmla="*/ 777562 w 811852"/>
              <a:gd name="connsiteY14" fmla="*/ 308610 h 720090"/>
              <a:gd name="connsiteX15" fmla="*/ 708982 w 811852"/>
              <a:gd name="connsiteY15" fmla="*/ 205740 h 720090"/>
              <a:gd name="connsiteX16" fmla="*/ 686122 w 811852"/>
              <a:gd name="connsiteY16" fmla="*/ 160020 h 720090"/>
              <a:gd name="connsiteX17" fmla="*/ 583252 w 811852"/>
              <a:gd name="connsiteY17" fmla="*/ 68580 h 720090"/>
              <a:gd name="connsiteX18" fmla="*/ 263212 w 811852"/>
              <a:gd name="connsiteY18" fmla="*/ 34290 h 720090"/>
              <a:gd name="connsiteX19" fmla="*/ 206062 w 811852"/>
              <a:gd name="connsiteY19" fmla="*/ 0 h 720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11852" h="720090">
                <a:moveTo>
                  <a:pt x="206062" y="0"/>
                </a:moveTo>
                <a:lnTo>
                  <a:pt x="206062" y="0"/>
                </a:lnTo>
                <a:cubicBezTo>
                  <a:pt x="137482" y="217170"/>
                  <a:pt x="45713" y="428338"/>
                  <a:pt x="322" y="651510"/>
                </a:cubicBezTo>
                <a:cubicBezTo>
                  <a:pt x="-4481" y="675123"/>
                  <a:pt x="45525" y="668526"/>
                  <a:pt x="68902" y="674370"/>
                </a:cubicBezTo>
                <a:cubicBezTo>
                  <a:pt x="84142" y="678180"/>
                  <a:pt x="99517" y="681484"/>
                  <a:pt x="114622" y="685800"/>
                </a:cubicBezTo>
                <a:cubicBezTo>
                  <a:pt x="126207" y="689110"/>
                  <a:pt x="137098" y="694867"/>
                  <a:pt x="148912" y="697230"/>
                </a:cubicBezTo>
                <a:cubicBezTo>
                  <a:pt x="194363" y="706320"/>
                  <a:pt x="286072" y="720090"/>
                  <a:pt x="286072" y="720090"/>
                </a:cubicBezTo>
                <a:cubicBezTo>
                  <a:pt x="354652" y="716280"/>
                  <a:pt x="423408" y="714879"/>
                  <a:pt x="491812" y="708660"/>
                </a:cubicBezTo>
                <a:cubicBezTo>
                  <a:pt x="518015" y="706278"/>
                  <a:pt x="546562" y="693017"/>
                  <a:pt x="571822" y="685800"/>
                </a:cubicBezTo>
                <a:cubicBezTo>
                  <a:pt x="586927" y="681484"/>
                  <a:pt x="602833" y="679886"/>
                  <a:pt x="617542" y="674370"/>
                </a:cubicBezTo>
                <a:cubicBezTo>
                  <a:pt x="633496" y="668387"/>
                  <a:pt x="647601" y="658222"/>
                  <a:pt x="663262" y="651510"/>
                </a:cubicBezTo>
                <a:cubicBezTo>
                  <a:pt x="674336" y="646764"/>
                  <a:pt x="686122" y="643890"/>
                  <a:pt x="697552" y="640080"/>
                </a:cubicBezTo>
                <a:cubicBezTo>
                  <a:pt x="739462" y="577215"/>
                  <a:pt x="697552" y="630555"/>
                  <a:pt x="754702" y="582930"/>
                </a:cubicBezTo>
                <a:cubicBezTo>
                  <a:pt x="787705" y="555428"/>
                  <a:pt x="789375" y="548066"/>
                  <a:pt x="811852" y="514350"/>
                </a:cubicBezTo>
                <a:cubicBezTo>
                  <a:pt x="800422" y="445770"/>
                  <a:pt x="797029" y="375355"/>
                  <a:pt x="777562" y="308610"/>
                </a:cubicBezTo>
                <a:cubicBezTo>
                  <a:pt x="769561" y="281178"/>
                  <a:pt x="724412" y="236601"/>
                  <a:pt x="708982" y="205740"/>
                </a:cubicBezTo>
                <a:cubicBezTo>
                  <a:pt x="701362" y="190500"/>
                  <a:pt x="696766" y="173325"/>
                  <a:pt x="686122" y="160020"/>
                </a:cubicBezTo>
                <a:cubicBezTo>
                  <a:pt x="671851" y="142182"/>
                  <a:pt x="617237" y="83684"/>
                  <a:pt x="583252" y="68580"/>
                </a:cubicBezTo>
                <a:cubicBezTo>
                  <a:pt x="476847" y="21289"/>
                  <a:pt x="393275" y="39493"/>
                  <a:pt x="263212" y="34290"/>
                </a:cubicBezTo>
                <a:cubicBezTo>
                  <a:pt x="251791" y="33833"/>
                  <a:pt x="215587" y="5715"/>
                  <a:pt x="206062" y="0"/>
                </a:cubicBezTo>
                <a:close/>
              </a:path>
            </a:pathLst>
          </a:custGeom>
          <a:noFill/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Network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Flows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9143607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Metin kutusu 8"/>
              <p:cNvSpPr txBox="1"/>
              <p:nvPr/>
            </p:nvSpPr>
            <p:spPr>
              <a:xfrm>
                <a:off x="251520" y="1097443"/>
                <a:ext cx="8568952" cy="4524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400" u="sng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400" u="sng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s,t</a:t>
                </a:r>
                <a:r>
                  <a:rPr lang="tr-TR" sz="2400" u="sng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)-</a:t>
                </a:r>
                <a:r>
                  <a:rPr lang="tr-TR" sz="2400" u="sng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cut</a:t>
                </a:r>
                <a:endParaRPr lang="en-US" sz="2400" u="sng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  <a:sym typeface="Wingdings"/>
                </a:endParaRPr>
              </a:p>
              <a:p>
                <a:endParaRPr lang="tr-TR" sz="2400" u="sng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r>
                  <a:rPr lang="tr-TR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artition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of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vertices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into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disjoint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subsets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and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 </a:t>
                </a:r>
              </a:p>
              <a:p>
                <a:r>
                  <a:rPr lang="tr-TR" sz="2000" b="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b="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=∅</m:t>
                    </m:r>
                  </m:oMath>
                </a14:m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,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and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sz="2000" b="0" i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</m:t>
                    </m:r>
                    <m:r>
                      <a:rPr lang="tr-TR" sz="2000" i="1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</a:t>
                </a:r>
                <a:endParaRPr lang="en-US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endParaRPr lang="en-US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r>
                  <a:rPr lang="tr-TR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apacity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of a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cut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is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sum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of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capacities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of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edges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that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start in 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and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end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in T</a:t>
                </a:r>
                <a:endParaRPr lang="en-US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endParaRPr lang="tr-TR" sz="24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9" name="Metin kutusu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097443"/>
                <a:ext cx="8568952" cy="4524315"/>
              </a:xfrm>
              <a:prstGeom prst="rect">
                <a:avLst/>
              </a:prstGeom>
              <a:blipFill>
                <a:blip r:embed="rId3"/>
                <a:stretch>
                  <a:fillRect l="-1067" t="-1078" r="-120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/>
          <p:cNvSpPr/>
          <p:nvPr/>
        </p:nvSpPr>
        <p:spPr>
          <a:xfrm>
            <a:off x="1907704" y="520720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131840" y="4559136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3131840" y="58552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644008" y="4571836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644008" y="58552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6" y="520720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5" name="Straight Arrow Connector 4"/>
          <p:cNvCxnSpPr>
            <a:stCxn id="3" idx="7"/>
            <a:endCxn id="8" idx="2"/>
          </p:cNvCxnSpPr>
          <p:nvPr/>
        </p:nvCxnSpPr>
        <p:spPr>
          <a:xfrm flipV="1">
            <a:off x="2276480" y="4775160"/>
            <a:ext cx="855360" cy="49532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" idx="5"/>
            <a:endCxn id="10" idx="2"/>
          </p:cNvCxnSpPr>
          <p:nvPr/>
        </p:nvCxnSpPr>
        <p:spPr>
          <a:xfrm>
            <a:off x="2276480" y="5575984"/>
            <a:ext cx="855360" cy="49532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5"/>
            <a:endCxn id="12" idx="1"/>
          </p:cNvCxnSpPr>
          <p:nvPr/>
        </p:nvCxnSpPr>
        <p:spPr>
          <a:xfrm>
            <a:off x="3500616" y="4927912"/>
            <a:ext cx="1206664" cy="99064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7"/>
          </p:cNvCxnSpPr>
          <p:nvPr/>
        </p:nvCxnSpPr>
        <p:spPr>
          <a:xfrm flipV="1">
            <a:off x="3500616" y="4927912"/>
            <a:ext cx="1206664" cy="99064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6"/>
          </p:cNvCxnSpPr>
          <p:nvPr/>
        </p:nvCxnSpPr>
        <p:spPr>
          <a:xfrm>
            <a:off x="3563888" y="4775160"/>
            <a:ext cx="1080120" cy="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6"/>
            <a:endCxn id="12" idx="2"/>
          </p:cNvCxnSpPr>
          <p:nvPr/>
        </p:nvCxnSpPr>
        <p:spPr>
          <a:xfrm>
            <a:off x="3563888" y="6071304"/>
            <a:ext cx="1080120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5076056" y="5575984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13" idx="1"/>
          </p:cNvCxnSpPr>
          <p:nvPr/>
        </p:nvCxnSpPr>
        <p:spPr>
          <a:xfrm>
            <a:off x="5076056" y="4775160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374237" y="472004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23396" y="5757872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89488" y="4715852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411760" y="571126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979044" y="60119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707904" y="444902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491880" y="501658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699396" y="556724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" name="Serbest Form 1"/>
          <p:cNvSpPr/>
          <p:nvPr/>
        </p:nvSpPr>
        <p:spPr>
          <a:xfrm>
            <a:off x="1759415" y="4069080"/>
            <a:ext cx="1955335" cy="1805940"/>
          </a:xfrm>
          <a:custGeom>
            <a:avLst/>
            <a:gdLst>
              <a:gd name="connsiteX0" fmla="*/ 115105 w 1955335"/>
              <a:gd name="connsiteY0" fmla="*/ 662940 h 1805940"/>
              <a:gd name="connsiteX1" fmla="*/ 115105 w 1955335"/>
              <a:gd name="connsiteY1" fmla="*/ 662940 h 1805940"/>
              <a:gd name="connsiteX2" fmla="*/ 805 w 1955335"/>
              <a:gd name="connsiteY2" fmla="*/ 834390 h 1805940"/>
              <a:gd name="connsiteX3" fmla="*/ 12235 w 1955335"/>
              <a:gd name="connsiteY3" fmla="*/ 1451610 h 1805940"/>
              <a:gd name="connsiteX4" fmla="*/ 46525 w 1955335"/>
              <a:gd name="connsiteY4" fmla="*/ 1611630 h 1805940"/>
              <a:gd name="connsiteX5" fmla="*/ 57955 w 1955335"/>
              <a:gd name="connsiteY5" fmla="*/ 1645920 h 1805940"/>
              <a:gd name="connsiteX6" fmla="*/ 69385 w 1955335"/>
              <a:gd name="connsiteY6" fmla="*/ 1680210 h 1805940"/>
              <a:gd name="connsiteX7" fmla="*/ 103675 w 1955335"/>
              <a:gd name="connsiteY7" fmla="*/ 1725930 h 1805940"/>
              <a:gd name="connsiteX8" fmla="*/ 172255 w 1955335"/>
              <a:gd name="connsiteY8" fmla="*/ 1794510 h 1805940"/>
              <a:gd name="connsiteX9" fmla="*/ 217975 w 1955335"/>
              <a:gd name="connsiteY9" fmla="*/ 1805940 h 1805940"/>
              <a:gd name="connsiteX10" fmla="*/ 583735 w 1955335"/>
              <a:gd name="connsiteY10" fmla="*/ 1794510 h 1805940"/>
              <a:gd name="connsiteX11" fmla="*/ 675175 w 1955335"/>
              <a:gd name="connsiteY11" fmla="*/ 1737360 h 1805940"/>
              <a:gd name="connsiteX12" fmla="*/ 766615 w 1955335"/>
              <a:gd name="connsiteY12" fmla="*/ 1691640 h 1805940"/>
              <a:gd name="connsiteX13" fmla="*/ 892345 w 1955335"/>
              <a:gd name="connsiteY13" fmla="*/ 1634490 h 1805940"/>
              <a:gd name="connsiteX14" fmla="*/ 926635 w 1955335"/>
              <a:gd name="connsiteY14" fmla="*/ 1611630 h 1805940"/>
              <a:gd name="connsiteX15" fmla="*/ 960925 w 1955335"/>
              <a:gd name="connsiteY15" fmla="*/ 1600200 h 1805940"/>
              <a:gd name="connsiteX16" fmla="*/ 1018075 w 1955335"/>
              <a:gd name="connsiteY16" fmla="*/ 1577340 h 1805940"/>
              <a:gd name="connsiteX17" fmla="*/ 1098085 w 1955335"/>
              <a:gd name="connsiteY17" fmla="*/ 1531620 h 1805940"/>
              <a:gd name="connsiteX18" fmla="*/ 1132375 w 1955335"/>
              <a:gd name="connsiteY18" fmla="*/ 1520190 h 1805940"/>
              <a:gd name="connsiteX19" fmla="*/ 1223815 w 1955335"/>
              <a:gd name="connsiteY19" fmla="*/ 1474470 h 1805940"/>
              <a:gd name="connsiteX20" fmla="*/ 1292395 w 1955335"/>
              <a:gd name="connsiteY20" fmla="*/ 1428750 h 1805940"/>
              <a:gd name="connsiteX21" fmla="*/ 1326685 w 1955335"/>
              <a:gd name="connsiteY21" fmla="*/ 1405890 h 1805940"/>
              <a:gd name="connsiteX22" fmla="*/ 1383835 w 1955335"/>
              <a:gd name="connsiteY22" fmla="*/ 1371600 h 1805940"/>
              <a:gd name="connsiteX23" fmla="*/ 1463845 w 1955335"/>
              <a:gd name="connsiteY23" fmla="*/ 1314450 h 1805940"/>
              <a:gd name="connsiteX24" fmla="*/ 1532425 w 1955335"/>
              <a:gd name="connsiteY24" fmla="*/ 1268730 h 1805940"/>
              <a:gd name="connsiteX25" fmla="*/ 1555285 w 1955335"/>
              <a:gd name="connsiteY25" fmla="*/ 1234440 h 1805940"/>
              <a:gd name="connsiteX26" fmla="*/ 1623865 w 1955335"/>
              <a:gd name="connsiteY26" fmla="*/ 1177290 h 1805940"/>
              <a:gd name="connsiteX27" fmla="*/ 1635295 w 1955335"/>
              <a:gd name="connsiteY27" fmla="*/ 1143000 h 1805940"/>
              <a:gd name="connsiteX28" fmla="*/ 1692445 w 1955335"/>
              <a:gd name="connsiteY28" fmla="*/ 1062990 h 1805940"/>
              <a:gd name="connsiteX29" fmla="*/ 1715305 w 1955335"/>
              <a:gd name="connsiteY29" fmla="*/ 1017270 h 1805940"/>
              <a:gd name="connsiteX30" fmla="*/ 1783885 w 1955335"/>
              <a:gd name="connsiteY30" fmla="*/ 948690 h 1805940"/>
              <a:gd name="connsiteX31" fmla="*/ 1818175 w 1955335"/>
              <a:gd name="connsiteY31" fmla="*/ 914400 h 1805940"/>
              <a:gd name="connsiteX32" fmla="*/ 1841035 w 1955335"/>
              <a:gd name="connsiteY32" fmla="*/ 868680 h 1805940"/>
              <a:gd name="connsiteX33" fmla="*/ 1852465 w 1955335"/>
              <a:gd name="connsiteY33" fmla="*/ 834390 h 1805940"/>
              <a:gd name="connsiteX34" fmla="*/ 1875325 w 1955335"/>
              <a:gd name="connsiteY34" fmla="*/ 800100 h 1805940"/>
              <a:gd name="connsiteX35" fmla="*/ 1898185 w 1955335"/>
              <a:gd name="connsiteY35" fmla="*/ 731520 h 1805940"/>
              <a:gd name="connsiteX36" fmla="*/ 1909615 w 1955335"/>
              <a:gd name="connsiteY36" fmla="*/ 697230 h 1805940"/>
              <a:gd name="connsiteX37" fmla="*/ 1932475 w 1955335"/>
              <a:gd name="connsiteY37" fmla="*/ 560070 h 1805940"/>
              <a:gd name="connsiteX38" fmla="*/ 1955335 w 1955335"/>
              <a:gd name="connsiteY38" fmla="*/ 480060 h 1805940"/>
              <a:gd name="connsiteX39" fmla="*/ 1943905 w 1955335"/>
              <a:gd name="connsiteY39" fmla="*/ 228600 h 1805940"/>
              <a:gd name="connsiteX40" fmla="*/ 1932475 w 1955335"/>
              <a:gd name="connsiteY40" fmla="*/ 194310 h 1805940"/>
              <a:gd name="connsiteX41" fmla="*/ 1898185 w 1955335"/>
              <a:gd name="connsiteY41" fmla="*/ 171450 h 1805940"/>
              <a:gd name="connsiteX42" fmla="*/ 1806745 w 1955335"/>
              <a:gd name="connsiteY42" fmla="*/ 91440 h 1805940"/>
              <a:gd name="connsiteX43" fmla="*/ 1681015 w 1955335"/>
              <a:gd name="connsiteY43" fmla="*/ 34290 h 1805940"/>
              <a:gd name="connsiteX44" fmla="*/ 1601005 w 1955335"/>
              <a:gd name="connsiteY44" fmla="*/ 22860 h 1805940"/>
              <a:gd name="connsiteX45" fmla="*/ 1555285 w 1955335"/>
              <a:gd name="connsiteY45" fmla="*/ 11430 h 1805940"/>
              <a:gd name="connsiteX46" fmla="*/ 1429555 w 1955335"/>
              <a:gd name="connsiteY46" fmla="*/ 0 h 1805940"/>
              <a:gd name="connsiteX47" fmla="*/ 949495 w 1955335"/>
              <a:gd name="connsiteY47" fmla="*/ 11430 h 1805940"/>
              <a:gd name="connsiteX48" fmla="*/ 823765 w 1955335"/>
              <a:gd name="connsiteY48" fmla="*/ 45720 h 1805940"/>
              <a:gd name="connsiteX49" fmla="*/ 789475 w 1955335"/>
              <a:gd name="connsiteY49" fmla="*/ 57150 h 1805940"/>
              <a:gd name="connsiteX50" fmla="*/ 755185 w 1955335"/>
              <a:gd name="connsiteY50" fmla="*/ 80010 h 1805940"/>
              <a:gd name="connsiteX51" fmla="*/ 698035 w 1955335"/>
              <a:gd name="connsiteY51" fmla="*/ 91440 h 1805940"/>
              <a:gd name="connsiteX52" fmla="*/ 652315 w 1955335"/>
              <a:gd name="connsiteY52" fmla="*/ 102870 h 1805940"/>
              <a:gd name="connsiteX53" fmla="*/ 560875 w 1955335"/>
              <a:gd name="connsiteY53" fmla="*/ 125730 h 1805940"/>
              <a:gd name="connsiteX54" fmla="*/ 469435 w 1955335"/>
              <a:gd name="connsiteY54" fmla="*/ 182880 h 1805940"/>
              <a:gd name="connsiteX55" fmla="*/ 400855 w 1955335"/>
              <a:gd name="connsiteY55" fmla="*/ 228600 h 1805940"/>
              <a:gd name="connsiteX56" fmla="*/ 366565 w 1955335"/>
              <a:gd name="connsiteY56" fmla="*/ 251460 h 1805940"/>
              <a:gd name="connsiteX57" fmla="*/ 343705 w 1955335"/>
              <a:gd name="connsiteY57" fmla="*/ 285750 h 1805940"/>
              <a:gd name="connsiteX58" fmla="*/ 309415 w 1955335"/>
              <a:gd name="connsiteY58" fmla="*/ 308610 h 1805940"/>
              <a:gd name="connsiteX59" fmla="*/ 297985 w 1955335"/>
              <a:gd name="connsiteY59" fmla="*/ 342900 h 1805940"/>
              <a:gd name="connsiteX60" fmla="*/ 240835 w 1955335"/>
              <a:gd name="connsiteY60" fmla="*/ 411480 h 1805940"/>
              <a:gd name="connsiteX61" fmla="*/ 195115 w 1955335"/>
              <a:gd name="connsiteY61" fmla="*/ 480060 h 1805940"/>
              <a:gd name="connsiteX62" fmla="*/ 172255 w 1955335"/>
              <a:gd name="connsiteY62" fmla="*/ 525780 h 1805940"/>
              <a:gd name="connsiteX63" fmla="*/ 137965 w 1955335"/>
              <a:gd name="connsiteY63" fmla="*/ 560070 h 1805940"/>
              <a:gd name="connsiteX64" fmla="*/ 126535 w 1955335"/>
              <a:gd name="connsiteY64" fmla="*/ 594360 h 1805940"/>
              <a:gd name="connsiteX65" fmla="*/ 57955 w 1955335"/>
              <a:gd name="connsiteY65" fmla="*/ 685800 h 1805940"/>
              <a:gd name="connsiteX66" fmla="*/ 115105 w 1955335"/>
              <a:gd name="connsiteY66" fmla="*/ 662940 h 1805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1955335" h="1805940">
                <a:moveTo>
                  <a:pt x="115105" y="662940"/>
                </a:moveTo>
                <a:lnTo>
                  <a:pt x="115105" y="662940"/>
                </a:lnTo>
                <a:cubicBezTo>
                  <a:pt x="76537" y="706329"/>
                  <a:pt x="1995" y="762986"/>
                  <a:pt x="805" y="834390"/>
                </a:cubicBezTo>
                <a:cubicBezTo>
                  <a:pt x="-2624" y="1040137"/>
                  <a:pt x="5601" y="1245942"/>
                  <a:pt x="12235" y="1451610"/>
                </a:cubicBezTo>
                <a:cubicBezTo>
                  <a:pt x="14810" y="1531428"/>
                  <a:pt x="23243" y="1541783"/>
                  <a:pt x="46525" y="1611630"/>
                </a:cubicBezTo>
                <a:lnTo>
                  <a:pt x="57955" y="1645920"/>
                </a:lnTo>
                <a:cubicBezTo>
                  <a:pt x="61765" y="1657350"/>
                  <a:pt x="62156" y="1670571"/>
                  <a:pt x="69385" y="1680210"/>
                </a:cubicBezTo>
                <a:cubicBezTo>
                  <a:pt x="80815" y="1695450"/>
                  <a:pt x="90931" y="1711770"/>
                  <a:pt x="103675" y="1725930"/>
                </a:cubicBezTo>
                <a:cubicBezTo>
                  <a:pt x="125302" y="1749960"/>
                  <a:pt x="140891" y="1786669"/>
                  <a:pt x="172255" y="1794510"/>
                </a:cubicBezTo>
                <a:lnTo>
                  <a:pt x="217975" y="1805940"/>
                </a:lnTo>
                <a:lnTo>
                  <a:pt x="583735" y="1794510"/>
                </a:lnTo>
                <a:cubicBezTo>
                  <a:pt x="619281" y="1789178"/>
                  <a:pt x="643026" y="1753434"/>
                  <a:pt x="675175" y="1737360"/>
                </a:cubicBezTo>
                <a:cubicBezTo>
                  <a:pt x="705655" y="1722120"/>
                  <a:pt x="734286" y="1702416"/>
                  <a:pt x="766615" y="1691640"/>
                </a:cubicBezTo>
                <a:cubicBezTo>
                  <a:pt x="815164" y="1675457"/>
                  <a:pt x="841237" y="1668562"/>
                  <a:pt x="892345" y="1634490"/>
                </a:cubicBezTo>
                <a:cubicBezTo>
                  <a:pt x="903775" y="1626870"/>
                  <a:pt x="914348" y="1617773"/>
                  <a:pt x="926635" y="1611630"/>
                </a:cubicBezTo>
                <a:cubicBezTo>
                  <a:pt x="937411" y="1606242"/>
                  <a:pt x="949644" y="1604430"/>
                  <a:pt x="960925" y="1600200"/>
                </a:cubicBezTo>
                <a:cubicBezTo>
                  <a:pt x="980136" y="1592996"/>
                  <a:pt x="999326" y="1585673"/>
                  <a:pt x="1018075" y="1577340"/>
                </a:cubicBezTo>
                <a:cubicBezTo>
                  <a:pt x="1198423" y="1497185"/>
                  <a:pt x="950983" y="1605171"/>
                  <a:pt x="1098085" y="1531620"/>
                </a:cubicBezTo>
                <a:cubicBezTo>
                  <a:pt x="1108861" y="1526232"/>
                  <a:pt x="1120945" y="1524000"/>
                  <a:pt x="1132375" y="1520190"/>
                </a:cubicBezTo>
                <a:cubicBezTo>
                  <a:pt x="1268518" y="1418083"/>
                  <a:pt x="1095413" y="1538671"/>
                  <a:pt x="1223815" y="1474470"/>
                </a:cubicBezTo>
                <a:cubicBezTo>
                  <a:pt x="1248389" y="1462183"/>
                  <a:pt x="1269535" y="1443990"/>
                  <a:pt x="1292395" y="1428750"/>
                </a:cubicBezTo>
                <a:cubicBezTo>
                  <a:pt x="1303825" y="1421130"/>
                  <a:pt x="1315036" y="1413171"/>
                  <a:pt x="1326685" y="1405890"/>
                </a:cubicBezTo>
                <a:cubicBezTo>
                  <a:pt x="1345524" y="1394116"/>
                  <a:pt x="1365350" y="1383923"/>
                  <a:pt x="1383835" y="1371600"/>
                </a:cubicBezTo>
                <a:cubicBezTo>
                  <a:pt x="1495316" y="1297279"/>
                  <a:pt x="1322071" y="1413692"/>
                  <a:pt x="1463845" y="1314450"/>
                </a:cubicBezTo>
                <a:cubicBezTo>
                  <a:pt x="1486353" y="1298695"/>
                  <a:pt x="1532425" y="1268730"/>
                  <a:pt x="1532425" y="1268730"/>
                </a:cubicBezTo>
                <a:cubicBezTo>
                  <a:pt x="1540045" y="1257300"/>
                  <a:pt x="1546491" y="1244993"/>
                  <a:pt x="1555285" y="1234440"/>
                </a:cubicBezTo>
                <a:cubicBezTo>
                  <a:pt x="1582787" y="1201437"/>
                  <a:pt x="1590149" y="1199767"/>
                  <a:pt x="1623865" y="1177290"/>
                </a:cubicBezTo>
                <a:cubicBezTo>
                  <a:pt x="1627675" y="1165860"/>
                  <a:pt x="1629907" y="1153776"/>
                  <a:pt x="1635295" y="1143000"/>
                </a:cubicBezTo>
                <a:cubicBezTo>
                  <a:pt x="1647385" y="1118820"/>
                  <a:pt x="1679502" y="1083700"/>
                  <a:pt x="1692445" y="1062990"/>
                </a:cubicBezTo>
                <a:cubicBezTo>
                  <a:pt x="1701476" y="1048541"/>
                  <a:pt x="1704661" y="1030575"/>
                  <a:pt x="1715305" y="1017270"/>
                </a:cubicBezTo>
                <a:cubicBezTo>
                  <a:pt x="1735501" y="992025"/>
                  <a:pt x="1761025" y="971550"/>
                  <a:pt x="1783885" y="948690"/>
                </a:cubicBezTo>
                <a:cubicBezTo>
                  <a:pt x="1795315" y="937260"/>
                  <a:pt x="1810946" y="928858"/>
                  <a:pt x="1818175" y="914400"/>
                </a:cubicBezTo>
                <a:cubicBezTo>
                  <a:pt x="1825795" y="899160"/>
                  <a:pt x="1834323" y="884341"/>
                  <a:pt x="1841035" y="868680"/>
                </a:cubicBezTo>
                <a:cubicBezTo>
                  <a:pt x="1845781" y="857606"/>
                  <a:pt x="1847077" y="845166"/>
                  <a:pt x="1852465" y="834390"/>
                </a:cubicBezTo>
                <a:cubicBezTo>
                  <a:pt x="1858608" y="822103"/>
                  <a:pt x="1869746" y="812653"/>
                  <a:pt x="1875325" y="800100"/>
                </a:cubicBezTo>
                <a:cubicBezTo>
                  <a:pt x="1885112" y="778080"/>
                  <a:pt x="1890565" y="754380"/>
                  <a:pt x="1898185" y="731520"/>
                </a:cubicBezTo>
                <a:cubicBezTo>
                  <a:pt x="1901995" y="720090"/>
                  <a:pt x="1906693" y="708919"/>
                  <a:pt x="1909615" y="697230"/>
                </a:cubicBezTo>
                <a:cubicBezTo>
                  <a:pt x="1935337" y="594343"/>
                  <a:pt x="1905718" y="720612"/>
                  <a:pt x="1932475" y="560070"/>
                </a:cubicBezTo>
                <a:cubicBezTo>
                  <a:pt x="1937259" y="531366"/>
                  <a:pt x="1946276" y="507238"/>
                  <a:pt x="1955335" y="480060"/>
                </a:cubicBezTo>
                <a:cubicBezTo>
                  <a:pt x="1951525" y="396240"/>
                  <a:pt x="1950596" y="312239"/>
                  <a:pt x="1943905" y="228600"/>
                </a:cubicBezTo>
                <a:cubicBezTo>
                  <a:pt x="1942944" y="216590"/>
                  <a:pt x="1940001" y="203718"/>
                  <a:pt x="1932475" y="194310"/>
                </a:cubicBezTo>
                <a:cubicBezTo>
                  <a:pt x="1923893" y="183583"/>
                  <a:pt x="1909615" y="179070"/>
                  <a:pt x="1898185" y="171450"/>
                </a:cubicBezTo>
                <a:cubicBezTo>
                  <a:pt x="1866753" y="124301"/>
                  <a:pt x="1873420" y="124777"/>
                  <a:pt x="1806745" y="91440"/>
                </a:cubicBezTo>
                <a:cubicBezTo>
                  <a:pt x="1788274" y="82204"/>
                  <a:pt x="1718026" y="41692"/>
                  <a:pt x="1681015" y="34290"/>
                </a:cubicBezTo>
                <a:cubicBezTo>
                  <a:pt x="1654597" y="29006"/>
                  <a:pt x="1627511" y="27679"/>
                  <a:pt x="1601005" y="22860"/>
                </a:cubicBezTo>
                <a:cubicBezTo>
                  <a:pt x="1585549" y="20050"/>
                  <a:pt x="1570856" y="13506"/>
                  <a:pt x="1555285" y="11430"/>
                </a:cubicBezTo>
                <a:cubicBezTo>
                  <a:pt x="1513571" y="5868"/>
                  <a:pt x="1471465" y="3810"/>
                  <a:pt x="1429555" y="0"/>
                </a:cubicBezTo>
                <a:lnTo>
                  <a:pt x="949495" y="11430"/>
                </a:lnTo>
                <a:cubicBezTo>
                  <a:pt x="912455" y="13006"/>
                  <a:pt x="856524" y="34800"/>
                  <a:pt x="823765" y="45720"/>
                </a:cubicBezTo>
                <a:cubicBezTo>
                  <a:pt x="812335" y="49530"/>
                  <a:pt x="799500" y="50467"/>
                  <a:pt x="789475" y="57150"/>
                </a:cubicBezTo>
                <a:cubicBezTo>
                  <a:pt x="778045" y="64770"/>
                  <a:pt x="768047" y="75187"/>
                  <a:pt x="755185" y="80010"/>
                </a:cubicBezTo>
                <a:cubicBezTo>
                  <a:pt x="736995" y="86831"/>
                  <a:pt x="717000" y="87226"/>
                  <a:pt x="698035" y="91440"/>
                </a:cubicBezTo>
                <a:cubicBezTo>
                  <a:pt x="682700" y="94848"/>
                  <a:pt x="667650" y="99462"/>
                  <a:pt x="652315" y="102870"/>
                </a:cubicBezTo>
                <a:cubicBezTo>
                  <a:pt x="615159" y="111127"/>
                  <a:pt x="593869" y="111590"/>
                  <a:pt x="560875" y="125730"/>
                </a:cubicBezTo>
                <a:cubicBezTo>
                  <a:pt x="504853" y="149740"/>
                  <a:pt x="521254" y="146606"/>
                  <a:pt x="469435" y="182880"/>
                </a:cubicBezTo>
                <a:cubicBezTo>
                  <a:pt x="446927" y="198635"/>
                  <a:pt x="423715" y="213360"/>
                  <a:pt x="400855" y="228600"/>
                </a:cubicBezTo>
                <a:lnTo>
                  <a:pt x="366565" y="251460"/>
                </a:lnTo>
                <a:cubicBezTo>
                  <a:pt x="358945" y="262890"/>
                  <a:pt x="353419" y="276036"/>
                  <a:pt x="343705" y="285750"/>
                </a:cubicBezTo>
                <a:cubicBezTo>
                  <a:pt x="333991" y="295464"/>
                  <a:pt x="317997" y="297883"/>
                  <a:pt x="309415" y="308610"/>
                </a:cubicBezTo>
                <a:cubicBezTo>
                  <a:pt x="301889" y="318018"/>
                  <a:pt x="303373" y="332124"/>
                  <a:pt x="297985" y="342900"/>
                </a:cubicBezTo>
                <a:cubicBezTo>
                  <a:pt x="273479" y="391913"/>
                  <a:pt x="276225" y="365979"/>
                  <a:pt x="240835" y="411480"/>
                </a:cubicBezTo>
                <a:cubicBezTo>
                  <a:pt x="223967" y="433167"/>
                  <a:pt x="207402" y="455486"/>
                  <a:pt x="195115" y="480060"/>
                </a:cubicBezTo>
                <a:cubicBezTo>
                  <a:pt x="187495" y="495300"/>
                  <a:pt x="182159" y="511915"/>
                  <a:pt x="172255" y="525780"/>
                </a:cubicBezTo>
                <a:cubicBezTo>
                  <a:pt x="162860" y="538934"/>
                  <a:pt x="149395" y="548640"/>
                  <a:pt x="137965" y="560070"/>
                </a:cubicBezTo>
                <a:cubicBezTo>
                  <a:pt x="134155" y="571500"/>
                  <a:pt x="132386" y="583828"/>
                  <a:pt x="126535" y="594360"/>
                </a:cubicBezTo>
                <a:cubicBezTo>
                  <a:pt x="94224" y="652520"/>
                  <a:pt x="92638" y="651117"/>
                  <a:pt x="57955" y="685800"/>
                </a:cubicBezTo>
                <a:lnTo>
                  <a:pt x="115105" y="662940"/>
                </a:lnTo>
                <a:close/>
              </a:path>
            </a:pathLst>
          </a:custGeom>
          <a:noFill/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Serbest Form 3"/>
          <p:cNvSpPr/>
          <p:nvPr/>
        </p:nvSpPr>
        <p:spPr>
          <a:xfrm>
            <a:off x="2937510" y="4309110"/>
            <a:ext cx="3520440" cy="2307272"/>
          </a:xfrm>
          <a:custGeom>
            <a:avLst/>
            <a:gdLst>
              <a:gd name="connsiteX0" fmla="*/ 1863090 w 3520440"/>
              <a:gd name="connsiteY0" fmla="*/ 0 h 2307272"/>
              <a:gd name="connsiteX1" fmla="*/ 1863090 w 3520440"/>
              <a:gd name="connsiteY1" fmla="*/ 0 h 2307272"/>
              <a:gd name="connsiteX2" fmla="*/ 1771650 w 3520440"/>
              <a:gd name="connsiteY2" fmla="*/ 45720 h 2307272"/>
              <a:gd name="connsiteX3" fmla="*/ 1737360 w 3520440"/>
              <a:gd name="connsiteY3" fmla="*/ 57150 h 2307272"/>
              <a:gd name="connsiteX4" fmla="*/ 1634490 w 3520440"/>
              <a:gd name="connsiteY4" fmla="*/ 160020 h 2307272"/>
              <a:gd name="connsiteX5" fmla="*/ 1565910 w 3520440"/>
              <a:gd name="connsiteY5" fmla="*/ 228600 h 2307272"/>
              <a:gd name="connsiteX6" fmla="*/ 1531620 w 3520440"/>
              <a:gd name="connsiteY6" fmla="*/ 262890 h 2307272"/>
              <a:gd name="connsiteX7" fmla="*/ 1497330 w 3520440"/>
              <a:gd name="connsiteY7" fmla="*/ 308610 h 2307272"/>
              <a:gd name="connsiteX8" fmla="*/ 1451610 w 3520440"/>
              <a:gd name="connsiteY8" fmla="*/ 377190 h 2307272"/>
              <a:gd name="connsiteX9" fmla="*/ 1417320 w 3520440"/>
              <a:gd name="connsiteY9" fmla="*/ 411480 h 2307272"/>
              <a:gd name="connsiteX10" fmla="*/ 1348740 w 3520440"/>
              <a:gd name="connsiteY10" fmla="*/ 502920 h 2307272"/>
              <a:gd name="connsiteX11" fmla="*/ 1337310 w 3520440"/>
              <a:gd name="connsiteY11" fmla="*/ 537210 h 2307272"/>
              <a:gd name="connsiteX12" fmla="*/ 1291590 w 3520440"/>
              <a:gd name="connsiteY12" fmla="*/ 605790 h 2307272"/>
              <a:gd name="connsiteX13" fmla="*/ 1211580 w 3520440"/>
              <a:gd name="connsiteY13" fmla="*/ 742950 h 2307272"/>
              <a:gd name="connsiteX14" fmla="*/ 1177290 w 3520440"/>
              <a:gd name="connsiteY14" fmla="*/ 777240 h 2307272"/>
              <a:gd name="connsiteX15" fmla="*/ 1108710 w 3520440"/>
              <a:gd name="connsiteY15" fmla="*/ 822960 h 2307272"/>
              <a:gd name="connsiteX16" fmla="*/ 1062990 w 3520440"/>
              <a:gd name="connsiteY16" fmla="*/ 868680 h 2307272"/>
              <a:gd name="connsiteX17" fmla="*/ 994410 w 3520440"/>
              <a:gd name="connsiteY17" fmla="*/ 914400 h 2307272"/>
              <a:gd name="connsiteX18" fmla="*/ 845820 w 3520440"/>
              <a:gd name="connsiteY18" fmla="*/ 1017270 h 2307272"/>
              <a:gd name="connsiteX19" fmla="*/ 788670 w 3520440"/>
              <a:gd name="connsiteY19" fmla="*/ 1051560 h 2307272"/>
              <a:gd name="connsiteX20" fmla="*/ 731520 w 3520440"/>
              <a:gd name="connsiteY20" fmla="*/ 1074420 h 2307272"/>
              <a:gd name="connsiteX21" fmla="*/ 697230 w 3520440"/>
              <a:gd name="connsiteY21" fmla="*/ 1097280 h 2307272"/>
              <a:gd name="connsiteX22" fmla="*/ 662940 w 3520440"/>
              <a:gd name="connsiteY22" fmla="*/ 1131570 h 2307272"/>
              <a:gd name="connsiteX23" fmla="*/ 617220 w 3520440"/>
              <a:gd name="connsiteY23" fmla="*/ 1143000 h 2307272"/>
              <a:gd name="connsiteX24" fmla="*/ 491490 w 3520440"/>
              <a:gd name="connsiteY24" fmla="*/ 1211580 h 2307272"/>
              <a:gd name="connsiteX25" fmla="*/ 445770 w 3520440"/>
              <a:gd name="connsiteY25" fmla="*/ 1245870 h 2307272"/>
              <a:gd name="connsiteX26" fmla="*/ 377190 w 3520440"/>
              <a:gd name="connsiteY26" fmla="*/ 1291590 h 2307272"/>
              <a:gd name="connsiteX27" fmla="*/ 354330 w 3520440"/>
              <a:gd name="connsiteY27" fmla="*/ 1325880 h 2307272"/>
              <a:gd name="connsiteX28" fmla="*/ 320040 w 3520440"/>
              <a:gd name="connsiteY28" fmla="*/ 1348740 h 2307272"/>
              <a:gd name="connsiteX29" fmla="*/ 274320 w 3520440"/>
              <a:gd name="connsiteY29" fmla="*/ 1383030 h 2307272"/>
              <a:gd name="connsiteX30" fmla="*/ 205740 w 3520440"/>
              <a:gd name="connsiteY30" fmla="*/ 1428750 h 2307272"/>
              <a:gd name="connsiteX31" fmla="*/ 137160 w 3520440"/>
              <a:gd name="connsiteY31" fmla="*/ 1474470 h 2307272"/>
              <a:gd name="connsiteX32" fmla="*/ 57150 w 3520440"/>
              <a:gd name="connsiteY32" fmla="*/ 1520190 h 2307272"/>
              <a:gd name="connsiteX33" fmla="*/ 11430 w 3520440"/>
              <a:gd name="connsiteY33" fmla="*/ 1623060 h 2307272"/>
              <a:gd name="connsiteX34" fmla="*/ 0 w 3520440"/>
              <a:gd name="connsiteY34" fmla="*/ 1657350 h 2307272"/>
              <a:gd name="connsiteX35" fmla="*/ 11430 w 3520440"/>
              <a:gd name="connsiteY35" fmla="*/ 1988820 h 2307272"/>
              <a:gd name="connsiteX36" fmla="*/ 45720 w 3520440"/>
              <a:gd name="connsiteY36" fmla="*/ 2011680 h 2307272"/>
              <a:gd name="connsiteX37" fmla="*/ 137160 w 3520440"/>
              <a:gd name="connsiteY37" fmla="*/ 2114550 h 2307272"/>
              <a:gd name="connsiteX38" fmla="*/ 171450 w 3520440"/>
              <a:gd name="connsiteY38" fmla="*/ 2125980 h 2307272"/>
              <a:gd name="connsiteX39" fmla="*/ 240030 w 3520440"/>
              <a:gd name="connsiteY39" fmla="*/ 2171700 h 2307272"/>
              <a:gd name="connsiteX40" fmla="*/ 285750 w 3520440"/>
              <a:gd name="connsiteY40" fmla="*/ 2183130 h 2307272"/>
              <a:gd name="connsiteX41" fmla="*/ 365760 w 3520440"/>
              <a:gd name="connsiteY41" fmla="*/ 2217420 h 2307272"/>
              <a:gd name="connsiteX42" fmla="*/ 457200 w 3520440"/>
              <a:gd name="connsiteY42" fmla="*/ 2240280 h 2307272"/>
              <a:gd name="connsiteX43" fmla="*/ 525780 w 3520440"/>
              <a:gd name="connsiteY43" fmla="*/ 2263140 h 2307272"/>
              <a:gd name="connsiteX44" fmla="*/ 640080 w 3520440"/>
              <a:gd name="connsiteY44" fmla="*/ 2274570 h 2307272"/>
              <a:gd name="connsiteX45" fmla="*/ 1165860 w 3520440"/>
              <a:gd name="connsiteY45" fmla="*/ 2286000 h 2307272"/>
              <a:gd name="connsiteX46" fmla="*/ 1348740 w 3520440"/>
              <a:gd name="connsiteY46" fmla="*/ 2263140 h 2307272"/>
              <a:gd name="connsiteX47" fmla="*/ 1463040 w 3520440"/>
              <a:gd name="connsiteY47" fmla="*/ 2240280 h 2307272"/>
              <a:gd name="connsiteX48" fmla="*/ 1588770 w 3520440"/>
              <a:gd name="connsiteY48" fmla="*/ 2228850 h 2307272"/>
              <a:gd name="connsiteX49" fmla="*/ 1657350 w 3520440"/>
              <a:gd name="connsiteY49" fmla="*/ 2217420 h 2307272"/>
              <a:gd name="connsiteX50" fmla="*/ 1691640 w 3520440"/>
              <a:gd name="connsiteY50" fmla="*/ 2205990 h 2307272"/>
              <a:gd name="connsiteX51" fmla="*/ 1828800 w 3520440"/>
              <a:gd name="connsiteY51" fmla="*/ 2194560 h 2307272"/>
              <a:gd name="connsiteX52" fmla="*/ 1965960 w 3520440"/>
              <a:gd name="connsiteY52" fmla="*/ 2171700 h 2307272"/>
              <a:gd name="connsiteX53" fmla="*/ 2045970 w 3520440"/>
              <a:gd name="connsiteY53" fmla="*/ 2160270 h 2307272"/>
              <a:gd name="connsiteX54" fmla="*/ 2114550 w 3520440"/>
              <a:gd name="connsiteY54" fmla="*/ 2148840 h 2307272"/>
              <a:gd name="connsiteX55" fmla="*/ 2286000 w 3520440"/>
              <a:gd name="connsiteY55" fmla="*/ 2125980 h 2307272"/>
              <a:gd name="connsiteX56" fmla="*/ 2423160 w 3520440"/>
              <a:gd name="connsiteY56" fmla="*/ 2091690 h 2307272"/>
              <a:gd name="connsiteX57" fmla="*/ 2480310 w 3520440"/>
              <a:gd name="connsiteY57" fmla="*/ 2068830 h 2307272"/>
              <a:gd name="connsiteX58" fmla="*/ 2674620 w 3520440"/>
              <a:gd name="connsiteY58" fmla="*/ 2023110 h 2307272"/>
              <a:gd name="connsiteX59" fmla="*/ 2720340 w 3520440"/>
              <a:gd name="connsiteY59" fmla="*/ 2000250 h 2307272"/>
              <a:gd name="connsiteX60" fmla="*/ 2777490 w 3520440"/>
              <a:gd name="connsiteY60" fmla="*/ 1988820 h 2307272"/>
              <a:gd name="connsiteX61" fmla="*/ 2823210 w 3520440"/>
              <a:gd name="connsiteY61" fmla="*/ 1977390 h 2307272"/>
              <a:gd name="connsiteX62" fmla="*/ 2937510 w 3520440"/>
              <a:gd name="connsiteY62" fmla="*/ 1954530 h 2307272"/>
              <a:gd name="connsiteX63" fmla="*/ 3006090 w 3520440"/>
              <a:gd name="connsiteY63" fmla="*/ 1931670 h 2307272"/>
              <a:gd name="connsiteX64" fmla="*/ 3040380 w 3520440"/>
              <a:gd name="connsiteY64" fmla="*/ 1908810 h 2307272"/>
              <a:gd name="connsiteX65" fmla="*/ 3154680 w 3520440"/>
              <a:gd name="connsiteY65" fmla="*/ 1874520 h 2307272"/>
              <a:gd name="connsiteX66" fmla="*/ 3211830 w 3520440"/>
              <a:gd name="connsiteY66" fmla="*/ 1840230 h 2307272"/>
              <a:gd name="connsiteX67" fmla="*/ 3246120 w 3520440"/>
              <a:gd name="connsiteY67" fmla="*/ 1828800 h 2307272"/>
              <a:gd name="connsiteX68" fmla="*/ 3280410 w 3520440"/>
              <a:gd name="connsiteY68" fmla="*/ 1805940 h 2307272"/>
              <a:gd name="connsiteX69" fmla="*/ 3371850 w 3520440"/>
              <a:gd name="connsiteY69" fmla="*/ 1771650 h 2307272"/>
              <a:gd name="connsiteX70" fmla="*/ 3451860 w 3520440"/>
              <a:gd name="connsiteY70" fmla="*/ 1703070 h 2307272"/>
              <a:gd name="connsiteX71" fmla="*/ 3474720 w 3520440"/>
              <a:gd name="connsiteY71" fmla="*/ 1657350 h 2307272"/>
              <a:gd name="connsiteX72" fmla="*/ 3497580 w 3520440"/>
              <a:gd name="connsiteY72" fmla="*/ 1623060 h 2307272"/>
              <a:gd name="connsiteX73" fmla="*/ 3509010 w 3520440"/>
              <a:gd name="connsiteY73" fmla="*/ 1565910 h 2307272"/>
              <a:gd name="connsiteX74" fmla="*/ 3520440 w 3520440"/>
              <a:gd name="connsiteY74" fmla="*/ 1531620 h 2307272"/>
              <a:gd name="connsiteX75" fmla="*/ 3509010 w 3520440"/>
              <a:gd name="connsiteY75" fmla="*/ 1085850 h 2307272"/>
              <a:gd name="connsiteX76" fmla="*/ 3497580 w 3520440"/>
              <a:gd name="connsiteY76" fmla="*/ 1040130 h 2307272"/>
              <a:gd name="connsiteX77" fmla="*/ 3429000 w 3520440"/>
              <a:gd name="connsiteY77" fmla="*/ 925830 h 2307272"/>
              <a:gd name="connsiteX78" fmla="*/ 3383280 w 3520440"/>
              <a:gd name="connsiteY78" fmla="*/ 845820 h 2307272"/>
              <a:gd name="connsiteX79" fmla="*/ 3280410 w 3520440"/>
              <a:gd name="connsiteY79" fmla="*/ 720090 h 2307272"/>
              <a:gd name="connsiteX80" fmla="*/ 3257550 w 3520440"/>
              <a:gd name="connsiteY80" fmla="*/ 685800 h 2307272"/>
              <a:gd name="connsiteX81" fmla="*/ 3223260 w 3520440"/>
              <a:gd name="connsiteY81" fmla="*/ 640080 h 2307272"/>
              <a:gd name="connsiteX82" fmla="*/ 3200400 w 3520440"/>
              <a:gd name="connsiteY82" fmla="*/ 605790 h 2307272"/>
              <a:gd name="connsiteX83" fmla="*/ 3074670 w 3520440"/>
              <a:gd name="connsiteY83" fmla="*/ 491490 h 2307272"/>
              <a:gd name="connsiteX84" fmla="*/ 3028950 w 3520440"/>
              <a:gd name="connsiteY84" fmla="*/ 468630 h 2307272"/>
              <a:gd name="connsiteX85" fmla="*/ 2983230 w 3520440"/>
              <a:gd name="connsiteY85" fmla="*/ 422910 h 2307272"/>
              <a:gd name="connsiteX86" fmla="*/ 2926080 w 3520440"/>
              <a:gd name="connsiteY86" fmla="*/ 388620 h 2307272"/>
              <a:gd name="connsiteX87" fmla="*/ 2800350 w 3520440"/>
              <a:gd name="connsiteY87" fmla="*/ 320040 h 2307272"/>
              <a:gd name="connsiteX88" fmla="*/ 2720340 w 3520440"/>
              <a:gd name="connsiteY88" fmla="*/ 274320 h 2307272"/>
              <a:gd name="connsiteX89" fmla="*/ 2571750 w 3520440"/>
              <a:gd name="connsiteY89" fmla="*/ 194310 h 2307272"/>
              <a:gd name="connsiteX90" fmla="*/ 2537460 w 3520440"/>
              <a:gd name="connsiteY90" fmla="*/ 160020 h 2307272"/>
              <a:gd name="connsiteX91" fmla="*/ 2503170 w 3520440"/>
              <a:gd name="connsiteY91" fmla="*/ 148590 h 2307272"/>
              <a:gd name="connsiteX92" fmla="*/ 2468880 w 3520440"/>
              <a:gd name="connsiteY92" fmla="*/ 125730 h 2307272"/>
              <a:gd name="connsiteX93" fmla="*/ 2434590 w 3520440"/>
              <a:gd name="connsiteY93" fmla="*/ 114300 h 2307272"/>
              <a:gd name="connsiteX94" fmla="*/ 2388870 w 3520440"/>
              <a:gd name="connsiteY94" fmla="*/ 91440 h 2307272"/>
              <a:gd name="connsiteX95" fmla="*/ 2343150 w 3520440"/>
              <a:gd name="connsiteY95" fmla="*/ 80010 h 2307272"/>
              <a:gd name="connsiteX96" fmla="*/ 2228850 w 3520440"/>
              <a:gd name="connsiteY96" fmla="*/ 57150 h 2307272"/>
              <a:gd name="connsiteX97" fmla="*/ 2011680 w 3520440"/>
              <a:gd name="connsiteY97" fmla="*/ 34290 h 2307272"/>
              <a:gd name="connsiteX98" fmla="*/ 1863090 w 3520440"/>
              <a:gd name="connsiteY98" fmla="*/ 0 h 2307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</a:cxnLst>
            <a:rect l="l" t="t" r="r" b="b"/>
            <a:pathLst>
              <a:path w="3520440" h="2307272">
                <a:moveTo>
                  <a:pt x="1863090" y="0"/>
                </a:moveTo>
                <a:lnTo>
                  <a:pt x="1863090" y="0"/>
                </a:lnTo>
                <a:cubicBezTo>
                  <a:pt x="1832610" y="15240"/>
                  <a:pt x="1802673" y="31619"/>
                  <a:pt x="1771650" y="45720"/>
                </a:cubicBezTo>
                <a:cubicBezTo>
                  <a:pt x="1760682" y="50706"/>
                  <a:pt x="1746870" y="49753"/>
                  <a:pt x="1737360" y="57150"/>
                </a:cubicBezTo>
                <a:lnTo>
                  <a:pt x="1634490" y="160020"/>
                </a:lnTo>
                <a:lnTo>
                  <a:pt x="1565910" y="228600"/>
                </a:lnTo>
                <a:cubicBezTo>
                  <a:pt x="1554480" y="240030"/>
                  <a:pt x="1541319" y="249958"/>
                  <a:pt x="1531620" y="262890"/>
                </a:cubicBezTo>
                <a:cubicBezTo>
                  <a:pt x="1520190" y="278130"/>
                  <a:pt x="1508254" y="293004"/>
                  <a:pt x="1497330" y="308610"/>
                </a:cubicBezTo>
                <a:cubicBezTo>
                  <a:pt x="1481575" y="331118"/>
                  <a:pt x="1471037" y="357763"/>
                  <a:pt x="1451610" y="377190"/>
                </a:cubicBezTo>
                <a:cubicBezTo>
                  <a:pt x="1440180" y="388620"/>
                  <a:pt x="1427019" y="398548"/>
                  <a:pt x="1417320" y="411480"/>
                </a:cubicBezTo>
                <a:cubicBezTo>
                  <a:pt x="1332107" y="525097"/>
                  <a:pt x="1429740" y="421920"/>
                  <a:pt x="1348740" y="502920"/>
                </a:cubicBezTo>
                <a:cubicBezTo>
                  <a:pt x="1344930" y="514350"/>
                  <a:pt x="1343161" y="526678"/>
                  <a:pt x="1337310" y="537210"/>
                </a:cubicBezTo>
                <a:cubicBezTo>
                  <a:pt x="1323967" y="561227"/>
                  <a:pt x="1300278" y="579726"/>
                  <a:pt x="1291590" y="605790"/>
                </a:cubicBezTo>
                <a:cubicBezTo>
                  <a:pt x="1272629" y="662674"/>
                  <a:pt x="1268027" y="686503"/>
                  <a:pt x="1211580" y="742950"/>
                </a:cubicBezTo>
                <a:cubicBezTo>
                  <a:pt x="1200150" y="754380"/>
                  <a:pt x="1190049" y="767316"/>
                  <a:pt x="1177290" y="777240"/>
                </a:cubicBezTo>
                <a:cubicBezTo>
                  <a:pt x="1155603" y="794108"/>
                  <a:pt x="1128137" y="803533"/>
                  <a:pt x="1108710" y="822960"/>
                </a:cubicBezTo>
                <a:cubicBezTo>
                  <a:pt x="1093470" y="838200"/>
                  <a:pt x="1079820" y="855216"/>
                  <a:pt x="1062990" y="868680"/>
                </a:cubicBezTo>
                <a:cubicBezTo>
                  <a:pt x="1041536" y="885843"/>
                  <a:pt x="1016389" y="897915"/>
                  <a:pt x="994410" y="914400"/>
                </a:cubicBezTo>
                <a:cubicBezTo>
                  <a:pt x="927916" y="964270"/>
                  <a:pt x="938158" y="957910"/>
                  <a:pt x="845820" y="1017270"/>
                </a:cubicBezTo>
                <a:cubicBezTo>
                  <a:pt x="827132" y="1029283"/>
                  <a:pt x="809297" y="1043309"/>
                  <a:pt x="788670" y="1051560"/>
                </a:cubicBezTo>
                <a:cubicBezTo>
                  <a:pt x="769620" y="1059180"/>
                  <a:pt x="749871" y="1065244"/>
                  <a:pt x="731520" y="1074420"/>
                </a:cubicBezTo>
                <a:cubicBezTo>
                  <a:pt x="719233" y="1080563"/>
                  <a:pt x="707783" y="1088486"/>
                  <a:pt x="697230" y="1097280"/>
                </a:cubicBezTo>
                <a:cubicBezTo>
                  <a:pt x="684812" y="1107628"/>
                  <a:pt x="676975" y="1123550"/>
                  <a:pt x="662940" y="1131570"/>
                </a:cubicBezTo>
                <a:cubicBezTo>
                  <a:pt x="649301" y="1139364"/>
                  <a:pt x="631721" y="1136958"/>
                  <a:pt x="617220" y="1143000"/>
                </a:cubicBezTo>
                <a:cubicBezTo>
                  <a:pt x="567401" y="1163758"/>
                  <a:pt x="532403" y="1182356"/>
                  <a:pt x="491490" y="1211580"/>
                </a:cubicBezTo>
                <a:cubicBezTo>
                  <a:pt x="475988" y="1222653"/>
                  <a:pt x="461376" y="1234946"/>
                  <a:pt x="445770" y="1245870"/>
                </a:cubicBezTo>
                <a:cubicBezTo>
                  <a:pt x="423262" y="1261625"/>
                  <a:pt x="377190" y="1291590"/>
                  <a:pt x="377190" y="1291590"/>
                </a:cubicBezTo>
                <a:cubicBezTo>
                  <a:pt x="369570" y="1303020"/>
                  <a:pt x="364044" y="1316166"/>
                  <a:pt x="354330" y="1325880"/>
                </a:cubicBezTo>
                <a:cubicBezTo>
                  <a:pt x="344616" y="1335594"/>
                  <a:pt x="331218" y="1340755"/>
                  <a:pt x="320040" y="1348740"/>
                </a:cubicBezTo>
                <a:cubicBezTo>
                  <a:pt x="304538" y="1359813"/>
                  <a:pt x="289926" y="1372106"/>
                  <a:pt x="274320" y="1383030"/>
                </a:cubicBezTo>
                <a:cubicBezTo>
                  <a:pt x="251812" y="1398785"/>
                  <a:pt x="228600" y="1413510"/>
                  <a:pt x="205740" y="1428750"/>
                </a:cubicBezTo>
                <a:cubicBezTo>
                  <a:pt x="182880" y="1443990"/>
                  <a:pt x="161734" y="1462183"/>
                  <a:pt x="137160" y="1474470"/>
                </a:cubicBezTo>
                <a:cubicBezTo>
                  <a:pt x="79153" y="1503473"/>
                  <a:pt x="105617" y="1487879"/>
                  <a:pt x="57150" y="1520190"/>
                </a:cubicBezTo>
                <a:cubicBezTo>
                  <a:pt x="20924" y="1574530"/>
                  <a:pt x="38634" y="1541448"/>
                  <a:pt x="11430" y="1623060"/>
                </a:cubicBezTo>
                <a:lnTo>
                  <a:pt x="0" y="1657350"/>
                </a:lnTo>
                <a:cubicBezTo>
                  <a:pt x="3810" y="1767840"/>
                  <a:pt x="-2718" y="1879173"/>
                  <a:pt x="11430" y="1988820"/>
                </a:cubicBezTo>
                <a:cubicBezTo>
                  <a:pt x="13188" y="2002444"/>
                  <a:pt x="36006" y="2001966"/>
                  <a:pt x="45720" y="2011680"/>
                </a:cubicBezTo>
                <a:cubicBezTo>
                  <a:pt x="83839" y="2049799"/>
                  <a:pt x="65159" y="2090550"/>
                  <a:pt x="137160" y="2114550"/>
                </a:cubicBezTo>
                <a:cubicBezTo>
                  <a:pt x="148590" y="2118360"/>
                  <a:pt x="160918" y="2120129"/>
                  <a:pt x="171450" y="2125980"/>
                </a:cubicBezTo>
                <a:cubicBezTo>
                  <a:pt x="195467" y="2139323"/>
                  <a:pt x="213376" y="2165037"/>
                  <a:pt x="240030" y="2171700"/>
                </a:cubicBezTo>
                <a:cubicBezTo>
                  <a:pt x="255270" y="2175510"/>
                  <a:pt x="271041" y="2177614"/>
                  <a:pt x="285750" y="2183130"/>
                </a:cubicBezTo>
                <a:cubicBezTo>
                  <a:pt x="369014" y="2214354"/>
                  <a:pt x="296378" y="2198498"/>
                  <a:pt x="365760" y="2217420"/>
                </a:cubicBezTo>
                <a:cubicBezTo>
                  <a:pt x="396071" y="2225687"/>
                  <a:pt x="427394" y="2230345"/>
                  <a:pt x="457200" y="2240280"/>
                </a:cubicBezTo>
                <a:cubicBezTo>
                  <a:pt x="480060" y="2247900"/>
                  <a:pt x="501803" y="2260742"/>
                  <a:pt x="525780" y="2263140"/>
                </a:cubicBezTo>
                <a:lnTo>
                  <a:pt x="640080" y="2274570"/>
                </a:lnTo>
                <a:cubicBezTo>
                  <a:pt x="872026" y="2332556"/>
                  <a:pt x="700113" y="2298257"/>
                  <a:pt x="1165860" y="2286000"/>
                </a:cubicBezTo>
                <a:cubicBezTo>
                  <a:pt x="1226820" y="2278380"/>
                  <a:pt x="1288499" y="2275188"/>
                  <a:pt x="1348740" y="2263140"/>
                </a:cubicBezTo>
                <a:cubicBezTo>
                  <a:pt x="1386840" y="2255520"/>
                  <a:pt x="1424345" y="2243798"/>
                  <a:pt x="1463040" y="2240280"/>
                </a:cubicBezTo>
                <a:cubicBezTo>
                  <a:pt x="1504950" y="2236470"/>
                  <a:pt x="1546975" y="2233767"/>
                  <a:pt x="1588770" y="2228850"/>
                </a:cubicBezTo>
                <a:cubicBezTo>
                  <a:pt x="1611787" y="2226142"/>
                  <a:pt x="1634727" y="2222447"/>
                  <a:pt x="1657350" y="2217420"/>
                </a:cubicBezTo>
                <a:cubicBezTo>
                  <a:pt x="1669111" y="2214806"/>
                  <a:pt x="1679697" y="2207582"/>
                  <a:pt x="1691640" y="2205990"/>
                </a:cubicBezTo>
                <a:cubicBezTo>
                  <a:pt x="1737116" y="2199927"/>
                  <a:pt x="1783080" y="2198370"/>
                  <a:pt x="1828800" y="2194560"/>
                </a:cubicBezTo>
                <a:cubicBezTo>
                  <a:pt x="1908230" y="2174703"/>
                  <a:pt x="1851287" y="2186990"/>
                  <a:pt x="1965960" y="2171700"/>
                </a:cubicBezTo>
                <a:lnTo>
                  <a:pt x="2045970" y="2160270"/>
                </a:lnTo>
                <a:cubicBezTo>
                  <a:pt x="2068876" y="2156746"/>
                  <a:pt x="2091578" y="2151903"/>
                  <a:pt x="2114550" y="2148840"/>
                </a:cubicBezTo>
                <a:cubicBezTo>
                  <a:pt x="2176456" y="2140586"/>
                  <a:pt x="2226377" y="2139229"/>
                  <a:pt x="2286000" y="2125980"/>
                </a:cubicBezTo>
                <a:cubicBezTo>
                  <a:pt x="2332005" y="2115757"/>
                  <a:pt x="2379404" y="2109193"/>
                  <a:pt x="2423160" y="2091690"/>
                </a:cubicBezTo>
                <a:cubicBezTo>
                  <a:pt x="2442210" y="2084070"/>
                  <a:pt x="2460626" y="2074619"/>
                  <a:pt x="2480310" y="2068830"/>
                </a:cubicBezTo>
                <a:cubicBezTo>
                  <a:pt x="2563189" y="2044454"/>
                  <a:pt x="2601404" y="2037753"/>
                  <a:pt x="2674620" y="2023110"/>
                </a:cubicBezTo>
                <a:cubicBezTo>
                  <a:pt x="2689860" y="2015490"/>
                  <a:pt x="2704176" y="2005638"/>
                  <a:pt x="2720340" y="2000250"/>
                </a:cubicBezTo>
                <a:cubicBezTo>
                  <a:pt x="2738770" y="1994107"/>
                  <a:pt x="2758525" y="1993034"/>
                  <a:pt x="2777490" y="1988820"/>
                </a:cubicBezTo>
                <a:cubicBezTo>
                  <a:pt x="2792825" y="1985412"/>
                  <a:pt x="2807806" y="1980471"/>
                  <a:pt x="2823210" y="1977390"/>
                </a:cubicBezTo>
                <a:cubicBezTo>
                  <a:pt x="2885001" y="1965032"/>
                  <a:pt x="2884412" y="1970459"/>
                  <a:pt x="2937510" y="1954530"/>
                </a:cubicBezTo>
                <a:cubicBezTo>
                  <a:pt x="2960590" y="1947606"/>
                  <a:pt x="2984070" y="1941457"/>
                  <a:pt x="3006090" y="1931670"/>
                </a:cubicBezTo>
                <a:cubicBezTo>
                  <a:pt x="3018643" y="1926091"/>
                  <a:pt x="3027827" y="1914389"/>
                  <a:pt x="3040380" y="1908810"/>
                </a:cubicBezTo>
                <a:cubicBezTo>
                  <a:pt x="3076158" y="1892908"/>
                  <a:pt x="3116682" y="1884019"/>
                  <a:pt x="3154680" y="1874520"/>
                </a:cubicBezTo>
                <a:cubicBezTo>
                  <a:pt x="3173730" y="1863090"/>
                  <a:pt x="3191959" y="1850165"/>
                  <a:pt x="3211830" y="1840230"/>
                </a:cubicBezTo>
                <a:cubicBezTo>
                  <a:pt x="3222606" y="1834842"/>
                  <a:pt x="3235344" y="1834188"/>
                  <a:pt x="3246120" y="1828800"/>
                </a:cubicBezTo>
                <a:cubicBezTo>
                  <a:pt x="3258407" y="1822657"/>
                  <a:pt x="3268123" y="1812083"/>
                  <a:pt x="3280410" y="1805940"/>
                </a:cubicBezTo>
                <a:cubicBezTo>
                  <a:pt x="3307745" y="1792273"/>
                  <a:pt x="3342173" y="1781542"/>
                  <a:pt x="3371850" y="1771650"/>
                </a:cubicBezTo>
                <a:cubicBezTo>
                  <a:pt x="3441131" y="1667728"/>
                  <a:pt x="3327787" y="1827143"/>
                  <a:pt x="3451860" y="1703070"/>
                </a:cubicBezTo>
                <a:cubicBezTo>
                  <a:pt x="3463908" y="1691022"/>
                  <a:pt x="3466266" y="1672144"/>
                  <a:pt x="3474720" y="1657350"/>
                </a:cubicBezTo>
                <a:cubicBezTo>
                  <a:pt x="3481536" y="1645423"/>
                  <a:pt x="3489960" y="1634490"/>
                  <a:pt x="3497580" y="1623060"/>
                </a:cubicBezTo>
                <a:cubicBezTo>
                  <a:pt x="3501390" y="1604010"/>
                  <a:pt x="3504298" y="1584757"/>
                  <a:pt x="3509010" y="1565910"/>
                </a:cubicBezTo>
                <a:cubicBezTo>
                  <a:pt x="3511932" y="1554221"/>
                  <a:pt x="3520440" y="1543668"/>
                  <a:pt x="3520440" y="1531620"/>
                </a:cubicBezTo>
                <a:cubicBezTo>
                  <a:pt x="3520440" y="1382981"/>
                  <a:pt x="3515916" y="1234328"/>
                  <a:pt x="3509010" y="1085850"/>
                </a:cubicBezTo>
                <a:cubicBezTo>
                  <a:pt x="3508280" y="1070158"/>
                  <a:pt x="3502548" y="1055033"/>
                  <a:pt x="3497580" y="1040130"/>
                </a:cubicBezTo>
                <a:cubicBezTo>
                  <a:pt x="3472774" y="965712"/>
                  <a:pt x="3479078" y="992600"/>
                  <a:pt x="3429000" y="925830"/>
                </a:cubicBezTo>
                <a:cubicBezTo>
                  <a:pt x="3358850" y="832297"/>
                  <a:pt x="3459216" y="959725"/>
                  <a:pt x="3383280" y="845820"/>
                </a:cubicBezTo>
                <a:cubicBezTo>
                  <a:pt x="3252275" y="649312"/>
                  <a:pt x="3364011" y="820411"/>
                  <a:pt x="3280410" y="720090"/>
                </a:cubicBezTo>
                <a:cubicBezTo>
                  <a:pt x="3271616" y="709537"/>
                  <a:pt x="3265535" y="696978"/>
                  <a:pt x="3257550" y="685800"/>
                </a:cubicBezTo>
                <a:cubicBezTo>
                  <a:pt x="3246477" y="670298"/>
                  <a:pt x="3234333" y="655582"/>
                  <a:pt x="3223260" y="640080"/>
                </a:cubicBezTo>
                <a:cubicBezTo>
                  <a:pt x="3215275" y="628902"/>
                  <a:pt x="3209526" y="616057"/>
                  <a:pt x="3200400" y="605790"/>
                </a:cubicBezTo>
                <a:cubicBezTo>
                  <a:pt x="3169741" y="571299"/>
                  <a:pt x="3115431" y="518664"/>
                  <a:pt x="3074670" y="491490"/>
                </a:cubicBezTo>
                <a:cubicBezTo>
                  <a:pt x="3060493" y="482039"/>
                  <a:pt x="3042581" y="478853"/>
                  <a:pt x="3028950" y="468630"/>
                </a:cubicBezTo>
                <a:cubicBezTo>
                  <a:pt x="3011708" y="455698"/>
                  <a:pt x="3000243" y="436142"/>
                  <a:pt x="2983230" y="422910"/>
                </a:cubicBezTo>
                <a:cubicBezTo>
                  <a:pt x="2965694" y="409271"/>
                  <a:pt x="2945000" y="400263"/>
                  <a:pt x="2926080" y="388620"/>
                </a:cubicBezTo>
                <a:cubicBezTo>
                  <a:pt x="2820958" y="323929"/>
                  <a:pt x="2869901" y="343224"/>
                  <a:pt x="2800350" y="320040"/>
                </a:cubicBezTo>
                <a:cubicBezTo>
                  <a:pt x="2664708" y="218308"/>
                  <a:pt x="2823478" y="329856"/>
                  <a:pt x="2720340" y="274320"/>
                </a:cubicBezTo>
                <a:cubicBezTo>
                  <a:pt x="2558319" y="187078"/>
                  <a:pt x="2658330" y="223170"/>
                  <a:pt x="2571750" y="194310"/>
                </a:cubicBezTo>
                <a:cubicBezTo>
                  <a:pt x="2560320" y="182880"/>
                  <a:pt x="2550910" y="168986"/>
                  <a:pt x="2537460" y="160020"/>
                </a:cubicBezTo>
                <a:cubicBezTo>
                  <a:pt x="2527435" y="153337"/>
                  <a:pt x="2513946" y="153978"/>
                  <a:pt x="2503170" y="148590"/>
                </a:cubicBezTo>
                <a:cubicBezTo>
                  <a:pt x="2490883" y="142447"/>
                  <a:pt x="2481167" y="131873"/>
                  <a:pt x="2468880" y="125730"/>
                </a:cubicBezTo>
                <a:cubicBezTo>
                  <a:pt x="2458104" y="120342"/>
                  <a:pt x="2445664" y="119046"/>
                  <a:pt x="2434590" y="114300"/>
                </a:cubicBezTo>
                <a:cubicBezTo>
                  <a:pt x="2418929" y="107588"/>
                  <a:pt x="2404824" y="97423"/>
                  <a:pt x="2388870" y="91440"/>
                </a:cubicBezTo>
                <a:cubicBezTo>
                  <a:pt x="2374161" y="85924"/>
                  <a:pt x="2358510" y="83301"/>
                  <a:pt x="2343150" y="80010"/>
                </a:cubicBezTo>
                <a:cubicBezTo>
                  <a:pt x="2305158" y="71869"/>
                  <a:pt x="2267491" y="61217"/>
                  <a:pt x="2228850" y="57150"/>
                </a:cubicBezTo>
                <a:cubicBezTo>
                  <a:pt x="2156460" y="49530"/>
                  <a:pt x="2083056" y="48565"/>
                  <a:pt x="2011680" y="34290"/>
                </a:cubicBezTo>
                <a:cubicBezTo>
                  <a:pt x="1913434" y="14641"/>
                  <a:pt x="1887855" y="5715"/>
                  <a:pt x="1863090" y="0"/>
                </a:cubicBezTo>
                <a:close/>
              </a:path>
            </a:pathLst>
          </a:custGeom>
          <a:noFill/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3304080" y="3724310"/>
            <a:ext cx="3449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endParaRPr lang="tr-TR" dirty="0"/>
          </a:p>
        </p:txBody>
      </p:sp>
      <p:sp>
        <p:nvSpPr>
          <p:cNvPr id="32" name="Dikdörtgen 31"/>
          <p:cNvSpPr/>
          <p:nvPr/>
        </p:nvSpPr>
        <p:spPr>
          <a:xfrm>
            <a:off x="5078430" y="3977386"/>
            <a:ext cx="341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</a:t>
            </a:r>
            <a:endParaRPr lang="tr-TR" dirty="0"/>
          </a:p>
        </p:txBody>
      </p:sp>
      <p:sp>
        <p:nvSpPr>
          <p:cNvPr id="40" name="TextBox 1"/>
          <p:cNvSpPr txBox="1"/>
          <p:nvPr/>
        </p:nvSpPr>
        <p:spPr>
          <a:xfrm>
            <a:off x="6719788" y="4924960"/>
            <a:ext cx="17411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>
                <a:latin typeface="Comic Sans MS"/>
                <a:cs typeface="Comic Sans MS"/>
              </a:rPr>
              <a:t>c</a:t>
            </a:r>
            <a:r>
              <a:rPr lang="tr-TR" sz="2400" dirty="0" smtClean="0">
                <a:latin typeface="Comic Sans MS"/>
                <a:cs typeface="Comic Sans MS"/>
              </a:rPr>
              <a:t>(S,T) = 12</a:t>
            </a:r>
            <a:endParaRPr lang="en-US" sz="2400" dirty="0" smtClean="0">
              <a:latin typeface="Comic Sans MS"/>
              <a:cs typeface="Comic Sans MS"/>
            </a:endParaRPr>
          </a:p>
          <a:p>
            <a:endParaRPr lang="en-US" sz="2400" dirty="0" smtClean="0">
              <a:latin typeface="Comic Sans MS"/>
              <a:cs typeface="Comic Sans MS"/>
            </a:endParaRP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Network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Flows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12204080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Metin kutusu 8"/>
              <p:cNvSpPr txBox="1"/>
              <p:nvPr/>
            </p:nvSpPr>
            <p:spPr>
              <a:xfrm>
                <a:off x="251520" y="1097443"/>
                <a:ext cx="8568952" cy="3970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400" u="sng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400" u="sng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s,t</a:t>
                </a:r>
                <a:r>
                  <a:rPr lang="tr-TR" sz="2400" u="sng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)-</a:t>
                </a:r>
                <a:r>
                  <a:rPr lang="tr-TR" sz="2400" u="sng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cut</a:t>
                </a:r>
                <a:endParaRPr lang="en-US" sz="2400" u="sng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  <a:sym typeface="Wingdings"/>
                </a:endParaRPr>
              </a:p>
              <a:p>
                <a:endParaRPr lang="tr-TR" sz="2400" u="sng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r>
                  <a:rPr lang="tr-TR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artition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of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vertices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into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disjoint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subsets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and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 </a:t>
                </a:r>
              </a:p>
              <a:p>
                <a:r>
                  <a:rPr lang="tr-TR" sz="2000" b="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b="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=∅</m:t>
                    </m:r>
                  </m:oMath>
                </a14:m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,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and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sz="2000" b="0" i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</m:t>
                    </m:r>
                    <m:r>
                      <a:rPr lang="tr-TR" sz="2000" i="1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</a:t>
                </a:r>
                <a:endParaRPr lang="en-US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endParaRPr lang="en-US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r>
                  <a:rPr lang="tr-TR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apacity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of a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cut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is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sum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of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capacities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of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edges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that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start in 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and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end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in T</a:t>
                </a:r>
                <a:endParaRPr lang="en-US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Minimum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Cut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Problem :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compute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an (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)-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cut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whose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capacity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as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small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as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possible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9" name="Metin kutusu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097443"/>
                <a:ext cx="8568952" cy="3970318"/>
              </a:xfrm>
              <a:prstGeom prst="rect">
                <a:avLst/>
              </a:prstGeom>
              <a:blipFill>
                <a:blip r:embed="rId3"/>
                <a:stretch>
                  <a:fillRect l="-1067" t="-1229" r="-120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Network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Flows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06984641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Metin kutusu 8"/>
              <p:cNvSpPr txBox="1"/>
              <p:nvPr/>
            </p:nvSpPr>
            <p:spPr>
              <a:xfrm>
                <a:off x="251520" y="1097443"/>
                <a:ext cx="8568952" cy="48936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r-TR" sz="2400" u="sng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</a:t>
                </a:r>
                <a:r>
                  <a:rPr lang="tr-TR" sz="2400" u="sng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s,t</a:t>
                </a:r>
                <a:r>
                  <a:rPr lang="tr-TR" sz="2400" u="sng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)-</a:t>
                </a:r>
                <a:r>
                  <a:rPr lang="tr-TR" sz="2400" u="sng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cut</a:t>
                </a:r>
                <a:endParaRPr lang="en-US" sz="2400" u="sng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  <a:sym typeface="Wingdings"/>
                </a:endParaRPr>
              </a:p>
              <a:p>
                <a:endParaRPr lang="tr-TR" sz="2400" u="sng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r>
                  <a:rPr lang="tr-TR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artition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of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vertices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into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disjoint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subsets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and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T </a:t>
                </a:r>
              </a:p>
              <a:p>
                <a:r>
                  <a:rPr lang="tr-TR" sz="2000" b="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b="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=∅</m:t>
                    </m:r>
                  </m:oMath>
                </a14:m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,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and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sz="2000" b="0" i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</m:t>
                    </m:r>
                    <m:r>
                      <a:rPr lang="tr-TR" sz="2000" i="1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tr-TR" sz="2000" b="0" i="1" smtClean="0">
                        <a:solidFill>
                          <a:schemeClr val="tx2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 </a:t>
                </a:r>
                <a:endParaRPr lang="en-US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endParaRPr lang="en-US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r>
                  <a:rPr lang="tr-TR" sz="2000" dirty="0" err="1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apacity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of a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cut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is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sum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of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capacities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of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edges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that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start in 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and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end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in T</a:t>
                </a:r>
                <a:endParaRPr lang="en-US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Minimum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Cut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Problem :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compute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an (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s,t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)-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cut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whose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capacity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as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small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as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possible</a:t>
                </a: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endParaRPr lang="tr-TR" sz="24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342900" indent="-342900">
                  <a:buFont typeface="Arial"/>
                  <a:buChar char="•"/>
                </a:pPr>
                <a:endParaRPr lang="tr-TR" sz="2000" dirty="0" smtClean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Maxflow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Mincut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Theorem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: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In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any flow network with source s and target t, the value of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the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maximum </a:t>
                </a:r>
                <a:r>
                  <a:rPr lang="en-US" sz="2000" dirty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(s, t)-flow is equal to the capacity of the minimum (s, t)-cut</a:t>
                </a:r>
                <a:r>
                  <a:rPr lang="en-US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.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(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proved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by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Ford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and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tr-TR" sz="2000" dirty="0" err="1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Fulkerson</a:t>
                </a:r>
                <a:r>
                  <a:rPr lang="tr-TR" sz="2000" dirty="0" smtClean="0">
                    <a:solidFill>
                      <a:schemeClr val="tx2">
                        <a:lumMod val="50000"/>
                      </a:schemeClr>
                    </a:solidFill>
                    <a:latin typeface="Comic Sans MS" panose="030F0702030302020204" pitchFamily="66" charset="0"/>
                  </a:rPr>
                  <a:t> in 1954)</a:t>
                </a:r>
                <a:endParaRPr lang="tr-TR" sz="2000" dirty="0">
                  <a:solidFill>
                    <a:schemeClr val="tx2">
                      <a:lumMod val="50000"/>
                    </a:schemeClr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9" name="Metin kutusu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097443"/>
                <a:ext cx="8568952" cy="4893647"/>
              </a:xfrm>
              <a:prstGeom prst="rect">
                <a:avLst/>
              </a:prstGeom>
              <a:blipFill>
                <a:blip r:embed="rId3"/>
                <a:stretch>
                  <a:fillRect l="-1067" t="-996" r="-1209" b="-124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Network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Flows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3852404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56895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 : E 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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 R</a:t>
            </a:r>
            <a:r>
              <a:rPr lang="en-US" sz="2400" u="sng" baseline="30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+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 </a:t>
            </a:r>
            <a:endParaRPr lang="en-US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sym typeface="Wingdings"/>
            </a:endParaRPr>
          </a:p>
          <a:p>
            <a:endParaRPr lang="tr-TR" sz="2400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capacity constraint : 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≤ c(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marL="342900" indent="-342900">
              <a:buFont typeface="Arial"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constraint : for every node v in V - {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s,t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}</a:t>
            </a: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                  inflow(v) = outflow(v)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             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Σ</a:t>
            </a:r>
            <a:r>
              <a:rPr lang="tr-TR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u</a:t>
            </a:r>
            <a:r>
              <a:rPr lang="tr-TR" sz="22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in </a:t>
            </a:r>
            <a:r>
              <a:rPr lang="tr-TR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Adj</a:t>
            </a:r>
            <a:r>
              <a:rPr lang="tr-TR" sz="22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(v)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f(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=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Σ</a:t>
            </a:r>
            <a:r>
              <a:rPr lang="tr-TR" sz="22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w</a:t>
            </a:r>
            <a:r>
              <a:rPr lang="tr-TR" sz="22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</a:t>
            </a:r>
            <a:r>
              <a:rPr lang="tr-TR" sz="22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in </a:t>
            </a:r>
            <a:r>
              <a:rPr lang="tr-TR" sz="22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Adj</a:t>
            </a:r>
            <a:r>
              <a:rPr lang="tr-TR" sz="22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(v)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f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v,w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 </a:t>
            </a:r>
          </a:p>
          <a:p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907704" y="520720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131840" y="4559136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3131840" y="58552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644008" y="4571836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644008" y="58552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6" y="520720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5" name="Straight Arrow Connector 4"/>
          <p:cNvCxnSpPr>
            <a:stCxn id="3" idx="7"/>
            <a:endCxn id="8" idx="2"/>
          </p:cNvCxnSpPr>
          <p:nvPr/>
        </p:nvCxnSpPr>
        <p:spPr>
          <a:xfrm flipV="1">
            <a:off x="2276480" y="4775160"/>
            <a:ext cx="855360" cy="49532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" idx="5"/>
            <a:endCxn id="10" idx="2"/>
          </p:cNvCxnSpPr>
          <p:nvPr/>
        </p:nvCxnSpPr>
        <p:spPr>
          <a:xfrm>
            <a:off x="2276480" y="5575984"/>
            <a:ext cx="855360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5"/>
            <a:endCxn id="12" idx="1"/>
          </p:cNvCxnSpPr>
          <p:nvPr/>
        </p:nvCxnSpPr>
        <p:spPr>
          <a:xfrm>
            <a:off x="3500616" y="4927912"/>
            <a:ext cx="1206664" cy="99064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7"/>
          </p:cNvCxnSpPr>
          <p:nvPr/>
        </p:nvCxnSpPr>
        <p:spPr>
          <a:xfrm flipV="1">
            <a:off x="3500616" y="4927912"/>
            <a:ext cx="1206664" cy="99064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6"/>
          </p:cNvCxnSpPr>
          <p:nvPr/>
        </p:nvCxnSpPr>
        <p:spPr>
          <a:xfrm>
            <a:off x="3563888" y="4775160"/>
            <a:ext cx="1080120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6"/>
            <a:endCxn id="12" idx="2"/>
          </p:cNvCxnSpPr>
          <p:nvPr/>
        </p:nvCxnSpPr>
        <p:spPr>
          <a:xfrm>
            <a:off x="3563888" y="6071304"/>
            <a:ext cx="1080120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5076056" y="5575984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13" idx="1"/>
          </p:cNvCxnSpPr>
          <p:nvPr/>
        </p:nvCxnSpPr>
        <p:spPr>
          <a:xfrm>
            <a:off x="5076056" y="4775160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195736" y="4720044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6/8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23396" y="5757872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89488" y="4715852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411760" y="571126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979044" y="60119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707904" y="4449028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3/3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275856" y="5016584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3/3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699396" y="556724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Maximum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Flow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12448319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56895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 : E 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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 R</a:t>
            </a:r>
            <a:r>
              <a:rPr lang="en-US" sz="2400" u="sng" baseline="30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+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 </a:t>
            </a:r>
            <a:endParaRPr lang="en-US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sym typeface="Wingdings"/>
            </a:endParaRPr>
          </a:p>
          <a:p>
            <a:endParaRPr lang="tr-TR" sz="2400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capacity constraint : 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≤ c(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marL="342900" indent="-342900">
              <a:buFont typeface="Arial"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constraint : for every node v in V - {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s,t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}</a:t>
            </a: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                  inflow(v) = outflow(v)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             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Σ</a:t>
            </a:r>
            <a:r>
              <a:rPr lang="tr-TR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u</a:t>
            </a:r>
            <a:r>
              <a:rPr lang="tr-TR" sz="22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in </a:t>
            </a:r>
            <a:r>
              <a:rPr lang="tr-TR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Adj</a:t>
            </a:r>
            <a:r>
              <a:rPr lang="tr-TR" sz="22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(v)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f(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=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Σ</a:t>
            </a:r>
            <a:r>
              <a:rPr lang="tr-TR" sz="22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w</a:t>
            </a:r>
            <a:r>
              <a:rPr lang="tr-TR" sz="22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</a:t>
            </a:r>
            <a:r>
              <a:rPr lang="tr-TR" sz="22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in </a:t>
            </a:r>
            <a:r>
              <a:rPr lang="tr-TR" sz="22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Adj</a:t>
            </a:r>
            <a:r>
              <a:rPr lang="tr-TR" sz="22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(v)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f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v,w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 </a:t>
            </a:r>
          </a:p>
          <a:p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907704" y="520720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131840" y="4559136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3131840" y="58552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644008" y="4571836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644008" y="58552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6" y="520720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5" name="Straight Arrow Connector 4"/>
          <p:cNvCxnSpPr>
            <a:stCxn id="3" idx="7"/>
            <a:endCxn id="8" idx="2"/>
          </p:cNvCxnSpPr>
          <p:nvPr/>
        </p:nvCxnSpPr>
        <p:spPr>
          <a:xfrm flipV="1">
            <a:off x="2276480" y="4775160"/>
            <a:ext cx="855360" cy="49532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" idx="5"/>
            <a:endCxn id="10" idx="2"/>
          </p:cNvCxnSpPr>
          <p:nvPr/>
        </p:nvCxnSpPr>
        <p:spPr>
          <a:xfrm>
            <a:off x="2276480" y="5575984"/>
            <a:ext cx="855360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5"/>
            <a:endCxn id="12" idx="1"/>
          </p:cNvCxnSpPr>
          <p:nvPr/>
        </p:nvCxnSpPr>
        <p:spPr>
          <a:xfrm>
            <a:off x="3500616" y="4927912"/>
            <a:ext cx="1206664" cy="99064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7"/>
          </p:cNvCxnSpPr>
          <p:nvPr/>
        </p:nvCxnSpPr>
        <p:spPr>
          <a:xfrm flipV="1">
            <a:off x="3500616" y="4927912"/>
            <a:ext cx="1206664" cy="99064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6"/>
          </p:cNvCxnSpPr>
          <p:nvPr/>
        </p:nvCxnSpPr>
        <p:spPr>
          <a:xfrm>
            <a:off x="3563888" y="4775160"/>
            <a:ext cx="1080120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6"/>
            <a:endCxn id="12" idx="2"/>
          </p:cNvCxnSpPr>
          <p:nvPr/>
        </p:nvCxnSpPr>
        <p:spPr>
          <a:xfrm>
            <a:off x="3563888" y="6071304"/>
            <a:ext cx="1080120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5076056" y="5575984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13" idx="1"/>
          </p:cNvCxnSpPr>
          <p:nvPr/>
        </p:nvCxnSpPr>
        <p:spPr>
          <a:xfrm>
            <a:off x="5076056" y="4775160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195736" y="4720044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6/8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23396" y="575787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3/8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89488" y="471585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3/6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411760" y="571126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979044" y="60119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707904" y="4449028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3/3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275856" y="5016584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3/3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699396" y="556724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Maximum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Flow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0194334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56895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 : E 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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 R</a:t>
            </a:r>
            <a:r>
              <a:rPr lang="en-US" sz="2400" u="sng" baseline="30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+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 </a:t>
            </a:r>
            <a:endParaRPr lang="en-US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sym typeface="Wingdings"/>
            </a:endParaRPr>
          </a:p>
          <a:p>
            <a:endParaRPr lang="tr-TR" sz="2400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capacity constraint : 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≤ c(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marL="342900" indent="-342900">
              <a:buFont typeface="Arial"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constraint : for every node v in V - {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s,t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}</a:t>
            </a: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                  inflow(v) = outflow(v)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             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Σ</a:t>
            </a:r>
            <a:r>
              <a:rPr lang="tr-TR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u</a:t>
            </a:r>
            <a:r>
              <a:rPr lang="tr-TR" sz="22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in </a:t>
            </a:r>
            <a:r>
              <a:rPr lang="tr-TR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Adj</a:t>
            </a:r>
            <a:r>
              <a:rPr lang="tr-TR" sz="22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(v)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f(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=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Σ</a:t>
            </a:r>
            <a:r>
              <a:rPr lang="tr-TR" sz="22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w</a:t>
            </a:r>
            <a:r>
              <a:rPr lang="tr-TR" sz="22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</a:t>
            </a:r>
            <a:r>
              <a:rPr lang="tr-TR" sz="22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in </a:t>
            </a:r>
            <a:r>
              <a:rPr lang="tr-TR" sz="22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Adj</a:t>
            </a:r>
            <a:r>
              <a:rPr lang="tr-TR" sz="22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(v)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f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v,w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 </a:t>
            </a:r>
          </a:p>
          <a:p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907704" y="520720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131840" y="4559136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3131840" y="58552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644008" y="4571836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644008" y="58552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6" y="520720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5" name="Straight Arrow Connector 4"/>
          <p:cNvCxnSpPr>
            <a:stCxn id="3" idx="7"/>
            <a:endCxn id="8" idx="2"/>
          </p:cNvCxnSpPr>
          <p:nvPr/>
        </p:nvCxnSpPr>
        <p:spPr>
          <a:xfrm flipV="1">
            <a:off x="2276480" y="4775160"/>
            <a:ext cx="855360" cy="49532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" idx="5"/>
            <a:endCxn id="10" idx="2"/>
          </p:cNvCxnSpPr>
          <p:nvPr/>
        </p:nvCxnSpPr>
        <p:spPr>
          <a:xfrm>
            <a:off x="2276480" y="5575984"/>
            <a:ext cx="855360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5"/>
            <a:endCxn id="12" idx="1"/>
          </p:cNvCxnSpPr>
          <p:nvPr/>
        </p:nvCxnSpPr>
        <p:spPr>
          <a:xfrm>
            <a:off x="3500616" y="4927912"/>
            <a:ext cx="1206664" cy="99064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7"/>
          </p:cNvCxnSpPr>
          <p:nvPr/>
        </p:nvCxnSpPr>
        <p:spPr>
          <a:xfrm flipV="1">
            <a:off x="3500616" y="4927912"/>
            <a:ext cx="1206664" cy="99064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6"/>
          </p:cNvCxnSpPr>
          <p:nvPr/>
        </p:nvCxnSpPr>
        <p:spPr>
          <a:xfrm>
            <a:off x="3563888" y="4775160"/>
            <a:ext cx="1080120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6"/>
            <a:endCxn id="12" idx="2"/>
          </p:cNvCxnSpPr>
          <p:nvPr/>
        </p:nvCxnSpPr>
        <p:spPr>
          <a:xfrm>
            <a:off x="3563888" y="6071304"/>
            <a:ext cx="1080120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5076056" y="5575984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13" idx="1"/>
          </p:cNvCxnSpPr>
          <p:nvPr/>
        </p:nvCxnSpPr>
        <p:spPr>
          <a:xfrm>
            <a:off x="5076056" y="4775160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195736" y="4720044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6/8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23396" y="575787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3/8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89488" y="471585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3/6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195736" y="5711264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  <a:r>
              <a:rPr lang="en-US" dirty="0" smtClean="0">
                <a:latin typeface="Comic Sans MS"/>
                <a:cs typeface="Comic Sans MS"/>
              </a:rPr>
              <a:t>/6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707904" y="601199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3/6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07904" y="4449028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3/3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275856" y="5016584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3/3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699396" y="5567248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3/3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Maximum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Flow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18670335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56895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 : E 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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 R</a:t>
            </a:r>
            <a:r>
              <a:rPr lang="en-US" sz="2400" u="sng" baseline="30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+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 </a:t>
            </a:r>
            <a:endParaRPr lang="en-US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sym typeface="Wingdings"/>
            </a:endParaRPr>
          </a:p>
          <a:p>
            <a:endParaRPr lang="tr-TR" sz="2400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capacity constraint : 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≤ c(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marL="342900" indent="-342900">
              <a:buFont typeface="Arial"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constraint : for every node v in V - {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s,t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}</a:t>
            </a: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                  inflow(v) = outflow(v)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             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Σ</a:t>
            </a:r>
            <a:r>
              <a:rPr lang="tr-TR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u</a:t>
            </a:r>
            <a:r>
              <a:rPr lang="tr-TR" sz="22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in </a:t>
            </a:r>
            <a:r>
              <a:rPr lang="tr-TR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Adj</a:t>
            </a:r>
            <a:r>
              <a:rPr lang="tr-TR" sz="22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(v)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f(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=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Σ</a:t>
            </a:r>
            <a:r>
              <a:rPr lang="tr-TR" sz="22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w</a:t>
            </a:r>
            <a:r>
              <a:rPr lang="tr-TR" sz="22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</a:t>
            </a:r>
            <a:r>
              <a:rPr lang="tr-TR" sz="22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in </a:t>
            </a:r>
            <a:r>
              <a:rPr lang="tr-TR" sz="22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Adj</a:t>
            </a:r>
            <a:r>
              <a:rPr lang="tr-TR" sz="22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(v)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f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v,w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 </a:t>
            </a:r>
          </a:p>
          <a:p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907704" y="520720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131840" y="4559136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3131840" y="58552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644008" y="4571836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644008" y="58552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6" y="520720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5" name="Straight Arrow Connector 4"/>
          <p:cNvCxnSpPr>
            <a:stCxn id="3" idx="7"/>
            <a:endCxn id="8" idx="2"/>
          </p:cNvCxnSpPr>
          <p:nvPr/>
        </p:nvCxnSpPr>
        <p:spPr>
          <a:xfrm flipV="1">
            <a:off x="2276480" y="4775160"/>
            <a:ext cx="855360" cy="49532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" idx="5"/>
            <a:endCxn id="10" idx="2"/>
          </p:cNvCxnSpPr>
          <p:nvPr/>
        </p:nvCxnSpPr>
        <p:spPr>
          <a:xfrm>
            <a:off x="2276480" y="5575984"/>
            <a:ext cx="855360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5"/>
            <a:endCxn id="12" idx="1"/>
          </p:cNvCxnSpPr>
          <p:nvPr/>
        </p:nvCxnSpPr>
        <p:spPr>
          <a:xfrm>
            <a:off x="3500616" y="4927912"/>
            <a:ext cx="1206664" cy="99064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7"/>
          </p:cNvCxnSpPr>
          <p:nvPr/>
        </p:nvCxnSpPr>
        <p:spPr>
          <a:xfrm flipV="1">
            <a:off x="3500616" y="4927912"/>
            <a:ext cx="1206664" cy="99064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6"/>
          </p:cNvCxnSpPr>
          <p:nvPr/>
        </p:nvCxnSpPr>
        <p:spPr>
          <a:xfrm>
            <a:off x="3563888" y="4775160"/>
            <a:ext cx="1080120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6"/>
            <a:endCxn id="12" idx="2"/>
          </p:cNvCxnSpPr>
          <p:nvPr/>
        </p:nvCxnSpPr>
        <p:spPr>
          <a:xfrm>
            <a:off x="3563888" y="6071304"/>
            <a:ext cx="1080120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5076056" y="5575984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13" idx="1"/>
          </p:cNvCxnSpPr>
          <p:nvPr/>
        </p:nvCxnSpPr>
        <p:spPr>
          <a:xfrm>
            <a:off x="5076056" y="4775160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195736" y="4720044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6/8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23396" y="575787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  <a:r>
              <a:rPr lang="en-US" dirty="0" smtClean="0">
                <a:latin typeface="Comic Sans MS"/>
                <a:cs typeface="Comic Sans MS"/>
              </a:rPr>
              <a:t>/8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89488" y="4715852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  <a:r>
              <a:rPr lang="en-US" dirty="0" smtClean="0">
                <a:latin typeface="Comic Sans MS"/>
                <a:cs typeface="Comic Sans MS"/>
              </a:rPr>
              <a:t>/6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195736" y="5711264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  <a:r>
              <a:rPr lang="en-US" dirty="0" smtClean="0">
                <a:latin typeface="Comic Sans MS"/>
                <a:cs typeface="Comic Sans MS"/>
              </a:rPr>
              <a:t>/6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707904" y="6011996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3/6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707904" y="4449028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3/3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275856" y="5016584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3/3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699396" y="5567248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3/3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Maximum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Flow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1402181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Maximum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Flow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Let’s first apply greedy technique</a:t>
            </a: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907704" y="306896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563888" y="23488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3563888" y="37890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1" name="Oval 10"/>
          <p:cNvSpPr/>
          <p:nvPr/>
        </p:nvSpPr>
        <p:spPr>
          <a:xfrm>
            <a:off x="5364088" y="306896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5" name="Straight Arrow Connector 4"/>
          <p:cNvCxnSpPr>
            <a:stCxn id="3" idx="7"/>
            <a:endCxn id="8" idx="2"/>
          </p:cNvCxnSpPr>
          <p:nvPr/>
        </p:nvCxnSpPr>
        <p:spPr>
          <a:xfrm flipV="1">
            <a:off x="2276480" y="2564904"/>
            <a:ext cx="1287408" cy="56732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" idx="5"/>
            <a:endCxn id="10" idx="2"/>
          </p:cNvCxnSpPr>
          <p:nvPr/>
        </p:nvCxnSpPr>
        <p:spPr>
          <a:xfrm>
            <a:off x="2276480" y="3437736"/>
            <a:ext cx="1287408" cy="56732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4"/>
            <a:endCxn id="10" idx="0"/>
          </p:cNvCxnSpPr>
          <p:nvPr/>
        </p:nvCxnSpPr>
        <p:spPr>
          <a:xfrm>
            <a:off x="3779912" y="2780928"/>
            <a:ext cx="0" cy="1008112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6"/>
            <a:endCxn id="11" idx="3"/>
          </p:cNvCxnSpPr>
          <p:nvPr/>
        </p:nvCxnSpPr>
        <p:spPr>
          <a:xfrm flipV="1">
            <a:off x="3995936" y="3437736"/>
            <a:ext cx="1431424" cy="56732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6"/>
            <a:endCxn id="11" idx="1"/>
          </p:cNvCxnSpPr>
          <p:nvPr/>
        </p:nvCxnSpPr>
        <p:spPr>
          <a:xfrm>
            <a:off x="3995936" y="2564904"/>
            <a:ext cx="1431424" cy="56732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449372" y="2564904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732240" y="2852936"/>
            <a:ext cx="15314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>
                <a:latin typeface="Comic Sans MS"/>
                <a:cs typeface="Comic Sans MS"/>
              </a:rPr>
              <a:t>(</a:t>
            </a:r>
            <a:r>
              <a:rPr lang="en-US" sz="2400" u="sng" dirty="0" err="1" smtClean="0">
                <a:latin typeface="Comic Sans MS"/>
                <a:cs typeface="Comic Sans MS"/>
              </a:rPr>
              <a:t>s,t</a:t>
            </a:r>
            <a:r>
              <a:rPr lang="en-US" sz="2400" u="sng" dirty="0" smtClean="0">
                <a:latin typeface="Comic Sans MS"/>
                <a:cs typeface="Comic Sans MS"/>
              </a:rPr>
              <a:t>)-flow </a:t>
            </a:r>
          </a:p>
          <a:p>
            <a:endParaRPr lang="en-US" sz="2400" dirty="0" smtClean="0">
              <a:latin typeface="Comic Sans MS"/>
              <a:cs typeface="Comic Sans M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644008" y="3645024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499992" y="249289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627784" y="3717032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381772" y="3035052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30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09614505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004464"/>
            <a:ext cx="7636444" cy="5592888"/>
          </a:xfrm>
          <a:prstGeom prst="rect">
            <a:avLst/>
          </a:prstGeom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57200" y="44624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History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83968486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Maximum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Flow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Let’s first apply greedy technique</a:t>
            </a: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907704" y="306896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563888" y="23488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3563888" y="37890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1" name="Oval 10"/>
          <p:cNvSpPr/>
          <p:nvPr/>
        </p:nvSpPr>
        <p:spPr>
          <a:xfrm>
            <a:off x="5364088" y="306896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5" name="Straight Arrow Connector 4"/>
          <p:cNvCxnSpPr>
            <a:stCxn id="3" idx="7"/>
            <a:endCxn id="8" idx="2"/>
          </p:cNvCxnSpPr>
          <p:nvPr/>
        </p:nvCxnSpPr>
        <p:spPr>
          <a:xfrm flipV="1">
            <a:off x="2276480" y="2564904"/>
            <a:ext cx="1287408" cy="56732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" idx="5"/>
            <a:endCxn id="10" idx="2"/>
          </p:cNvCxnSpPr>
          <p:nvPr/>
        </p:nvCxnSpPr>
        <p:spPr>
          <a:xfrm>
            <a:off x="2276480" y="3437736"/>
            <a:ext cx="1287408" cy="56732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4"/>
            <a:endCxn id="10" idx="0"/>
          </p:cNvCxnSpPr>
          <p:nvPr/>
        </p:nvCxnSpPr>
        <p:spPr>
          <a:xfrm>
            <a:off x="3779912" y="2780928"/>
            <a:ext cx="0" cy="1008112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6"/>
            <a:endCxn id="11" idx="3"/>
          </p:cNvCxnSpPr>
          <p:nvPr/>
        </p:nvCxnSpPr>
        <p:spPr>
          <a:xfrm flipV="1">
            <a:off x="3995936" y="3437736"/>
            <a:ext cx="1431424" cy="56732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6"/>
            <a:endCxn id="11" idx="1"/>
          </p:cNvCxnSpPr>
          <p:nvPr/>
        </p:nvCxnSpPr>
        <p:spPr>
          <a:xfrm>
            <a:off x="3995936" y="2564904"/>
            <a:ext cx="1431424" cy="56732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121481" y="2564904"/>
            <a:ext cx="866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20/20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732240" y="2852936"/>
            <a:ext cx="15314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>
                <a:latin typeface="Comic Sans MS"/>
                <a:cs typeface="Comic Sans MS"/>
              </a:rPr>
              <a:t>(</a:t>
            </a:r>
            <a:r>
              <a:rPr lang="en-US" sz="2400" u="sng" dirty="0" err="1" smtClean="0">
                <a:latin typeface="Comic Sans MS"/>
                <a:cs typeface="Comic Sans MS"/>
              </a:rPr>
              <a:t>s,t</a:t>
            </a:r>
            <a:r>
              <a:rPr lang="en-US" sz="2400" u="sng" dirty="0" smtClean="0">
                <a:latin typeface="Comic Sans MS"/>
                <a:cs typeface="Comic Sans MS"/>
              </a:rPr>
              <a:t>)-flow </a:t>
            </a:r>
          </a:p>
          <a:p>
            <a:endParaRPr lang="en-US" sz="2400" dirty="0" smtClean="0">
              <a:latin typeface="Comic Sans MS"/>
              <a:cs typeface="Comic Sans M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644008" y="3645024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499992" y="249289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627784" y="3717032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381772" y="3035052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30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71209936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Maximum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Flow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Let’s first apply greedy technique</a:t>
            </a: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907704" y="306896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563888" y="23488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3563888" y="37890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1" name="Oval 10"/>
          <p:cNvSpPr/>
          <p:nvPr/>
        </p:nvSpPr>
        <p:spPr>
          <a:xfrm>
            <a:off x="5364088" y="306896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5" name="Straight Arrow Connector 4"/>
          <p:cNvCxnSpPr>
            <a:stCxn id="3" idx="7"/>
            <a:endCxn id="8" idx="2"/>
          </p:cNvCxnSpPr>
          <p:nvPr/>
        </p:nvCxnSpPr>
        <p:spPr>
          <a:xfrm flipV="1">
            <a:off x="2276480" y="2564904"/>
            <a:ext cx="1287408" cy="56732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" idx="5"/>
            <a:endCxn id="10" idx="2"/>
          </p:cNvCxnSpPr>
          <p:nvPr/>
        </p:nvCxnSpPr>
        <p:spPr>
          <a:xfrm>
            <a:off x="2276480" y="3437736"/>
            <a:ext cx="1287408" cy="56732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4"/>
            <a:endCxn id="10" idx="0"/>
          </p:cNvCxnSpPr>
          <p:nvPr/>
        </p:nvCxnSpPr>
        <p:spPr>
          <a:xfrm>
            <a:off x="3779912" y="2780928"/>
            <a:ext cx="0" cy="1008112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6"/>
            <a:endCxn id="11" idx="3"/>
          </p:cNvCxnSpPr>
          <p:nvPr/>
        </p:nvCxnSpPr>
        <p:spPr>
          <a:xfrm flipV="1">
            <a:off x="3995936" y="3437736"/>
            <a:ext cx="1431424" cy="56732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6"/>
            <a:endCxn id="11" idx="1"/>
          </p:cNvCxnSpPr>
          <p:nvPr/>
        </p:nvCxnSpPr>
        <p:spPr>
          <a:xfrm>
            <a:off x="3995936" y="2564904"/>
            <a:ext cx="1431424" cy="56732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121481" y="2564904"/>
            <a:ext cx="866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20/20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732240" y="2852936"/>
            <a:ext cx="15314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>
                <a:latin typeface="Comic Sans MS"/>
                <a:cs typeface="Comic Sans MS"/>
              </a:rPr>
              <a:t>(</a:t>
            </a:r>
            <a:r>
              <a:rPr lang="en-US" sz="2400" u="sng" dirty="0" err="1" smtClean="0">
                <a:latin typeface="Comic Sans MS"/>
                <a:cs typeface="Comic Sans MS"/>
              </a:rPr>
              <a:t>s,t</a:t>
            </a:r>
            <a:r>
              <a:rPr lang="en-US" sz="2400" u="sng" dirty="0" smtClean="0">
                <a:latin typeface="Comic Sans MS"/>
                <a:cs typeface="Comic Sans MS"/>
              </a:rPr>
              <a:t>)-flow </a:t>
            </a:r>
          </a:p>
          <a:p>
            <a:endParaRPr lang="en-US" sz="2400" dirty="0" smtClean="0">
              <a:latin typeface="Comic Sans MS"/>
              <a:cs typeface="Comic Sans M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644008" y="3645024"/>
            <a:ext cx="466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499992" y="249289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627784" y="3717032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915816" y="3035052"/>
            <a:ext cx="866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20/30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4144878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Maximum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Flow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Let’s first apply greedy technique</a:t>
            </a: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907704" y="306896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563888" y="23488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3563888" y="37890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1" name="Oval 10"/>
          <p:cNvSpPr/>
          <p:nvPr/>
        </p:nvSpPr>
        <p:spPr>
          <a:xfrm>
            <a:off x="5364088" y="306896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5" name="Straight Arrow Connector 4"/>
          <p:cNvCxnSpPr>
            <a:stCxn id="3" idx="7"/>
            <a:endCxn id="8" idx="2"/>
          </p:cNvCxnSpPr>
          <p:nvPr/>
        </p:nvCxnSpPr>
        <p:spPr>
          <a:xfrm flipV="1">
            <a:off x="2276480" y="2564904"/>
            <a:ext cx="1287408" cy="56732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" idx="5"/>
            <a:endCxn id="10" idx="2"/>
          </p:cNvCxnSpPr>
          <p:nvPr/>
        </p:nvCxnSpPr>
        <p:spPr>
          <a:xfrm>
            <a:off x="2276480" y="3437736"/>
            <a:ext cx="1287408" cy="56732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4"/>
            <a:endCxn id="10" idx="0"/>
          </p:cNvCxnSpPr>
          <p:nvPr/>
        </p:nvCxnSpPr>
        <p:spPr>
          <a:xfrm>
            <a:off x="3779912" y="2780928"/>
            <a:ext cx="0" cy="1008112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6"/>
            <a:endCxn id="11" idx="3"/>
          </p:cNvCxnSpPr>
          <p:nvPr/>
        </p:nvCxnSpPr>
        <p:spPr>
          <a:xfrm flipV="1">
            <a:off x="3995936" y="3437736"/>
            <a:ext cx="1431424" cy="56732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6"/>
            <a:endCxn id="11" idx="1"/>
          </p:cNvCxnSpPr>
          <p:nvPr/>
        </p:nvCxnSpPr>
        <p:spPr>
          <a:xfrm>
            <a:off x="3995936" y="2564904"/>
            <a:ext cx="1431424" cy="56732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121481" y="2564904"/>
            <a:ext cx="866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20/20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732240" y="2852936"/>
            <a:ext cx="1531489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>
                <a:latin typeface="Comic Sans MS"/>
                <a:cs typeface="Comic Sans MS"/>
              </a:rPr>
              <a:t>(</a:t>
            </a:r>
            <a:r>
              <a:rPr lang="en-US" sz="2400" u="sng" dirty="0" err="1" smtClean="0">
                <a:latin typeface="Comic Sans MS"/>
                <a:cs typeface="Comic Sans MS"/>
              </a:rPr>
              <a:t>s,t</a:t>
            </a:r>
            <a:r>
              <a:rPr lang="en-US" sz="2400" u="sng" dirty="0" smtClean="0">
                <a:latin typeface="Comic Sans MS"/>
                <a:cs typeface="Comic Sans MS"/>
              </a:rPr>
              <a:t>)-flow </a:t>
            </a:r>
          </a:p>
          <a:p>
            <a:endParaRPr lang="en-US" sz="2400" dirty="0" smtClean="0">
              <a:latin typeface="Comic Sans MS"/>
              <a:cs typeface="Comic Sans MS"/>
            </a:endParaRPr>
          </a:p>
          <a:p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lfl</a:t>
            </a:r>
            <a:r>
              <a:rPr lang="en-US" sz="2400" dirty="0" smtClean="0">
                <a:latin typeface="Comic Sans MS"/>
                <a:cs typeface="Comic Sans MS"/>
              </a:rPr>
              <a:t> = 20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644008" y="3645024"/>
            <a:ext cx="866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20/20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499992" y="2492896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627784" y="3717032"/>
            <a:ext cx="429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1</a:t>
            </a:r>
            <a:r>
              <a:rPr lang="en-US" dirty="0" smtClean="0">
                <a:latin typeface="Comic Sans MS"/>
                <a:cs typeface="Comic Sans MS"/>
              </a:rPr>
              <a:t>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915816" y="3035052"/>
            <a:ext cx="866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20/30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4165562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Maximum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Flow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Let’s first apply greedy technique</a:t>
            </a: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907704" y="306896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563888" y="23488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3563888" y="37890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1" name="Oval 10"/>
          <p:cNvSpPr/>
          <p:nvPr/>
        </p:nvSpPr>
        <p:spPr>
          <a:xfrm>
            <a:off x="5364088" y="306896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5" name="Straight Arrow Connector 4"/>
          <p:cNvCxnSpPr>
            <a:stCxn id="3" idx="7"/>
            <a:endCxn id="8" idx="2"/>
          </p:cNvCxnSpPr>
          <p:nvPr/>
        </p:nvCxnSpPr>
        <p:spPr>
          <a:xfrm flipV="1">
            <a:off x="2276480" y="2564904"/>
            <a:ext cx="1287408" cy="56732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" idx="5"/>
            <a:endCxn id="10" idx="2"/>
          </p:cNvCxnSpPr>
          <p:nvPr/>
        </p:nvCxnSpPr>
        <p:spPr>
          <a:xfrm>
            <a:off x="2276480" y="3437736"/>
            <a:ext cx="1287408" cy="56732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4"/>
            <a:endCxn id="10" idx="0"/>
          </p:cNvCxnSpPr>
          <p:nvPr/>
        </p:nvCxnSpPr>
        <p:spPr>
          <a:xfrm>
            <a:off x="3779912" y="2780928"/>
            <a:ext cx="0" cy="1008112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6"/>
            <a:endCxn id="11" idx="3"/>
          </p:cNvCxnSpPr>
          <p:nvPr/>
        </p:nvCxnSpPr>
        <p:spPr>
          <a:xfrm flipV="1">
            <a:off x="3995936" y="3437736"/>
            <a:ext cx="1431424" cy="56732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6"/>
            <a:endCxn id="11" idx="1"/>
          </p:cNvCxnSpPr>
          <p:nvPr/>
        </p:nvCxnSpPr>
        <p:spPr>
          <a:xfrm>
            <a:off x="3995936" y="2564904"/>
            <a:ext cx="1431424" cy="56732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051720" y="2564904"/>
            <a:ext cx="866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20/20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732240" y="2852936"/>
            <a:ext cx="1531489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>
                <a:latin typeface="Comic Sans MS"/>
                <a:cs typeface="Comic Sans MS"/>
              </a:rPr>
              <a:t>(</a:t>
            </a:r>
            <a:r>
              <a:rPr lang="en-US" sz="2400" u="sng" dirty="0" err="1" smtClean="0">
                <a:latin typeface="Comic Sans MS"/>
                <a:cs typeface="Comic Sans MS"/>
              </a:rPr>
              <a:t>s,t</a:t>
            </a:r>
            <a:r>
              <a:rPr lang="en-US" sz="2400" u="sng" dirty="0" smtClean="0">
                <a:latin typeface="Comic Sans MS"/>
                <a:cs typeface="Comic Sans MS"/>
              </a:rPr>
              <a:t>)-flow </a:t>
            </a:r>
          </a:p>
          <a:p>
            <a:endParaRPr lang="en-US" sz="2400" dirty="0" smtClean="0">
              <a:latin typeface="Comic Sans MS"/>
              <a:cs typeface="Comic Sans MS"/>
            </a:endParaRPr>
          </a:p>
          <a:p>
            <a:r>
              <a:rPr lang="en-US" sz="2400" dirty="0"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latin typeface="Comic Sans MS"/>
                <a:cs typeface="Comic Sans MS"/>
              </a:rPr>
              <a:t>lfl</a:t>
            </a:r>
            <a:r>
              <a:rPr lang="en-US" sz="2400" dirty="0" smtClean="0">
                <a:latin typeface="Comic Sans MS"/>
                <a:cs typeface="Comic Sans MS"/>
              </a:rPr>
              <a:t> = 30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644008" y="3645024"/>
            <a:ext cx="829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10/20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499992" y="2492896"/>
            <a:ext cx="79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10/10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339436" y="3717032"/>
            <a:ext cx="792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10/10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987824" y="3035052"/>
            <a:ext cx="829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10/30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6951032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Max</a:t>
            </a: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imum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Flow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given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 = (V,E)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with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f 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: E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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 R</a:t>
            </a:r>
            <a:r>
              <a:rPr lang="en-US" sz="2400" baseline="30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+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and c : 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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 R</a:t>
            </a:r>
            <a:r>
              <a:rPr lang="en-US" sz="2400" baseline="30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+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 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sym typeface="Wingdings"/>
            </a:endParaRPr>
          </a:p>
          <a:p>
            <a:endParaRPr lang="tr-TR" sz="2400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aximize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Σ</a:t>
            </a:r>
            <a:r>
              <a:rPr lang="en-US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</a:t>
            </a:r>
            <a:r>
              <a:rPr lang="en-US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</a:t>
            </a:r>
            <a:r>
              <a:rPr lang="en-US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Adj</a:t>
            </a:r>
            <a:r>
              <a:rPr lang="en-US" sz="2400" baseline="-25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(s)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s,u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under the conditions :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1714500" lvl="3" indent="-342900">
              <a:buFont typeface="Courier New"/>
              <a:buChar char="o"/>
            </a:pP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Σ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x,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=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Σ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u,y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marL="1714500" lvl="3" indent="-342900">
              <a:buFont typeface="Courier New"/>
              <a:buChar char="o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1714500" lvl="3" indent="-342900">
              <a:buFont typeface="Courier New"/>
              <a:buChar char="o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≤ c(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</a:t>
            </a:r>
          </a:p>
          <a:p>
            <a:pPr marL="342900" indent="-342900">
              <a:buFont typeface="Arial"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29282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tart with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=0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 all 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in E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57702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tart with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=0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 all 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in E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 each iteration, find an augmenting path p in associated residual network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98316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tart with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=0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 all 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in E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 each iteration, find an augmenting path p in associated residual network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repeat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ly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augment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 flow until the residual network has no more augmenting paths</a:t>
            </a:r>
          </a:p>
        </p:txBody>
      </p:sp>
    </p:spTree>
    <p:extLst>
      <p:ext uri="{BB962C8B-B14F-4D97-AF65-F5344CB8AC3E}">
        <p14:creationId xmlns:p14="http://schemas.microsoft.com/office/powerpoint/2010/main" val="57817347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tart with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=0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 all 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in E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 each iteration, find an augmenting path p in associated residual network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repeat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ly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augment the flow until the residual network has no more augmenting paths</a:t>
            </a:r>
          </a:p>
        </p:txBody>
      </p:sp>
      <p:sp>
        <p:nvSpPr>
          <p:cNvPr id="6" name="Metin kutusu 8"/>
          <p:cNvSpPr txBox="1"/>
          <p:nvPr/>
        </p:nvSpPr>
        <p:spPr>
          <a:xfrm>
            <a:off x="1835696" y="4718754"/>
            <a:ext cx="61926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flow 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augment flow 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eturn 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34094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tart with 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=0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 all 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in E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 each iteration, find an </a:t>
            </a:r>
            <a:r>
              <a:rPr lang="en-US" sz="24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augmenting path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p in associated </a:t>
            </a:r>
            <a:r>
              <a:rPr lang="en-US" sz="2400" u="sng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residual network 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repeat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ly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augment the flow until the residual network has no more augmenting paths</a:t>
            </a:r>
          </a:p>
        </p:txBody>
      </p:sp>
      <p:sp>
        <p:nvSpPr>
          <p:cNvPr id="6" name="Metin kutusu 8"/>
          <p:cNvSpPr txBox="1"/>
          <p:nvPr/>
        </p:nvSpPr>
        <p:spPr>
          <a:xfrm>
            <a:off x="1835696" y="4718754"/>
            <a:ext cx="61926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flow 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augment flow 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eturn 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2641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57200" y="908720"/>
            <a:ext cx="807524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Harris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Ross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published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classified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report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1954, on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railroad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network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linking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Soveit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Union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its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satellite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countries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Europe.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Network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contained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44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vertices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105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was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associated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with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weight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shows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rate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material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could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shipped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one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station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next</a:t>
            </a:r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With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this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graph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they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determined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both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maximum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amount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of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stuff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could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be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moved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Russia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Europe,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cheapest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way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damage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network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by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removing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links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bombing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railroads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they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called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‘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bottleneck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’)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report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was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declassified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1999)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57200" y="44624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History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0219751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8924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Residual Networks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he residual network 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consists of edges with new capacities (showing how much more material we can send through that edge)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lvl="5"/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= c(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– 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6021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89248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Residual Networks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he residual network 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consists of edges with new capacities (showing how much more material we can send through that edge)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lvl="5"/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= c(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– 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can contain some edge that was not in G, called backward edge, allowing us to send back the flow. </a:t>
            </a:r>
          </a:p>
          <a:p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       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sz="2400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v,u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0876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89248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Residual Networks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he residual network 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consists of edges with new capacities (showing how much more material we can send through that edge)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lvl="5"/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= c(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– 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can contain some edge that was not in G, called backward edge, allowing us to send back the flow. </a:t>
            </a:r>
          </a:p>
          <a:p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       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sz="2400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v,u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635896" y="6021289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91880" y="5661249"/>
            <a:ext cx="304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u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868144" y="6021289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68144" y="566124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v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99992" y="5219908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" name="Arc 3"/>
          <p:cNvSpPr/>
          <p:nvPr/>
        </p:nvSpPr>
        <p:spPr>
          <a:xfrm rot="19631381">
            <a:off x="2937952" y="5710127"/>
            <a:ext cx="3271295" cy="2373724"/>
          </a:xfrm>
          <a:prstGeom prst="arc">
            <a:avLst>
              <a:gd name="adj1" fmla="val 15562132"/>
              <a:gd name="adj2" fmla="val 0"/>
            </a:avLst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7156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89248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Residual Networks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he residual network 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consists of edges with new capacities (showing how much more material we can send through that edge)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lvl="5"/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= c(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– 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can contain some edge that was not in G, called backward edge, allowing us to send back the flow. </a:t>
            </a:r>
          </a:p>
          <a:p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       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sz="2400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v,u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635896" y="6021289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91880" y="5661249"/>
            <a:ext cx="304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u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868144" y="6021289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68144" y="566124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v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99992" y="5219908"/>
            <a:ext cx="688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6/10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" name="Arc 3"/>
          <p:cNvSpPr/>
          <p:nvPr/>
        </p:nvSpPr>
        <p:spPr>
          <a:xfrm rot="19631381">
            <a:off x="2937952" y="5710127"/>
            <a:ext cx="3271295" cy="2373724"/>
          </a:xfrm>
          <a:prstGeom prst="arc">
            <a:avLst>
              <a:gd name="adj1" fmla="val 15562132"/>
              <a:gd name="adj2" fmla="val 0"/>
            </a:avLst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43318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89248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Residual Networks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he residual network 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consists of edges with new capacities (showing how much more material we can send through that edge)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lvl="5"/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= c(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– 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can contain some edge that was not in G, called backward edge, allowing us to send back the flow. </a:t>
            </a:r>
          </a:p>
          <a:p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       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sz="2400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v,u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635896" y="6021289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91880" y="5661249"/>
            <a:ext cx="304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u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868144" y="6021289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68144" y="566124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v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99992" y="5219908"/>
            <a:ext cx="688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6/10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" name="Arc 3"/>
          <p:cNvSpPr/>
          <p:nvPr/>
        </p:nvSpPr>
        <p:spPr>
          <a:xfrm rot="19631381">
            <a:off x="2937952" y="5710127"/>
            <a:ext cx="3271295" cy="2373724"/>
          </a:xfrm>
          <a:prstGeom prst="arc">
            <a:avLst>
              <a:gd name="adj1" fmla="val 15562132"/>
              <a:gd name="adj2" fmla="val 0"/>
            </a:avLst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4716016" y="5085184"/>
            <a:ext cx="288032" cy="6480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139952" y="530120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0891798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89248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Residual Networks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he residual network 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consists of edges with new capacities (showing how much more material we can send through that edge)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lvl="5"/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= c(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– 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can contain some edge that was not in G, called backward edge, allowing us to send back the flow. </a:t>
            </a:r>
          </a:p>
          <a:p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       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sz="2400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v,u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635896" y="6021289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91880" y="5661249"/>
            <a:ext cx="304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u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868144" y="6021289"/>
            <a:ext cx="203966" cy="201554"/>
          </a:xfrm>
          <a:prstGeom prst="ellipse">
            <a:avLst/>
          </a:prstGeom>
          <a:solidFill>
            <a:schemeClr val="tx2">
              <a:lumMod val="50000"/>
            </a:schemeClr>
          </a:solidFill>
          <a:ln w="190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68144" y="566124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v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1" name="Düz Bağlayıcı 29"/>
          <p:cNvCxnSpPr>
            <a:stCxn id="6" idx="6"/>
            <a:endCxn id="8" idx="2"/>
          </p:cNvCxnSpPr>
          <p:nvPr/>
        </p:nvCxnSpPr>
        <p:spPr>
          <a:xfrm>
            <a:off x="3839862" y="6122066"/>
            <a:ext cx="2028282" cy="0"/>
          </a:xfrm>
          <a:prstGeom prst="line">
            <a:avLst/>
          </a:prstGeom>
          <a:ln>
            <a:solidFill>
              <a:schemeClr val="tx2">
                <a:lumMod val="50000"/>
              </a:schemeClr>
            </a:solidFill>
            <a:prstDash val="dash"/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499992" y="5219908"/>
            <a:ext cx="688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6/10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" name="Arc 3"/>
          <p:cNvSpPr/>
          <p:nvPr/>
        </p:nvSpPr>
        <p:spPr>
          <a:xfrm rot="19631381">
            <a:off x="2937952" y="5710127"/>
            <a:ext cx="3271295" cy="2373724"/>
          </a:xfrm>
          <a:prstGeom prst="arc">
            <a:avLst>
              <a:gd name="adj1" fmla="val 15562132"/>
              <a:gd name="adj2" fmla="val 0"/>
            </a:avLst>
          </a:prstGeom>
          <a:ln>
            <a:solidFill>
              <a:schemeClr val="tx2">
                <a:lumMod val="5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644008" y="579597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6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4716016" y="5085184"/>
            <a:ext cx="288032" cy="6480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139952" y="530120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77394613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89248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Residual Networks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he residual network 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consists of edges with new capacities (showing how much more material we can send through that edge)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lvl="5"/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= c(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– 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can contain some edge that was not in G, called backward edge, allowing us to send back the flow. </a:t>
            </a:r>
          </a:p>
          <a:p>
            <a:endParaRPr lang="en-US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       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sz="2400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v,u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=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</a:t>
            </a: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619672" y="5559623"/>
            <a:ext cx="13164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sz="2400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=</a:t>
            </a:r>
            <a:endParaRPr lang="en-US" sz="2400" dirty="0"/>
          </a:p>
        </p:txBody>
      </p:sp>
      <p:sp>
        <p:nvSpPr>
          <p:cNvPr id="3" name="Left Brace 2"/>
          <p:cNvSpPr/>
          <p:nvPr/>
        </p:nvSpPr>
        <p:spPr>
          <a:xfrm>
            <a:off x="2987824" y="5229200"/>
            <a:ext cx="216024" cy="115212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75856" y="5229200"/>
            <a:ext cx="449353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c(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– 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       if 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in E</a:t>
            </a: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v,u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                   if 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v,u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in E</a:t>
            </a: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0                           otherwise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0668405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89248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Augmenting Paths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he residual capacity 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sz="2200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of a path p : the maximum amount of material can be send through p at that moment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lvl="5"/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 = min {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: 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in p}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62109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89248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Augmenting Paths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he residual capacity 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sz="2200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of a path p : the maximum amount of material can be send through p at that moment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lvl="5"/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 = min {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sz="24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: 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in p}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 flow 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can be augmented 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through 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 path p by 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</a:t>
            </a:r>
            <a:r>
              <a:rPr lang="en-US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p</a:t>
            </a:r>
            <a:r>
              <a:rPr lang="en-US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en-US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sz="2200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</a:t>
            </a: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5400111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56754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2334580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2334580" y="61624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323233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323233" y="6126163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7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1125530" y="4831254"/>
            <a:ext cx="1209050" cy="62175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1125530" y="5758516"/>
            <a:ext cx="1209050" cy="61999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1"/>
            <a:endCxn id="8" idx="3"/>
          </p:cNvCxnSpPr>
          <p:nvPr/>
        </p:nvCxnSpPr>
        <p:spPr>
          <a:xfrm flipV="1">
            <a:off x="2397852" y="4984006"/>
            <a:ext cx="0" cy="124175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1"/>
          <p:cNvCxnSpPr>
            <a:stCxn id="8" idx="6"/>
            <a:endCxn id="11" idx="2"/>
          </p:cNvCxnSpPr>
          <p:nvPr/>
        </p:nvCxnSpPr>
        <p:spPr>
          <a:xfrm>
            <a:off x="2766628" y="4831254"/>
            <a:ext cx="1556605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3"/>
          <p:cNvCxnSpPr>
            <a:stCxn id="10" idx="6"/>
            <a:endCxn id="12" idx="2"/>
          </p:cNvCxnSpPr>
          <p:nvPr/>
        </p:nvCxnSpPr>
        <p:spPr>
          <a:xfrm flipV="1">
            <a:off x="2766628" y="6342187"/>
            <a:ext cx="1556605" cy="3632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4755281" y="5758516"/>
            <a:ext cx="1104128" cy="583671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7"/>
          <p:cNvCxnSpPr>
            <a:stCxn id="11" idx="6"/>
            <a:endCxn id="13" idx="1"/>
          </p:cNvCxnSpPr>
          <p:nvPr/>
        </p:nvCxnSpPr>
        <p:spPr>
          <a:xfrm>
            <a:off x="4755281" y="4831254"/>
            <a:ext cx="1104128" cy="62175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32"/>
          <p:cNvSpPr txBox="1"/>
          <p:nvPr/>
        </p:nvSpPr>
        <p:spPr>
          <a:xfrm>
            <a:off x="4261640" y="549012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35"/>
          <p:cNvSpPr txBox="1"/>
          <p:nvPr/>
        </p:nvSpPr>
        <p:spPr>
          <a:xfrm>
            <a:off x="1404587" y="483125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36"/>
          <p:cNvSpPr txBox="1"/>
          <p:nvPr/>
        </p:nvSpPr>
        <p:spPr>
          <a:xfrm>
            <a:off x="3412026" y="526834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9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37"/>
          <p:cNvSpPr txBox="1"/>
          <p:nvPr/>
        </p:nvSpPr>
        <p:spPr>
          <a:xfrm>
            <a:off x="3329967" y="4484623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38"/>
          <p:cNvSpPr txBox="1"/>
          <p:nvPr/>
        </p:nvSpPr>
        <p:spPr>
          <a:xfrm>
            <a:off x="5150323" y="479934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20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1" name="Straight Arrow Connector 21"/>
          <p:cNvCxnSpPr>
            <a:stCxn id="10" idx="7"/>
            <a:endCxn id="8" idx="5"/>
          </p:cNvCxnSpPr>
          <p:nvPr/>
        </p:nvCxnSpPr>
        <p:spPr>
          <a:xfrm flipV="1">
            <a:off x="2703356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27"/>
          <p:cNvCxnSpPr>
            <a:stCxn id="11" idx="3"/>
            <a:endCxn id="10" idx="7"/>
          </p:cNvCxnSpPr>
          <p:nvPr/>
        </p:nvCxnSpPr>
        <p:spPr>
          <a:xfrm flipH="1">
            <a:off x="2703356" y="4984006"/>
            <a:ext cx="1683149" cy="1241753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27"/>
          <p:cNvCxnSpPr>
            <a:stCxn id="12" idx="0"/>
            <a:endCxn id="11" idx="4"/>
          </p:cNvCxnSpPr>
          <p:nvPr/>
        </p:nvCxnSpPr>
        <p:spPr>
          <a:xfrm flipV="1">
            <a:off x="4539257" y="5047278"/>
            <a:ext cx="0" cy="107888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36"/>
          <p:cNvSpPr txBox="1"/>
          <p:nvPr/>
        </p:nvSpPr>
        <p:spPr>
          <a:xfrm>
            <a:off x="2654248" y="531406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1" name="TextBox 36"/>
          <p:cNvSpPr txBox="1"/>
          <p:nvPr/>
        </p:nvSpPr>
        <p:spPr>
          <a:xfrm>
            <a:off x="5220855" y="600735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2" name="TextBox 32"/>
          <p:cNvSpPr txBox="1"/>
          <p:nvPr/>
        </p:nvSpPr>
        <p:spPr>
          <a:xfrm>
            <a:off x="3531929" y="6365803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3" name="TextBox 36"/>
          <p:cNvSpPr txBox="1"/>
          <p:nvPr/>
        </p:nvSpPr>
        <p:spPr>
          <a:xfrm>
            <a:off x="2030982" y="538918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4" name="TextBox 36"/>
          <p:cNvSpPr txBox="1"/>
          <p:nvPr/>
        </p:nvSpPr>
        <p:spPr>
          <a:xfrm>
            <a:off x="1438190" y="6043747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5" name="Dikdörtgen 64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00419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568952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 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= (V, 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), a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source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and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target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</a:t>
            </a:r>
          </a:p>
          <a:p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907704" y="37636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131840" y="311556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3131840" y="4411712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644008" y="311556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644008" y="4411712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6" y="37636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5" name="Straight Arrow Connector 4"/>
          <p:cNvCxnSpPr>
            <a:stCxn id="3" idx="7"/>
            <a:endCxn id="8" idx="2"/>
          </p:cNvCxnSpPr>
          <p:nvPr/>
        </p:nvCxnSpPr>
        <p:spPr>
          <a:xfrm flipV="1">
            <a:off x="2276480" y="3331592"/>
            <a:ext cx="855360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" idx="5"/>
            <a:endCxn id="10" idx="2"/>
          </p:cNvCxnSpPr>
          <p:nvPr/>
        </p:nvCxnSpPr>
        <p:spPr>
          <a:xfrm>
            <a:off x="2276480" y="4132416"/>
            <a:ext cx="855360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5"/>
            <a:endCxn id="12" idx="1"/>
          </p:cNvCxnSpPr>
          <p:nvPr/>
        </p:nvCxnSpPr>
        <p:spPr>
          <a:xfrm>
            <a:off x="3500616" y="3484344"/>
            <a:ext cx="1206664" cy="99064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7"/>
            <a:endCxn id="11" idx="3"/>
          </p:cNvCxnSpPr>
          <p:nvPr/>
        </p:nvCxnSpPr>
        <p:spPr>
          <a:xfrm flipV="1">
            <a:off x="3500616" y="3484344"/>
            <a:ext cx="1206664" cy="99064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6"/>
            <a:endCxn id="11" idx="2"/>
          </p:cNvCxnSpPr>
          <p:nvPr/>
        </p:nvCxnSpPr>
        <p:spPr>
          <a:xfrm>
            <a:off x="3563888" y="3331592"/>
            <a:ext cx="1080120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6"/>
            <a:endCxn id="12" idx="2"/>
          </p:cNvCxnSpPr>
          <p:nvPr/>
        </p:nvCxnSpPr>
        <p:spPr>
          <a:xfrm>
            <a:off x="3563888" y="4627736"/>
            <a:ext cx="1080120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5076056" y="4132416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1" idx="6"/>
            <a:endCxn id="13" idx="1"/>
          </p:cNvCxnSpPr>
          <p:nvPr/>
        </p:nvCxnSpPr>
        <p:spPr>
          <a:xfrm>
            <a:off x="5076056" y="3331592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Network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Flows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18547161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56754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2334580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2334580" y="61624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323233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323233" y="6126163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7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1125530" y="4831254"/>
            <a:ext cx="1209050" cy="62175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1125530" y="5758516"/>
            <a:ext cx="1209050" cy="61999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1"/>
            <a:endCxn id="8" idx="3"/>
          </p:cNvCxnSpPr>
          <p:nvPr/>
        </p:nvCxnSpPr>
        <p:spPr>
          <a:xfrm flipV="1">
            <a:off x="2397852" y="4984006"/>
            <a:ext cx="0" cy="124175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1"/>
          <p:cNvCxnSpPr>
            <a:stCxn id="8" idx="6"/>
            <a:endCxn id="11" idx="2"/>
          </p:cNvCxnSpPr>
          <p:nvPr/>
        </p:nvCxnSpPr>
        <p:spPr>
          <a:xfrm>
            <a:off x="2766628" y="4831254"/>
            <a:ext cx="1556605" cy="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3"/>
          <p:cNvCxnSpPr>
            <a:stCxn id="10" idx="6"/>
            <a:endCxn id="12" idx="2"/>
          </p:cNvCxnSpPr>
          <p:nvPr/>
        </p:nvCxnSpPr>
        <p:spPr>
          <a:xfrm flipV="1">
            <a:off x="2766628" y="6342187"/>
            <a:ext cx="1556605" cy="36324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4755281" y="5758516"/>
            <a:ext cx="1104128" cy="583671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7"/>
          <p:cNvCxnSpPr>
            <a:stCxn id="11" idx="6"/>
            <a:endCxn id="13" idx="1"/>
          </p:cNvCxnSpPr>
          <p:nvPr/>
        </p:nvCxnSpPr>
        <p:spPr>
          <a:xfrm>
            <a:off x="4755281" y="4831254"/>
            <a:ext cx="1104128" cy="62175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32"/>
          <p:cNvSpPr txBox="1"/>
          <p:nvPr/>
        </p:nvSpPr>
        <p:spPr>
          <a:xfrm>
            <a:off x="4261640" y="549012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35"/>
          <p:cNvSpPr txBox="1"/>
          <p:nvPr/>
        </p:nvSpPr>
        <p:spPr>
          <a:xfrm>
            <a:off x="1404587" y="483125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36"/>
          <p:cNvSpPr txBox="1"/>
          <p:nvPr/>
        </p:nvSpPr>
        <p:spPr>
          <a:xfrm>
            <a:off x="3412026" y="526834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9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37"/>
          <p:cNvSpPr txBox="1"/>
          <p:nvPr/>
        </p:nvSpPr>
        <p:spPr>
          <a:xfrm>
            <a:off x="3329967" y="4484623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38"/>
          <p:cNvSpPr txBox="1"/>
          <p:nvPr/>
        </p:nvSpPr>
        <p:spPr>
          <a:xfrm>
            <a:off x="5150323" y="479934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20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1" name="Straight Arrow Connector 21"/>
          <p:cNvCxnSpPr>
            <a:stCxn id="10" idx="7"/>
            <a:endCxn id="8" idx="5"/>
          </p:cNvCxnSpPr>
          <p:nvPr/>
        </p:nvCxnSpPr>
        <p:spPr>
          <a:xfrm flipV="1">
            <a:off x="2703356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27"/>
          <p:cNvCxnSpPr>
            <a:stCxn id="11" idx="3"/>
            <a:endCxn id="10" idx="7"/>
          </p:cNvCxnSpPr>
          <p:nvPr/>
        </p:nvCxnSpPr>
        <p:spPr>
          <a:xfrm flipH="1">
            <a:off x="2703356" y="4984006"/>
            <a:ext cx="1683149" cy="1241753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27"/>
          <p:cNvCxnSpPr>
            <a:stCxn id="12" idx="0"/>
            <a:endCxn id="11" idx="4"/>
          </p:cNvCxnSpPr>
          <p:nvPr/>
        </p:nvCxnSpPr>
        <p:spPr>
          <a:xfrm flipV="1">
            <a:off x="4539257" y="5047278"/>
            <a:ext cx="0" cy="107888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36"/>
          <p:cNvSpPr txBox="1"/>
          <p:nvPr/>
        </p:nvSpPr>
        <p:spPr>
          <a:xfrm>
            <a:off x="2654248" y="531406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1" name="TextBox 36"/>
          <p:cNvSpPr txBox="1"/>
          <p:nvPr/>
        </p:nvSpPr>
        <p:spPr>
          <a:xfrm>
            <a:off x="5220855" y="600735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2" name="TextBox 32"/>
          <p:cNvSpPr txBox="1"/>
          <p:nvPr/>
        </p:nvSpPr>
        <p:spPr>
          <a:xfrm>
            <a:off x="3531929" y="6365803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3" name="TextBox 36"/>
          <p:cNvSpPr txBox="1"/>
          <p:nvPr/>
        </p:nvSpPr>
        <p:spPr>
          <a:xfrm>
            <a:off x="2030982" y="538918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4" name="TextBox 36"/>
          <p:cNvSpPr txBox="1"/>
          <p:nvPr/>
        </p:nvSpPr>
        <p:spPr>
          <a:xfrm>
            <a:off x="1438190" y="6043747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5224575" y="2246181"/>
            <a:ext cx="3657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1) s – a – b – c – d – t  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Dikdörtgen 33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449436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56754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2334580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2334580" y="61624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323233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323233" y="6126163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7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1125530" y="4831254"/>
            <a:ext cx="1209050" cy="62175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1125530" y="5758516"/>
            <a:ext cx="1209050" cy="61999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1"/>
            <a:endCxn id="8" idx="3"/>
          </p:cNvCxnSpPr>
          <p:nvPr/>
        </p:nvCxnSpPr>
        <p:spPr>
          <a:xfrm flipV="1">
            <a:off x="2397852" y="4984006"/>
            <a:ext cx="0" cy="124175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1"/>
          <p:cNvCxnSpPr>
            <a:stCxn id="8" idx="6"/>
            <a:endCxn id="11" idx="2"/>
          </p:cNvCxnSpPr>
          <p:nvPr/>
        </p:nvCxnSpPr>
        <p:spPr>
          <a:xfrm>
            <a:off x="2766628" y="4831254"/>
            <a:ext cx="1556605" cy="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3"/>
          <p:cNvCxnSpPr>
            <a:stCxn id="10" idx="6"/>
            <a:endCxn id="12" idx="2"/>
          </p:cNvCxnSpPr>
          <p:nvPr/>
        </p:nvCxnSpPr>
        <p:spPr>
          <a:xfrm flipV="1">
            <a:off x="2766628" y="6342187"/>
            <a:ext cx="1556605" cy="36324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4755281" y="5758516"/>
            <a:ext cx="1104128" cy="583671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7"/>
          <p:cNvCxnSpPr>
            <a:stCxn id="11" idx="6"/>
            <a:endCxn id="13" idx="1"/>
          </p:cNvCxnSpPr>
          <p:nvPr/>
        </p:nvCxnSpPr>
        <p:spPr>
          <a:xfrm>
            <a:off x="4755281" y="4831254"/>
            <a:ext cx="1104128" cy="62175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32"/>
          <p:cNvSpPr txBox="1"/>
          <p:nvPr/>
        </p:nvSpPr>
        <p:spPr>
          <a:xfrm>
            <a:off x="4261640" y="549012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35"/>
          <p:cNvSpPr txBox="1"/>
          <p:nvPr/>
        </p:nvSpPr>
        <p:spPr>
          <a:xfrm>
            <a:off x="1404587" y="483125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36"/>
          <p:cNvSpPr txBox="1"/>
          <p:nvPr/>
        </p:nvSpPr>
        <p:spPr>
          <a:xfrm>
            <a:off x="3412026" y="526834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9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37"/>
          <p:cNvSpPr txBox="1"/>
          <p:nvPr/>
        </p:nvSpPr>
        <p:spPr>
          <a:xfrm>
            <a:off x="3329967" y="4484623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38"/>
          <p:cNvSpPr txBox="1"/>
          <p:nvPr/>
        </p:nvSpPr>
        <p:spPr>
          <a:xfrm>
            <a:off x="5150323" y="479934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20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1" name="Straight Arrow Connector 21"/>
          <p:cNvCxnSpPr>
            <a:stCxn id="10" idx="7"/>
            <a:endCxn id="8" idx="5"/>
          </p:cNvCxnSpPr>
          <p:nvPr/>
        </p:nvCxnSpPr>
        <p:spPr>
          <a:xfrm flipV="1">
            <a:off x="2703356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27"/>
          <p:cNvCxnSpPr>
            <a:stCxn id="11" idx="3"/>
            <a:endCxn id="10" idx="7"/>
          </p:cNvCxnSpPr>
          <p:nvPr/>
        </p:nvCxnSpPr>
        <p:spPr>
          <a:xfrm flipH="1">
            <a:off x="2703356" y="4984006"/>
            <a:ext cx="1683149" cy="1241753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27"/>
          <p:cNvCxnSpPr>
            <a:stCxn id="12" idx="0"/>
            <a:endCxn id="11" idx="4"/>
          </p:cNvCxnSpPr>
          <p:nvPr/>
        </p:nvCxnSpPr>
        <p:spPr>
          <a:xfrm flipV="1">
            <a:off x="4539257" y="5047278"/>
            <a:ext cx="0" cy="107888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36"/>
          <p:cNvSpPr txBox="1"/>
          <p:nvPr/>
        </p:nvSpPr>
        <p:spPr>
          <a:xfrm>
            <a:off x="2654248" y="531406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1" name="TextBox 36"/>
          <p:cNvSpPr txBox="1"/>
          <p:nvPr/>
        </p:nvSpPr>
        <p:spPr>
          <a:xfrm>
            <a:off x="5220855" y="600735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2" name="TextBox 32"/>
          <p:cNvSpPr txBox="1"/>
          <p:nvPr/>
        </p:nvSpPr>
        <p:spPr>
          <a:xfrm>
            <a:off x="3531929" y="6365803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3" name="TextBox 36"/>
          <p:cNvSpPr txBox="1"/>
          <p:nvPr/>
        </p:nvSpPr>
        <p:spPr>
          <a:xfrm>
            <a:off x="2030982" y="538918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4" name="TextBox 36"/>
          <p:cNvSpPr txBox="1"/>
          <p:nvPr/>
        </p:nvSpPr>
        <p:spPr>
          <a:xfrm>
            <a:off x="1438190" y="6043747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5224575" y="2246181"/>
            <a:ext cx="3657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1) s – a – b – c – d – t  , 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4</a:t>
            </a:r>
            <a:r>
              <a:rPr lang="tr-TR" dirty="0" smtClean="0">
                <a:latin typeface="Comic Sans MS" panose="030F0702030302020204" pitchFamily="66" charset="0"/>
              </a:rPr>
              <a:t>    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Dikdörtgen 33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29451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56754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2334580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2334580" y="61624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323233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323233" y="6126163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7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1125530" y="4831254"/>
            <a:ext cx="1209050" cy="62175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1125530" y="5758516"/>
            <a:ext cx="1209050" cy="61999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1"/>
            <a:endCxn id="8" idx="3"/>
          </p:cNvCxnSpPr>
          <p:nvPr/>
        </p:nvCxnSpPr>
        <p:spPr>
          <a:xfrm flipV="1">
            <a:off x="2397852" y="4984006"/>
            <a:ext cx="0" cy="124175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1"/>
          <p:cNvCxnSpPr>
            <a:stCxn id="8" idx="6"/>
            <a:endCxn id="11" idx="2"/>
          </p:cNvCxnSpPr>
          <p:nvPr/>
        </p:nvCxnSpPr>
        <p:spPr>
          <a:xfrm>
            <a:off x="2766628" y="4831254"/>
            <a:ext cx="1556605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3"/>
          <p:cNvCxnSpPr>
            <a:stCxn id="10" idx="5"/>
            <a:endCxn id="12" idx="3"/>
          </p:cNvCxnSpPr>
          <p:nvPr/>
        </p:nvCxnSpPr>
        <p:spPr>
          <a:xfrm flipV="1">
            <a:off x="2703356" y="6494939"/>
            <a:ext cx="1683149" cy="3632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4755281" y="5758516"/>
            <a:ext cx="1104128" cy="583671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7"/>
          <p:cNvCxnSpPr>
            <a:stCxn id="11" idx="6"/>
            <a:endCxn id="13" idx="1"/>
          </p:cNvCxnSpPr>
          <p:nvPr/>
        </p:nvCxnSpPr>
        <p:spPr>
          <a:xfrm>
            <a:off x="4755281" y="4831254"/>
            <a:ext cx="1104128" cy="62175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32"/>
          <p:cNvSpPr txBox="1"/>
          <p:nvPr/>
        </p:nvSpPr>
        <p:spPr>
          <a:xfrm>
            <a:off x="4261640" y="549012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35"/>
          <p:cNvSpPr txBox="1"/>
          <p:nvPr/>
        </p:nvSpPr>
        <p:spPr>
          <a:xfrm>
            <a:off x="1404587" y="483125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36"/>
          <p:cNvSpPr txBox="1"/>
          <p:nvPr/>
        </p:nvSpPr>
        <p:spPr>
          <a:xfrm>
            <a:off x="3238158" y="52292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37"/>
          <p:cNvSpPr txBox="1"/>
          <p:nvPr/>
        </p:nvSpPr>
        <p:spPr>
          <a:xfrm>
            <a:off x="3261018" y="478229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38"/>
          <p:cNvSpPr txBox="1"/>
          <p:nvPr/>
        </p:nvSpPr>
        <p:spPr>
          <a:xfrm>
            <a:off x="5150323" y="479934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20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1" name="Straight Arrow Connector 21"/>
          <p:cNvCxnSpPr>
            <a:stCxn id="10" idx="7"/>
            <a:endCxn id="8" idx="5"/>
          </p:cNvCxnSpPr>
          <p:nvPr/>
        </p:nvCxnSpPr>
        <p:spPr>
          <a:xfrm flipV="1">
            <a:off x="2703356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27"/>
          <p:cNvCxnSpPr>
            <a:stCxn id="11" idx="2"/>
            <a:endCxn id="10" idx="7"/>
          </p:cNvCxnSpPr>
          <p:nvPr/>
        </p:nvCxnSpPr>
        <p:spPr>
          <a:xfrm flipH="1">
            <a:off x="2703356" y="4831254"/>
            <a:ext cx="1619877" cy="1394505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27"/>
          <p:cNvCxnSpPr>
            <a:stCxn id="12" idx="0"/>
            <a:endCxn id="11" idx="4"/>
          </p:cNvCxnSpPr>
          <p:nvPr/>
        </p:nvCxnSpPr>
        <p:spPr>
          <a:xfrm flipV="1">
            <a:off x="4539257" y="5047278"/>
            <a:ext cx="0" cy="107888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36"/>
          <p:cNvSpPr txBox="1"/>
          <p:nvPr/>
        </p:nvSpPr>
        <p:spPr>
          <a:xfrm>
            <a:off x="2654248" y="531406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1" name="TextBox 36"/>
          <p:cNvSpPr txBox="1"/>
          <p:nvPr/>
        </p:nvSpPr>
        <p:spPr>
          <a:xfrm>
            <a:off x="5123154" y="5724917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2" name="TextBox 32"/>
          <p:cNvSpPr txBox="1"/>
          <p:nvPr/>
        </p:nvSpPr>
        <p:spPr>
          <a:xfrm>
            <a:off x="3491880" y="6516052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3" name="TextBox 36"/>
          <p:cNvSpPr txBox="1"/>
          <p:nvPr/>
        </p:nvSpPr>
        <p:spPr>
          <a:xfrm>
            <a:off x="2030982" y="538918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4" name="TextBox 36"/>
          <p:cNvSpPr txBox="1"/>
          <p:nvPr/>
        </p:nvSpPr>
        <p:spPr>
          <a:xfrm>
            <a:off x="1438190" y="6043747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5224575" y="2246181"/>
            <a:ext cx="3657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1)  s – a – b – c – d – t  , 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4</a:t>
            </a:r>
            <a:r>
              <a:rPr lang="tr-TR" dirty="0" smtClean="0">
                <a:latin typeface="Comic Sans MS" panose="030F0702030302020204" pitchFamily="66" charset="0"/>
              </a:rPr>
              <a:t>    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22" name="Düz Ok Bağlayıcısı 21"/>
          <p:cNvCxnSpPr>
            <a:stCxn id="10" idx="6"/>
            <a:endCxn id="11" idx="3"/>
          </p:cNvCxnSpPr>
          <p:nvPr/>
        </p:nvCxnSpPr>
        <p:spPr>
          <a:xfrm flipV="1">
            <a:off x="2766628" y="4984006"/>
            <a:ext cx="1619877" cy="139450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6"/>
          <p:cNvSpPr txBox="1"/>
          <p:nvPr/>
        </p:nvSpPr>
        <p:spPr>
          <a:xfrm>
            <a:off x="3562991" y="560427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5" name="Düz Ok Bağlayıcısı 24"/>
          <p:cNvCxnSpPr>
            <a:stCxn id="11" idx="1"/>
            <a:endCxn id="8" idx="7"/>
          </p:cNvCxnSpPr>
          <p:nvPr/>
        </p:nvCxnSpPr>
        <p:spPr>
          <a:xfrm flipH="1">
            <a:off x="2703356" y="4678502"/>
            <a:ext cx="1683149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36"/>
          <p:cNvSpPr txBox="1"/>
          <p:nvPr/>
        </p:nvSpPr>
        <p:spPr>
          <a:xfrm>
            <a:off x="3401023" y="437438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3" name="Düz Ok Bağlayıcısı 42"/>
          <p:cNvCxnSpPr>
            <a:stCxn id="8" idx="3"/>
            <a:endCxn id="7" idx="6"/>
          </p:cNvCxnSpPr>
          <p:nvPr/>
        </p:nvCxnSpPr>
        <p:spPr>
          <a:xfrm flipH="1">
            <a:off x="1188802" y="4984006"/>
            <a:ext cx="1209050" cy="62175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36"/>
          <p:cNvSpPr txBox="1"/>
          <p:nvPr/>
        </p:nvSpPr>
        <p:spPr>
          <a:xfrm>
            <a:off x="1564382" y="5284309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7" name="Straight Arrow Connector 25"/>
          <p:cNvCxnSpPr>
            <a:stCxn id="10" idx="6"/>
            <a:endCxn id="12" idx="2"/>
          </p:cNvCxnSpPr>
          <p:nvPr/>
        </p:nvCxnSpPr>
        <p:spPr>
          <a:xfrm flipV="1">
            <a:off x="2766628" y="6342187"/>
            <a:ext cx="1556605" cy="3632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36"/>
          <p:cNvSpPr txBox="1"/>
          <p:nvPr/>
        </p:nvSpPr>
        <p:spPr>
          <a:xfrm>
            <a:off x="3506739" y="605224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Metin kutusu 50"/>
          <p:cNvSpPr txBox="1"/>
          <p:nvPr/>
        </p:nvSpPr>
        <p:spPr>
          <a:xfrm>
            <a:off x="5712674" y="6236912"/>
            <a:ext cx="2404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r</a:t>
            </a:r>
            <a:r>
              <a:rPr lang="tr-TR" u="sng" dirty="0" err="1" smtClean="0">
                <a:latin typeface="Comic Sans MS" panose="030F0702030302020204" pitchFamily="66" charset="0"/>
              </a:rPr>
              <a:t>esidual</a:t>
            </a:r>
            <a:r>
              <a:rPr lang="tr-TR" u="sng" dirty="0" smtClean="0">
                <a:latin typeface="Comic Sans MS" panose="030F0702030302020204" pitchFamily="66" charset="0"/>
              </a:rPr>
              <a:t> network </a:t>
            </a:r>
            <a:r>
              <a:rPr lang="tr-TR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u="sng" baseline="-25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tr-TR" u="sng" dirty="0" smtClean="0">
                <a:latin typeface="Comic Sans MS" panose="030F0702030302020204" pitchFamily="66" charset="0"/>
              </a:rPr>
              <a:t> </a:t>
            </a:r>
            <a:endParaRPr lang="tr-TR" u="sng" dirty="0">
              <a:latin typeface="Comic Sans MS" panose="030F0702030302020204" pitchFamily="66" charset="0"/>
            </a:endParaRPr>
          </a:p>
        </p:txBody>
      </p:sp>
      <p:sp>
        <p:nvSpPr>
          <p:cNvPr id="52" name="Dikdörtgen 51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03384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56754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2334580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2334580" y="61624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323233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323233" y="6126163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7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1125530" y="4831254"/>
            <a:ext cx="1209050" cy="62175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1125530" y="5758516"/>
            <a:ext cx="1209050" cy="61999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1"/>
            <a:endCxn id="8" idx="3"/>
          </p:cNvCxnSpPr>
          <p:nvPr/>
        </p:nvCxnSpPr>
        <p:spPr>
          <a:xfrm flipV="1">
            <a:off x="2397852" y="4984006"/>
            <a:ext cx="0" cy="1241753"/>
          </a:xfrm>
          <a:prstGeom prst="straightConnector1">
            <a:avLst/>
          </a:prstGeom>
          <a:ln>
            <a:solidFill>
              <a:srgbClr val="FF0000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1"/>
          <p:cNvCxnSpPr>
            <a:stCxn id="8" idx="6"/>
            <a:endCxn id="11" idx="2"/>
          </p:cNvCxnSpPr>
          <p:nvPr/>
        </p:nvCxnSpPr>
        <p:spPr>
          <a:xfrm>
            <a:off x="2766628" y="4831254"/>
            <a:ext cx="1556605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3"/>
          <p:cNvCxnSpPr>
            <a:stCxn id="10" idx="5"/>
            <a:endCxn id="12" idx="3"/>
          </p:cNvCxnSpPr>
          <p:nvPr/>
        </p:nvCxnSpPr>
        <p:spPr>
          <a:xfrm flipV="1">
            <a:off x="2703356" y="6494939"/>
            <a:ext cx="1683149" cy="36324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4755281" y="5758516"/>
            <a:ext cx="1104128" cy="583671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7"/>
          <p:cNvCxnSpPr>
            <a:stCxn id="11" idx="6"/>
            <a:endCxn id="13" idx="1"/>
          </p:cNvCxnSpPr>
          <p:nvPr/>
        </p:nvCxnSpPr>
        <p:spPr>
          <a:xfrm>
            <a:off x="4755281" y="4831254"/>
            <a:ext cx="1104128" cy="62175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32"/>
          <p:cNvSpPr txBox="1"/>
          <p:nvPr/>
        </p:nvSpPr>
        <p:spPr>
          <a:xfrm>
            <a:off x="4261640" y="549012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35"/>
          <p:cNvSpPr txBox="1"/>
          <p:nvPr/>
        </p:nvSpPr>
        <p:spPr>
          <a:xfrm>
            <a:off x="1404587" y="483125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36"/>
          <p:cNvSpPr txBox="1"/>
          <p:nvPr/>
        </p:nvSpPr>
        <p:spPr>
          <a:xfrm>
            <a:off x="3238158" y="52292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37"/>
          <p:cNvSpPr txBox="1"/>
          <p:nvPr/>
        </p:nvSpPr>
        <p:spPr>
          <a:xfrm>
            <a:off x="3261018" y="478229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38"/>
          <p:cNvSpPr txBox="1"/>
          <p:nvPr/>
        </p:nvSpPr>
        <p:spPr>
          <a:xfrm>
            <a:off x="5150323" y="479934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20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1" name="Straight Arrow Connector 21"/>
          <p:cNvCxnSpPr>
            <a:stCxn id="10" idx="7"/>
            <a:endCxn id="8" idx="5"/>
          </p:cNvCxnSpPr>
          <p:nvPr/>
        </p:nvCxnSpPr>
        <p:spPr>
          <a:xfrm flipV="1">
            <a:off x="2703356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27"/>
          <p:cNvCxnSpPr>
            <a:stCxn id="11" idx="2"/>
            <a:endCxn id="10" idx="7"/>
          </p:cNvCxnSpPr>
          <p:nvPr/>
        </p:nvCxnSpPr>
        <p:spPr>
          <a:xfrm flipH="1">
            <a:off x="2703356" y="4831254"/>
            <a:ext cx="1619877" cy="1394505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27"/>
          <p:cNvCxnSpPr>
            <a:stCxn id="12" idx="0"/>
            <a:endCxn id="11" idx="4"/>
          </p:cNvCxnSpPr>
          <p:nvPr/>
        </p:nvCxnSpPr>
        <p:spPr>
          <a:xfrm flipV="1">
            <a:off x="4539257" y="5047278"/>
            <a:ext cx="0" cy="1078885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36"/>
          <p:cNvSpPr txBox="1"/>
          <p:nvPr/>
        </p:nvSpPr>
        <p:spPr>
          <a:xfrm>
            <a:off x="2654248" y="531406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1" name="TextBox 36"/>
          <p:cNvSpPr txBox="1"/>
          <p:nvPr/>
        </p:nvSpPr>
        <p:spPr>
          <a:xfrm>
            <a:off x="5123154" y="5724917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2" name="TextBox 32"/>
          <p:cNvSpPr txBox="1"/>
          <p:nvPr/>
        </p:nvSpPr>
        <p:spPr>
          <a:xfrm>
            <a:off x="3491880" y="6516052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3" name="TextBox 36"/>
          <p:cNvSpPr txBox="1"/>
          <p:nvPr/>
        </p:nvSpPr>
        <p:spPr>
          <a:xfrm>
            <a:off x="2030982" y="538918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4" name="TextBox 36"/>
          <p:cNvSpPr txBox="1"/>
          <p:nvPr/>
        </p:nvSpPr>
        <p:spPr>
          <a:xfrm>
            <a:off x="1438190" y="6043747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5224575" y="2246181"/>
            <a:ext cx="36575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tr-TR" dirty="0" smtClean="0">
                <a:latin typeface="Comic Sans MS" panose="030F0702030302020204" pitchFamily="66" charset="0"/>
              </a:rPr>
              <a:t>s – a – b – c – d – t  , 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4</a:t>
            </a:r>
          </a:p>
          <a:p>
            <a:pPr marL="342900" indent="-342900">
              <a:buAutoNum type="arabicParenR"/>
            </a:pPr>
            <a:endParaRPr lang="tr-TR" dirty="0" smtClean="0"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>
                <a:latin typeface="Comic Sans MS" panose="030F0702030302020204" pitchFamily="66" charset="0"/>
              </a:rPr>
              <a:t>s – a – </a:t>
            </a:r>
            <a:r>
              <a:rPr lang="tr-TR" dirty="0" smtClean="0">
                <a:latin typeface="Comic Sans MS" panose="030F0702030302020204" pitchFamily="66" charset="0"/>
              </a:rPr>
              <a:t>c </a:t>
            </a:r>
            <a:r>
              <a:rPr lang="tr-TR" dirty="0">
                <a:latin typeface="Comic Sans MS" panose="030F0702030302020204" pitchFamily="66" charset="0"/>
              </a:rPr>
              <a:t>– </a:t>
            </a:r>
            <a:r>
              <a:rPr lang="tr-TR" dirty="0" smtClean="0">
                <a:latin typeface="Comic Sans MS" panose="030F0702030302020204" pitchFamily="66" charset="0"/>
              </a:rPr>
              <a:t>d </a:t>
            </a:r>
            <a:r>
              <a:rPr lang="tr-TR" dirty="0">
                <a:latin typeface="Comic Sans MS" panose="030F0702030302020204" pitchFamily="66" charset="0"/>
              </a:rPr>
              <a:t>– </a:t>
            </a:r>
            <a:r>
              <a:rPr lang="tr-TR" dirty="0" smtClean="0">
                <a:latin typeface="Comic Sans MS" panose="030F0702030302020204" pitchFamily="66" charset="0"/>
              </a:rPr>
              <a:t>b </a:t>
            </a:r>
            <a:r>
              <a:rPr lang="tr-TR" dirty="0">
                <a:latin typeface="Comic Sans MS" panose="030F0702030302020204" pitchFamily="66" charset="0"/>
              </a:rPr>
              <a:t>– t  , 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7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dirty="0" smtClean="0">
                <a:latin typeface="Comic Sans MS" panose="030F0702030302020204" pitchFamily="66" charset="0"/>
              </a:rPr>
              <a:t>    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22" name="Düz Ok Bağlayıcısı 21"/>
          <p:cNvCxnSpPr>
            <a:stCxn id="10" idx="6"/>
            <a:endCxn id="11" idx="3"/>
          </p:cNvCxnSpPr>
          <p:nvPr/>
        </p:nvCxnSpPr>
        <p:spPr>
          <a:xfrm flipV="1">
            <a:off x="2766628" y="4984006"/>
            <a:ext cx="1619877" cy="139450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6"/>
          <p:cNvSpPr txBox="1"/>
          <p:nvPr/>
        </p:nvSpPr>
        <p:spPr>
          <a:xfrm>
            <a:off x="3562991" y="560427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5" name="Düz Ok Bağlayıcısı 24"/>
          <p:cNvCxnSpPr>
            <a:stCxn id="11" idx="1"/>
            <a:endCxn id="8" idx="7"/>
          </p:cNvCxnSpPr>
          <p:nvPr/>
        </p:nvCxnSpPr>
        <p:spPr>
          <a:xfrm flipH="1">
            <a:off x="2703356" y="4678502"/>
            <a:ext cx="1683149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36"/>
          <p:cNvSpPr txBox="1"/>
          <p:nvPr/>
        </p:nvSpPr>
        <p:spPr>
          <a:xfrm>
            <a:off x="3401023" y="437438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3" name="Düz Ok Bağlayıcısı 42"/>
          <p:cNvCxnSpPr>
            <a:stCxn id="8" idx="3"/>
            <a:endCxn id="7" idx="6"/>
          </p:cNvCxnSpPr>
          <p:nvPr/>
        </p:nvCxnSpPr>
        <p:spPr>
          <a:xfrm flipH="1">
            <a:off x="1188802" y="4984006"/>
            <a:ext cx="1209050" cy="62175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36"/>
          <p:cNvSpPr txBox="1"/>
          <p:nvPr/>
        </p:nvSpPr>
        <p:spPr>
          <a:xfrm>
            <a:off x="1564382" y="5284309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7" name="Straight Arrow Connector 25"/>
          <p:cNvCxnSpPr>
            <a:stCxn id="10" idx="6"/>
            <a:endCxn id="12" idx="2"/>
          </p:cNvCxnSpPr>
          <p:nvPr/>
        </p:nvCxnSpPr>
        <p:spPr>
          <a:xfrm flipV="1">
            <a:off x="2766628" y="6342187"/>
            <a:ext cx="1556605" cy="3632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36"/>
          <p:cNvSpPr txBox="1"/>
          <p:nvPr/>
        </p:nvSpPr>
        <p:spPr>
          <a:xfrm>
            <a:off x="3506739" y="605224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Metin kutusu 50"/>
          <p:cNvSpPr txBox="1"/>
          <p:nvPr/>
        </p:nvSpPr>
        <p:spPr>
          <a:xfrm>
            <a:off x="5712674" y="6236912"/>
            <a:ext cx="2404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r</a:t>
            </a:r>
            <a:r>
              <a:rPr lang="tr-TR" u="sng" dirty="0" err="1" smtClean="0">
                <a:latin typeface="Comic Sans MS" panose="030F0702030302020204" pitchFamily="66" charset="0"/>
              </a:rPr>
              <a:t>esidual</a:t>
            </a:r>
            <a:r>
              <a:rPr lang="tr-TR" u="sng" dirty="0" smtClean="0">
                <a:latin typeface="Comic Sans MS" panose="030F0702030302020204" pitchFamily="66" charset="0"/>
              </a:rPr>
              <a:t> network </a:t>
            </a:r>
            <a:r>
              <a:rPr lang="tr-TR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u="sng" baseline="-25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tr-TR" u="sng" dirty="0" smtClean="0">
                <a:latin typeface="Comic Sans MS" panose="030F0702030302020204" pitchFamily="66" charset="0"/>
              </a:rPr>
              <a:t> </a:t>
            </a:r>
            <a:endParaRPr lang="tr-TR" u="sng" dirty="0">
              <a:latin typeface="Comic Sans MS" panose="030F0702030302020204" pitchFamily="66" charset="0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875250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56754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2334580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2334580" y="61624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323233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323233" y="6126163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7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1125530" y="4831254"/>
            <a:ext cx="1209050" cy="62175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1125530" y="5758516"/>
            <a:ext cx="1209050" cy="61999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1"/>
            <a:endCxn id="8" idx="3"/>
          </p:cNvCxnSpPr>
          <p:nvPr/>
        </p:nvCxnSpPr>
        <p:spPr>
          <a:xfrm flipV="1">
            <a:off x="2397852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1"/>
          <p:cNvCxnSpPr>
            <a:stCxn id="8" idx="6"/>
            <a:endCxn id="11" idx="2"/>
          </p:cNvCxnSpPr>
          <p:nvPr/>
        </p:nvCxnSpPr>
        <p:spPr>
          <a:xfrm>
            <a:off x="2766628" y="4831254"/>
            <a:ext cx="1556605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3"/>
          <p:cNvCxnSpPr>
            <a:stCxn id="10" idx="5"/>
            <a:endCxn id="12" idx="3"/>
          </p:cNvCxnSpPr>
          <p:nvPr/>
        </p:nvCxnSpPr>
        <p:spPr>
          <a:xfrm flipV="1">
            <a:off x="2703356" y="6494939"/>
            <a:ext cx="1683149" cy="3632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4755281" y="5758516"/>
            <a:ext cx="1104128" cy="583671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7"/>
          <p:cNvCxnSpPr>
            <a:stCxn id="11" idx="6"/>
            <a:endCxn id="13" idx="1"/>
          </p:cNvCxnSpPr>
          <p:nvPr/>
        </p:nvCxnSpPr>
        <p:spPr>
          <a:xfrm>
            <a:off x="4755281" y="4831254"/>
            <a:ext cx="1104128" cy="62175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32"/>
          <p:cNvSpPr txBox="1"/>
          <p:nvPr/>
        </p:nvSpPr>
        <p:spPr>
          <a:xfrm>
            <a:off x="4261640" y="549012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35"/>
          <p:cNvSpPr txBox="1"/>
          <p:nvPr/>
        </p:nvSpPr>
        <p:spPr>
          <a:xfrm>
            <a:off x="1404587" y="483125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36"/>
          <p:cNvSpPr txBox="1"/>
          <p:nvPr/>
        </p:nvSpPr>
        <p:spPr>
          <a:xfrm>
            <a:off x="3238158" y="52292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37"/>
          <p:cNvSpPr txBox="1"/>
          <p:nvPr/>
        </p:nvSpPr>
        <p:spPr>
          <a:xfrm>
            <a:off x="3261018" y="478229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38"/>
          <p:cNvSpPr txBox="1"/>
          <p:nvPr/>
        </p:nvSpPr>
        <p:spPr>
          <a:xfrm>
            <a:off x="5150323" y="4799340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13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1" name="Straight Arrow Connector 21"/>
          <p:cNvCxnSpPr>
            <a:stCxn id="10" idx="7"/>
            <a:endCxn id="8" idx="5"/>
          </p:cNvCxnSpPr>
          <p:nvPr/>
        </p:nvCxnSpPr>
        <p:spPr>
          <a:xfrm flipV="1">
            <a:off x="2703356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27"/>
          <p:cNvCxnSpPr>
            <a:stCxn id="11" idx="2"/>
            <a:endCxn id="10" idx="7"/>
          </p:cNvCxnSpPr>
          <p:nvPr/>
        </p:nvCxnSpPr>
        <p:spPr>
          <a:xfrm flipH="1">
            <a:off x="2703356" y="4831254"/>
            <a:ext cx="1619877" cy="1394505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27"/>
          <p:cNvCxnSpPr>
            <a:stCxn id="12" idx="0"/>
            <a:endCxn id="11" idx="4"/>
          </p:cNvCxnSpPr>
          <p:nvPr/>
        </p:nvCxnSpPr>
        <p:spPr>
          <a:xfrm flipV="1">
            <a:off x="4539257" y="5047278"/>
            <a:ext cx="0" cy="1078885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36"/>
          <p:cNvSpPr txBox="1"/>
          <p:nvPr/>
        </p:nvSpPr>
        <p:spPr>
          <a:xfrm>
            <a:off x="2654248" y="5314066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1" name="TextBox 36"/>
          <p:cNvSpPr txBox="1"/>
          <p:nvPr/>
        </p:nvSpPr>
        <p:spPr>
          <a:xfrm>
            <a:off x="5123154" y="5724917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2" name="TextBox 32"/>
          <p:cNvSpPr txBox="1"/>
          <p:nvPr/>
        </p:nvSpPr>
        <p:spPr>
          <a:xfrm>
            <a:off x="3491880" y="651605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3" name="TextBox 36"/>
          <p:cNvSpPr txBox="1"/>
          <p:nvPr/>
        </p:nvSpPr>
        <p:spPr>
          <a:xfrm>
            <a:off x="2086030" y="538918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4" name="TextBox 36"/>
          <p:cNvSpPr txBox="1"/>
          <p:nvPr/>
        </p:nvSpPr>
        <p:spPr>
          <a:xfrm>
            <a:off x="1438190" y="6043747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5224575" y="2246181"/>
            <a:ext cx="36575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tr-TR" dirty="0" smtClean="0">
                <a:latin typeface="Comic Sans MS" panose="030F0702030302020204" pitchFamily="66" charset="0"/>
              </a:rPr>
              <a:t>s – a – b – c – d – t  , 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4</a:t>
            </a:r>
          </a:p>
          <a:p>
            <a:pPr marL="342900" indent="-342900">
              <a:buAutoNum type="arabicParenR"/>
            </a:pPr>
            <a:endParaRPr lang="tr-TR" dirty="0" smtClean="0"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>
                <a:latin typeface="Comic Sans MS" panose="030F0702030302020204" pitchFamily="66" charset="0"/>
              </a:rPr>
              <a:t>s – a – </a:t>
            </a:r>
            <a:r>
              <a:rPr lang="tr-TR" dirty="0" smtClean="0">
                <a:latin typeface="Comic Sans MS" panose="030F0702030302020204" pitchFamily="66" charset="0"/>
              </a:rPr>
              <a:t>c </a:t>
            </a:r>
            <a:r>
              <a:rPr lang="tr-TR" dirty="0">
                <a:latin typeface="Comic Sans MS" panose="030F0702030302020204" pitchFamily="66" charset="0"/>
              </a:rPr>
              <a:t>– </a:t>
            </a:r>
            <a:r>
              <a:rPr lang="tr-TR" dirty="0" smtClean="0">
                <a:latin typeface="Comic Sans MS" panose="030F0702030302020204" pitchFamily="66" charset="0"/>
              </a:rPr>
              <a:t>d </a:t>
            </a:r>
            <a:r>
              <a:rPr lang="tr-TR" dirty="0">
                <a:latin typeface="Comic Sans MS" panose="030F0702030302020204" pitchFamily="66" charset="0"/>
              </a:rPr>
              <a:t>– </a:t>
            </a:r>
            <a:r>
              <a:rPr lang="tr-TR" dirty="0" smtClean="0">
                <a:latin typeface="Comic Sans MS" panose="030F0702030302020204" pitchFamily="66" charset="0"/>
              </a:rPr>
              <a:t>b </a:t>
            </a:r>
            <a:r>
              <a:rPr lang="tr-TR" dirty="0">
                <a:latin typeface="Comic Sans MS" panose="030F0702030302020204" pitchFamily="66" charset="0"/>
              </a:rPr>
              <a:t>– t  , 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7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dirty="0" smtClean="0">
                <a:latin typeface="Comic Sans MS" panose="030F0702030302020204" pitchFamily="66" charset="0"/>
              </a:rPr>
              <a:t>    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22" name="Düz Ok Bağlayıcısı 21"/>
          <p:cNvCxnSpPr>
            <a:stCxn id="10" idx="6"/>
            <a:endCxn id="11" idx="3"/>
          </p:cNvCxnSpPr>
          <p:nvPr/>
        </p:nvCxnSpPr>
        <p:spPr>
          <a:xfrm flipV="1">
            <a:off x="2766628" y="4984006"/>
            <a:ext cx="1619877" cy="139450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6"/>
          <p:cNvSpPr txBox="1"/>
          <p:nvPr/>
        </p:nvSpPr>
        <p:spPr>
          <a:xfrm>
            <a:off x="3562991" y="560427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5" name="Düz Ok Bağlayıcısı 24"/>
          <p:cNvCxnSpPr>
            <a:stCxn id="11" idx="1"/>
            <a:endCxn id="8" idx="7"/>
          </p:cNvCxnSpPr>
          <p:nvPr/>
        </p:nvCxnSpPr>
        <p:spPr>
          <a:xfrm flipH="1">
            <a:off x="2703356" y="4678502"/>
            <a:ext cx="1683149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36"/>
          <p:cNvSpPr txBox="1"/>
          <p:nvPr/>
        </p:nvSpPr>
        <p:spPr>
          <a:xfrm>
            <a:off x="3401023" y="437438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3" name="Düz Ok Bağlayıcısı 42"/>
          <p:cNvCxnSpPr>
            <a:stCxn id="8" idx="3"/>
            <a:endCxn id="7" idx="6"/>
          </p:cNvCxnSpPr>
          <p:nvPr/>
        </p:nvCxnSpPr>
        <p:spPr>
          <a:xfrm flipH="1">
            <a:off x="1188802" y="4984006"/>
            <a:ext cx="1209050" cy="62175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36"/>
          <p:cNvSpPr txBox="1"/>
          <p:nvPr/>
        </p:nvSpPr>
        <p:spPr>
          <a:xfrm>
            <a:off x="1564382" y="5284309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7" name="Straight Arrow Connector 25"/>
          <p:cNvCxnSpPr>
            <a:stCxn id="10" idx="6"/>
            <a:endCxn id="12" idx="2"/>
          </p:cNvCxnSpPr>
          <p:nvPr/>
        </p:nvCxnSpPr>
        <p:spPr>
          <a:xfrm flipV="1">
            <a:off x="2766628" y="6342187"/>
            <a:ext cx="1556605" cy="3632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36"/>
          <p:cNvSpPr txBox="1"/>
          <p:nvPr/>
        </p:nvSpPr>
        <p:spPr>
          <a:xfrm>
            <a:off x="3506739" y="6052246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Metin kutusu 50"/>
          <p:cNvSpPr txBox="1"/>
          <p:nvPr/>
        </p:nvSpPr>
        <p:spPr>
          <a:xfrm>
            <a:off x="5712674" y="6236912"/>
            <a:ext cx="2404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r</a:t>
            </a:r>
            <a:r>
              <a:rPr lang="tr-TR" u="sng" dirty="0" err="1" smtClean="0">
                <a:latin typeface="Comic Sans MS" panose="030F0702030302020204" pitchFamily="66" charset="0"/>
              </a:rPr>
              <a:t>esidual</a:t>
            </a:r>
            <a:r>
              <a:rPr lang="tr-TR" u="sng" dirty="0" smtClean="0">
                <a:latin typeface="Comic Sans MS" panose="030F0702030302020204" pitchFamily="66" charset="0"/>
              </a:rPr>
              <a:t> network </a:t>
            </a:r>
            <a:r>
              <a:rPr lang="tr-TR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u="sng" baseline="-25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tr-TR" u="sng" dirty="0" smtClean="0">
                <a:latin typeface="Comic Sans MS" panose="030F0702030302020204" pitchFamily="66" charset="0"/>
              </a:rPr>
              <a:t> </a:t>
            </a:r>
            <a:endParaRPr lang="tr-TR" u="sng" dirty="0">
              <a:latin typeface="Comic Sans MS" panose="030F0702030302020204" pitchFamily="66" charset="0"/>
            </a:endParaRPr>
          </a:p>
        </p:txBody>
      </p:sp>
      <p:cxnSp>
        <p:nvCxnSpPr>
          <p:cNvPr id="4" name="Düz Ok Bağlayıcısı 3"/>
          <p:cNvCxnSpPr>
            <a:stCxn id="13" idx="2"/>
            <a:endCxn id="11" idx="5"/>
          </p:cNvCxnSpPr>
          <p:nvPr/>
        </p:nvCxnSpPr>
        <p:spPr>
          <a:xfrm flipH="1" flipV="1">
            <a:off x="4692009" y="4984006"/>
            <a:ext cx="1104128" cy="6217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32"/>
          <p:cNvSpPr txBox="1"/>
          <p:nvPr/>
        </p:nvSpPr>
        <p:spPr>
          <a:xfrm>
            <a:off x="4959392" y="526624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8" name="Dikdörtgen 47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48039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56754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2334580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2334580" y="61624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323233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323233" y="6126163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7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1125530" y="4831254"/>
            <a:ext cx="1209050" cy="62175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1125530" y="5758516"/>
            <a:ext cx="1209050" cy="619995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1"/>
            <a:endCxn id="8" idx="3"/>
          </p:cNvCxnSpPr>
          <p:nvPr/>
        </p:nvCxnSpPr>
        <p:spPr>
          <a:xfrm flipV="1">
            <a:off x="2397852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1"/>
          <p:cNvCxnSpPr>
            <a:stCxn id="8" idx="6"/>
            <a:endCxn id="11" idx="2"/>
          </p:cNvCxnSpPr>
          <p:nvPr/>
        </p:nvCxnSpPr>
        <p:spPr>
          <a:xfrm>
            <a:off x="2766628" y="4831254"/>
            <a:ext cx="1556605" cy="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3"/>
          <p:cNvCxnSpPr>
            <a:stCxn id="10" idx="5"/>
            <a:endCxn id="12" idx="3"/>
          </p:cNvCxnSpPr>
          <p:nvPr/>
        </p:nvCxnSpPr>
        <p:spPr>
          <a:xfrm flipV="1">
            <a:off x="2703356" y="6494939"/>
            <a:ext cx="1683149" cy="3632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4755281" y="5758516"/>
            <a:ext cx="1104128" cy="583671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7"/>
          <p:cNvCxnSpPr>
            <a:stCxn id="11" idx="6"/>
            <a:endCxn id="13" idx="1"/>
          </p:cNvCxnSpPr>
          <p:nvPr/>
        </p:nvCxnSpPr>
        <p:spPr>
          <a:xfrm>
            <a:off x="4755281" y="4831254"/>
            <a:ext cx="1104128" cy="62175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32"/>
          <p:cNvSpPr txBox="1"/>
          <p:nvPr/>
        </p:nvSpPr>
        <p:spPr>
          <a:xfrm>
            <a:off x="4261640" y="549012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35"/>
          <p:cNvSpPr txBox="1"/>
          <p:nvPr/>
        </p:nvSpPr>
        <p:spPr>
          <a:xfrm>
            <a:off x="1404587" y="483125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36"/>
          <p:cNvSpPr txBox="1"/>
          <p:nvPr/>
        </p:nvSpPr>
        <p:spPr>
          <a:xfrm>
            <a:off x="3238158" y="52292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37"/>
          <p:cNvSpPr txBox="1"/>
          <p:nvPr/>
        </p:nvSpPr>
        <p:spPr>
          <a:xfrm>
            <a:off x="3261018" y="478229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38"/>
          <p:cNvSpPr txBox="1"/>
          <p:nvPr/>
        </p:nvSpPr>
        <p:spPr>
          <a:xfrm>
            <a:off x="5150323" y="4799340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13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1" name="Straight Arrow Connector 21"/>
          <p:cNvCxnSpPr>
            <a:stCxn id="10" idx="7"/>
            <a:endCxn id="8" idx="5"/>
          </p:cNvCxnSpPr>
          <p:nvPr/>
        </p:nvCxnSpPr>
        <p:spPr>
          <a:xfrm flipV="1">
            <a:off x="2703356" y="4984006"/>
            <a:ext cx="0" cy="1241753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27"/>
          <p:cNvCxnSpPr>
            <a:stCxn id="11" idx="2"/>
            <a:endCxn id="10" idx="7"/>
          </p:cNvCxnSpPr>
          <p:nvPr/>
        </p:nvCxnSpPr>
        <p:spPr>
          <a:xfrm flipH="1">
            <a:off x="2703356" y="4831254"/>
            <a:ext cx="1619877" cy="1394505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27"/>
          <p:cNvCxnSpPr>
            <a:stCxn id="12" idx="0"/>
            <a:endCxn id="11" idx="4"/>
          </p:cNvCxnSpPr>
          <p:nvPr/>
        </p:nvCxnSpPr>
        <p:spPr>
          <a:xfrm flipV="1">
            <a:off x="4539257" y="5047278"/>
            <a:ext cx="0" cy="1078885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36"/>
          <p:cNvSpPr txBox="1"/>
          <p:nvPr/>
        </p:nvSpPr>
        <p:spPr>
          <a:xfrm>
            <a:off x="2654248" y="5314066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1" name="TextBox 36"/>
          <p:cNvSpPr txBox="1"/>
          <p:nvPr/>
        </p:nvSpPr>
        <p:spPr>
          <a:xfrm>
            <a:off x="5123154" y="5724917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2" name="TextBox 32"/>
          <p:cNvSpPr txBox="1"/>
          <p:nvPr/>
        </p:nvSpPr>
        <p:spPr>
          <a:xfrm>
            <a:off x="3491880" y="651605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3" name="TextBox 36"/>
          <p:cNvSpPr txBox="1"/>
          <p:nvPr/>
        </p:nvSpPr>
        <p:spPr>
          <a:xfrm>
            <a:off x="2086030" y="538918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4" name="TextBox 36"/>
          <p:cNvSpPr txBox="1"/>
          <p:nvPr/>
        </p:nvSpPr>
        <p:spPr>
          <a:xfrm>
            <a:off x="1438190" y="6043747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5224575" y="2246181"/>
            <a:ext cx="36575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tr-TR" dirty="0" smtClean="0">
                <a:latin typeface="Comic Sans MS" panose="030F0702030302020204" pitchFamily="66" charset="0"/>
              </a:rPr>
              <a:t>s – a – b – c – d – t  , 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4</a:t>
            </a:r>
          </a:p>
          <a:p>
            <a:pPr marL="342900" indent="-342900">
              <a:buAutoNum type="arabicParenR"/>
            </a:pPr>
            <a:endParaRPr lang="tr-TR" dirty="0" smtClean="0"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>
                <a:latin typeface="Comic Sans MS" panose="030F0702030302020204" pitchFamily="66" charset="0"/>
              </a:rPr>
              <a:t>s – a – </a:t>
            </a:r>
            <a:r>
              <a:rPr lang="tr-TR" dirty="0" smtClean="0">
                <a:latin typeface="Comic Sans MS" panose="030F0702030302020204" pitchFamily="66" charset="0"/>
              </a:rPr>
              <a:t>c </a:t>
            </a:r>
            <a:r>
              <a:rPr lang="tr-TR" dirty="0">
                <a:latin typeface="Comic Sans MS" panose="030F0702030302020204" pitchFamily="66" charset="0"/>
              </a:rPr>
              <a:t>– </a:t>
            </a:r>
            <a:r>
              <a:rPr lang="tr-TR" dirty="0" smtClean="0">
                <a:latin typeface="Comic Sans MS" panose="030F0702030302020204" pitchFamily="66" charset="0"/>
              </a:rPr>
              <a:t>d </a:t>
            </a:r>
            <a:r>
              <a:rPr lang="tr-TR" dirty="0">
                <a:latin typeface="Comic Sans MS" panose="030F0702030302020204" pitchFamily="66" charset="0"/>
              </a:rPr>
              <a:t>– </a:t>
            </a:r>
            <a:r>
              <a:rPr lang="tr-TR" dirty="0" smtClean="0">
                <a:latin typeface="Comic Sans MS" panose="030F0702030302020204" pitchFamily="66" charset="0"/>
              </a:rPr>
              <a:t>b </a:t>
            </a:r>
            <a:r>
              <a:rPr lang="tr-TR" dirty="0">
                <a:latin typeface="Comic Sans MS" panose="030F0702030302020204" pitchFamily="66" charset="0"/>
              </a:rPr>
              <a:t>– t  , 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7</a:t>
            </a:r>
          </a:p>
          <a:p>
            <a:pPr marL="342900" indent="-342900">
              <a:buFontTx/>
              <a:buAutoNum type="arabicParenR"/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>
                <a:latin typeface="Comic Sans MS" panose="030F0702030302020204" pitchFamily="66" charset="0"/>
              </a:rPr>
              <a:t>s – </a:t>
            </a:r>
            <a:r>
              <a:rPr lang="tr-TR" dirty="0" smtClean="0">
                <a:latin typeface="Comic Sans MS" panose="030F0702030302020204" pitchFamily="66" charset="0"/>
              </a:rPr>
              <a:t>c </a:t>
            </a:r>
            <a:r>
              <a:rPr lang="tr-TR" dirty="0">
                <a:latin typeface="Comic Sans MS" panose="030F0702030302020204" pitchFamily="66" charset="0"/>
              </a:rPr>
              <a:t>– </a:t>
            </a:r>
            <a:r>
              <a:rPr lang="tr-TR" dirty="0" smtClean="0">
                <a:latin typeface="Comic Sans MS" panose="030F0702030302020204" pitchFamily="66" charset="0"/>
              </a:rPr>
              <a:t>a </a:t>
            </a:r>
            <a:r>
              <a:rPr lang="tr-TR" dirty="0">
                <a:latin typeface="Comic Sans MS" panose="030F0702030302020204" pitchFamily="66" charset="0"/>
              </a:rPr>
              <a:t>– b – t  , 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8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dirty="0" smtClean="0">
                <a:latin typeface="Comic Sans MS" panose="030F0702030302020204" pitchFamily="66" charset="0"/>
              </a:rPr>
              <a:t>    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22" name="Düz Ok Bağlayıcısı 21"/>
          <p:cNvCxnSpPr>
            <a:stCxn id="10" idx="6"/>
            <a:endCxn id="11" idx="3"/>
          </p:cNvCxnSpPr>
          <p:nvPr/>
        </p:nvCxnSpPr>
        <p:spPr>
          <a:xfrm flipV="1">
            <a:off x="2766628" y="4984006"/>
            <a:ext cx="1619877" cy="139450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6"/>
          <p:cNvSpPr txBox="1"/>
          <p:nvPr/>
        </p:nvSpPr>
        <p:spPr>
          <a:xfrm>
            <a:off x="3562991" y="560427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5" name="Düz Ok Bağlayıcısı 24"/>
          <p:cNvCxnSpPr>
            <a:stCxn id="11" idx="1"/>
            <a:endCxn id="8" idx="7"/>
          </p:cNvCxnSpPr>
          <p:nvPr/>
        </p:nvCxnSpPr>
        <p:spPr>
          <a:xfrm flipH="1">
            <a:off x="2703356" y="4678502"/>
            <a:ext cx="1683149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36"/>
          <p:cNvSpPr txBox="1"/>
          <p:nvPr/>
        </p:nvSpPr>
        <p:spPr>
          <a:xfrm>
            <a:off x="3401023" y="437438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3" name="Düz Ok Bağlayıcısı 42"/>
          <p:cNvCxnSpPr>
            <a:stCxn id="8" idx="3"/>
            <a:endCxn id="7" idx="6"/>
          </p:cNvCxnSpPr>
          <p:nvPr/>
        </p:nvCxnSpPr>
        <p:spPr>
          <a:xfrm flipH="1">
            <a:off x="1188802" y="4984006"/>
            <a:ext cx="1209050" cy="62175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36"/>
          <p:cNvSpPr txBox="1"/>
          <p:nvPr/>
        </p:nvSpPr>
        <p:spPr>
          <a:xfrm>
            <a:off x="1564382" y="5284309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7" name="Straight Arrow Connector 25"/>
          <p:cNvCxnSpPr>
            <a:stCxn id="10" idx="6"/>
            <a:endCxn id="12" idx="2"/>
          </p:cNvCxnSpPr>
          <p:nvPr/>
        </p:nvCxnSpPr>
        <p:spPr>
          <a:xfrm flipV="1">
            <a:off x="2766628" y="6342187"/>
            <a:ext cx="1556605" cy="3632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36"/>
          <p:cNvSpPr txBox="1"/>
          <p:nvPr/>
        </p:nvSpPr>
        <p:spPr>
          <a:xfrm>
            <a:off x="3506739" y="6052246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Metin kutusu 50"/>
          <p:cNvSpPr txBox="1"/>
          <p:nvPr/>
        </p:nvSpPr>
        <p:spPr>
          <a:xfrm>
            <a:off x="5712674" y="6236912"/>
            <a:ext cx="2404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r</a:t>
            </a:r>
            <a:r>
              <a:rPr lang="tr-TR" u="sng" dirty="0" err="1" smtClean="0">
                <a:latin typeface="Comic Sans MS" panose="030F0702030302020204" pitchFamily="66" charset="0"/>
              </a:rPr>
              <a:t>esidual</a:t>
            </a:r>
            <a:r>
              <a:rPr lang="tr-TR" u="sng" dirty="0" smtClean="0">
                <a:latin typeface="Comic Sans MS" panose="030F0702030302020204" pitchFamily="66" charset="0"/>
              </a:rPr>
              <a:t> network </a:t>
            </a:r>
            <a:r>
              <a:rPr lang="tr-TR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u="sng" baseline="-25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tr-TR" u="sng" dirty="0" smtClean="0">
                <a:latin typeface="Comic Sans MS" panose="030F0702030302020204" pitchFamily="66" charset="0"/>
              </a:rPr>
              <a:t> </a:t>
            </a:r>
            <a:endParaRPr lang="tr-TR" u="sng" dirty="0">
              <a:latin typeface="Comic Sans MS" panose="030F0702030302020204" pitchFamily="66" charset="0"/>
            </a:endParaRPr>
          </a:p>
        </p:txBody>
      </p:sp>
      <p:cxnSp>
        <p:nvCxnSpPr>
          <p:cNvPr id="4" name="Düz Ok Bağlayıcısı 3"/>
          <p:cNvCxnSpPr>
            <a:stCxn id="13" idx="2"/>
            <a:endCxn id="11" idx="5"/>
          </p:cNvCxnSpPr>
          <p:nvPr/>
        </p:nvCxnSpPr>
        <p:spPr>
          <a:xfrm flipH="1" flipV="1">
            <a:off x="4692009" y="4984006"/>
            <a:ext cx="1104128" cy="6217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32"/>
          <p:cNvSpPr txBox="1"/>
          <p:nvPr/>
        </p:nvSpPr>
        <p:spPr>
          <a:xfrm>
            <a:off x="4959392" y="526624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8" name="Dikdörtgen 47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65498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56754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2334580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2334580" y="61624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323233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323233" y="6126163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7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1125530" y="4831254"/>
            <a:ext cx="1209050" cy="62175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1125530" y="5758516"/>
            <a:ext cx="1209050" cy="619995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1"/>
            <a:endCxn id="8" idx="3"/>
          </p:cNvCxnSpPr>
          <p:nvPr/>
        </p:nvCxnSpPr>
        <p:spPr>
          <a:xfrm flipV="1">
            <a:off x="2397852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3"/>
          <p:cNvCxnSpPr>
            <a:stCxn id="10" idx="5"/>
            <a:endCxn id="12" idx="3"/>
          </p:cNvCxnSpPr>
          <p:nvPr/>
        </p:nvCxnSpPr>
        <p:spPr>
          <a:xfrm flipV="1">
            <a:off x="2703356" y="6494939"/>
            <a:ext cx="1683149" cy="3632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4755281" y="5758516"/>
            <a:ext cx="1104128" cy="583671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7"/>
          <p:cNvCxnSpPr>
            <a:stCxn id="11" idx="6"/>
            <a:endCxn id="13" idx="1"/>
          </p:cNvCxnSpPr>
          <p:nvPr/>
        </p:nvCxnSpPr>
        <p:spPr>
          <a:xfrm>
            <a:off x="4755281" y="4831254"/>
            <a:ext cx="1104128" cy="62175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32"/>
          <p:cNvSpPr txBox="1"/>
          <p:nvPr/>
        </p:nvSpPr>
        <p:spPr>
          <a:xfrm>
            <a:off x="4261640" y="549012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35"/>
          <p:cNvSpPr txBox="1"/>
          <p:nvPr/>
        </p:nvSpPr>
        <p:spPr>
          <a:xfrm>
            <a:off x="1404587" y="483125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36"/>
          <p:cNvSpPr txBox="1"/>
          <p:nvPr/>
        </p:nvSpPr>
        <p:spPr>
          <a:xfrm>
            <a:off x="3238158" y="52292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38"/>
          <p:cNvSpPr txBox="1"/>
          <p:nvPr/>
        </p:nvSpPr>
        <p:spPr>
          <a:xfrm>
            <a:off x="5150323" y="479934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1" name="Straight Arrow Connector 21"/>
          <p:cNvCxnSpPr>
            <a:stCxn id="10" idx="7"/>
            <a:endCxn id="8" idx="5"/>
          </p:cNvCxnSpPr>
          <p:nvPr/>
        </p:nvCxnSpPr>
        <p:spPr>
          <a:xfrm flipV="1">
            <a:off x="2703356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27"/>
          <p:cNvCxnSpPr>
            <a:stCxn id="11" idx="2"/>
            <a:endCxn id="10" idx="7"/>
          </p:cNvCxnSpPr>
          <p:nvPr/>
        </p:nvCxnSpPr>
        <p:spPr>
          <a:xfrm flipH="1">
            <a:off x="2703356" y="4831254"/>
            <a:ext cx="1619877" cy="1394505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27"/>
          <p:cNvCxnSpPr>
            <a:stCxn id="12" idx="0"/>
            <a:endCxn id="11" idx="4"/>
          </p:cNvCxnSpPr>
          <p:nvPr/>
        </p:nvCxnSpPr>
        <p:spPr>
          <a:xfrm flipV="1">
            <a:off x="4539257" y="5047278"/>
            <a:ext cx="0" cy="1078885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36"/>
          <p:cNvSpPr txBox="1"/>
          <p:nvPr/>
        </p:nvSpPr>
        <p:spPr>
          <a:xfrm>
            <a:off x="2654248" y="531406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1" name="TextBox 36"/>
          <p:cNvSpPr txBox="1"/>
          <p:nvPr/>
        </p:nvSpPr>
        <p:spPr>
          <a:xfrm>
            <a:off x="5123154" y="5724917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2" name="TextBox 32"/>
          <p:cNvSpPr txBox="1"/>
          <p:nvPr/>
        </p:nvSpPr>
        <p:spPr>
          <a:xfrm>
            <a:off x="3491880" y="651605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3" name="TextBox 36"/>
          <p:cNvSpPr txBox="1"/>
          <p:nvPr/>
        </p:nvSpPr>
        <p:spPr>
          <a:xfrm>
            <a:off x="2086030" y="5389184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4" name="TextBox 36"/>
          <p:cNvSpPr txBox="1"/>
          <p:nvPr/>
        </p:nvSpPr>
        <p:spPr>
          <a:xfrm>
            <a:off x="1438190" y="6043747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5224575" y="2246181"/>
            <a:ext cx="36575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tr-TR" dirty="0" smtClean="0">
                <a:latin typeface="Comic Sans MS" panose="030F0702030302020204" pitchFamily="66" charset="0"/>
              </a:rPr>
              <a:t>s – a – b – c – d – t  , 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4</a:t>
            </a:r>
          </a:p>
          <a:p>
            <a:pPr marL="342900" indent="-342900">
              <a:buAutoNum type="arabicParenR"/>
            </a:pPr>
            <a:endParaRPr lang="tr-TR" dirty="0" smtClean="0"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>
                <a:latin typeface="Comic Sans MS" panose="030F0702030302020204" pitchFamily="66" charset="0"/>
              </a:rPr>
              <a:t>s – a – </a:t>
            </a:r>
            <a:r>
              <a:rPr lang="tr-TR" dirty="0" smtClean="0">
                <a:latin typeface="Comic Sans MS" panose="030F0702030302020204" pitchFamily="66" charset="0"/>
              </a:rPr>
              <a:t>c </a:t>
            </a:r>
            <a:r>
              <a:rPr lang="tr-TR" dirty="0">
                <a:latin typeface="Comic Sans MS" panose="030F0702030302020204" pitchFamily="66" charset="0"/>
              </a:rPr>
              <a:t>– </a:t>
            </a:r>
            <a:r>
              <a:rPr lang="tr-TR" dirty="0" smtClean="0">
                <a:latin typeface="Comic Sans MS" panose="030F0702030302020204" pitchFamily="66" charset="0"/>
              </a:rPr>
              <a:t>d </a:t>
            </a:r>
            <a:r>
              <a:rPr lang="tr-TR" dirty="0">
                <a:latin typeface="Comic Sans MS" panose="030F0702030302020204" pitchFamily="66" charset="0"/>
              </a:rPr>
              <a:t>– </a:t>
            </a:r>
            <a:r>
              <a:rPr lang="tr-TR" dirty="0" smtClean="0">
                <a:latin typeface="Comic Sans MS" panose="030F0702030302020204" pitchFamily="66" charset="0"/>
              </a:rPr>
              <a:t>b </a:t>
            </a:r>
            <a:r>
              <a:rPr lang="tr-TR" dirty="0">
                <a:latin typeface="Comic Sans MS" panose="030F0702030302020204" pitchFamily="66" charset="0"/>
              </a:rPr>
              <a:t>– t  , 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7</a:t>
            </a:r>
          </a:p>
          <a:p>
            <a:pPr marL="342900" indent="-342900">
              <a:buFontTx/>
              <a:buAutoNum type="arabicParenR"/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>
                <a:latin typeface="Comic Sans MS" panose="030F0702030302020204" pitchFamily="66" charset="0"/>
              </a:rPr>
              <a:t>s – </a:t>
            </a:r>
            <a:r>
              <a:rPr lang="tr-TR" dirty="0" smtClean="0">
                <a:latin typeface="Comic Sans MS" panose="030F0702030302020204" pitchFamily="66" charset="0"/>
              </a:rPr>
              <a:t>c </a:t>
            </a:r>
            <a:r>
              <a:rPr lang="tr-TR" dirty="0">
                <a:latin typeface="Comic Sans MS" panose="030F0702030302020204" pitchFamily="66" charset="0"/>
              </a:rPr>
              <a:t>– </a:t>
            </a:r>
            <a:r>
              <a:rPr lang="tr-TR" dirty="0" smtClean="0">
                <a:latin typeface="Comic Sans MS" panose="030F0702030302020204" pitchFamily="66" charset="0"/>
              </a:rPr>
              <a:t>a </a:t>
            </a:r>
            <a:r>
              <a:rPr lang="tr-TR" dirty="0">
                <a:latin typeface="Comic Sans MS" panose="030F0702030302020204" pitchFamily="66" charset="0"/>
              </a:rPr>
              <a:t>– b – t  , 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8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dirty="0" smtClean="0">
                <a:latin typeface="Comic Sans MS" panose="030F0702030302020204" pitchFamily="66" charset="0"/>
              </a:rPr>
              <a:t>    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22" name="Düz Ok Bağlayıcısı 21"/>
          <p:cNvCxnSpPr>
            <a:stCxn id="10" idx="6"/>
            <a:endCxn id="11" idx="3"/>
          </p:cNvCxnSpPr>
          <p:nvPr/>
        </p:nvCxnSpPr>
        <p:spPr>
          <a:xfrm flipV="1">
            <a:off x="2766628" y="4984006"/>
            <a:ext cx="1619877" cy="139450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6"/>
          <p:cNvSpPr txBox="1"/>
          <p:nvPr/>
        </p:nvSpPr>
        <p:spPr>
          <a:xfrm>
            <a:off x="3562991" y="560427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5" name="Düz Ok Bağlayıcısı 24"/>
          <p:cNvCxnSpPr>
            <a:stCxn id="11" idx="1"/>
            <a:endCxn id="8" idx="7"/>
          </p:cNvCxnSpPr>
          <p:nvPr/>
        </p:nvCxnSpPr>
        <p:spPr>
          <a:xfrm flipH="1">
            <a:off x="2703356" y="4678502"/>
            <a:ext cx="1683149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36"/>
          <p:cNvSpPr txBox="1"/>
          <p:nvPr/>
        </p:nvSpPr>
        <p:spPr>
          <a:xfrm>
            <a:off x="3401023" y="437438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12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3" name="Düz Ok Bağlayıcısı 42"/>
          <p:cNvCxnSpPr>
            <a:stCxn id="8" idx="3"/>
            <a:endCxn id="7" idx="6"/>
          </p:cNvCxnSpPr>
          <p:nvPr/>
        </p:nvCxnSpPr>
        <p:spPr>
          <a:xfrm flipH="1">
            <a:off x="1188802" y="4984006"/>
            <a:ext cx="1209050" cy="62175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36"/>
          <p:cNvSpPr txBox="1"/>
          <p:nvPr/>
        </p:nvSpPr>
        <p:spPr>
          <a:xfrm>
            <a:off x="1564382" y="5284309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7" name="Straight Arrow Connector 25"/>
          <p:cNvCxnSpPr>
            <a:stCxn id="10" idx="6"/>
            <a:endCxn id="12" idx="2"/>
          </p:cNvCxnSpPr>
          <p:nvPr/>
        </p:nvCxnSpPr>
        <p:spPr>
          <a:xfrm flipV="1">
            <a:off x="2766628" y="6342187"/>
            <a:ext cx="1556605" cy="3632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36"/>
          <p:cNvSpPr txBox="1"/>
          <p:nvPr/>
        </p:nvSpPr>
        <p:spPr>
          <a:xfrm>
            <a:off x="3506739" y="6052246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Metin kutusu 50"/>
          <p:cNvSpPr txBox="1"/>
          <p:nvPr/>
        </p:nvSpPr>
        <p:spPr>
          <a:xfrm>
            <a:off x="5712674" y="6236912"/>
            <a:ext cx="2404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r</a:t>
            </a:r>
            <a:r>
              <a:rPr lang="tr-TR" u="sng" dirty="0" err="1" smtClean="0">
                <a:latin typeface="Comic Sans MS" panose="030F0702030302020204" pitchFamily="66" charset="0"/>
              </a:rPr>
              <a:t>esidual</a:t>
            </a:r>
            <a:r>
              <a:rPr lang="tr-TR" u="sng" dirty="0" smtClean="0">
                <a:latin typeface="Comic Sans MS" panose="030F0702030302020204" pitchFamily="66" charset="0"/>
              </a:rPr>
              <a:t> network </a:t>
            </a:r>
            <a:r>
              <a:rPr lang="tr-TR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u="sng" baseline="-25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tr-TR" u="sng" dirty="0" smtClean="0">
                <a:latin typeface="Comic Sans MS" panose="030F0702030302020204" pitchFamily="66" charset="0"/>
              </a:rPr>
              <a:t> </a:t>
            </a:r>
            <a:endParaRPr lang="tr-TR" u="sng" dirty="0">
              <a:latin typeface="Comic Sans MS" panose="030F0702030302020204" pitchFamily="66" charset="0"/>
            </a:endParaRPr>
          </a:p>
        </p:txBody>
      </p:sp>
      <p:cxnSp>
        <p:nvCxnSpPr>
          <p:cNvPr id="4" name="Düz Ok Bağlayıcısı 3"/>
          <p:cNvCxnSpPr>
            <a:stCxn id="13" idx="2"/>
            <a:endCxn id="11" idx="5"/>
          </p:cNvCxnSpPr>
          <p:nvPr/>
        </p:nvCxnSpPr>
        <p:spPr>
          <a:xfrm flipH="1" flipV="1">
            <a:off x="4692009" y="4984006"/>
            <a:ext cx="1104128" cy="6217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32"/>
          <p:cNvSpPr txBox="1"/>
          <p:nvPr/>
        </p:nvSpPr>
        <p:spPr>
          <a:xfrm>
            <a:off x="4959392" y="5266242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15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" name="Düz Ok Bağlayıcısı 4"/>
          <p:cNvCxnSpPr>
            <a:stCxn id="10" idx="1"/>
            <a:endCxn id="7" idx="6"/>
          </p:cNvCxnSpPr>
          <p:nvPr/>
        </p:nvCxnSpPr>
        <p:spPr>
          <a:xfrm flipH="1" flipV="1">
            <a:off x="1188802" y="5605764"/>
            <a:ext cx="1209050" cy="61999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32"/>
          <p:cNvSpPr txBox="1"/>
          <p:nvPr/>
        </p:nvSpPr>
        <p:spPr>
          <a:xfrm>
            <a:off x="1781060" y="5674137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9" name="Dikdörtgen 48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23107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56754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2334580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2334580" y="61624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323233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323233" y="6126163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7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1125530" y="4831254"/>
            <a:ext cx="1209050" cy="62175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1125530" y="5758516"/>
            <a:ext cx="1209050" cy="619995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1"/>
            <a:endCxn id="8" idx="3"/>
          </p:cNvCxnSpPr>
          <p:nvPr/>
        </p:nvCxnSpPr>
        <p:spPr>
          <a:xfrm flipV="1">
            <a:off x="2397852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3"/>
          <p:cNvCxnSpPr>
            <a:stCxn id="10" idx="5"/>
            <a:endCxn id="12" idx="3"/>
          </p:cNvCxnSpPr>
          <p:nvPr/>
        </p:nvCxnSpPr>
        <p:spPr>
          <a:xfrm flipV="1">
            <a:off x="2703356" y="6494939"/>
            <a:ext cx="1683149" cy="3632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4755281" y="5758516"/>
            <a:ext cx="1104128" cy="583671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7"/>
          <p:cNvCxnSpPr>
            <a:stCxn id="11" idx="6"/>
            <a:endCxn id="13" idx="1"/>
          </p:cNvCxnSpPr>
          <p:nvPr/>
        </p:nvCxnSpPr>
        <p:spPr>
          <a:xfrm>
            <a:off x="4755281" y="4831254"/>
            <a:ext cx="1104128" cy="62175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32"/>
          <p:cNvSpPr txBox="1"/>
          <p:nvPr/>
        </p:nvSpPr>
        <p:spPr>
          <a:xfrm>
            <a:off x="4261640" y="549012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35"/>
          <p:cNvSpPr txBox="1"/>
          <p:nvPr/>
        </p:nvSpPr>
        <p:spPr>
          <a:xfrm>
            <a:off x="1404587" y="483125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36"/>
          <p:cNvSpPr txBox="1"/>
          <p:nvPr/>
        </p:nvSpPr>
        <p:spPr>
          <a:xfrm>
            <a:off x="3238158" y="52292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38"/>
          <p:cNvSpPr txBox="1"/>
          <p:nvPr/>
        </p:nvSpPr>
        <p:spPr>
          <a:xfrm>
            <a:off x="5150323" y="479934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1" name="Straight Arrow Connector 21"/>
          <p:cNvCxnSpPr>
            <a:stCxn id="10" idx="7"/>
            <a:endCxn id="8" idx="5"/>
          </p:cNvCxnSpPr>
          <p:nvPr/>
        </p:nvCxnSpPr>
        <p:spPr>
          <a:xfrm flipV="1">
            <a:off x="2703356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27"/>
          <p:cNvCxnSpPr>
            <a:stCxn id="11" idx="2"/>
            <a:endCxn id="10" idx="7"/>
          </p:cNvCxnSpPr>
          <p:nvPr/>
        </p:nvCxnSpPr>
        <p:spPr>
          <a:xfrm flipH="1">
            <a:off x="2703356" y="4831254"/>
            <a:ext cx="1619877" cy="1394505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27"/>
          <p:cNvCxnSpPr>
            <a:stCxn id="12" idx="0"/>
            <a:endCxn id="11" idx="4"/>
          </p:cNvCxnSpPr>
          <p:nvPr/>
        </p:nvCxnSpPr>
        <p:spPr>
          <a:xfrm flipV="1">
            <a:off x="4539257" y="5047278"/>
            <a:ext cx="0" cy="1078885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36"/>
          <p:cNvSpPr txBox="1"/>
          <p:nvPr/>
        </p:nvSpPr>
        <p:spPr>
          <a:xfrm>
            <a:off x="2654248" y="531406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1" name="TextBox 36"/>
          <p:cNvSpPr txBox="1"/>
          <p:nvPr/>
        </p:nvSpPr>
        <p:spPr>
          <a:xfrm>
            <a:off x="5123154" y="5724917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2" name="TextBox 32"/>
          <p:cNvSpPr txBox="1"/>
          <p:nvPr/>
        </p:nvSpPr>
        <p:spPr>
          <a:xfrm>
            <a:off x="3491880" y="651605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3" name="TextBox 36"/>
          <p:cNvSpPr txBox="1"/>
          <p:nvPr/>
        </p:nvSpPr>
        <p:spPr>
          <a:xfrm>
            <a:off x="2086030" y="5389184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4" name="TextBox 36"/>
          <p:cNvSpPr txBox="1"/>
          <p:nvPr/>
        </p:nvSpPr>
        <p:spPr>
          <a:xfrm>
            <a:off x="1438190" y="6043747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5224575" y="2246181"/>
            <a:ext cx="36575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tr-TR" dirty="0" smtClean="0">
                <a:latin typeface="Comic Sans MS" panose="030F0702030302020204" pitchFamily="66" charset="0"/>
              </a:rPr>
              <a:t>s – a – b – c – d – t  , 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4</a:t>
            </a:r>
          </a:p>
          <a:p>
            <a:pPr marL="342900" indent="-342900">
              <a:buAutoNum type="arabicParenR"/>
            </a:pPr>
            <a:endParaRPr lang="tr-TR" dirty="0" smtClean="0"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>
                <a:latin typeface="Comic Sans MS" panose="030F0702030302020204" pitchFamily="66" charset="0"/>
              </a:rPr>
              <a:t>s – a – </a:t>
            </a:r>
            <a:r>
              <a:rPr lang="tr-TR" dirty="0" smtClean="0">
                <a:latin typeface="Comic Sans MS" panose="030F0702030302020204" pitchFamily="66" charset="0"/>
              </a:rPr>
              <a:t>c </a:t>
            </a:r>
            <a:r>
              <a:rPr lang="tr-TR" dirty="0">
                <a:latin typeface="Comic Sans MS" panose="030F0702030302020204" pitchFamily="66" charset="0"/>
              </a:rPr>
              <a:t>– </a:t>
            </a:r>
            <a:r>
              <a:rPr lang="tr-TR" dirty="0" smtClean="0">
                <a:latin typeface="Comic Sans MS" panose="030F0702030302020204" pitchFamily="66" charset="0"/>
              </a:rPr>
              <a:t>d </a:t>
            </a:r>
            <a:r>
              <a:rPr lang="tr-TR" dirty="0">
                <a:latin typeface="Comic Sans MS" panose="030F0702030302020204" pitchFamily="66" charset="0"/>
              </a:rPr>
              <a:t>– </a:t>
            </a:r>
            <a:r>
              <a:rPr lang="tr-TR" dirty="0" smtClean="0">
                <a:latin typeface="Comic Sans MS" panose="030F0702030302020204" pitchFamily="66" charset="0"/>
              </a:rPr>
              <a:t>b </a:t>
            </a:r>
            <a:r>
              <a:rPr lang="tr-TR" dirty="0">
                <a:latin typeface="Comic Sans MS" panose="030F0702030302020204" pitchFamily="66" charset="0"/>
              </a:rPr>
              <a:t>– t  , 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7</a:t>
            </a:r>
          </a:p>
          <a:p>
            <a:pPr marL="342900" indent="-342900">
              <a:buFontTx/>
              <a:buAutoNum type="arabicParenR"/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>
                <a:latin typeface="Comic Sans MS" panose="030F0702030302020204" pitchFamily="66" charset="0"/>
              </a:rPr>
              <a:t>s – </a:t>
            </a:r>
            <a:r>
              <a:rPr lang="tr-TR" dirty="0" smtClean="0">
                <a:latin typeface="Comic Sans MS" panose="030F0702030302020204" pitchFamily="66" charset="0"/>
              </a:rPr>
              <a:t>c </a:t>
            </a:r>
            <a:r>
              <a:rPr lang="tr-TR" dirty="0">
                <a:latin typeface="Comic Sans MS" panose="030F0702030302020204" pitchFamily="66" charset="0"/>
              </a:rPr>
              <a:t>– </a:t>
            </a:r>
            <a:r>
              <a:rPr lang="tr-TR" dirty="0" smtClean="0">
                <a:latin typeface="Comic Sans MS" panose="030F0702030302020204" pitchFamily="66" charset="0"/>
              </a:rPr>
              <a:t>a </a:t>
            </a:r>
            <a:r>
              <a:rPr lang="tr-TR" dirty="0">
                <a:latin typeface="Comic Sans MS" panose="030F0702030302020204" pitchFamily="66" charset="0"/>
              </a:rPr>
              <a:t>– b – t  , 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8</a:t>
            </a:r>
          </a:p>
          <a:p>
            <a:pPr marL="342900" indent="-342900">
              <a:buFontTx/>
              <a:buAutoNum type="arabicParenR"/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 – c – b – t   ,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2" name="Düz Ok Bağlayıcısı 21"/>
          <p:cNvCxnSpPr>
            <a:stCxn id="10" idx="6"/>
            <a:endCxn id="11" idx="3"/>
          </p:cNvCxnSpPr>
          <p:nvPr/>
        </p:nvCxnSpPr>
        <p:spPr>
          <a:xfrm flipV="1">
            <a:off x="2766628" y="4984006"/>
            <a:ext cx="1619877" cy="1394505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6"/>
          <p:cNvSpPr txBox="1"/>
          <p:nvPr/>
        </p:nvSpPr>
        <p:spPr>
          <a:xfrm>
            <a:off x="3562991" y="560427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25" name="Düz Ok Bağlayıcısı 24"/>
          <p:cNvCxnSpPr>
            <a:stCxn id="11" idx="1"/>
            <a:endCxn id="8" idx="7"/>
          </p:cNvCxnSpPr>
          <p:nvPr/>
        </p:nvCxnSpPr>
        <p:spPr>
          <a:xfrm flipH="1">
            <a:off x="2703356" y="4678502"/>
            <a:ext cx="1683149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36"/>
          <p:cNvSpPr txBox="1"/>
          <p:nvPr/>
        </p:nvSpPr>
        <p:spPr>
          <a:xfrm>
            <a:off x="3401023" y="437438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12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3" name="Düz Ok Bağlayıcısı 42"/>
          <p:cNvCxnSpPr>
            <a:stCxn id="8" idx="3"/>
            <a:endCxn id="7" idx="6"/>
          </p:cNvCxnSpPr>
          <p:nvPr/>
        </p:nvCxnSpPr>
        <p:spPr>
          <a:xfrm flipH="1">
            <a:off x="1188802" y="4984006"/>
            <a:ext cx="1209050" cy="62175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36"/>
          <p:cNvSpPr txBox="1"/>
          <p:nvPr/>
        </p:nvSpPr>
        <p:spPr>
          <a:xfrm>
            <a:off x="1564382" y="5284309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7" name="Straight Arrow Connector 25"/>
          <p:cNvCxnSpPr>
            <a:stCxn id="10" idx="6"/>
            <a:endCxn id="12" idx="2"/>
          </p:cNvCxnSpPr>
          <p:nvPr/>
        </p:nvCxnSpPr>
        <p:spPr>
          <a:xfrm flipV="1">
            <a:off x="2766628" y="6342187"/>
            <a:ext cx="1556605" cy="3632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36"/>
          <p:cNvSpPr txBox="1"/>
          <p:nvPr/>
        </p:nvSpPr>
        <p:spPr>
          <a:xfrm>
            <a:off x="3506739" y="6052246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Metin kutusu 50"/>
          <p:cNvSpPr txBox="1"/>
          <p:nvPr/>
        </p:nvSpPr>
        <p:spPr>
          <a:xfrm>
            <a:off x="5712674" y="6236912"/>
            <a:ext cx="2404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r</a:t>
            </a:r>
            <a:r>
              <a:rPr lang="tr-TR" u="sng" dirty="0" err="1" smtClean="0">
                <a:latin typeface="Comic Sans MS" panose="030F0702030302020204" pitchFamily="66" charset="0"/>
              </a:rPr>
              <a:t>esidual</a:t>
            </a:r>
            <a:r>
              <a:rPr lang="tr-TR" u="sng" dirty="0" smtClean="0">
                <a:latin typeface="Comic Sans MS" panose="030F0702030302020204" pitchFamily="66" charset="0"/>
              </a:rPr>
              <a:t> network </a:t>
            </a:r>
            <a:r>
              <a:rPr lang="tr-TR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u="sng" baseline="-25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tr-TR" u="sng" dirty="0" smtClean="0">
                <a:latin typeface="Comic Sans MS" panose="030F0702030302020204" pitchFamily="66" charset="0"/>
              </a:rPr>
              <a:t> </a:t>
            </a:r>
            <a:endParaRPr lang="tr-TR" u="sng" dirty="0">
              <a:latin typeface="Comic Sans MS" panose="030F0702030302020204" pitchFamily="66" charset="0"/>
            </a:endParaRPr>
          </a:p>
        </p:txBody>
      </p:sp>
      <p:cxnSp>
        <p:nvCxnSpPr>
          <p:cNvPr id="4" name="Düz Ok Bağlayıcısı 3"/>
          <p:cNvCxnSpPr>
            <a:stCxn id="13" idx="2"/>
            <a:endCxn id="11" idx="5"/>
          </p:cNvCxnSpPr>
          <p:nvPr/>
        </p:nvCxnSpPr>
        <p:spPr>
          <a:xfrm flipH="1" flipV="1">
            <a:off x="4692009" y="4984006"/>
            <a:ext cx="1104128" cy="6217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32"/>
          <p:cNvSpPr txBox="1"/>
          <p:nvPr/>
        </p:nvSpPr>
        <p:spPr>
          <a:xfrm>
            <a:off x="4959392" y="5266242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15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" name="Düz Ok Bağlayıcısı 4"/>
          <p:cNvCxnSpPr>
            <a:stCxn id="10" idx="1"/>
            <a:endCxn id="7" idx="6"/>
          </p:cNvCxnSpPr>
          <p:nvPr/>
        </p:nvCxnSpPr>
        <p:spPr>
          <a:xfrm flipH="1" flipV="1">
            <a:off x="1188802" y="5605764"/>
            <a:ext cx="1209050" cy="61999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32"/>
          <p:cNvSpPr txBox="1"/>
          <p:nvPr/>
        </p:nvSpPr>
        <p:spPr>
          <a:xfrm>
            <a:off x="1781060" y="5674137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9" name="Dikdörtgen 48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05340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56754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2334580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2334580" y="61624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323233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323233" y="6126163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7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1125530" y="4831254"/>
            <a:ext cx="1209050" cy="62175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1125530" y="5758516"/>
            <a:ext cx="1209050" cy="619995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1"/>
            <a:endCxn id="8" idx="3"/>
          </p:cNvCxnSpPr>
          <p:nvPr/>
        </p:nvCxnSpPr>
        <p:spPr>
          <a:xfrm flipV="1">
            <a:off x="2397852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3"/>
          <p:cNvCxnSpPr>
            <a:stCxn id="10" idx="5"/>
            <a:endCxn id="12" idx="3"/>
          </p:cNvCxnSpPr>
          <p:nvPr/>
        </p:nvCxnSpPr>
        <p:spPr>
          <a:xfrm flipV="1">
            <a:off x="2703356" y="6494939"/>
            <a:ext cx="1683149" cy="3632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4755281" y="5758516"/>
            <a:ext cx="1104128" cy="583671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7"/>
          <p:cNvCxnSpPr>
            <a:stCxn id="11" idx="6"/>
            <a:endCxn id="13" idx="1"/>
          </p:cNvCxnSpPr>
          <p:nvPr/>
        </p:nvCxnSpPr>
        <p:spPr>
          <a:xfrm>
            <a:off x="4755281" y="4831254"/>
            <a:ext cx="1104128" cy="62175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32"/>
          <p:cNvSpPr txBox="1"/>
          <p:nvPr/>
        </p:nvSpPr>
        <p:spPr>
          <a:xfrm>
            <a:off x="4261640" y="549012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35"/>
          <p:cNvSpPr txBox="1"/>
          <p:nvPr/>
        </p:nvSpPr>
        <p:spPr>
          <a:xfrm>
            <a:off x="1404587" y="483125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36"/>
          <p:cNvSpPr txBox="1"/>
          <p:nvPr/>
        </p:nvSpPr>
        <p:spPr>
          <a:xfrm>
            <a:off x="3238158" y="52292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9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38"/>
          <p:cNvSpPr txBox="1"/>
          <p:nvPr/>
        </p:nvSpPr>
        <p:spPr>
          <a:xfrm>
            <a:off x="5150323" y="479934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1" name="Straight Arrow Connector 21"/>
          <p:cNvCxnSpPr>
            <a:stCxn id="10" idx="7"/>
            <a:endCxn id="8" idx="5"/>
          </p:cNvCxnSpPr>
          <p:nvPr/>
        </p:nvCxnSpPr>
        <p:spPr>
          <a:xfrm flipV="1">
            <a:off x="2703356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27"/>
          <p:cNvCxnSpPr>
            <a:stCxn id="11" idx="2"/>
            <a:endCxn id="10" idx="7"/>
          </p:cNvCxnSpPr>
          <p:nvPr/>
        </p:nvCxnSpPr>
        <p:spPr>
          <a:xfrm flipH="1">
            <a:off x="2703356" y="4831254"/>
            <a:ext cx="1619877" cy="1394505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27"/>
          <p:cNvCxnSpPr>
            <a:stCxn id="12" idx="0"/>
            <a:endCxn id="11" idx="4"/>
          </p:cNvCxnSpPr>
          <p:nvPr/>
        </p:nvCxnSpPr>
        <p:spPr>
          <a:xfrm flipV="1">
            <a:off x="4539257" y="5047278"/>
            <a:ext cx="0" cy="1078885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36"/>
          <p:cNvSpPr txBox="1"/>
          <p:nvPr/>
        </p:nvSpPr>
        <p:spPr>
          <a:xfrm>
            <a:off x="2654248" y="531406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1" name="TextBox 36"/>
          <p:cNvSpPr txBox="1"/>
          <p:nvPr/>
        </p:nvSpPr>
        <p:spPr>
          <a:xfrm>
            <a:off x="5123154" y="5724917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2" name="TextBox 32"/>
          <p:cNvSpPr txBox="1"/>
          <p:nvPr/>
        </p:nvSpPr>
        <p:spPr>
          <a:xfrm>
            <a:off x="3491880" y="651605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3" name="TextBox 36"/>
          <p:cNvSpPr txBox="1"/>
          <p:nvPr/>
        </p:nvSpPr>
        <p:spPr>
          <a:xfrm>
            <a:off x="2086030" y="5389184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4" name="TextBox 36"/>
          <p:cNvSpPr txBox="1"/>
          <p:nvPr/>
        </p:nvSpPr>
        <p:spPr>
          <a:xfrm>
            <a:off x="1438190" y="6043747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5224575" y="2246181"/>
            <a:ext cx="36575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tr-TR" dirty="0" smtClean="0">
                <a:latin typeface="Comic Sans MS" panose="030F0702030302020204" pitchFamily="66" charset="0"/>
              </a:rPr>
              <a:t>s – a – b – c – d – t  , 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4</a:t>
            </a:r>
          </a:p>
          <a:p>
            <a:pPr marL="342900" indent="-342900">
              <a:buAutoNum type="arabicParenR"/>
            </a:pPr>
            <a:endParaRPr lang="tr-TR" dirty="0" smtClean="0"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>
                <a:latin typeface="Comic Sans MS" panose="030F0702030302020204" pitchFamily="66" charset="0"/>
              </a:rPr>
              <a:t>s – a – </a:t>
            </a:r>
            <a:r>
              <a:rPr lang="tr-TR" dirty="0" smtClean="0">
                <a:latin typeface="Comic Sans MS" panose="030F0702030302020204" pitchFamily="66" charset="0"/>
              </a:rPr>
              <a:t>c </a:t>
            </a:r>
            <a:r>
              <a:rPr lang="tr-TR" dirty="0">
                <a:latin typeface="Comic Sans MS" panose="030F0702030302020204" pitchFamily="66" charset="0"/>
              </a:rPr>
              <a:t>– </a:t>
            </a:r>
            <a:r>
              <a:rPr lang="tr-TR" dirty="0" smtClean="0">
                <a:latin typeface="Comic Sans MS" panose="030F0702030302020204" pitchFamily="66" charset="0"/>
              </a:rPr>
              <a:t>d </a:t>
            </a:r>
            <a:r>
              <a:rPr lang="tr-TR" dirty="0">
                <a:latin typeface="Comic Sans MS" panose="030F0702030302020204" pitchFamily="66" charset="0"/>
              </a:rPr>
              <a:t>– </a:t>
            </a:r>
            <a:r>
              <a:rPr lang="tr-TR" dirty="0" smtClean="0">
                <a:latin typeface="Comic Sans MS" panose="030F0702030302020204" pitchFamily="66" charset="0"/>
              </a:rPr>
              <a:t>b </a:t>
            </a:r>
            <a:r>
              <a:rPr lang="tr-TR" dirty="0">
                <a:latin typeface="Comic Sans MS" panose="030F0702030302020204" pitchFamily="66" charset="0"/>
              </a:rPr>
              <a:t>– t  , 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7</a:t>
            </a:r>
          </a:p>
          <a:p>
            <a:pPr marL="342900" indent="-342900">
              <a:buFontTx/>
              <a:buAutoNum type="arabicParenR"/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>
                <a:latin typeface="Comic Sans MS" panose="030F0702030302020204" pitchFamily="66" charset="0"/>
              </a:rPr>
              <a:t>s – </a:t>
            </a:r>
            <a:r>
              <a:rPr lang="tr-TR" dirty="0" smtClean="0">
                <a:latin typeface="Comic Sans MS" panose="030F0702030302020204" pitchFamily="66" charset="0"/>
              </a:rPr>
              <a:t>c </a:t>
            </a:r>
            <a:r>
              <a:rPr lang="tr-TR" dirty="0">
                <a:latin typeface="Comic Sans MS" panose="030F0702030302020204" pitchFamily="66" charset="0"/>
              </a:rPr>
              <a:t>– </a:t>
            </a:r>
            <a:r>
              <a:rPr lang="tr-TR" dirty="0" smtClean="0">
                <a:latin typeface="Comic Sans MS" panose="030F0702030302020204" pitchFamily="66" charset="0"/>
              </a:rPr>
              <a:t>a </a:t>
            </a:r>
            <a:r>
              <a:rPr lang="tr-TR" dirty="0">
                <a:latin typeface="Comic Sans MS" panose="030F0702030302020204" pitchFamily="66" charset="0"/>
              </a:rPr>
              <a:t>– b – t  , 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8</a:t>
            </a:r>
          </a:p>
          <a:p>
            <a:pPr marL="342900" indent="-342900">
              <a:buFontTx/>
              <a:buAutoNum type="arabicParenR"/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 – c – b – t   ,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5" name="Düz Ok Bağlayıcısı 24"/>
          <p:cNvCxnSpPr>
            <a:stCxn id="11" idx="1"/>
            <a:endCxn id="8" idx="7"/>
          </p:cNvCxnSpPr>
          <p:nvPr/>
        </p:nvCxnSpPr>
        <p:spPr>
          <a:xfrm flipH="1">
            <a:off x="2703356" y="4678502"/>
            <a:ext cx="1683149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36"/>
          <p:cNvSpPr txBox="1"/>
          <p:nvPr/>
        </p:nvSpPr>
        <p:spPr>
          <a:xfrm>
            <a:off x="3401023" y="437438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12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3" name="Düz Ok Bağlayıcısı 42"/>
          <p:cNvCxnSpPr>
            <a:stCxn id="8" idx="3"/>
            <a:endCxn id="7" idx="6"/>
          </p:cNvCxnSpPr>
          <p:nvPr/>
        </p:nvCxnSpPr>
        <p:spPr>
          <a:xfrm flipH="1">
            <a:off x="1188802" y="4984006"/>
            <a:ext cx="1209050" cy="62175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36"/>
          <p:cNvSpPr txBox="1"/>
          <p:nvPr/>
        </p:nvSpPr>
        <p:spPr>
          <a:xfrm>
            <a:off x="1564382" y="5284309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7" name="Straight Arrow Connector 25"/>
          <p:cNvCxnSpPr>
            <a:stCxn id="10" idx="6"/>
            <a:endCxn id="12" idx="2"/>
          </p:cNvCxnSpPr>
          <p:nvPr/>
        </p:nvCxnSpPr>
        <p:spPr>
          <a:xfrm flipV="1">
            <a:off x="2766628" y="6342187"/>
            <a:ext cx="1556605" cy="3632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36"/>
          <p:cNvSpPr txBox="1"/>
          <p:nvPr/>
        </p:nvSpPr>
        <p:spPr>
          <a:xfrm>
            <a:off x="3506739" y="6052246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Metin kutusu 50"/>
          <p:cNvSpPr txBox="1"/>
          <p:nvPr/>
        </p:nvSpPr>
        <p:spPr>
          <a:xfrm>
            <a:off x="5712674" y="6236912"/>
            <a:ext cx="2404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r</a:t>
            </a:r>
            <a:r>
              <a:rPr lang="tr-TR" u="sng" dirty="0" err="1" smtClean="0">
                <a:latin typeface="Comic Sans MS" panose="030F0702030302020204" pitchFamily="66" charset="0"/>
              </a:rPr>
              <a:t>esidual</a:t>
            </a:r>
            <a:r>
              <a:rPr lang="tr-TR" u="sng" dirty="0" smtClean="0">
                <a:latin typeface="Comic Sans MS" panose="030F0702030302020204" pitchFamily="66" charset="0"/>
              </a:rPr>
              <a:t> network </a:t>
            </a:r>
            <a:r>
              <a:rPr lang="tr-TR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u="sng" baseline="-25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tr-TR" u="sng" dirty="0" smtClean="0">
                <a:latin typeface="Comic Sans MS" panose="030F0702030302020204" pitchFamily="66" charset="0"/>
              </a:rPr>
              <a:t> </a:t>
            </a:r>
            <a:endParaRPr lang="tr-TR" u="sng" dirty="0">
              <a:latin typeface="Comic Sans MS" panose="030F0702030302020204" pitchFamily="66" charset="0"/>
            </a:endParaRPr>
          </a:p>
        </p:txBody>
      </p:sp>
      <p:cxnSp>
        <p:nvCxnSpPr>
          <p:cNvPr id="4" name="Düz Ok Bağlayıcısı 3"/>
          <p:cNvCxnSpPr>
            <a:stCxn id="13" idx="2"/>
            <a:endCxn id="11" idx="5"/>
          </p:cNvCxnSpPr>
          <p:nvPr/>
        </p:nvCxnSpPr>
        <p:spPr>
          <a:xfrm flipH="1" flipV="1">
            <a:off x="4692009" y="4984006"/>
            <a:ext cx="1104128" cy="6217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32"/>
          <p:cNvSpPr txBox="1"/>
          <p:nvPr/>
        </p:nvSpPr>
        <p:spPr>
          <a:xfrm>
            <a:off x="4959392" y="5266242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19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" name="Düz Ok Bağlayıcısı 4"/>
          <p:cNvCxnSpPr>
            <a:stCxn id="10" idx="1"/>
            <a:endCxn id="7" idx="6"/>
          </p:cNvCxnSpPr>
          <p:nvPr/>
        </p:nvCxnSpPr>
        <p:spPr>
          <a:xfrm flipH="1" flipV="1">
            <a:off x="1188802" y="5605764"/>
            <a:ext cx="1209050" cy="61999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32"/>
          <p:cNvSpPr txBox="1"/>
          <p:nvPr/>
        </p:nvSpPr>
        <p:spPr>
          <a:xfrm>
            <a:off x="1781060" y="5674137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9" name="Dikdörtgen 48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85198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56754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2334580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2334580" y="61624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323233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323233" y="6126163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7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1125530" y="4831254"/>
            <a:ext cx="1209050" cy="62175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1125530" y="5758516"/>
            <a:ext cx="1209050" cy="619995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1"/>
            <a:endCxn id="8" idx="3"/>
          </p:cNvCxnSpPr>
          <p:nvPr/>
        </p:nvCxnSpPr>
        <p:spPr>
          <a:xfrm flipV="1">
            <a:off x="2397852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3"/>
          <p:cNvCxnSpPr>
            <a:stCxn id="10" idx="5"/>
            <a:endCxn id="12" idx="3"/>
          </p:cNvCxnSpPr>
          <p:nvPr/>
        </p:nvCxnSpPr>
        <p:spPr>
          <a:xfrm flipV="1">
            <a:off x="2703356" y="6494939"/>
            <a:ext cx="1683149" cy="3632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4755281" y="5758516"/>
            <a:ext cx="1104128" cy="583671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7"/>
          <p:cNvCxnSpPr>
            <a:stCxn id="11" idx="6"/>
            <a:endCxn id="13" idx="1"/>
          </p:cNvCxnSpPr>
          <p:nvPr/>
        </p:nvCxnSpPr>
        <p:spPr>
          <a:xfrm>
            <a:off x="4755281" y="4831254"/>
            <a:ext cx="1104128" cy="62175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32"/>
          <p:cNvSpPr txBox="1"/>
          <p:nvPr/>
        </p:nvSpPr>
        <p:spPr>
          <a:xfrm>
            <a:off x="4261640" y="549012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35"/>
          <p:cNvSpPr txBox="1"/>
          <p:nvPr/>
        </p:nvSpPr>
        <p:spPr>
          <a:xfrm>
            <a:off x="1404587" y="483125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5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36"/>
          <p:cNvSpPr txBox="1"/>
          <p:nvPr/>
        </p:nvSpPr>
        <p:spPr>
          <a:xfrm>
            <a:off x="3238158" y="522920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9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38"/>
          <p:cNvSpPr txBox="1"/>
          <p:nvPr/>
        </p:nvSpPr>
        <p:spPr>
          <a:xfrm>
            <a:off x="5150323" y="479934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1" name="Straight Arrow Connector 21"/>
          <p:cNvCxnSpPr>
            <a:stCxn id="10" idx="7"/>
            <a:endCxn id="8" idx="5"/>
          </p:cNvCxnSpPr>
          <p:nvPr/>
        </p:nvCxnSpPr>
        <p:spPr>
          <a:xfrm flipV="1">
            <a:off x="2703356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27"/>
          <p:cNvCxnSpPr>
            <a:stCxn id="11" idx="2"/>
            <a:endCxn id="10" idx="7"/>
          </p:cNvCxnSpPr>
          <p:nvPr/>
        </p:nvCxnSpPr>
        <p:spPr>
          <a:xfrm flipH="1">
            <a:off x="2703356" y="4831254"/>
            <a:ext cx="1619877" cy="1394505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27"/>
          <p:cNvCxnSpPr>
            <a:stCxn id="12" idx="0"/>
            <a:endCxn id="11" idx="4"/>
          </p:cNvCxnSpPr>
          <p:nvPr/>
        </p:nvCxnSpPr>
        <p:spPr>
          <a:xfrm flipV="1">
            <a:off x="4539257" y="5047278"/>
            <a:ext cx="0" cy="1078885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36"/>
          <p:cNvSpPr txBox="1"/>
          <p:nvPr/>
        </p:nvSpPr>
        <p:spPr>
          <a:xfrm>
            <a:off x="2654248" y="531406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1" name="TextBox 36"/>
          <p:cNvSpPr txBox="1"/>
          <p:nvPr/>
        </p:nvSpPr>
        <p:spPr>
          <a:xfrm>
            <a:off x="5123154" y="5724917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2" name="TextBox 32"/>
          <p:cNvSpPr txBox="1"/>
          <p:nvPr/>
        </p:nvSpPr>
        <p:spPr>
          <a:xfrm>
            <a:off x="3491880" y="6516052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3" name="TextBox 36"/>
          <p:cNvSpPr txBox="1"/>
          <p:nvPr/>
        </p:nvSpPr>
        <p:spPr>
          <a:xfrm>
            <a:off x="2086030" y="5389184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4" name="TextBox 36"/>
          <p:cNvSpPr txBox="1"/>
          <p:nvPr/>
        </p:nvSpPr>
        <p:spPr>
          <a:xfrm>
            <a:off x="1438190" y="6043747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5224575" y="2246181"/>
            <a:ext cx="36575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tr-TR" dirty="0" smtClean="0">
                <a:latin typeface="Comic Sans MS" panose="030F0702030302020204" pitchFamily="66" charset="0"/>
              </a:rPr>
              <a:t>s – a – b – c – d – t  , 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4</a:t>
            </a:r>
          </a:p>
          <a:p>
            <a:pPr marL="342900" indent="-342900">
              <a:buAutoNum type="arabicParenR"/>
            </a:pPr>
            <a:endParaRPr lang="tr-TR" dirty="0" smtClean="0"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>
                <a:latin typeface="Comic Sans MS" panose="030F0702030302020204" pitchFamily="66" charset="0"/>
              </a:rPr>
              <a:t>s – a – </a:t>
            </a:r>
            <a:r>
              <a:rPr lang="tr-TR" dirty="0" smtClean="0">
                <a:latin typeface="Comic Sans MS" panose="030F0702030302020204" pitchFamily="66" charset="0"/>
              </a:rPr>
              <a:t>c </a:t>
            </a:r>
            <a:r>
              <a:rPr lang="tr-TR" dirty="0">
                <a:latin typeface="Comic Sans MS" panose="030F0702030302020204" pitchFamily="66" charset="0"/>
              </a:rPr>
              <a:t>– </a:t>
            </a:r>
            <a:r>
              <a:rPr lang="tr-TR" dirty="0" smtClean="0">
                <a:latin typeface="Comic Sans MS" panose="030F0702030302020204" pitchFamily="66" charset="0"/>
              </a:rPr>
              <a:t>d </a:t>
            </a:r>
            <a:r>
              <a:rPr lang="tr-TR" dirty="0">
                <a:latin typeface="Comic Sans MS" panose="030F0702030302020204" pitchFamily="66" charset="0"/>
              </a:rPr>
              <a:t>– </a:t>
            </a:r>
            <a:r>
              <a:rPr lang="tr-TR" dirty="0" smtClean="0">
                <a:latin typeface="Comic Sans MS" panose="030F0702030302020204" pitchFamily="66" charset="0"/>
              </a:rPr>
              <a:t>b </a:t>
            </a:r>
            <a:r>
              <a:rPr lang="tr-TR" dirty="0">
                <a:latin typeface="Comic Sans MS" panose="030F0702030302020204" pitchFamily="66" charset="0"/>
              </a:rPr>
              <a:t>– t  , 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7</a:t>
            </a:r>
          </a:p>
          <a:p>
            <a:pPr marL="342900" indent="-342900">
              <a:buFontTx/>
              <a:buAutoNum type="arabicParenR"/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>
                <a:latin typeface="Comic Sans MS" panose="030F0702030302020204" pitchFamily="66" charset="0"/>
              </a:rPr>
              <a:t>s – </a:t>
            </a:r>
            <a:r>
              <a:rPr lang="tr-TR" dirty="0" smtClean="0">
                <a:latin typeface="Comic Sans MS" panose="030F0702030302020204" pitchFamily="66" charset="0"/>
              </a:rPr>
              <a:t>c </a:t>
            </a:r>
            <a:r>
              <a:rPr lang="tr-TR" dirty="0">
                <a:latin typeface="Comic Sans MS" panose="030F0702030302020204" pitchFamily="66" charset="0"/>
              </a:rPr>
              <a:t>– </a:t>
            </a:r>
            <a:r>
              <a:rPr lang="tr-TR" dirty="0" smtClean="0">
                <a:latin typeface="Comic Sans MS" panose="030F0702030302020204" pitchFamily="66" charset="0"/>
              </a:rPr>
              <a:t>a </a:t>
            </a:r>
            <a:r>
              <a:rPr lang="tr-TR" dirty="0">
                <a:latin typeface="Comic Sans MS" panose="030F0702030302020204" pitchFamily="66" charset="0"/>
              </a:rPr>
              <a:t>– b – t  , 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8</a:t>
            </a:r>
          </a:p>
          <a:p>
            <a:pPr marL="342900" indent="-342900">
              <a:buFontTx/>
              <a:buAutoNum type="arabicParenR"/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 – c – b – t   ,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25" name="Düz Ok Bağlayıcısı 24"/>
          <p:cNvCxnSpPr>
            <a:stCxn id="11" idx="1"/>
            <a:endCxn id="8" idx="7"/>
          </p:cNvCxnSpPr>
          <p:nvPr/>
        </p:nvCxnSpPr>
        <p:spPr>
          <a:xfrm flipH="1">
            <a:off x="2703356" y="4678502"/>
            <a:ext cx="1683149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36"/>
          <p:cNvSpPr txBox="1"/>
          <p:nvPr/>
        </p:nvSpPr>
        <p:spPr>
          <a:xfrm>
            <a:off x="3401023" y="437438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12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3" name="Düz Ok Bağlayıcısı 42"/>
          <p:cNvCxnSpPr>
            <a:stCxn id="8" idx="3"/>
            <a:endCxn id="7" idx="6"/>
          </p:cNvCxnSpPr>
          <p:nvPr/>
        </p:nvCxnSpPr>
        <p:spPr>
          <a:xfrm flipH="1">
            <a:off x="1188802" y="4984006"/>
            <a:ext cx="1209050" cy="62175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36"/>
          <p:cNvSpPr txBox="1"/>
          <p:nvPr/>
        </p:nvSpPr>
        <p:spPr>
          <a:xfrm>
            <a:off x="1564382" y="5284309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11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47" name="Straight Arrow Connector 25"/>
          <p:cNvCxnSpPr>
            <a:stCxn id="10" idx="6"/>
            <a:endCxn id="12" idx="2"/>
          </p:cNvCxnSpPr>
          <p:nvPr/>
        </p:nvCxnSpPr>
        <p:spPr>
          <a:xfrm flipV="1">
            <a:off x="2766628" y="6342187"/>
            <a:ext cx="1556605" cy="3632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36"/>
          <p:cNvSpPr txBox="1"/>
          <p:nvPr/>
        </p:nvSpPr>
        <p:spPr>
          <a:xfrm>
            <a:off x="3506739" y="6052246"/>
            <a:ext cx="393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11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51" name="Metin kutusu 50"/>
          <p:cNvSpPr txBox="1"/>
          <p:nvPr/>
        </p:nvSpPr>
        <p:spPr>
          <a:xfrm>
            <a:off x="5712674" y="6236912"/>
            <a:ext cx="2404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r</a:t>
            </a:r>
            <a:r>
              <a:rPr lang="tr-TR" u="sng" dirty="0" err="1" smtClean="0">
                <a:latin typeface="Comic Sans MS" panose="030F0702030302020204" pitchFamily="66" charset="0"/>
              </a:rPr>
              <a:t>esidual</a:t>
            </a:r>
            <a:r>
              <a:rPr lang="tr-TR" u="sng" dirty="0" smtClean="0">
                <a:latin typeface="Comic Sans MS" panose="030F0702030302020204" pitchFamily="66" charset="0"/>
              </a:rPr>
              <a:t> network </a:t>
            </a:r>
            <a:r>
              <a:rPr lang="tr-TR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</a:t>
            </a:r>
            <a:r>
              <a:rPr lang="en-US" u="sng" baseline="-250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tr-TR" u="sng" dirty="0" smtClean="0">
                <a:latin typeface="Comic Sans MS" panose="030F0702030302020204" pitchFamily="66" charset="0"/>
              </a:rPr>
              <a:t> </a:t>
            </a:r>
            <a:endParaRPr lang="tr-TR" u="sng" dirty="0">
              <a:latin typeface="Comic Sans MS" panose="030F0702030302020204" pitchFamily="66" charset="0"/>
            </a:endParaRPr>
          </a:p>
        </p:txBody>
      </p:sp>
      <p:cxnSp>
        <p:nvCxnSpPr>
          <p:cNvPr id="4" name="Düz Ok Bağlayıcısı 3"/>
          <p:cNvCxnSpPr>
            <a:stCxn id="13" idx="2"/>
            <a:endCxn id="11" idx="5"/>
          </p:cNvCxnSpPr>
          <p:nvPr/>
        </p:nvCxnSpPr>
        <p:spPr>
          <a:xfrm flipH="1" flipV="1">
            <a:off x="4692009" y="4984006"/>
            <a:ext cx="1104128" cy="6217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32"/>
          <p:cNvSpPr txBox="1"/>
          <p:nvPr/>
        </p:nvSpPr>
        <p:spPr>
          <a:xfrm>
            <a:off x="4959392" y="5266242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19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5" name="Düz Ok Bağlayıcısı 4"/>
          <p:cNvCxnSpPr>
            <a:stCxn id="10" idx="1"/>
            <a:endCxn id="7" idx="6"/>
          </p:cNvCxnSpPr>
          <p:nvPr/>
        </p:nvCxnSpPr>
        <p:spPr>
          <a:xfrm flipH="1" flipV="1">
            <a:off x="1188802" y="5605764"/>
            <a:ext cx="1209050" cy="61999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32"/>
          <p:cNvSpPr txBox="1"/>
          <p:nvPr/>
        </p:nvSpPr>
        <p:spPr>
          <a:xfrm>
            <a:off x="1781060" y="5674137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44" name="TextBox 1"/>
          <p:cNvSpPr txBox="1"/>
          <p:nvPr/>
        </p:nvSpPr>
        <p:spPr>
          <a:xfrm>
            <a:off x="7305822" y="4623519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Comic Sans MS"/>
                <a:cs typeface="Comic Sans MS"/>
              </a:rPr>
              <a:t>lfl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smtClean="0">
                <a:latin typeface="Comic Sans MS"/>
                <a:cs typeface="Comic Sans MS"/>
              </a:rPr>
              <a:t>= </a:t>
            </a:r>
            <a:r>
              <a:rPr lang="tr-TR" sz="2400" dirty="0" smtClean="0">
                <a:latin typeface="Comic Sans MS"/>
                <a:cs typeface="Comic Sans MS"/>
              </a:rPr>
              <a:t>23</a:t>
            </a:r>
            <a:endParaRPr lang="en-US" sz="2400" dirty="0" smtClean="0">
              <a:latin typeface="Comic Sans MS"/>
              <a:cs typeface="Comic Sans MS"/>
            </a:endParaRPr>
          </a:p>
        </p:txBody>
      </p:sp>
      <p:sp>
        <p:nvSpPr>
          <p:cNvPr id="49" name="Dikdörtgen 48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98983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568952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 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= (V, 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), a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source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and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target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</a:t>
            </a:r>
          </a:p>
          <a:p>
            <a:pPr marL="457200" indent="-4572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 : E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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 R</a:t>
            </a:r>
            <a:r>
              <a:rPr lang="en-US" sz="2400" baseline="30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+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 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assigns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capacity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indicates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how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much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material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can be sent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through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907704" y="37636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131840" y="311556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3131840" y="4411712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644008" y="311556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644008" y="4411712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6" y="37636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5" name="Straight Arrow Connector 4"/>
          <p:cNvCxnSpPr>
            <a:stCxn id="3" idx="7"/>
            <a:endCxn id="8" idx="2"/>
          </p:cNvCxnSpPr>
          <p:nvPr/>
        </p:nvCxnSpPr>
        <p:spPr>
          <a:xfrm flipV="1">
            <a:off x="2276480" y="3331592"/>
            <a:ext cx="855360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" idx="5"/>
            <a:endCxn id="10" idx="2"/>
          </p:cNvCxnSpPr>
          <p:nvPr/>
        </p:nvCxnSpPr>
        <p:spPr>
          <a:xfrm>
            <a:off x="2276480" y="4132416"/>
            <a:ext cx="855360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5"/>
            <a:endCxn id="12" idx="1"/>
          </p:cNvCxnSpPr>
          <p:nvPr/>
        </p:nvCxnSpPr>
        <p:spPr>
          <a:xfrm>
            <a:off x="3500616" y="3484344"/>
            <a:ext cx="1206664" cy="99064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7"/>
            <a:endCxn id="11" idx="3"/>
          </p:cNvCxnSpPr>
          <p:nvPr/>
        </p:nvCxnSpPr>
        <p:spPr>
          <a:xfrm flipV="1">
            <a:off x="3500616" y="3484344"/>
            <a:ext cx="1206664" cy="99064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6"/>
            <a:endCxn id="11" idx="2"/>
          </p:cNvCxnSpPr>
          <p:nvPr/>
        </p:nvCxnSpPr>
        <p:spPr>
          <a:xfrm>
            <a:off x="3563888" y="3331592"/>
            <a:ext cx="1080120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6"/>
            <a:endCxn id="12" idx="2"/>
          </p:cNvCxnSpPr>
          <p:nvPr/>
        </p:nvCxnSpPr>
        <p:spPr>
          <a:xfrm>
            <a:off x="3563888" y="4627736"/>
            <a:ext cx="1080120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5076056" y="4132416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1" idx="6"/>
            <a:endCxn id="13" idx="1"/>
          </p:cNvCxnSpPr>
          <p:nvPr/>
        </p:nvCxnSpPr>
        <p:spPr>
          <a:xfrm>
            <a:off x="5076056" y="3331592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420845" y="327647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23396" y="431430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89488" y="325958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411760" y="42676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979044" y="456842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936628" y="2992760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500388" y="357301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699396" y="4123680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Network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Flows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74021846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56754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2334580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2334580" y="61624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323233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323233" y="6126163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7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1125530" y="4831254"/>
            <a:ext cx="1209050" cy="62175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1125530" y="5758516"/>
            <a:ext cx="1209050" cy="61999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1"/>
            <a:endCxn id="8" idx="3"/>
          </p:cNvCxnSpPr>
          <p:nvPr/>
        </p:nvCxnSpPr>
        <p:spPr>
          <a:xfrm flipV="1">
            <a:off x="2397852" y="4984006"/>
            <a:ext cx="0" cy="124175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1"/>
          <p:cNvCxnSpPr>
            <a:stCxn id="8" idx="6"/>
            <a:endCxn id="11" idx="2"/>
          </p:cNvCxnSpPr>
          <p:nvPr/>
        </p:nvCxnSpPr>
        <p:spPr>
          <a:xfrm>
            <a:off x="2766628" y="4831254"/>
            <a:ext cx="1556605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3"/>
          <p:cNvCxnSpPr>
            <a:stCxn id="10" idx="6"/>
            <a:endCxn id="12" idx="2"/>
          </p:cNvCxnSpPr>
          <p:nvPr/>
        </p:nvCxnSpPr>
        <p:spPr>
          <a:xfrm flipV="1">
            <a:off x="2766628" y="6342187"/>
            <a:ext cx="1556605" cy="3632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4755281" y="5758516"/>
            <a:ext cx="1104128" cy="583671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7"/>
          <p:cNvCxnSpPr>
            <a:stCxn id="11" idx="6"/>
            <a:endCxn id="13" idx="1"/>
          </p:cNvCxnSpPr>
          <p:nvPr/>
        </p:nvCxnSpPr>
        <p:spPr>
          <a:xfrm>
            <a:off x="4755281" y="4831254"/>
            <a:ext cx="1104128" cy="62175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32"/>
          <p:cNvSpPr txBox="1"/>
          <p:nvPr/>
        </p:nvSpPr>
        <p:spPr>
          <a:xfrm>
            <a:off x="4261640" y="549012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35"/>
          <p:cNvSpPr txBox="1"/>
          <p:nvPr/>
        </p:nvSpPr>
        <p:spPr>
          <a:xfrm>
            <a:off x="1404587" y="483125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36"/>
          <p:cNvSpPr txBox="1"/>
          <p:nvPr/>
        </p:nvSpPr>
        <p:spPr>
          <a:xfrm>
            <a:off x="3412026" y="526834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9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37"/>
          <p:cNvSpPr txBox="1"/>
          <p:nvPr/>
        </p:nvSpPr>
        <p:spPr>
          <a:xfrm>
            <a:off x="3329967" y="4484623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38"/>
          <p:cNvSpPr txBox="1"/>
          <p:nvPr/>
        </p:nvSpPr>
        <p:spPr>
          <a:xfrm>
            <a:off x="5150323" y="479934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20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1" name="Straight Arrow Connector 21"/>
          <p:cNvCxnSpPr>
            <a:stCxn id="10" idx="7"/>
            <a:endCxn id="8" idx="5"/>
          </p:cNvCxnSpPr>
          <p:nvPr/>
        </p:nvCxnSpPr>
        <p:spPr>
          <a:xfrm flipV="1">
            <a:off x="2703356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27"/>
          <p:cNvCxnSpPr>
            <a:stCxn id="11" idx="3"/>
            <a:endCxn id="10" idx="7"/>
          </p:cNvCxnSpPr>
          <p:nvPr/>
        </p:nvCxnSpPr>
        <p:spPr>
          <a:xfrm flipH="1">
            <a:off x="2703356" y="4984006"/>
            <a:ext cx="1683149" cy="1241753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27"/>
          <p:cNvCxnSpPr>
            <a:stCxn id="12" idx="0"/>
            <a:endCxn id="11" idx="4"/>
          </p:cNvCxnSpPr>
          <p:nvPr/>
        </p:nvCxnSpPr>
        <p:spPr>
          <a:xfrm flipV="1">
            <a:off x="4539257" y="5047278"/>
            <a:ext cx="0" cy="107888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36"/>
          <p:cNvSpPr txBox="1"/>
          <p:nvPr/>
        </p:nvSpPr>
        <p:spPr>
          <a:xfrm>
            <a:off x="2654248" y="531406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1" name="TextBox 36"/>
          <p:cNvSpPr txBox="1"/>
          <p:nvPr/>
        </p:nvSpPr>
        <p:spPr>
          <a:xfrm>
            <a:off x="5220855" y="600735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2" name="TextBox 32"/>
          <p:cNvSpPr txBox="1"/>
          <p:nvPr/>
        </p:nvSpPr>
        <p:spPr>
          <a:xfrm>
            <a:off x="3531929" y="6365803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3" name="TextBox 36"/>
          <p:cNvSpPr txBox="1"/>
          <p:nvPr/>
        </p:nvSpPr>
        <p:spPr>
          <a:xfrm>
            <a:off x="2030982" y="538918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4" name="TextBox 36"/>
          <p:cNvSpPr txBox="1"/>
          <p:nvPr/>
        </p:nvSpPr>
        <p:spPr>
          <a:xfrm>
            <a:off x="1438190" y="6043747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Metin kutusu 32"/>
          <p:cNvSpPr txBox="1"/>
          <p:nvPr/>
        </p:nvSpPr>
        <p:spPr>
          <a:xfrm>
            <a:off x="5712674" y="6236912"/>
            <a:ext cx="2404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a</a:t>
            </a:r>
            <a:r>
              <a:rPr lang="tr-TR" u="sng" dirty="0" err="1" smtClean="0">
                <a:latin typeface="Comic Sans MS" panose="030F0702030302020204" pitchFamily="66" charset="0"/>
              </a:rPr>
              <a:t>ugmented</a:t>
            </a:r>
            <a:r>
              <a:rPr lang="tr-TR" u="sng" dirty="0" smtClean="0">
                <a:latin typeface="Comic Sans MS" panose="030F0702030302020204" pitchFamily="66" charset="0"/>
              </a:rPr>
              <a:t> </a:t>
            </a:r>
            <a:r>
              <a:rPr lang="tr-TR" u="sng" dirty="0" err="1" smtClean="0">
                <a:latin typeface="Comic Sans MS" panose="030F0702030302020204" pitchFamily="66" charset="0"/>
              </a:rPr>
              <a:t>flow</a:t>
            </a:r>
            <a:endParaRPr lang="tr-TR" u="sng" dirty="0">
              <a:latin typeface="Comic Sans MS" panose="030F0702030302020204" pitchFamily="66" charset="0"/>
            </a:endParaRPr>
          </a:p>
        </p:txBody>
      </p:sp>
      <p:sp>
        <p:nvSpPr>
          <p:cNvPr id="34" name="Dikdörtgen 33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56057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56754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2334580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2334580" y="61624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323233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323233" y="6126163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7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1125530" y="4831254"/>
            <a:ext cx="1209050" cy="62175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1125530" y="5758516"/>
            <a:ext cx="1209050" cy="61999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1"/>
            <a:endCxn id="8" idx="3"/>
          </p:cNvCxnSpPr>
          <p:nvPr/>
        </p:nvCxnSpPr>
        <p:spPr>
          <a:xfrm flipV="1">
            <a:off x="2397852" y="4984006"/>
            <a:ext cx="0" cy="124175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1"/>
          <p:cNvCxnSpPr>
            <a:stCxn id="8" idx="6"/>
            <a:endCxn id="11" idx="2"/>
          </p:cNvCxnSpPr>
          <p:nvPr/>
        </p:nvCxnSpPr>
        <p:spPr>
          <a:xfrm>
            <a:off x="2766628" y="4831254"/>
            <a:ext cx="1556605" cy="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3"/>
          <p:cNvCxnSpPr>
            <a:stCxn id="10" idx="6"/>
            <a:endCxn id="12" idx="2"/>
          </p:cNvCxnSpPr>
          <p:nvPr/>
        </p:nvCxnSpPr>
        <p:spPr>
          <a:xfrm flipV="1">
            <a:off x="2766628" y="6342187"/>
            <a:ext cx="1556605" cy="36324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4755281" y="5758516"/>
            <a:ext cx="1104128" cy="583671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7"/>
          <p:cNvCxnSpPr>
            <a:stCxn id="11" idx="6"/>
            <a:endCxn id="13" idx="1"/>
          </p:cNvCxnSpPr>
          <p:nvPr/>
        </p:nvCxnSpPr>
        <p:spPr>
          <a:xfrm>
            <a:off x="4755281" y="4831254"/>
            <a:ext cx="1104128" cy="62175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32"/>
          <p:cNvSpPr txBox="1"/>
          <p:nvPr/>
        </p:nvSpPr>
        <p:spPr>
          <a:xfrm>
            <a:off x="4261640" y="5490121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7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6" name="TextBox 35"/>
          <p:cNvSpPr txBox="1"/>
          <p:nvPr/>
        </p:nvSpPr>
        <p:spPr>
          <a:xfrm>
            <a:off x="1404587" y="483125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16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7" name="TextBox 36"/>
          <p:cNvSpPr txBox="1"/>
          <p:nvPr/>
        </p:nvSpPr>
        <p:spPr>
          <a:xfrm>
            <a:off x="3412026" y="526834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9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8" name="TextBox 37"/>
          <p:cNvSpPr txBox="1"/>
          <p:nvPr/>
        </p:nvSpPr>
        <p:spPr>
          <a:xfrm>
            <a:off x="3329967" y="4484623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12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9" name="TextBox 38"/>
          <p:cNvSpPr txBox="1"/>
          <p:nvPr/>
        </p:nvSpPr>
        <p:spPr>
          <a:xfrm>
            <a:off x="5150323" y="479934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20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31" name="Straight Arrow Connector 21"/>
          <p:cNvCxnSpPr>
            <a:stCxn id="10" idx="7"/>
            <a:endCxn id="8" idx="5"/>
          </p:cNvCxnSpPr>
          <p:nvPr/>
        </p:nvCxnSpPr>
        <p:spPr>
          <a:xfrm flipV="1">
            <a:off x="2703356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27"/>
          <p:cNvCxnSpPr>
            <a:stCxn id="11" idx="3"/>
            <a:endCxn id="10" idx="7"/>
          </p:cNvCxnSpPr>
          <p:nvPr/>
        </p:nvCxnSpPr>
        <p:spPr>
          <a:xfrm flipH="1">
            <a:off x="2703356" y="4984006"/>
            <a:ext cx="1683149" cy="1241753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27"/>
          <p:cNvCxnSpPr>
            <a:stCxn id="12" idx="0"/>
            <a:endCxn id="11" idx="4"/>
          </p:cNvCxnSpPr>
          <p:nvPr/>
        </p:nvCxnSpPr>
        <p:spPr>
          <a:xfrm flipV="1">
            <a:off x="4539257" y="5047278"/>
            <a:ext cx="0" cy="107888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36"/>
          <p:cNvSpPr txBox="1"/>
          <p:nvPr/>
        </p:nvSpPr>
        <p:spPr>
          <a:xfrm>
            <a:off x="2654248" y="5314066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1" name="TextBox 36"/>
          <p:cNvSpPr txBox="1"/>
          <p:nvPr/>
        </p:nvSpPr>
        <p:spPr>
          <a:xfrm>
            <a:off x="5220855" y="600735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2" name="TextBox 32"/>
          <p:cNvSpPr txBox="1"/>
          <p:nvPr/>
        </p:nvSpPr>
        <p:spPr>
          <a:xfrm>
            <a:off x="3531929" y="6365803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14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3" name="TextBox 36"/>
          <p:cNvSpPr txBox="1"/>
          <p:nvPr/>
        </p:nvSpPr>
        <p:spPr>
          <a:xfrm>
            <a:off x="2030982" y="5389184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10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64" name="TextBox 36"/>
          <p:cNvSpPr txBox="1"/>
          <p:nvPr/>
        </p:nvSpPr>
        <p:spPr>
          <a:xfrm>
            <a:off x="1438190" y="6043747"/>
            <a:ext cx="429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/>
                <a:cs typeface="Comic Sans MS"/>
              </a:rPr>
              <a:t>13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5224575" y="2246181"/>
            <a:ext cx="3657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1) s – a – b – c – d – t  , 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4</a:t>
            </a:r>
            <a:r>
              <a:rPr lang="tr-TR" dirty="0" smtClean="0">
                <a:latin typeface="Comic Sans MS" panose="030F0702030302020204" pitchFamily="66" charset="0"/>
              </a:rPr>
              <a:t>    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5712674" y="6236912"/>
            <a:ext cx="2404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a</a:t>
            </a:r>
            <a:r>
              <a:rPr lang="tr-TR" u="sng" dirty="0" err="1" smtClean="0">
                <a:latin typeface="Comic Sans MS" panose="030F0702030302020204" pitchFamily="66" charset="0"/>
              </a:rPr>
              <a:t>ugmented</a:t>
            </a:r>
            <a:r>
              <a:rPr lang="tr-TR" u="sng" dirty="0" smtClean="0">
                <a:latin typeface="Comic Sans MS" panose="030F0702030302020204" pitchFamily="66" charset="0"/>
              </a:rPr>
              <a:t> </a:t>
            </a:r>
            <a:r>
              <a:rPr lang="tr-TR" u="sng" dirty="0" err="1" smtClean="0">
                <a:latin typeface="Comic Sans MS" panose="030F0702030302020204" pitchFamily="66" charset="0"/>
              </a:rPr>
              <a:t>flow</a:t>
            </a:r>
            <a:endParaRPr lang="tr-TR" u="sng" dirty="0">
              <a:latin typeface="Comic Sans MS" panose="030F0702030302020204" pitchFamily="66" charset="0"/>
            </a:endParaRPr>
          </a:p>
        </p:txBody>
      </p:sp>
      <p:sp>
        <p:nvSpPr>
          <p:cNvPr id="35" name="Dikdörtgen 34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91340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56754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2334580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2334580" y="61624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323233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323233" y="6126163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7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1125530" y="4831254"/>
            <a:ext cx="1209050" cy="62175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1125530" y="5758516"/>
            <a:ext cx="1209050" cy="61999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1"/>
            <a:endCxn id="8" idx="3"/>
          </p:cNvCxnSpPr>
          <p:nvPr/>
        </p:nvCxnSpPr>
        <p:spPr>
          <a:xfrm flipV="1">
            <a:off x="2397852" y="4984006"/>
            <a:ext cx="0" cy="1241753"/>
          </a:xfrm>
          <a:prstGeom prst="straightConnector1">
            <a:avLst/>
          </a:prstGeom>
          <a:ln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1"/>
          <p:cNvCxnSpPr>
            <a:stCxn id="8" idx="6"/>
            <a:endCxn id="11" idx="2"/>
          </p:cNvCxnSpPr>
          <p:nvPr/>
        </p:nvCxnSpPr>
        <p:spPr>
          <a:xfrm>
            <a:off x="2766628" y="4831254"/>
            <a:ext cx="1556605" cy="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3"/>
          <p:cNvCxnSpPr>
            <a:stCxn id="10" idx="6"/>
            <a:endCxn id="12" idx="2"/>
          </p:cNvCxnSpPr>
          <p:nvPr/>
        </p:nvCxnSpPr>
        <p:spPr>
          <a:xfrm flipV="1">
            <a:off x="2766628" y="6342187"/>
            <a:ext cx="1556605" cy="36324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4755281" y="5758516"/>
            <a:ext cx="1104128" cy="583671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7"/>
          <p:cNvCxnSpPr>
            <a:stCxn id="11" idx="6"/>
            <a:endCxn id="13" idx="1"/>
          </p:cNvCxnSpPr>
          <p:nvPr/>
        </p:nvCxnSpPr>
        <p:spPr>
          <a:xfrm>
            <a:off x="4755281" y="4831254"/>
            <a:ext cx="1104128" cy="621758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32"/>
          <p:cNvSpPr txBox="1"/>
          <p:nvPr/>
        </p:nvSpPr>
        <p:spPr>
          <a:xfrm>
            <a:off x="4261640" y="5490121"/>
            <a:ext cx="30168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7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6" name="TextBox 35"/>
          <p:cNvSpPr txBox="1"/>
          <p:nvPr/>
        </p:nvSpPr>
        <p:spPr>
          <a:xfrm>
            <a:off x="1259632" y="4869160"/>
            <a:ext cx="60305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4/16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7" name="TextBox 36"/>
          <p:cNvSpPr txBox="1"/>
          <p:nvPr/>
        </p:nvSpPr>
        <p:spPr>
          <a:xfrm>
            <a:off x="3131840" y="5301208"/>
            <a:ext cx="51648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4/9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8" name="TextBox 37"/>
          <p:cNvSpPr txBox="1"/>
          <p:nvPr/>
        </p:nvSpPr>
        <p:spPr>
          <a:xfrm>
            <a:off x="3329967" y="4484623"/>
            <a:ext cx="60305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4/</a:t>
            </a:r>
            <a:r>
              <a:rPr lang="tr-TR" sz="1500" dirty="0" smtClean="0">
                <a:latin typeface="Comic Sans MS"/>
                <a:cs typeface="Comic Sans MS"/>
              </a:rPr>
              <a:t>12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9" name="TextBox 38"/>
          <p:cNvSpPr txBox="1"/>
          <p:nvPr/>
        </p:nvSpPr>
        <p:spPr>
          <a:xfrm>
            <a:off x="5150323" y="4799340"/>
            <a:ext cx="41870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20</a:t>
            </a:r>
            <a:endParaRPr lang="tr-TR" sz="1500" dirty="0" smtClean="0">
              <a:latin typeface="Comic Sans MS"/>
              <a:cs typeface="Comic Sans MS"/>
            </a:endParaRPr>
          </a:p>
        </p:txBody>
      </p:sp>
      <p:cxnSp>
        <p:nvCxnSpPr>
          <p:cNvPr id="31" name="Straight Arrow Connector 21"/>
          <p:cNvCxnSpPr>
            <a:stCxn id="10" idx="7"/>
            <a:endCxn id="8" idx="5"/>
          </p:cNvCxnSpPr>
          <p:nvPr/>
        </p:nvCxnSpPr>
        <p:spPr>
          <a:xfrm flipV="1">
            <a:off x="2703356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27"/>
          <p:cNvCxnSpPr>
            <a:stCxn id="11" idx="3"/>
            <a:endCxn id="10" idx="7"/>
          </p:cNvCxnSpPr>
          <p:nvPr/>
        </p:nvCxnSpPr>
        <p:spPr>
          <a:xfrm flipH="1">
            <a:off x="2703356" y="4984006"/>
            <a:ext cx="1683149" cy="1241753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27"/>
          <p:cNvCxnSpPr>
            <a:stCxn id="12" idx="0"/>
            <a:endCxn id="11" idx="4"/>
          </p:cNvCxnSpPr>
          <p:nvPr/>
        </p:nvCxnSpPr>
        <p:spPr>
          <a:xfrm flipV="1">
            <a:off x="4539257" y="5047278"/>
            <a:ext cx="0" cy="107888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36"/>
          <p:cNvSpPr txBox="1"/>
          <p:nvPr/>
        </p:nvSpPr>
        <p:spPr>
          <a:xfrm>
            <a:off x="2654248" y="5314066"/>
            <a:ext cx="30168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4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1" name="TextBox 36"/>
          <p:cNvSpPr txBox="1"/>
          <p:nvPr/>
        </p:nvSpPr>
        <p:spPr>
          <a:xfrm>
            <a:off x="5220855" y="6007350"/>
            <a:ext cx="51648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4/</a:t>
            </a:r>
            <a:r>
              <a:rPr lang="tr-TR" sz="1500" dirty="0" smtClean="0">
                <a:latin typeface="Comic Sans MS"/>
                <a:cs typeface="Comic Sans MS"/>
              </a:rPr>
              <a:t>4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2" name="TextBox 32"/>
          <p:cNvSpPr txBox="1"/>
          <p:nvPr/>
        </p:nvSpPr>
        <p:spPr>
          <a:xfrm>
            <a:off x="3275856" y="6365803"/>
            <a:ext cx="60305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4/</a:t>
            </a:r>
            <a:r>
              <a:rPr lang="tr-TR" sz="1500" dirty="0" smtClean="0">
                <a:latin typeface="Comic Sans MS"/>
                <a:cs typeface="Comic Sans MS"/>
              </a:rPr>
              <a:t>14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3" name="TextBox 36"/>
          <p:cNvSpPr txBox="1"/>
          <p:nvPr/>
        </p:nvSpPr>
        <p:spPr>
          <a:xfrm>
            <a:off x="2030982" y="5389184"/>
            <a:ext cx="38824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4" name="TextBox 36"/>
          <p:cNvSpPr txBox="1"/>
          <p:nvPr/>
        </p:nvSpPr>
        <p:spPr>
          <a:xfrm>
            <a:off x="1438190" y="6043747"/>
            <a:ext cx="38824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13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5224575" y="2246181"/>
            <a:ext cx="3657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1) s – a – b – c – d – t  , 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4</a:t>
            </a:r>
            <a:r>
              <a:rPr lang="tr-TR" dirty="0" smtClean="0">
                <a:latin typeface="Comic Sans MS" panose="030F0702030302020204" pitchFamily="66" charset="0"/>
              </a:rPr>
              <a:t>    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5712674" y="6236912"/>
            <a:ext cx="2404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a</a:t>
            </a:r>
            <a:r>
              <a:rPr lang="tr-TR" u="sng" dirty="0" err="1" smtClean="0">
                <a:latin typeface="Comic Sans MS" panose="030F0702030302020204" pitchFamily="66" charset="0"/>
              </a:rPr>
              <a:t>ugmented</a:t>
            </a:r>
            <a:r>
              <a:rPr lang="tr-TR" u="sng" dirty="0" smtClean="0">
                <a:latin typeface="Comic Sans MS" panose="030F0702030302020204" pitchFamily="66" charset="0"/>
              </a:rPr>
              <a:t> </a:t>
            </a:r>
            <a:r>
              <a:rPr lang="tr-TR" u="sng" dirty="0" err="1" smtClean="0">
                <a:latin typeface="Comic Sans MS" panose="030F0702030302020204" pitchFamily="66" charset="0"/>
              </a:rPr>
              <a:t>flow</a:t>
            </a:r>
            <a:endParaRPr lang="tr-TR" u="sng" dirty="0">
              <a:latin typeface="Comic Sans MS" panose="030F0702030302020204" pitchFamily="66" charset="0"/>
            </a:endParaRPr>
          </a:p>
        </p:txBody>
      </p:sp>
      <p:sp>
        <p:nvSpPr>
          <p:cNvPr id="35" name="Dikdörtgen 34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38614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56754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2334580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2334580" y="61624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323233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323233" y="6126163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7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1125530" y="4831254"/>
            <a:ext cx="1209050" cy="62175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1125530" y="5758516"/>
            <a:ext cx="1209050" cy="61999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1"/>
            <a:endCxn id="8" idx="3"/>
          </p:cNvCxnSpPr>
          <p:nvPr/>
        </p:nvCxnSpPr>
        <p:spPr>
          <a:xfrm flipV="1">
            <a:off x="2397852" y="4984006"/>
            <a:ext cx="0" cy="1241753"/>
          </a:xfrm>
          <a:prstGeom prst="straightConnector1">
            <a:avLst/>
          </a:prstGeom>
          <a:ln>
            <a:solidFill>
              <a:srgbClr val="FF0000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1"/>
          <p:cNvCxnSpPr>
            <a:stCxn id="8" idx="6"/>
            <a:endCxn id="11" idx="2"/>
          </p:cNvCxnSpPr>
          <p:nvPr/>
        </p:nvCxnSpPr>
        <p:spPr>
          <a:xfrm>
            <a:off x="2766628" y="4831254"/>
            <a:ext cx="1556605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3"/>
          <p:cNvCxnSpPr>
            <a:stCxn id="10" idx="6"/>
            <a:endCxn id="12" idx="2"/>
          </p:cNvCxnSpPr>
          <p:nvPr/>
        </p:nvCxnSpPr>
        <p:spPr>
          <a:xfrm flipV="1">
            <a:off x="2766628" y="6342187"/>
            <a:ext cx="1556605" cy="36324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4755281" y="5758516"/>
            <a:ext cx="1104128" cy="583671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7"/>
          <p:cNvCxnSpPr>
            <a:stCxn id="11" idx="6"/>
            <a:endCxn id="13" idx="1"/>
          </p:cNvCxnSpPr>
          <p:nvPr/>
        </p:nvCxnSpPr>
        <p:spPr>
          <a:xfrm>
            <a:off x="4755281" y="4831254"/>
            <a:ext cx="1104128" cy="62175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32"/>
          <p:cNvSpPr txBox="1"/>
          <p:nvPr/>
        </p:nvSpPr>
        <p:spPr>
          <a:xfrm>
            <a:off x="4070370" y="5490121"/>
            <a:ext cx="51648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7/7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6" name="TextBox 35"/>
          <p:cNvSpPr txBox="1"/>
          <p:nvPr/>
        </p:nvSpPr>
        <p:spPr>
          <a:xfrm>
            <a:off x="1259632" y="4869160"/>
            <a:ext cx="6591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11</a:t>
            </a:r>
            <a:r>
              <a:rPr lang="tr-TR" sz="1500" dirty="0" smtClean="0">
                <a:latin typeface="Comic Sans MS"/>
                <a:cs typeface="Comic Sans MS"/>
              </a:rPr>
              <a:t>/16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7" name="TextBox 36"/>
          <p:cNvSpPr txBox="1"/>
          <p:nvPr/>
        </p:nvSpPr>
        <p:spPr>
          <a:xfrm>
            <a:off x="3131840" y="5301208"/>
            <a:ext cx="51648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4/9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8" name="TextBox 37"/>
          <p:cNvSpPr txBox="1"/>
          <p:nvPr/>
        </p:nvSpPr>
        <p:spPr>
          <a:xfrm>
            <a:off x="3329967" y="4484623"/>
            <a:ext cx="60305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4/</a:t>
            </a:r>
            <a:r>
              <a:rPr lang="tr-TR" sz="1500" dirty="0" smtClean="0">
                <a:latin typeface="Comic Sans MS"/>
                <a:cs typeface="Comic Sans MS"/>
              </a:rPr>
              <a:t>12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9" name="TextBox 38"/>
          <p:cNvSpPr txBox="1"/>
          <p:nvPr/>
        </p:nvSpPr>
        <p:spPr>
          <a:xfrm>
            <a:off x="5150323" y="4799340"/>
            <a:ext cx="63350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7/20</a:t>
            </a:r>
          </a:p>
        </p:txBody>
      </p:sp>
      <p:cxnSp>
        <p:nvCxnSpPr>
          <p:cNvPr id="31" name="Straight Arrow Connector 21"/>
          <p:cNvCxnSpPr>
            <a:stCxn id="10" idx="7"/>
            <a:endCxn id="8" idx="5"/>
          </p:cNvCxnSpPr>
          <p:nvPr/>
        </p:nvCxnSpPr>
        <p:spPr>
          <a:xfrm flipV="1">
            <a:off x="2703356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27"/>
          <p:cNvCxnSpPr>
            <a:stCxn id="11" idx="3"/>
            <a:endCxn id="10" idx="7"/>
          </p:cNvCxnSpPr>
          <p:nvPr/>
        </p:nvCxnSpPr>
        <p:spPr>
          <a:xfrm flipH="1">
            <a:off x="2703356" y="4984006"/>
            <a:ext cx="1683149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27"/>
          <p:cNvCxnSpPr>
            <a:stCxn id="12" idx="0"/>
            <a:endCxn id="11" idx="4"/>
          </p:cNvCxnSpPr>
          <p:nvPr/>
        </p:nvCxnSpPr>
        <p:spPr>
          <a:xfrm flipV="1">
            <a:off x="4539257" y="5047278"/>
            <a:ext cx="0" cy="1078885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36"/>
          <p:cNvSpPr txBox="1"/>
          <p:nvPr/>
        </p:nvSpPr>
        <p:spPr>
          <a:xfrm>
            <a:off x="2654248" y="5314066"/>
            <a:ext cx="30168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4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1" name="TextBox 36"/>
          <p:cNvSpPr txBox="1"/>
          <p:nvPr/>
        </p:nvSpPr>
        <p:spPr>
          <a:xfrm>
            <a:off x="5220855" y="6007350"/>
            <a:ext cx="51648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4/</a:t>
            </a:r>
            <a:r>
              <a:rPr lang="tr-TR" sz="1500" dirty="0" smtClean="0">
                <a:latin typeface="Comic Sans MS"/>
                <a:cs typeface="Comic Sans MS"/>
              </a:rPr>
              <a:t>4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2" name="TextBox 32"/>
          <p:cNvSpPr txBox="1"/>
          <p:nvPr/>
        </p:nvSpPr>
        <p:spPr>
          <a:xfrm>
            <a:off x="3275856" y="6365803"/>
            <a:ext cx="6591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11/</a:t>
            </a:r>
            <a:r>
              <a:rPr lang="tr-TR" sz="1500" dirty="0" smtClean="0">
                <a:latin typeface="Comic Sans MS"/>
                <a:cs typeface="Comic Sans MS"/>
              </a:rPr>
              <a:t>14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3" name="TextBox 36"/>
          <p:cNvSpPr txBox="1"/>
          <p:nvPr/>
        </p:nvSpPr>
        <p:spPr>
          <a:xfrm>
            <a:off x="1835696" y="5389184"/>
            <a:ext cx="60305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7/10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4" name="TextBox 36"/>
          <p:cNvSpPr txBox="1"/>
          <p:nvPr/>
        </p:nvSpPr>
        <p:spPr>
          <a:xfrm>
            <a:off x="1438190" y="6043747"/>
            <a:ext cx="38824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13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5224575" y="2246181"/>
            <a:ext cx="36575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tr-TR" dirty="0" smtClean="0">
                <a:latin typeface="Comic Sans MS" panose="030F0702030302020204" pitchFamily="66" charset="0"/>
              </a:rPr>
              <a:t>s – a – b – c – d – t  , 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4</a:t>
            </a:r>
          </a:p>
          <a:p>
            <a:pPr marL="342900" indent="-342900">
              <a:buAutoNum type="arabicParenR"/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>
                <a:latin typeface="Comic Sans MS" panose="030F0702030302020204" pitchFamily="66" charset="0"/>
              </a:rPr>
              <a:t>s – a – c – d – b – t  , 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7</a:t>
            </a:r>
          </a:p>
          <a:p>
            <a:r>
              <a:rPr lang="tr-TR" dirty="0" smtClean="0">
                <a:latin typeface="Comic Sans MS" panose="030F0702030302020204" pitchFamily="66" charset="0"/>
              </a:rPr>
              <a:t>    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5712674" y="6236912"/>
            <a:ext cx="2404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a</a:t>
            </a:r>
            <a:r>
              <a:rPr lang="tr-TR" u="sng" dirty="0" err="1" smtClean="0">
                <a:latin typeface="Comic Sans MS" panose="030F0702030302020204" pitchFamily="66" charset="0"/>
              </a:rPr>
              <a:t>ugmented</a:t>
            </a:r>
            <a:r>
              <a:rPr lang="tr-TR" u="sng" dirty="0" smtClean="0">
                <a:latin typeface="Comic Sans MS" panose="030F0702030302020204" pitchFamily="66" charset="0"/>
              </a:rPr>
              <a:t> </a:t>
            </a:r>
            <a:r>
              <a:rPr lang="tr-TR" u="sng" dirty="0" err="1" smtClean="0">
                <a:latin typeface="Comic Sans MS" panose="030F0702030302020204" pitchFamily="66" charset="0"/>
              </a:rPr>
              <a:t>flow</a:t>
            </a:r>
            <a:endParaRPr lang="tr-TR" u="sng" dirty="0">
              <a:latin typeface="Comic Sans MS" panose="030F0702030302020204" pitchFamily="66" charset="0"/>
            </a:endParaRPr>
          </a:p>
        </p:txBody>
      </p:sp>
      <p:sp>
        <p:nvSpPr>
          <p:cNvPr id="36" name="Dikdörtgen 35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114882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56754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2334580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2334580" y="61624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323233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323233" y="6126163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7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1125530" y="4831254"/>
            <a:ext cx="1209050" cy="62175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1125530" y="5758516"/>
            <a:ext cx="1209050" cy="619995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1"/>
            <a:endCxn id="8" idx="3"/>
          </p:cNvCxnSpPr>
          <p:nvPr/>
        </p:nvCxnSpPr>
        <p:spPr>
          <a:xfrm flipV="1">
            <a:off x="2397852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1"/>
          <p:cNvCxnSpPr>
            <a:stCxn id="8" idx="6"/>
            <a:endCxn id="11" idx="2"/>
          </p:cNvCxnSpPr>
          <p:nvPr/>
        </p:nvCxnSpPr>
        <p:spPr>
          <a:xfrm>
            <a:off x="2766628" y="4831254"/>
            <a:ext cx="1556605" cy="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3"/>
          <p:cNvCxnSpPr>
            <a:stCxn id="10" idx="6"/>
            <a:endCxn id="12" idx="2"/>
          </p:cNvCxnSpPr>
          <p:nvPr/>
        </p:nvCxnSpPr>
        <p:spPr>
          <a:xfrm flipV="1">
            <a:off x="2766628" y="6342187"/>
            <a:ext cx="1556605" cy="3632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4755281" y="5758516"/>
            <a:ext cx="1104128" cy="583671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7"/>
          <p:cNvCxnSpPr>
            <a:stCxn id="11" idx="6"/>
            <a:endCxn id="13" idx="1"/>
          </p:cNvCxnSpPr>
          <p:nvPr/>
        </p:nvCxnSpPr>
        <p:spPr>
          <a:xfrm>
            <a:off x="4755281" y="4831254"/>
            <a:ext cx="1104128" cy="62175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32"/>
          <p:cNvSpPr txBox="1"/>
          <p:nvPr/>
        </p:nvSpPr>
        <p:spPr>
          <a:xfrm>
            <a:off x="4070370" y="5490121"/>
            <a:ext cx="51648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7/7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6" name="TextBox 35"/>
          <p:cNvSpPr txBox="1"/>
          <p:nvPr/>
        </p:nvSpPr>
        <p:spPr>
          <a:xfrm>
            <a:off x="1259632" y="4869160"/>
            <a:ext cx="6591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11</a:t>
            </a:r>
            <a:r>
              <a:rPr lang="tr-TR" sz="1500" dirty="0" smtClean="0">
                <a:latin typeface="Comic Sans MS"/>
                <a:cs typeface="Comic Sans MS"/>
              </a:rPr>
              <a:t>/16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7" name="TextBox 36"/>
          <p:cNvSpPr txBox="1"/>
          <p:nvPr/>
        </p:nvSpPr>
        <p:spPr>
          <a:xfrm>
            <a:off x="3131840" y="5301208"/>
            <a:ext cx="51648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4/9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8" name="TextBox 37"/>
          <p:cNvSpPr txBox="1"/>
          <p:nvPr/>
        </p:nvSpPr>
        <p:spPr>
          <a:xfrm>
            <a:off x="3329967" y="4484623"/>
            <a:ext cx="68961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12/</a:t>
            </a:r>
            <a:r>
              <a:rPr lang="tr-TR" sz="1500" dirty="0" smtClean="0">
                <a:latin typeface="Comic Sans MS"/>
                <a:cs typeface="Comic Sans MS"/>
              </a:rPr>
              <a:t>12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9" name="TextBox 38"/>
          <p:cNvSpPr txBox="1"/>
          <p:nvPr/>
        </p:nvSpPr>
        <p:spPr>
          <a:xfrm>
            <a:off x="5150323" y="4799340"/>
            <a:ext cx="72006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15</a:t>
            </a:r>
            <a:r>
              <a:rPr lang="tr-TR" sz="1500" dirty="0" smtClean="0">
                <a:latin typeface="Comic Sans MS"/>
                <a:cs typeface="Comic Sans MS"/>
              </a:rPr>
              <a:t>/20</a:t>
            </a:r>
          </a:p>
        </p:txBody>
      </p:sp>
      <p:cxnSp>
        <p:nvCxnSpPr>
          <p:cNvPr id="31" name="Straight Arrow Connector 21"/>
          <p:cNvCxnSpPr>
            <a:stCxn id="10" idx="7"/>
            <a:endCxn id="8" idx="5"/>
          </p:cNvCxnSpPr>
          <p:nvPr/>
        </p:nvCxnSpPr>
        <p:spPr>
          <a:xfrm flipV="1">
            <a:off x="2703356" y="4984006"/>
            <a:ext cx="0" cy="1241753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27"/>
          <p:cNvCxnSpPr>
            <a:stCxn id="11" idx="3"/>
            <a:endCxn id="10" idx="7"/>
          </p:cNvCxnSpPr>
          <p:nvPr/>
        </p:nvCxnSpPr>
        <p:spPr>
          <a:xfrm flipH="1">
            <a:off x="2703356" y="4984006"/>
            <a:ext cx="1683149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27"/>
          <p:cNvCxnSpPr>
            <a:stCxn id="12" idx="0"/>
            <a:endCxn id="11" idx="4"/>
          </p:cNvCxnSpPr>
          <p:nvPr/>
        </p:nvCxnSpPr>
        <p:spPr>
          <a:xfrm flipV="1">
            <a:off x="4539257" y="5047278"/>
            <a:ext cx="0" cy="1078885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36"/>
          <p:cNvSpPr txBox="1"/>
          <p:nvPr/>
        </p:nvSpPr>
        <p:spPr>
          <a:xfrm>
            <a:off x="2654248" y="5314066"/>
            <a:ext cx="48603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1/4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1" name="TextBox 36"/>
          <p:cNvSpPr txBox="1"/>
          <p:nvPr/>
        </p:nvSpPr>
        <p:spPr>
          <a:xfrm>
            <a:off x="5220855" y="6007350"/>
            <a:ext cx="51648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4/</a:t>
            </a:r>
            <a:r>
              <a:rPr lang="tr-TR" sz="1500" dirty="0" smtClean="0">
                <a:latin typeface="Comic Sans MS"/>
                <a:cs typeface="Comic Sans MS"/>
              </a:rPr>
              <a:t>4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2" name="TextBox 32"/>
          <p:cNvSpPr txBox="1"/>
          <p:nvPr/>
        </p:nvSpPr>
        <p:spPr>
          <a:xfrm>
            <a:off x="3275856" y="6365803"/>
            <a:ext cx="6591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11/</a:t>
            </a:r>
            <a:r>
              <a:rPr lang="tr-TR" sz="1500" dirty="0" smtClean="0">
                <a:latin typeface="Comic Sans MS"/>
                <a:cs typeface="Comic Sans MS"/>
              </a:rPr>
              <a:t>14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3" name="TextBox 36"/>
          <p:cNvSpPr txBox="1"/>
          <p:nvPr/>
        </p:nvSpPr>
        <p:spPr>
          <a:xfrm>
            <a:off x="2034942" y="5389184"/>
            <a:ext cx="38824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4" name="TextBox 36"/>
          <p:cNvSpPr txBox="1"/>
          <p:nvPr/>
        </p:nvSpPr>
        <p:spPr>
          <a:xfrm>
            <a:off x="1160638" y="6020887"/>
            <a:ext cx="60305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>
                <a:latin typeface="Comic Sans MS"/>
                <a:cs typeface="Comic Sans MS"/>
              </a:rPr>
              <a:t>8</a:t>
            </a:r>
            <a:r>
              <a:rPr lang="tr-TR" sz="1500" dirty="0" smtClean="0">
                <a:latin typeface="Comic Sans MS"/>
                <a:cs typeface="Comic Sans MS"/>
              </a:rPr>
              <a:t>/13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5224575" y="2246181"/>
            <a:ext cx="36575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tr-TR" dirty="0" smtClean="0">
                <a:latin typeface="Comic Sans MS" panose="030F0702030302020204" pitchFamily="66" charset="0"/>
              </a:rPr>
              <a:t>s – a – b – c – d – t  , 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4</a:t>
            </a:r>
          </a:p>
          <a:p>
            <a:pPr marL="342900" indent="-342900">
              <a:buAutoNum type="arabicParenR"/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>
                <a:latin typeface="Comic Sans MS" panose="030F0702030302020204" pitchFamily="66" charset="0"/>
              </a:rPr>
              <a:t>s – a – c – d – b – t  , 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7</a:t>
            </a:r>
          </a:p>
          <a:p>
            <a:pPr marL="342900" indent="-342900">
              <a:buFontTx/>
              <a:buAutoNum type="arabicParenR"/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>
                <a:latin typeface="Comic Sans MS" panose="030F0702030302020204" pitchFamily="66" charset="0"/>
              </a:rPr>
              <a:t>s – c – a – b – t  , 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8</a:t>
            </a:r>
          </a:p>
          <a:p>
            <a:pPr marL="342900" indent="-342900">
              <a:buFontTx/>
              <a:buAutoNum type="arabicParenR"/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dirty="0" smtClean="0">
                <a:latin typeface="Comic Sans MS" panose="030F0702030302020204" pitchFamily="66" charset="0"/>
              </a:rPr>
              <a:t>    </a:t>
            </a:r>
            <a:endParaRPr lang="tr-TR" dirty="0"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5712674" y="6236912"/>
            <a:ext cx="2404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a</a:t>
            </a:r>
            <a:r>
              <a:rPr lang="tr-TR" u="sng" dirty="0" err="1" smtClean="0">
                <a:latin typeface="Comic Sans MS" panose="030F0702030302020204" pitchFamily="66" charset="0"/>
              </a:rPr>
              <a:t>ugmented</a:t>
            </a:r>
            <a:r>
              <a:rPr lang="tr-TR" u="sng" dirty="0" smtClean="0">
                <a:latin typeface="Comic Sans MS" panose="030F0702030302020204" pitchFamily="66" charset="0"/>
              </a:rPr>
              <a:t> </a:t>
            </a:r>
            <a:r>
              <a:rPr lang="tr-TR" u="sng" dirty="0" err="1" smtClean="0">
                <a:latin typeface="Comic Sans MS" panose="030F0702030302020204" pitchFamily="66" charset="0"/>
              </a:rPr>
              <a:t>flow</a:t>
            </a:r>
            <a:endParaRPr lang="tr-TR" u="sng" dirty="0">
              <a:latin typeface="Comic Sans MS" panose="030F0702030302020204" pitchFamily="66" charset="0"/>
            </a:endParaRPr>
          </a:p>
        </p:txBody>
      </p:sp>
      <p:sp>
        <p:nvSpPr>
          <p:cNvPr id="35" name="Dikdörtgen 34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25329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56754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2334580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2334580" y="61624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323233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323233" y="6126163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7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1125530" y="4831254"/>
            <a:ext cx="1209050" cy="62175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1125530" y="5758516"/>
            <a:ext cx="1209050" cy="619995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1"/>
            <a:endCxn id="8" idx="3"/>
          </p:cNvCxnSpPr>
          <p:nvPr/>
        </p:nvCxnSpPr>
        <p:spPr>
          <a:xfrm flipV="1">
            <a:off x="2397852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1"/>
          <p:cNvCxnSpPr>
            <a:stCxn id="8" idx="6"/>
            <a:endCxn id="11" idx="2"/>
          </p:cNvCxnSpPr>
          <p:nvPr/>
        </p:nvCxnSpPr>
        <p:spPr>
          <a:xfrm>
            <a:off x="2766628" y="4831254"/>
            <a:ext cx="1556605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3"/>
          <p:cNvCxnSpPr>
            <a:stCxn id="10" idx="6"/>
            <a:endCxn id="12" idx="2"/>
          </p:cNvCxnSpPr>
          <p:nvPr/>
        </p:nvCxnSpPr>
        <p:spPr>
          <a:xfrm flipV="1">
            <a:off x="2766628" y="6342187"/>
            <a:ext cx="1556605" cy="3632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4755281" y="5758516"/>
            <a:ext cx="1104128" cy="583671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7"/>
          <p:cNvCxnSpPr>
            <a:stCxn id="11" idx="6"/>
            <a:endCxn id="13" idx="1"/>
          </p:cNvCxnSpPr>
          <p:nvPr/>
        </p:nvCxnSpPr>
        <p:spPr>
          <a:xfrm>
            <a:off x="4755281" y="4831254"/>
            <a:ext cx="1104128" cy="62175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32"/>
          <p:cNvSpPr txBox="1"/>
          <p:nvPr/>
        </p:nvSpPr>
        <p:spPr>
          <a:xfrm>
            <a:off x="4070370" y="5490121"/>
            <a:ext cx="51648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7/7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6" name="TextBox 35"/>
          <p:cNvSpPr txBox="1"/>
          <p:nvPr/>
        </p:nvSpPr>
        <p:spPr>
          <a:xfrm>
            <a:off x="1259632" y="4869160"/>
            <a:ext cx="6591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11</a:t>
            </a:r>
            <a:r>
              <a:rPr lang="tr-TR" sz="1500" dirty="0" smtClean="0">
                <a:latin typeface="Comic Sans MS"/>
                <a:cs typeface="Comic Sans MS"/>
              </a:rPr>
              <a:t>/16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7" name="TextBox 36"/>
          <p:cNvSpPr txBox="1"/>
          <p:nvPr/>
        </p:nvSpPr>
        <p:spPr>
          <a:xfrm>
            <a:off x="3334210" y="5301208"/>
            <a:ext cx="30168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8" name="TextBox 37"/>
          <p:cNvSpPr txBox="1"/>
          <p:nvPr/>
        </p:nvSpPr>
        <p:spPr>
          <a:xfrm>
            <a:off x="3329967" y="4484623"/>
            <a:ext cx="68961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12/</a:t>
            </a:r>
            <a:r>
              <a:rPr lang="tr-TR" sz="1500" dirty="0" smtClean="0">
                <a:latin typeface="Comic Sans MS"/>
                <a:cs typeface="Comic Sans MS"/>
              </a:rPr>
              <a:t>12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9" name="TextBox 38"/>
          <p:cNvSpPr txBox="1"/>
          <p:nvPr/>
        </p:nvSpPr>
        <p:spPr>
          <a:xfrm>
            <a:off x="5150323" y="4799340"/>
            <a:ext cx="72006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19</a:t>
            </a:r>
            <a:r>
              <a:rPr lang="tr-TR" sz="1500" dirty="0" smtClean="0">
                <a:latin typeface="Comic Sans MS"/>
                <a:cs typeface="Comic Sans MS"/>
              </a:rPr>
              <a:t>/20</a:t>
            </a:r>
          </a:p>
        </p:txBody>
      </p:sp>
      <p:cxnSp>
        <p:nvCxnSpPr>
          <p:cNvPr id="31" name="Straight Arrow Connector 21"/>
          <p:cNvCxnSpPr>
            <a:stCxn id="10" idx="7"/>
            <a:endCxn id="8" idx="5"/>
          </p:cNvCxnSpPr>
          <p:nvPr/>
        </p:nvCxnSpPr>
        <p:spPr>
          <a:xfrm flipV="1">
            <a:off x="2703356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27"/>
          <p:cNvCxnSpPr>
            <a:stCxn id="11" idx="3"/>
            <a:endCxn id="10" idx="7"/>
          </p:cNvCxnSpPr>
          <p:nvPr/>
        </p:nvCxnSpPr>
        <p:spPr>
          <a:xfrm flipH="1">
            <a:off x="2703356" y="4984006"/>
            <a:ext cx="1683149" cy="1241753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27"/>
          <p:cNvCxnSpPr>
            <a:stCxn id="12" idx="0"/>
            <a:endCxn id="11" idx="4"/>
          </p:cNvCxnSpPr>
          <p:nvPr/>
        </p:nvCxnSpPr>
        <p:spPr>
          <a:xfrm flipV="1">
            <a:off x="4539257" y="5047278"/>
            <a:ext cx="0" cy="1078885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36"/>
          <p:cNvSpPr txBox="1"/>
          <p:nvPr/>
        </p:nvSpPr>
        <p:spPr>
          <a:xfrm>
            <a:off x="2654248" y="5314066"/>
            <a:ext cx="48603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1/4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1" name="TextBox 36"/>
          <p:cNvSpPr txBox="1"/>
          <p:nvPr/>
        </p:nvSpPr>
        <p:spPr>
          <a:xfrm>
            <a:off x="5220855" y="6007350"/>
            <a:ext cx="51648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4/</a:t>
            </a:r>
            <a:r>
              <a:rPr lang="tr-TR" sz="1500" dirty="0" smtClean="0">
                <a:latin typeface="Comic Sans MS"/>
                <a:cs typeface="Comic Sans MS"/>
              </a:rPr>
              <a:t>4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2" name="TextBox 32"/>
          <p:cNvSpPr txBox="1"/>
          <p:nvPr/>
        </p:nvSpPr>
        <p:spPr>
          <a:xfrm>
            <a:off x="3275856" y="6365803"/>
            <a:ext cx="6591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11/</a:t>
            </a:r>
            <a:r>
              <a:rPr lang="tr-TR" sz="1500" dirty="0" smtClean="0">
                <a:latin typeface="Comic Sans MS"/>
                <a:cs typeface="Comic Sans MS"/>
              </a:rPr>
              <a:t>14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3" name="TextBox 36"/>
          <p:cNvSpPr txBox="1"/>
          <p:nvPr/>
        </p:nvSpPr>
        <p:spPr>
          <a:xfrm>
            <a:off x="2034942" y="5389184"/>
            <a:ext cx="38824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4" name="TextBox 36"/>
          <p:cNvSpPr txBox="1"/>
          <p:nvPr/>
        </p:nvSpPr>
        <p:spPr>
          <a:xfrm>
            <a:off x="1055038" y="6020887"/>
            <a:ext cx="68961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12/13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5224575" y="2246181"/>
            <a:ext cx="36575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tr-TR" dirty="0" smtClean="0">
                <a:latin typeface="Comic Sans MS" panose="030F0702030302020204" pitchFamily="66" charset="0"/>
              </a:rPr>
              <a:t>s – a – b – c – d – t  , 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4</a:t>
            </a:r>
          </a:p>
          <a:p>
            <a:pPr marL="342900" indent="-342900">
              <a:buAutoNum type="arabicParenR"/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>
                <a:latin typeface="Comic Sans MS" panose="030F0702030302020204" pitchFamily="66" charset="0"/>
              </a:rPr>
              <a:t>s – a – c – d – b – t  , 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7</a:t>
            </a:r>
          </a:p>
          <a:p>
            <a:pPr marL="342900" indent="-342900">
              <a:buFontTx/>
              <a:buAutoNum type="arabicParenR"/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>
                <a:latin typeface="Comic Sans MS" panose="030F0702030302020204" pitchFamily="66" charset="0"/>
              </a:rPr>
              <a:t>s – c – a – b – t  , 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8</a:t>
            </a:r>
          </a:p>
          <a:p>
            <a:pPr marL="342900" indent="-342900">
              <a:buFontTx/>
              <a:buAutoNum type="arabicParenR"/>
            </a:pP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 – c – b – t   ,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5712674" y="6236912"/>
            <a:ext cx="2404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a</a:t>
            </a:r>
            <a:r>
              <a:rPr lang="tr-TR" u="sng" dirty="0" err="1" smtClean="0">
                <a:latin typeface="Comic Sans MS" panose="030F0702030302020204" pitchFamily="66" charset="0"/>
              </a:rPr>
              <a:t>ugmented</a:t>
            </a:r>
            <a:r>
              <a:rPr lang="tr-TR" u="sng" dirty="0" smtClean="0">
                <a:latin typeface="Comic Sans MS" panose="030F0702030302020204" pitchFamily="66" charset="0"/>
              </a:rPr>
              <a:t> </a:t>
            </a:r>
            <a:r>
              <a:rPr lang="tr-TR" u="sng" dirty="0" err="1" smtClean="0">
                <a:latin typeface="Comic Sans MS" panose="030F0702030302020204" pitchFamily="66" charset="0"/>
              </a:rPr>
              <a:t>flow</a:t>
            </a:r>
            <a:endParaRPr lang="tr-TR" u="sng" dirty="0">
              <a:latin typeface="Comic Sans MS" panose="030F0702030302020204" pitchFamily="66" charset="0"/>
            </a:endParaRPr>
          </a:p>
        </p:txBody>
      </p:sp>
      <p:sp>
        <p:nvSpPr>
          <p:cNvPr id="35" name="Dikdörtgen 34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38508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56754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2334580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2334580" y="61624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323233" y="461523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323233" y="6126163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7" y="53897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1125530" y="4831254"/>
            <a:ext cx="1209050" cy="62175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1125530" y="5758516"/>
            <a:ext cx="1209050" cy="619995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1"/>
            <a:endCxn id="8" idx="3"/>
          </p:cNvCxnSpPr>
          <p:nvPr/>
        </p:nvCxnSpPr>
        <p:spPr>
          <a:xfrm flipV="1">
            <a:off x="2397852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1"/>
          <p:cNvCxnSpPr>
            <a:stCxn id="8" idx="6"/>
            <a:endCxn id="11" idx="2"/>
          </p:cNvCxnSpPr>
          <p:nvPr/>
        </p:nvCxnSpPr>
        <p:spPr>
          <a:xfrm>
            <a:off x="2766628" y="4831254"/>
            <a:ext cx="1556605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3"/>
          <p:cNvCxnSpPr>
            <a:stCxn id="10" idx="6"/>
            <a:endCxn id="12" idx="2"/>
          </p:cNvCxnSpPr>
          <p:nvPr/>
        </p:nvCxnSpPr>
        <p:spPr>
          <a:xfrm flipV="1">
            <a:off x="2766628" y="6342187"/>
            <a:ext cx="1556605" cy="36324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4755281" y="5758516"/>
            <a:ext cx="1104128" cy="583671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7"/>
          <p:cNvCxnSpPr>
            <a:stCxn id="11" idx="6"/>
            <a:endCxn id="13" idx="1"/>
          </p:cNvCxnSpPr>
          <p:nvPr/>
        </p:nvCxnSpPr>
        <p:spPr>
          <a:xfrm>
            <a:off x="4755281" y="4831254"/>
            <a:ext cx="1104128" cy="62175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32"/>
          <p:cNvSpPr txBox="1"/>
          <p:nvPr/>
        </p:nvSpPr>
        <p:spPr>
          <a:xfrm>
            <a:off x="4070370" y="5490121"/>
            <a:ext cx="51648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7/7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6" name="TextBox 35"/>
          <p:cNvSpPr txBox="1"/>
          <p:nvPr/>
        </p:nvSpPr>
        <p:spPr>
          <a:xfrm>
            <a:off x="1259632" y="4869160"/>
            <a:ext cx="6591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solidFill>
                  <a:srgbClr val="FF0000"/>
                </a:solidFill>
                <a:latin typeface="Comic Sans MS"/>
                <a:cs typeface="Comic Sans MS"/>
              </a:rPr>
              <a:t>11</a:t>
            </a:r>
            <a:r>
              <a:rPr lang="tr-TR" sz="1500" dirty="0" smtClean="0">
                <a:latin typeface="Comic Sans MS"/>
                <a:cs typeface="Comic Sans MS"/>
              </a:rPr>
              <a:t>/16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7" name="TextBox 36"/>
          <p:cNvSpPr txBox="1"/>
          <p:nvPr/>
        </p:nvSpPr>
        <p:spPr>
          <a:xfrm>
            <a:off x="3334210" y="5301208"/>
            <a:ext cx="30168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8" name="TextBox 37"/>
          <p:cNvSpPr txBox="1"/>
          <p:nvPr/>
        </p:nvSpPr>
        <p:spPr>
          <a:xfrm>
            <a:off x="3329967" y="4484623"/>
            <a:ext cx="68961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12/</a:t>
            </a:r>
            <a:r>
              <a:rPr lang="tr-TR" sz="1500" dirty="0" smtClean="0">
                <a:latin typeface="Comic Sans MS"/>
                <a:cs typeface="Comic Sans MS"/>
              </a:rPr>
              <a:t>12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9" name="TextBox 38"/>
          <p:cNvSpPr txBox="1"/>
          <p:nvPr/>
        </p:nvSpPr>
        <p:spPr>
          <a:xfrm>
            <a:off x="5150323" y="4799340"/>
            <a:ext cx="720069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solidFill>
                  <a:srgbClr val="FF0000"/>
                </a:solidFill>
                <a:latin typeface="Comic Sans MS"/>
                <a:cs typeface="Comic Sans MS"/>
              </a:rPr>
              <a:t>19</a:t>
            </a:r>
            <a:r>
              <a:rPr lang="tr-TR" sz="1500" dirty="0" smtClean="0">
                <a:latin typeface="Comic Sans MS"/>
                <a:cs typeface="Comic Sans MS"/>
              </a:rPr>
              <a:t>/20</a:t>
            </a:r>
          </a:p>
        </p:txBody>
      </p:sp>
      <p:cxnSp>
        <p:nvCxnSpPr>
          <p:cNvPr id="31" name="Straight Arrow Connector 21"/>
          <p:cNvCxnSpPr>
            <a:stCxn id="10" idx="7"/>
            <a:endCxn id="8" idx="5"/>
          </p:cNvCxnSpPr>
          <p:nvPr/>
        </p:nvCxnSpPr>
        <p:spPr>
          <a:xfrm flipV="1">
            <a:off x="2703356" y="4984006"/>
            <a:ext cx="0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27"/>
          <p:cNvCxnSpPr>
            <a:stCxn id="11" idx="3"/>
            <a:endCxn id="10" idx="7"/>
          </p:cNvCxnSpPr>
          <p:nvPr/>
        </p:nvCxnSpPr>
        <p:spPr>
          <a:xfrm flipH="1">
            <a:off x="2703356" y="4984006"/>
            <a:ext cx="1683149" cy="1241753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27"/>
          <p:cNvCxnSpPr>
            <a:stCxn id="12" idx="0"/>
            <a:endCxn id="11" idx="4"/>
          </p:cNvCxnSpPr>
          <p:nvPr/>
        </p:nvCxnSpPr>
        <p:spPr>
          <a:xfrm flipV="1">
            <a:off x="4539257" y="5047278"/>
            <a:ext cx="0" cy="1078885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36"/>
          <p:cNvSpPr txBox="1"/>
          <p:nvPr/>
        </p:nvSpPr>
        <p:spPr>
          <a:xfrm>
            <a:off x="2654248" y="5314066"/>
            <a:ext cx="486030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1/4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1" name="TextBox 36"/>
          <p:cNvSpPr txBox="1"/>
          <p:nvPr/>
        </p:nvSpPr>
        <p:spPr>
          <a:xfrm>
            <a:off x="5220855" y="6007350"/>
            <a:ext cx="51648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solidFill>
                  <a:srgbClr val="FF0000"/>
                </a:solidFill>
                <a:latin typeface="Comic Sans MS"/>
                <a:cs typeface="Comic Sans MS"/>
              </a:rPr>
              <a:t>4</a:t>
            </a:r>
            <a:r>
              <a:rPr lang="tr-TR" sz="1500" dirty="0" smtClean="0">
                <a:latin typeface="Comic Sans MS"/>
                <a:cs typeface="Comic Sans MS"/>
              </a:rPr>
              <a:t>/</a:t>
            </a:r>
            <a:r>
              <a:rPr lang="tr-TR" sz="1500" dirty="0" smtClean="0">
                <a:latin typeface="Comic Sans MS"/>
                <a:cs typeface="Comic Sans MS"/>
              </a:rPr>
              <a:t>4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2" name="TextBox 32"/>
          <p:cNvSpPr txBox="1"/>
          <p:nvPr/>
        </p:nvSpPr>
        <p:spPr>
          <a:xfrm>
            <a:off x="3275856" y="6365803"/>
            <a:ext cx="659155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11/</a:t>
            </a:r>
            <a:r>
              <a:rPr lang="tr-TR" sz="1500" dirty="0" smtClean="0">
                <a:latin typeface="Comic Sans MS"/>
                <a:cs typeface="Comic Sans MS"/>
              </a:rPr>
              <a:t>14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3" name="TextBox 36"/>
          <p:cNvSpPr txBox="1"/>
          <p:nvPr/>
        </p:nvSpPr>
        <p:spPr>
          <a:xfrm>
            <a:off x="2034942" y="5389184"/>
            <a:ext cx="38824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4" name="TextBox 36"/>
          <p:cNvSpPr txBox="1"/>
          <p:nvPr/>
        </p:nvSpPr>
        <p:spPr>
          <a:xfrm>
            <a:off x="1055038" y="6020887"/>
            <a:ext cx="68961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solidFill>
                  <a:srgbClr val="FF0000"/>
                </a:solidFill>
                <a:latin typeface="Comic Sans MS"/>
                <a:cs typeface="Comic Sans MS"/>
              </a:rPr>
              <a:t>12</a:t>
            </a:r>
            <a:r>
              <a:rPr lang="tr-TR" sz="1500" dirty="0" smtClean="0">
                <a:latin typeface="Comic Sans MS"/>
                <a:cs typeface="Comic Sans MS"/>
              </a:rPr>
              <a:t>/13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5224575" y="2246181"/>
            <a:ext cx="36575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tr-TR" dirty="0" smtClean="0">
                <a:latin typeface="Comic Sans MS" panose="030F0702030302020204" pitchFamily="66" charset="0"/>
              </a:rPr>
              <a:t>s – a – b – c – d – t  , 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4</a:t>
            </a:r>
          </a:p>
          <a:p>
            <a:pPr marL="342900" indent="-342900">
              <a:buAutoNum type="arabicParenR"/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>
                <a:latin typeface="Comic Sans MS" panose="030F0702030302020204" pitchFamily="66" charset="0"/>
              </a:rPr>
              <a:t>s – a – c – d – b – t  , 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7</a:t>
            </a:r>
          </a:p>
          <a:p>
            <a:pPr marL="342900" indent="-342900">
              <a:buFontTx/>
              <a:buAutoNum type="arabicParenR"/>
            </a:pP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>
                <a:latin typeface="Comic Sans MS" panose="030F0702030302020204" pitchFamily="66" charset="0"/>
              </a:rPr>
              <a:t>s – c – a – b – t  , 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8</a:t>
            </a:r>
          </a:p>
          <a:p>
            <a:pPr marL="342900" indent="-342900">
              <a:buFontTx/>
              <a:buAutoNum type="arabicParenR"/>
            </a:pPr>
            <a:endParaRPr lang="tr-TR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Tx/>
              <a:buAutoNum type="arabicParenR"/>
            </a:pP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 – c – b – t   ,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en-US" baseline="-250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(p)</a:t>
            </a:r>
            <a:r>
              <a:rPr lang="tr-TR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= 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tr-TR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Metin kutusu 33"/>
          <p:cNvSpPr txBox="1"/>
          <p:nvPr/>
        </p:nvSpPr>
        <p:spPr>
          <a:xfrm>
            <a:off x="5712674" y="6236912"/>
            <a:ext cx="2404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u="sng" dirty="0" err="1">
                <a:latin typeface="Comic Sans MS" panose="030F0702030302020204" pitchFamily="66" charset="0"/>
              </a:rPr>
              <a:t>a</a:t>
            </a:r>
            <a:r>
              <a:rPr lang="tr-TR" u="sng" dirty="0" err="1" smtClean="0">
                <a:latin typeface="Comic Sans MS" panose="030F0702030302020204" pitchFamily="66" charset="0"/>
              </a:rPr>
              <a:t>ugmented</a:t>
            </a:r>
            <a:r>
              <a:rPr lang="tr-TR" u="sng" dirty="0" smtClean="0">
                <a:latin typeface="Comic Sans MS" panose="030F0702030302020204" pitchFamily="66" charset="0"/>
              </a:rPr>
              <a:t> </a:t>
            </a:r>
            <a:r>
              <a:rPr lang="tr-TR" u="sng" dirty="0" err="1" smtClean="0">
                <a:latin typeface="Comic Sans MS" panose="030F0702030302020204" pitchFamily="66" charset="0"/>
              </a:rPr>
              <a:t>flow</a:t>
            </a:r>
            <a:endParaRPr lang="tr-TR" u="sng" dirty="0">
              <a:latin typeface="Comic Sans MS" panose="030F0702030302020204" pitchFamily="66" charset="0"/>
            </a:endParaRPr>
          </a:p>
        </p:txBody>
      </p:sp>
      <p:sp>
        <p:nvSpPr>
          <p:cNvPr id="35" name="TextBox 1"/>
          <p:cNvSpPr txBox="1"/>
          <p:nvPr/>
        </p:nvSpPr>
        <p:spPr>
          <a:xfrm>
            <a:off x="7305822" y="4623519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Comic Sans MS"/>
                <a:cs typeface="Comic Sans MS"/>
              </a:rPr>
              <a:t>lfl</a:t>
            </a:r>
            <a:r>
              <a:rPr lang="en-US" sz="2400" dirty="0" smtClean="0">
                <a:latin typeface="Comic Sans MS"/>
                <a:cs typeface="Comic Sans MS"/>
              </a:rPr>
              <a:t> </a:t>
            </a:r>
            <a:r>
              <a:rPr lang="en-US" sz="2400" dirty="0" smtClean="0">
                <a:latin typeface="Comic Sans MS"/>
                <a:cs typeface="Comic Sans MS"/>
              </a:rPr>
              <a:t>= </a:t>
            </a:r>
            <a:r>
              <a:rPr lang="tr-TR" sz="2400" dirty="0" smtClean="0">
                <a:latin typeface="Comic Sans MS"/>
                <a:cs typeface="Comic Sans MS"/>
              </a:rPr>
              <a:t>23</a:t>
            </a:r>
            <a:endParaRPr lang="en-US" sz="2400" dirty="0" smtClean="0">
              <a:latin typeface="Comic Sans MS"/>
              <a:cs typeface="Comic Sans M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5632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5" name="Dikdörtgen 64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" name="Düz Ok Bağlayıcısı 2"/>
          <p:cNvCxnSpPr/>
          <p:nvPr/>
        </p:nvCxnSpPr>
        <p:spPr>
          <a:xfrm flipH="1" flipV="1">
            <a:off x="3563888" y="3193738"/>
            <a:ext cx="1656184" cy="58797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Metin kutusu 5"/>
          <p:cNvSpPr txBox="1"/>
          <p:nvPr/>
        </p:nvSpPr>
        <p:spPr>
          <a:xfrm>
            <a:off x="5220072" y="3645024"/>
            <a:ext cx="808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O(</a:t>
            </a:r>
            <a:r>
              <a:rPr lang="tr-TR" dirty="0" err="1" smtClean="0">
                <a:latin typeface="Comic Sans MS" panose="030F0702030302020204" pitchFamily="66" charset="0"/>
              </a:rPr>
              <a:t>lEl</a:t>
            </a:r>
            <a:r>
              <a:rPr lang="tr-TR" dirty="0" smtClean="0">
                <a:latin typeface="Comic Sans MS" panose="030F0702030302020204" pitchFamily="66" charset="0"/>
              </a:rPr>
              <a:t>)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48615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5" name="Dikdörtgen 64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3" name="Düz Ok Bağlayıcısı 2"/>
          <p:cNvCxnSpPr/>
          <p:nvPr/>
        </p:nvCxnSpPr>
        <p:spPr>
          <a:xfrm flipH="1" flipV="1">
            <a:off x="3563888" y="3193738"/>
            <a:ext cx="1656184" cy="587974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Metin kutusu 5"/>
          <p:cNvSpPr txBox="1"/>
          <p:nvPr/>
        </p:nvSpPr>
        <p:spPr>
          <a:xfrm>
            <a:off x="5220072" y="3645024"/>
            <a:ext cx="8082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latin typeface="Comic Sans MS" panose="030F0702030302020204" pitchFamily="66" charset="0"/>
              </a:rPr>
              <a:t>O(</a:t>
            </a:r>
            <a:r>
              <a:rPr lang="tr-TR" dirty="0" err="1" smtClean="0">
                <a:latin typeface="Comic Sans MS" panose="030F0702030302020204" pitchFamily="66" charset="0"/>
              </a:rPr>
              <a:t>lEl</a:t>
            </a:r>
            <a:r>
              <a:rPr lang="tr-TR" dirty="0" smtClean="0">
                <a:latin typeface="Comic Sans MS" panose="030F0702030302020204" pitchFamily="66" charset="0"/>
              </a:rPr>
              <a:t>)</a:t>
            </a:r>
            <a:endParaRPr lang="tr-TR" dirty="0">
              <a:latin typeface="Comic Sans MS" panose="030F0702030302020204" pitchFamily="66" charset="0"/>
            </a:endParaRPr>
          </a:p>
        </p:txBody>
      </p:sp>
      <p:cxnSp>
        <p:nvCxnSpPr>
          <p:cNvPr id="13" name="Düz Ok Bağlayıcısı 12"/>
          <p:cNvCxnSpPr/>
          <p:nvPr/>
        </p:nvCxnSpPr>
        <p:spPr>
          <a:xfrm flipH="1" flipV="1">
            <a:off x="4572000" y="2886656"/>
            <a:ext cx="1584176" cy="431195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Metin kutusu 28"/>
          <p:cNvSpPr txBox="1"/>
          <p:nvPr/>
        </p:nvSpPr>
        <p:spPr>
          <a:xfrm>
            <a:off x="6156176" y="3111351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>
                <a:latin typeface="Comic Sans MS" panose="030F0702030302020204" pitchFamily="66" charset="0"/>
              </a:rPr>
              <a:t>?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71945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76488" y="451568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515393" y="396340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1326833" y="515128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c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716486" y="457896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t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645264" y="4179424"/>
            <a:ext cx="870129" cy="399536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645264" y="4884464"/>
            <a:ext cx="681569" cy="48284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0"/>
            <a:endCxn id="8" idx="4"/>
          </p:cNvCxnSpPr>
          <p:nvPr/>
        </p:nvCxnSpPr>
        <p:spPr>
          <a:xfrm flipV="1">
            <a:off x="1542857" y="4395448"/>
            <a:ext cx="188560" cy="755841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1"/>
          <p:cNvCxnSpPr>
            <a:stCxn id="8" idx="6"/>
            <a:endCxn id="11" idx="1"/>
          </p:cNvCxnSpPr>
          <p:nvPr/>
        </p:nvCxnSpPr>
        <p:spPr>
          <a:xfrm>
            <a:off x="1947441" y="4179424"/>
            <a:ext cx="832317" cy="46280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35"/>
          <p:cNvSpPr txBox="1"/>
          <p:nvPr/>
        </p:nvSpPr>
        <p:spPr>
          <a:xfrm>
            <a:off x="709038" y="4099149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8" name="TextBox 37"/>
          <p:cNvSpPr txBox="1"/>
          <p:nvPr/>
        </p:nvSpPr>
        <p:spPr>
          <a:xfrm>
            <a:off x="2286785" y="4143144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53" name="Straight Arrow Connector 27"/>
          <p:cNvCxnSpPr>
            <a:stCxn id="11" idx="3"/>
            <a:endCxn id="10" idx="6"/>
          </p:cNvCxnSpPr>
          <p:nvPr/>
        </p:nvCxnSpPr>
        <p:spPr>
          <a:xfrm flipH="1">
            <a:off x="1758881" y="4947736"/>
            <a:ext cx="1020877" cy="419577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36"/>
          <p:cNvSpPr txBox="1"/>
          <p:nvPr/>
        </p:nvSpPr>
        <p:spPr>
          <a:xfrm>
            <a:off x="1608084" y="4594534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5" name="Dikdörtgen 64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TextBox 35"/>
          <p:cNvSpPr txBox="1"/>
          <p:nvPr/>
        </p:nvSpPr>
        <p:spPr>
          <a:xfrm>
            <a:off x="502418" y="5062538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9" name="TextBox 35"/>
          <p:cNvSpPr txBox="1"/>
          <p:nvPr/>
        </p:nvSpPr>
        <p:spPr>
          <a:xfrm>
            <a:off x="2194087" y="5125888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0629152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568952" cy="5201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G 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= (V, 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), a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source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and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target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node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</a:t>
            </a:r>
          </a:p>
          <a:p>
            <a:pPr marL="457200" indent="-4572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 : E 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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 R</a:t>
            </a:r>
            <a:r>
              <a:rPr lang="en-US" sz="2400" baseline="30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+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 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assigns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capacity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each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indicates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how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much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material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can be sent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through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s,t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)-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is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defined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with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tr-TR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function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, f </a:t>
            </a:r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: E 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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 R</a:t>
            </a:r>
            <a:r>
              <a:rPr lang="en-US" sz="2400" baseline="30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+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 </a:t>
            </a:r>
            <a:r>
              <a:rPr lang="tr-TR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tr-TR" sz="24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indicates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how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much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material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should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be sent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through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that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edge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in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order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maximize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s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to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t)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907704" y="37636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131840" y="311556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3131840" y="4411712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644008" y="311556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644008" y="4411712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6" y="37636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5" name="Straight Arrow Connector 4"/>
          <p:cNvCxnSpPr>
            <a:stCxn id="3" idx="7"/>
            <a:endCxn id="8" idx="2"/>
          </p:cNvCxnSpPr>
          <p:nvPr/>
        </p:nvCxnSpPr>
        <p:spPr>
          <a:xfrm flipV="1">
            <a:off x="2276480" y="3331592"/>
            <a:ext cx="855360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" idx="5"/>
            <a:endCxn id="10" idx="2"/>
          </p:cNvCxnSpPr>
          <p:nvPr/>
        </p:nvCxnSpPr>
        <p:spPr>
          <a:xfrm>
            <a:off x="2276480" y="4132416"/>
            <a:ext cx="855360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5"/>
            <a:endCxn id="12" idx="1"/>
          </p:cNvCxnSpPr>
          <p:nvPr/>
        </p:nvCxnSpPr>
        <p:spPr>
          <a:xfrm>
            <a:off x="3500616" y="3484344"/>
            <a:ext cx="1206664" cy="99064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7"/>
            <a:endCxn id="11" idx="3"/>
          </p:cNvCxnSpPr>
          <p:nvPr/>
        </p:nvCxnSpPr>
        <p:spPr>
          <a:xfrm flipV="1">
            <a:off x="3500616" y="3484344"/>
            <a:ext cx="1206664" cy="99064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6"/>
            <a:endCxn id="11" idx="2"/>
          </p:cNvCxnSpPr>
          <p:nvPr/>
        </p:nvCxnSpPr>
        <p:spPr>
          <a:xfrm>
            <a:off x="3563888" y="3331592"/>
            <a:ext cx="1080120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6"/>
            <a:endCxn id="12" idx="2"/>
          </p:cNvCxnSpPr>
          <p:nvPr/>
        </p:nvCxnSpPr>
        <p:spPr>
          <a:xfrm>
            <a:off x="3563888" y="4627736"/>
            <a:ext cx="1080120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5076056" y="4132416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1" idx="6"/>
            <a:endCxn id="13" idx="1"/>
          </p:cNvCxnSpPr>
          <p:nvPr/>
        </p:nvCxnSpPr>
        <p:spPr>
          <a:xfrm>
            <a:off x="5076056" y="3331592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420845" y="327647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23396" y="431430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89488" y="325958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411760" y="42676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979044" y="456842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936628" y="2992760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500388" y="357301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699396" y="4123680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Network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Flows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2029108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76488" y="451568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515393" y="396340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1326833" y="515128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c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716486" y="457896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t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645264" y="4179424"/>
            <a:ext cx="870129" cy="399536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645264" y="4884464"/>
            <a:ext cx="681569" cy="48284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0"/>
            <a:endCxn id="8" idx="4"/>
          </p:cNvCxnSpPr>
          <p:nvPr/>
        </p:nvCxnSpPr>
        <p:spPr>
          <a:xfrm flipV="1">
            <a:off x="1542857" y="4395448"/>
            <a:ext cx="188560" cy="755841"/>
          </a:xfrm>
          <a:prstGeom prst="straightConnector1">
            <a:avLst/>
          </a:prstGeom>
          <a:ln>
            <a:solidFill>
              <a:srgbClr val="FF0000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1"/>
          <p:cNvCxnSpPr>
            <a:stCxn id="8" idx="6"/>
            <a:endCxn id="11" idx="1"/>
          </p:cNvCxnSpPr>
          <p:nvPr/>
        </p:nvCxnSpPr>
        <p:spPr>
          <a:xfrm>
            <a:off x="1947441" y="4179424"/>
            <a:ext cx="832317" cy="46280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35"/>
          <p:cNvSpPr txBox="1"/>
          <p:nvPr/>
        </p:nvSpPr>
        <p:spPr>
          <a:xfrm>
            <a:off x="709038" y="4099149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8" name="TextBox 37"/>
          <p:cNvSpPr txBox="1"/>
          <p:nvPr/>
        </p:nvSpPr>
        <p:spPr>
          <a:xfrm>
            <a:off x="2286785" y="4143144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53" name="Straight Arrow Connector 27"/>
          <p:cNvCxnSpPr>
            <a:stCxn id="11" idx="3"/>
            <a:endCxn id="10" idx="6"/>
          </p:cNvCxnSpPr>
          <p:nvPr/>
        </p:nvCxnSpPr>
        <p:spPr>
          <a:xfrm flipH="1">
            <a:off x="1758881" y="4947736"/>
            <a:ext cx="1020877" cy="419577"/>
          </a:xfrm>
          <a:prstGeom prst="straightConnector1">
            <a:avLst/>
          </a:prstGeom>
          <a:ln>
            <a:solidFill>
              <a:srgbClr val="FF0000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36"/>
          <p:cNvSpPr txBox="1"/>
          <p:nvPr/>
        </p:nvSpPr>
        <p:spPr>
          <a:xfrm>
            <a:off x="1608084" y="4594534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5" name="Dikdörtgen 64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TextBox 35"/>
          <p:cNvSpPr txBox="1"/>
          <p:nvPr/>
        </p:nvSpPr>
        <p:spPr>
          <a:xfrm>
            <a:off x="502418" y="5062538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9" name="TextBox 35"/>
          <p:cNvSpPr txBox="1"/>
          <p:nvPr/>
        </p:nvSpPr>
        <p:spPr>
          <a:xfrm>
            <a:off x="2194087" y="5125888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1085680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76488" y="451568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515393" y="396340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1326833" y="515128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c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716486" y="457896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t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645264" y="4179424"/>
            <a:ext cx="870129" cy="399536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645264" y="4884464"/>
            <a:ext cx="681569" cy="48284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0"/>
            <a:endCxn id="8" idx="4"/>
          </p:cNvCxnSpPr>
          <p:nvPr/>
        </p:nvCxnSpPr>
        <p:spPr>
          <a:xfrm flipV="1">
            <a:off x="1542857" y="4395448"/>
            <a:ext cx="188560" cy="755841"/>
          </a:xfrm>
          <a:prstGeom prst="straightConnector1">
            <a:avLst/>
          </a:prstGeom>
          <a:ln>
            <a:solidFill>
              <a:srgbClr val="FF0000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1"/>
          <p:cNvCxnSpPr>
            <a:stCxn id="8" idx="6"/>
            <a:endCxn id="11" idx="1"/>
          </p:cNvCxnSpPr>
          <p:nvPr/>
        </p:nvCxnSpPr>
        <p:spPr>
          <a:xfrm>
            <a:off x="1947441" y="4179424"/>
            <a:ext cx="832317" cy="46280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35"/>
          <p:cNvSpPr txBox="1"/>
          <p:nvPr/>
        </p:nvSpPr>
        <p:spPr>
          <a:xfrm>
            <a:off x="709038" y="4099149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8" name="TextBox 37"/>
          <p:cNvSpPr txBox="1"/>
          <p:nvPr/>
        </p:nvSpPr>
        <p:spPr>
          <a:xfrm>
            <a:off x="2286785" y="4143144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53" name="Straight Arrow Connector 27"/>
          <p:cNvCxnSpPr>
            <a:stCxn id="11" idx="3"/>
            <a:endCxn id="10" idx="6"/>
          </p:cNvCxnSpPr>
          <p:nvPr/>
        </p:nvCxnSpPr>
        <p:spPr>
          <a:xfrm flipH="1">
            <a:off x="1758881" y="4947736"/>
            <a:ext cx="1020877" cy="419577"/>
          </a:xfrm>
          <a:prstGeom prst="straightConnector1">
            <a:avLst/>
          </a:prstGeom>
          <a:ln>
            <a:solidFill>
              <a:srgbClr val="FF0000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36"/>
          <p:cNvSpPr txBox="1"/>
          <p:nvPr/>
        </p:nvSpPr>
        <p:spPr>
          <a:xfrm>
            <a:off x="1608084" y="4594534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5" name="Dikdörtgen 64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TextBox 35"/>
          <p:cNvSpPr txBox="1"/>
          <p:nvPr/>
        </p:nvSpPr>
        <p:spPr>
          <a:xfrm>
            <a:off x="502418" y="5062538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9" name="TextBox 35"/>
          <p:cNvSpPr txBox="1"/>
          <p:nvPr/>
        </p:nvSpPr>
        <p:spPr>
          <a:xfrm>
            <a:off x="2194087" y="5125888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3" name="Düz Ok Bağlayıcısı 2"/>
          <p:cNvCxnSpPr/>
          <p:nvPr/>
        </p:nvCxnSpPr>
        <p:spPr>
          <a:xfrm flipV="1">
            <a:off x="3491880" y="4026336"/>
            <a:ext cx="1095722" cy="369112"/>
          </a:xfrm>
          <a:prstGeom prst="straightConnector1">
            <a:avLst/>
          </a:prstGeom>
          <a:ln w="44450">
            <a:solidFill>
              <a:schemeClr val="accent2">
                <a:lumMod val="75000"/>
              </a:schemeClr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871266" y="34532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6110171" y="290099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25" name="Oval 24"/>
          <p:cNvSpPr/>
          <p:nvPr/>
        </p:nvSpPr>
        <p:spPr>
          <a:xfrm>
            <a:off x="5921611" y="408888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c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7311264" y="351655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t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31" name="Straight Arrow Connector 21"/>
          <p:cNvCxnSpPr>
            <a:stCxn id="24" idx="6"/>
            <a:endCxn id="27" idx="1"/>
          </p:cNvCxnSpPr>
          <p:nvPr/>
        </p:nvCxnSpPr>
        <p:spPr>
          <a:xfrm>
            <a:off x="6542219" y="3117023"/>
            <a:ext cx="832317" cy="46280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7"/>
          <p:cNvSpPr txBox="1"/>
          <p:nvPr/>
        </p:nvSpPr>
        <p:spPr>
          <a:xfrm>
            <a:off x="6881563" y="3080743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33" name="TextBox 35"/>
          <p:cNvSpPr txBox="1"/>
          <p:nvPr/>
        </p:nvSpPr>
        <p:spPr>
          <a:xfrm>
            <a:off x="5097196" y="4000137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34" name="TextBox 35"/>
          <p:cNvSpPr txBox="1"/>
          <p:nvPr/>
        </p:nvSpPr>
        <p:spPr>
          <a:xfrm>
            <a:off x="6745584" y="4077072"/>
            <a:ext cx="41870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35" name="Straight Arrow Connector 15"/>
          <p:cNvCxnSpPr>
            <a:stCxn id="23" idx="5"/>
            <a:endCxn id="25" idx="2"/>
          </p:cNvCxnSpPr>
          <p:nvPr/>
        </p:nvCxnSpPr>
        <p:spPr>
          <a:xfrm>
            <a:off x="5240042" y="3822063"/>
            <a:ext cx="681569" cy="48284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15"/>
          <p:cNvCxnSpPr>
            <a:stCxn id="25" idx="6"/>
            <a:endCxn id="27" idx="3"/>
          </p:cNvCxnSpPr>
          <p:nvPr/>
        </p:nvCxnSpPr>
        <p:spPr>
          <a:xfrm flipV="1">
            <a:off x="6353659" y="3885335"/>
            <a:ext cx="1020877" cy="41957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15"/>
          <p:cNvCxnSpPr>
            <a:stCxn id="25" idx="0"/>
            <a:endCxn id="24" idx="4"/>
          </p:cNvCxnSpPr>
          <p:nvPr/>
        </p:nvCxnSpPr>
        <p:spPr>
          <a:xfrm flipV="1">
            <a:off x="6137635" y="3333047"/>
            <a:ext cx="188560" cy="755841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15"/>
          <p:cNvCxnSpPr>
            <a:stCxn id="27" idx="2"/>
            <a:endCxn id="25" idx="7"/>
          </p:cNvCxnSpPr>
          <p:nvPr/>
        </p:nvCxnSpPr>
        <p:spPr>
          <a:xfrm flipH="1">
            <a:off x="6290387" y="3732583"/>
            <a:ext cx="1020877" cy="41957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15"/>
          <p:cNvCxnSpPr>
            <a:stCxn id="23" idx="7"/>
            <a:endCxn id="24" idx="2"/>
          </p:cNvCxnSpPr>
          <p:nvPr/>
        </p:nvCxnSpPr>
        <p:spPr>
          <a:xfrm flipV="1">
            <a:off x="5240042" y="3117023"/>
            <a:ext cx="870129" cy="399536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15"/>
          <p:cNvCxnSpPr>
            <a:stCxn id="24" idx="3"/>
            <a:endCxn id="23" idx="6"/>
          </p:cNvCxnSpPr>
          <p:nvPr/>
        </p:nvCxnSpPr>
        <p:spPr>
          <a:xfrm flipH="1">
            <a:off x="5303314" y="3269775"/>
            <a:ext cx="870129" cy="399536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36"/>
          <p:cNvSpPr txBox="1"/>
          <p:nvPr/>
        </p:nvSpPr>
        <p:spPr>
          <a:xfrm>
            <a:off x="6002021" y="3571000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5" name="TextBox 36"/>
          <p:cNvSpPr txBox="1"/>
          <p:nvPr/>
        </p:nvSpPr>
        <p:spPr>
          <a:xfrm>
            <a:off x="6711099" y="3627101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6" name="TextBox 36"/>
          <p:cNvSpPr txBox="1"/>
          <p:nvPr/>
        </p:nvSpPr>
        <p:spPr>
          <a:xfrm>
            <a:off x="5645556" y="3431788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7" name="TextBox 35"/>
          <p:cNvSpPr txBox="1"/>
          <p:nvPr/>
        </p:nvSpPr>
        <p:spPr>
          <a:xfrm>
            <a:off x="5334027" y="3017342"/>
            <a:ext cx="41870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86997000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76488" y="451568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515393" y="396340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1326833" y="515128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c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716486" y="457896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t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645264" y="4179424"/>
            <a:ext cx="870129" cy="399536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645264" y="4884464"/>
            <a:ext cx="681569" cy="48284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0"/>
            <a:endCxn id="8" idx="4"/>
          </p:cNvCxnSpPr>
          <p:nvPr/>
        </p:nvCxnSpPr>
        <p:spPr>
          <a:xfrm flipV="1">
            <a:off x="1542857" y="4395448"/>
            <a:ext cx="188560" cy="755841"/>
          </a:xfrm>
          <a:prstGeom prst="straightConnector1">
            <a:avLst/>
          </a:prstGeom>
          <a:ln>
            <a:solidFill>
              <a:srgbClr val="FF0000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1"/>
          <p:cNvCxnSpPr>
            <a:stCxn id="8" idx="6"/>
            <a:endCxn id="11" idx="1"/>
          </p:cNvCxnSpPr>
          <p:nvPr/>
        </p:nvCxnSpPr>
        <p:spPr>
          <a:xfrm>
            <a:off x="1947441" y="4179424"/>
            <a:ext cx="832317" cy="46280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35"/>
          <p:cNvSpPr txBox="1"/>
          <p:nvPr/>
        </p:nvSpPr>
        <p:spPr>
          <a:xfrm>
            <a:off x="709038" y="4099149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8" name="TextBox 37"/>
          <p:cNvSpPr txBox="1"/>
          <p:nvPr/>
        </p:nvSpPr>
        <p:spPr>
          <a:xfrm>
            <a:off x="2286785" y="4143144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53" name="Straight Arrow Connector 27"/>
          <p:cNvCxnSpPr>
            <a:stCxn id="11" idx="3"/>
            <a:endCxn id="10" idx="6"/>
          </p:cNvCxnSpPr>
          <p:nvPr/>
        </p:nvCxnSpPr>
        <p:spPr>
          <a:xfrm flipH="1">
            <a:off x="1758881" y="4947736"/>
            <a:ext cx="1020877" cy="419577"/>
          </a:xfrm>
          <a:prstGeom prst="straightConnector1">
            <a:avLst/>
          </a:prstGeom>
          <a:ln>
            <a:solidFill>
              <a:srgbClr val="FF0000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36"/>
          <p:cNvSpPr txBox="1"/>
          <p:nvPr/>
        </p:nvSpPr>
        <p:spPr>
          <a:xfrm>
            <a:off x="1608084" y="4594534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5" name="Dikdörtgen 64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TextBox 35"/>
          <p:cNvSpPr txBox="1"/>
          <p:nvPr/>
        </p:nvSpPr>
        <p:spPr>
          <a:xfrm>
            <a:off x="502418" y="5062538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9" name="TextBox 35"/>
          <p:cNvSpPr txBox="1"/>
          <p:nvPr/>
        </p:nvSpPr>
        <p:spPr>
          <a:xfrm>
            <a:off x="2194087" y="5125888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3" name="Düz Ok Bağlayıcısı 2"/>
          <p:cNvCxnSpPr/>
          <p:nvPr/>
        </p:nvCxnSpPr>
        <p:spPr>
          <a:xfrm flipV="1">
            <a:off x="3491880" y="4026336"/>
            <a:ext cx="1095722" cy="369112"/>
          </a:xfrm>
          <a:prstGeom prst="straightConnector1">
            <a:avLst/>
          </a:prstGeom>
          <a:ln w="44450">
            <a:solidFill>
              <a:schemeClr val="accent2">
                <a:lumMod val="75000"/>
              </a:schemeClr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871266" y="34532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6110171" y="290099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25" name="Oval 24"/>
          <p:cNvSpPr/>
          <p:nvPr/>
        </p:nvSpPr>
        <p:spPr>
          <a:xfrm>
            <a:off x="5921611" y="408888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c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7311264" y="351655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t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31" name="Straight Arrow Connector 21"/>
          <p:cNvCxnSpPr>
            <a:stCxn id="24" idx="6"/>
            <a:endCxn id="27" idx="1"/>
          </p:cNvCxnSpPr>
          <p:nvPr/>
        </p:nvCxnSpPr>
        <p:spPr>
          <a:xfrm>
            <a:off x="6542219" y="3117023"/>
            <a:ext cx="832317" cy="46280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7"/>
          <p:cNvSpPr txBox="1"/>
          <p:nvPr/>
        </p:nvSpPr>
        <p:spPr>
          <a:xfrm>
            <a:off x="6881563" y="3080743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33" name="TextBox 35"/>
          <p:cNvSpPr txBox="1"/>
          <p:nvPr/>
        </p:nvSpPr>
        <p:spPr>
          <a:xfrm>
            <a:off x="5097196" y="4000137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34" name="TextBox 35"/>
          <p:cNvSpPr txBox="1"/>
          <p:nvPr/>
        </p:nvSpPr>
        <p:spPr>
          <a:xfrm>
            <a:off x="6745584" y="4077072"/>
            <a:ext cx="41870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35" name="Straight Arrow Connector 15"/>
          <p:cNvCxnSpPr>
            <a:stCxn id="23" idx="5"/>
            <a:endCxn id="25" idx="2"/>
          </p:cNvCxnSpPr>
          <p:nvPr/>
        </p:nvCxnSpPr>
        <p:spPr>
          <a:xfrm>
            <a:off x="5240042" y="3822063"/>
            <a:ext cx="681569" cy="482849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15"/>
          <p:cNvCxnSpPr>
            <a:stCxn id="25" idx="6"/>
            <a:endCxn id="27" idx="3"/>
          </p:cNvCxnSpPr>
          <p:nvPr/>
        </p:nvCxnSpPr>
        <p:spPr>
          <a:xfrm flipV="1">
            <a:off x="6353659" y="3885335"/>
            <a:ext cx="1020877" cy="41957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15"/>
          <p:cNvCxnSpPr>
            <a:stCxn id="25" idx="0"/>
            <a:endCxn id="24" idx="4"/>
          </p:cNvCxnSpPr>
          <p:nvPr/>
        </p:nvCxnSpPr>
        <p:spPr>
          <a:xfrm flipV="1">
            <a:off x="6137635" y="3333047"/>
            <a:ext cx="188560" cy="755841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15"/>
          <p:cNvCxnSpPr>
            <a:stCxn id="27" idx="2"/>
            <a:endCxn id="25" idx="7"/>
          </p:cNvCxnSpPr>
          <p:nvPr/>
        </p:nvCxnSpPr>
        <p:spPr>
          <a:xfrm flipH="1">
            <a:off x="6290387" y="3732583"/>
            <a:ext cx="1020877" cy="41957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15"/>
          <p:cNvCxnSpPr>
            <a:stCxn id="23" idx="7"/>
            <a:endCxn id="24" idx="2"/>
          </p:cNvCxnSpPr>
          <p:nvPr/>
        </p:nvCxnSpPr>
        <p:spPr>
          <a:xfrm flipV="1">
            <a:off x="5240042" y="3117023"/>
            <a:ext cx="870129" cy="399536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15"/>
          <p:cNvCxnSpPr>
            <a:stCxn id="24" idx="3"/>
            <a:endCxn id="23" idx="6"/>
          </p:cNvCxnSpPr>
          <p:nvPr/>
        </p:nvCxnSpPr>
        <p:spPr>
          <a:xfrm flipH="1">
            <a:off x="5303314" y="3269775"/>
            <a:ext cx="870129" cy="399536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36"/>
          <p:cNvSpPr txBox="1"/>
          <p:nvPr/>
        </p:nvSpPr>
        <p:spPr>
          <a:xfrm>
            <a:off x="6002021" y="3571000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5" name="TextBox 36"/>
          <p:cNvSpPr txBox="1"/>
          <p:nvPr/>
        </p:nvSpPr>
        <p:spPr>
          <a:xfrm>
            <a:off x="6711099" y="3627101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6" name="TextBox 36"/>
          <p:cNvSpPr txBox="1"/>
          <p:nvPr/>
        </p:nvSpPr>
        <p:spPr>
          <a:xfrm>
            <a:off x="5645556" y="3431788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7" name="TextBox 35"/>
          <p:cNvSpPr txBox="1"/>
          <p:nvPr/>
        </p:nvSpPr>
        <p:spPr>
          <a:xfrm>
            <a:off x="5334027" y="3017342"/>
            <a:ext cx="41870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3548884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76488" y="451568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515393" y="396340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1326833" y="515128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c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716486" y="457896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t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645264" y="4179424"/>
            <a:ext cx="870129" cy="399536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645264" y="4884464"/>
            <a:ext cx="681569" cy="48284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0"/>
            <a:endCxn id="8" idx="4"/>
          </p:cNvCxnSpPr>
          <p:nvPr/>
        </p:nvCxnSpPr>
        <p:spPr>
          <a:xfrm flipV="1">
            <a:off x="1542857" y="4395448"/>
            <a:ext cx="188560" cy="755841"/>
          </a:xfrm>
          <a:prstGeom prst="straightConnector1">
            <a:avLst/>
          </a:prstGeom>
          <a:ln>
            <a:solidFill>
              <a:srgbClr val="FF0000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1"/>
          <p:cNvCxnSpPr>
            <a:stCxn id="8" idx="6"/>
            <a:endCxn id="11" idx="1"/>
          </p:cNvCxnSpPr>
          <p:nvPr/>
        </p:nvCxnSpPr>
        <p:spPr>
          <a:xfrm>
            <a:off x="1947441" y="4179424"/>
            <a:ext cx="832317" cy="46280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35"/>
          <p:cNvSpPr txBox="1"/>
          <p:nvPr/>
        </p:nvSpPr>
        <p:spPr>
          <a:xfrm>
            <a:off x="709038" y="4099149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8" name="TextBox 37"/>
          <p:cNvSpPr txBox="1"/>
          <p:nvPr/>
        </p:nvSpPr>
        <p:spPr>
          <a:xfrm>
            <a:off x="2286785" y="4143144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53" name="Straight Arrow Connector 27"/>
          <p:cNvCxnSpPr>
            <a:stCxn id="11" idx="3"/>
            <a:endCxn id="10" idx="6"/>
          </p:cNvCxnSpPr>
          <p:nvPr/>
        </p:nvCxnSpPr>
        <p:spPr>
          <a:xfrm flipH="1">
            <a:off x="1758881" y="4947736"/>
            <a:ext cx="1020877" cy="419577"/>
          </a:xfrm>
          <a:prstGeom prst="straightConnector1">
            <a:avLst/>
          </a:prstGeom>
          <a:ln>
            <a:solidFill>
              <a:srgbClr val="FF0000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36"/>
          <p:cNvSpPr txBox="1"/>
          <p:nvPr/>
        </p:nvSpPr>
        <p:spPr>
          <a:xfrm>
            <a:off x="1608084" y="4594534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5" name="Dikdörtgen 64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TextBox 35"/>
          <p:cNvSpPr txBox="1"/>
          <p:nvPr/>
        </p:nvSpPr>
        <p:spPr>
          <a:xfrm>
            <a:off x="502418" y="5062538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9" name="TextBox 35"/>
          <p:cNvSpPr txBox="1"/>
          <p:nvPr/>
        </p:nvSpPr>
        <p:spPr>
          <a:xfrm>
            <a:off x="2194087" y="5125888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3" name="Düz Ok Bağlayıcısı 2"/>
          <p:cNvCxnSpPr/>
          <p:nvPr/>
        </p:nvCxnSpPr>
        <p:spPr>
          <a:xfrm flipV="1">
            <a:off x="3491880" y="4026336"/>
            <a:ext cx="1095722" cy="369112"/>
          </a:xfrm>
          <a:prstGeom prst="straightConnector1">
            <a:avLst/>
          </a:prstGeom>
          <a:ln w="44450">
            <a:solidFill>
              <a:schemeClr val="accent2">
                <a:lumMod val="75000"/>
              </a:schemeClr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871266" y="34532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6110171" y="290099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25" name="Oval 24"/>
          <p:cNvSpPr/>
          <p:nvPr/>
        </p:nvSpPr>
        <p:spPr>
          <a:xfrm>
            <a:off x="5921611" y="408888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c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7311264" y="351655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t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31" name="Straight Arrow Connector 21"/>
          <p:cNvCxnSpPr>
            <a:stCxn id="24" idx="6"/>
            <a:endCxn id="27" idx="1"/>
          </p:cNvCxnSpPr>
          <p:nvPr/>
        </p:nvCxnSpPr>
        <p:spPr>
          <a:xfrm>
            <a:off x="6542219" y="3117023"/>
            <a:ext cx="832317" cy="46280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7"/>
          <p:cNvSpPr txBox="1"/>
          <p:nvPr/>
        </p:nvSpPr>
        <p:spPr>
          <a:xfrm>
            <a:off x="6881563" y="3080743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33" name="TextBox 35"/>
          <p:cNvSpPr txBox="1"/>
          <p:nvPr/>
        </p:nvSpPr>
        <p:spPr>
          <a:xfrm>
            <a:off x="5097196" y="4000137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34" name="TextBox 35"/>
          <p:cNvSpPr txBox="1"/>
          <p:nvPr/>
        </p:nvSpPr>
        <p:spPr>
          <a:xfrm>
            <a:off x="6745584" y="4077072"/>
            <a:ext cx="41870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35" name="Straight Arrow Connector 15"/>
          <p:cNvCxnSpPr>
            <a:stCxn id="23" idx="5"/>
            <a:endCxn id="25" idx="2"/>
          </p:cNvCxnSpPr>
          <p:nvPr/>
        </p:nvCxnSpPr>
        <p:spPr>
          <a:xfrm>
            <a:off x="5240042" y="3822063"/>
            <a:ext cx="681569" cy="482849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15"/>
          <p:cNvCxnSpPr>
            <a:stCxn id="25" idx="6"/>
            <a:endCxn id="27" idx="3"/>
          </p:cNvCxnSpPr>
          <p:nvPr/>
        </p:nvCxnSpPr>
        <p:spPr>
          <a:xfrm flipV="1">
            <a:off x="6353659" y="3885335"/>
            <a:ext cx="1020877" cy="41957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15"/>
          <p:cNvCxnSpPr>
            <a:stCxn id="25" idx="0"/>
            <a:endCxn id="24" idx="4"/>
          </p:cNvCxnSpPr>
          <p:nvPr/>
        </p:nvCxnSpPr>
        <p:spPr>
          <a:xfrm flipV="1">
            <a:off x="6137635" y="3333047"/>
            <a:ext cx="188560" cy="755841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15"/>
          <p:cNvCxnSpPr>
            <a:stCxn id="27" idx="2"/>
            <a:endCxn id="25" idx="7"/>
          </p:cNvCxnSpPr>
          <p:nvPr/>
        </p:nvCxnSpPr>
        <p:spPr>
          <a:xfrm flipH="1">
            <a:off x="6290387" y="3732583"/>
            <a:ext cx="1020877" cy="41957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15"/>
          <p:cNvCxnSpPr>
            <a:stCxn id="23" idx="7"/>
            <a:endCxn id="24" idx="2"/>
          </p:cNvCxnSpPr>
          <p:nvPr/>
        </p:nvCxnSpPr>
        <p:spPr>
          <a:xfrm flipV="1">
            <a:off x="5240042" y="3117023"/>
            <a:ext cx="870129" cy="399536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15"/>
          <p:cNvCxnSpPr>
            <a:stCxn id="24" idx="3"/>
            <a:endCxn id="23" idx="6"/>
          </p:cNvCxnSpPr>
          <p:nvPr/>
        </p:nvCxnSpPr>
        <p:spPr>
          <a:xfrm flipH="1">
            <a:off x="5303314" y="3269775"/>
            <a:ext cx="870129" cy="399536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36"/>
          <p:cNvSpPr txBox="1"/>
          <p:nvPr/>
        </p:nvSpPr>
        <p:spPr>
          <a:xfrm>
            <a:off x="6002021" y="3571000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5" name="TextBox 36"/>
          <p:cNvSpPr txBox="1"/>
          <p:nvPr/>
        </p:nvSpPr>
        <p:spPr>
          <a:xfrm>
            <a:off x="6711099" y="3627101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6" name="TextBox 36"/>
          <p:cNvSpPr txBox="1"/>
          <p:nvPr/>
        </p:nvSpPr>
        <p:spPr>
          <a:xfrm>
            <a:off x="5645556" y="3431788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7" name="TextBox 35"/>
          <p:cNvSpPr txBox="1"/>
          <p:nvPr/>
        </p:nvSpPr>
        <p:spPr>
          <a:xfrm>
            <a:off x="5334027" y="3017342"/>
            <a:ext cx="41870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40" name="Düz Ok Bağlayıcısı 39"/>
          <p:cNvCxnSpPr/>
          <p:nvPr/>
        </p:nvCxnSpPr>
        <p:spPr>
          <a:xfrm>
            <a:off x="6572974" y="4384496"/>
            <a:ext cx="301328" cy="664153"/>
          </a:xfrm>
          <a:prstGeom prst="straightConnector1">
            <a:avLst/>
          </a:prstGeom>
          <a:ln w="44450">
            <a:solidFill>
              <a:schemeClr val="accent2">
                <a:lumMod val="75000"/>
              </a:schemeClr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5992837" y="561736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7231742" y="50650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45" name="Oval 44"/>
          <p:cNvSpPr/>
          <p:nvPr/>
        </p:nvSpPr>
        <p:spPr>
          <a:xfrm>
            <a:off x="7043182" y="625296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c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8432835" y="56806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t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48" name="Straight Arrow Connector 21"/>
          <p:cNvCxnSpPr>
            <a:stCxn id="44" idx="6"/>
            <a:endCxn id="46" idx="0"/>
          </p:cNvCxnSpPr>
          <p:nvPr/>
        </p:nvCxnSpPr>
        <p:spPr>
          <a:xfrm>
            <a:off x="7663790" y="5281104"/>
            <a:ext cx="985069" cy="399536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37"/>
          <p:cNvSpPr txBox="1"/>
          <p:nvPr/>
        </p:nvSpPr>
        <p:spPr>
          <a:xfrm>
            <a:off x="8003134" y="5157192"/>
            <a:ext cx="41870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0" name="TextBox 35"/>
          <p:cNvSpPr txBox="1"/>
          <p:nvPr/>
        </p:nvSpPr>
        <p:spPr>
          <a:xfrm>
            <a:off x="7867155" y="6241153"/>
            <a:ext cx="41870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52" name="Straight Arrow Connector 15"/>
          <p:cNvCxnSpPr>
            <a:stCxn id="42" idx="4"/>
            <a:endCxn id="45" idx="2"/>
          </p:cNvCxnSpPr>
          <p:nvPr/>
        </p:nvCxnSpPr>
        <p:spPr>
          <a:xfrm>
            <a:off x="6208861" y="6049416"/>
            <a:ext cx="834321" cy="419577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15"/>
          <p:cNvCxnSpPr>
            <a:stCxn id="45" idx="6"/>
            <a:endCxn id="46" idx="3"/>
          </p:cNvCxnSpPr>
          <p:nvPr/>
        </p:nvCxnSpPr>
        <p:spPr>
          <a:xfrm flipV="1">
            <a:off x="7475230" y="6049416"/>
            <a:ext cx="1020877" cy="41957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15"/>
          <p:cNvCxnSpPr>
            <a:stCxn id="46" idx="2"/>
            <a:endCxn id="45" idx="7"/>
          </p:cNvCxnSpPr>
          <p:nvPr/>
        </p:nvCxnSpPr>
        <p:spPr>
          <a:xfrm flipH="1">
            <a:off x="7411958" y="5896664"/>
            <a:ext cx="1020877" cy="41957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15"/>
          <p:cNvCxnSpPr>
            <a:stCxn id="42" idx="7"/>
            <a:endCxn id="44" idx="2"/>
          </p:cNvCxnSpPr>
          <p:nvPr/>
        </p:nvCxnSpPr>
        <p:spPr>
          <a:xfrm flipV="1">
            <a:off x="6361613" y="5281104"/>
            <a:ext cx="870129" cy="399536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15"/>
          <p:cNvCxnSpPr>
            <a:stCxn id="44" idx="3"/>
            <a:endCxn id="42" idx="6"/>
          </p:cNvCxnSpPr>
          <p:nvPr/>
        </p:nvCxnSpPr>
        <p:spPr>
          <a:xfrm flipH="1">
            <a:off x="6424885" y="5433856"/>
            <a:ext cx="870129" cy="399536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36"/>
          <p:cNvSpPr txBox="1"/>
          <p:nvPr/>
        </p:nvSpPr>
        <p:spPr>
          <a:xfrm>
            <a:off x="7123592" y="5735081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8" name="TextBox 36"/>
          <p:cNvSpPr txBox="1"/>
          <p:nvPr/>
        </p:nvSpPr>
        <p:spPr>
          <a:xfrm>
            <a:off x="7757156" y="5791182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9" name="TextBox 36"/>
          <p:cNvSpPr txBox="1"/>
          <p:nvPr/>
        </p:nvSpPr>
        <p:spPr>
          <a:xfrm>
            <a:off x="6767127" y="5595869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70" name="TextBox 35"/>
          <p:cNvSpPr txBox="1"/>
          <p:nvPr/>
        </p:nvSpPr>
        <p:spPr>
          <a:xfrm>
            <a:off x="6455598" y="5181423"/>
            <a:ext cx="41870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71" name="Straight Arrow Connector 15"/>
          <p:cNvCxnSpPr>
            <a:stCxn id="44" idx="4"/>
            <a:endCxn id="45" idx="0"/>
          </p:cNvCxnSpPr>
          <p:nvPr/>
        </p:nvCxnSpPr>
        <p:spPr>
          <a:xfrm flipH="1">
            <a:off x="7259206" y="5497128"/>
            <a:ext cx="188560" cy="755841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15"/>
          <p:cNvCxnSpPr>
            <a:stCxn id="46" idx="1"/>
            <a:endCxn id="44" idx="5"/>
          </p:cNvCxnSpPr>
          <p:nvPr/>
        </p:nvCxnSpPr>
        <p:spPr>
          <a:xfrm flipH="1" flipV="1">
            <a:off x="7600518" y="5433856"/>
            <a:ext cx="895589" cy="310056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36"/>
          <p:cNvSpPr txBox="1"/>
          <p:nvPr/>
        </p:nvSpPr>
        <p:spPr>
          <a:xfrm>
            <a:off x="7715737" y="5509524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74" name="Straight Arrow Connector 15"/>
          <p:cNvCxnSpPr>
            <a:stCxn id="45" idx="1"/>
            <a:endCxn id="42" idx="5"/>
          </p:cNvCxnSpPr>
          <p:nvPr/>
        </p:nvCxnSpPr>
        <p:spPr>
          <a:xfrm flipH="1" flipV="1">
            <a:off x="6361613" y="5986144"/>
            <a:ext cx="744841" cy="330097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36"/>
          <p:cNvSpPr txBox="1"/>
          <p:nvPr/>
        </p:nvSpPr>
        <p:spPr>
          <a:xfrm>
            <a:off x="6712087" y="5919893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76" name="TextBox 37"/>
          <p:cNvSpPr txBox="1"/>
          <p:nvPr/>
        </p:nvSpPr>
        <p:spPr>
          <a:xfrm>
            <a:off x="6234764" y="6224094"/>
            <a:ext cx="41870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4509290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76488" y="451568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515393" y="396340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1326833" y="515128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c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716486" y="457896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t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645264" y="4179424"/>
            <a:ext cx="870129" cy="399536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645264" y="4884464"/>
            <a:ext cx="681569" cy="48284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0"/>
            <a:endCxn id="8" idx="4"/>
          </p:cNvCxnSpPr>
          <p:nvPr/>
        </p:nvCxnSpPr>
        <p:spPr>
          <a:xfrm flipV="1">
            <a:off x="1542857" y="4395448"/>
            <a:ext cx="188560" cy="755841"/>
          </a:xfrm>
          <a:prstGeom prst="straightConnector1">
            <a:avLst/>
          </a:prstGeom>
          <a:ln>
            <a:solidFill>
              <a:srgbClr val="FF0000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1"/>
          <p:cNvCxnSpPr>
            <a:stCxn id="8" idx="6"/>
            <a:endCxn id="11" idx="1"/>
          </p:cNvCxnSpPr>
          <p:nvPr/>
        </p:nvCxnSpPr>
        <p:spPr>
          <a:xfrm>
            <a:off x="1947441" y="4179424"/>
            <a:ext cx="832317" cy="46280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35"/>
          <p:cNvSpPr txBox="1"/>
          <p:nvPr/>
        </p:nvSpPr>
        <p:spPr>
          <a:xfrm>
            <a:off x="709038" y="4099149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8" name="TextBox 37"/>
          <p:cNvSpPr txBox="1"/>
          <p:nvPr/>
        </p:nvSpPr>
        <p:spPr>
          <a:xfrm>
            <a:off x="2286785" y="4143144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53" name="Straight Arrow Connector 27"/>
          <p:cNvCxnSpPr>
            <a:stCxn id="11" idx="3"/>
            <a:endCxn id="10" idx="6"/>
          </p:cNvCxnSpPr>
          <p:nvPr/>
        </p:nvCxnSpPr>
        <p:spPr>
          <a:xfrm flipH="1">
            <a:off x="1758881" y="4947736"/>
            <a:ext cx="1020877" cy="419577"/>
          </a:xfrm>
          <a:prstGeom prst="straightConnector1">
            <a:avLst/>
          </a:prstGeom>
          <a:ln>
            <a:solidFill>
              <a:srgbClr val="FF0000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36"/>
          <p:cNvSpPr txBox="1"/>
          <p:nvPr/>
        </p:nvSpPr>
        <p:spPr>
          <a:xfrm>
            <a:off x="1608084" y="4594534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5" name="Dikdörtgen 64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TextBox 35"/>
          <p:cNvSpPr txBox="1"/>
          <p:nvPr/>
        </p:nvSpPr>
        <p:spPr>
          <a:xfrm>
            <a:off x="502418" y="5062538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9" name="TextBox 35"/>
          <p:cNvSpPr txBox="1"/>
          <p:nvPr/>
        </p:nvSpPr>
        <p:spPr>
          <a:xfrm>
            <a:off x="2194087" y="5125888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3" name="Düz Ok Bağlayıcısı 2"/>
          <p:cNvCxnSpPr/>
          <p:nvPr/>
        </p:nvCxnSpPr>
        <p:spPr>
          <a:xfrm flipV="1">
            <a:off x="3491880" y="4026336"/>
            <a:ext cx="1095722" cy="369112"/>
          </a:xfrm>
          <a:prstGeom prst="straightConnector1">
            <a:avLst/>
          </a:prstGeom>
          <a:ln w="44450">
            <a:solidFill>
              <a:schemeClr val="accent2">
                <a:lumMod val="75000"/>
              </a:schemeClr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871266" y="34532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6110171" y="290099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25" name="Oval 24"/>
          <p:cNvSpPr/>
          <p:nvPr/>
        </p:nvSpPr>
        <p:spPr>
          <a:xfrm>
            <a:off x="5921611" y="408888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c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7311264" y="351655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t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31" name="Straight Arrow Connector 21"/>
          <p:cNvCxnSpPr>
            <a:stCxn id="24" idx="6"/>
            <a:endCxn id="27" idx="1"/>
          </p:cNvCxnSpPr>
          <p:nvPr/>
        </p:nvCxnSpPr>
        <p:spPr>
          <a:xfrm>
            <a:off x="6542219" y="3117023"/>
            <a:ext cx="832317" cy="46280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7"/>
          <p:cNvSpPr txBox="1"/>
          <p:nvPr/>
        </p:nvSpPr>
        <p:spPr>
          <a:xfrm>
            <a:off x="6881563" y="3080743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33" name="TextBox 35"/>
          <p:cNvSpPr txBox="1"/>
          <p:nvPr/>
        </p:nvSpPr>
        <p:spPr>
          <a:xfrm>
            <a:off x="5097196" y="4000137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34" name="TextBox 35"/>
          <p:cNvSpPr txBox="1"/>
          <p:nvPr/>
        </p:nvSpPr>
        <p:spPr>
          <a:xfrm>
            <a:off x="6745584" y="4077072"/>
            <a:ext cx="41870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35" name="Straight Arrow Connector 15"/>
          <p:cNvCxnSpPr>
            <a:stCxn id="23" idx="5"/>
            <a:endCxn id="25" idx="2"/>
          </p:cNvCxnSpPr>
          <p:nvPr/>
        </p:nvCxnSpPr>
        <p:spPr>
          <a:xfrm>
            <a:off x="5240042" y="3822063"/>
            <a:ext cx="681569" cy="482849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15"/>
          <p:cNvCxnSpPr>
            <a:stCxn id="25" idx="6"/>
            <a:endCxn id="27" idx="3"/>
          </p:cNvCxnSpPr>
          <p:nvPr/>
        </p:nvCxnSpPr>
        <p:spPr>
          <a:xfrm flipV="1">
            <a:off x="6353659" y="3885335"/>
            <a:ext cx="1020877" cy="41957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15"/>
          <p:cNvCxnSpPr>
            <a:stCxn id="25" idx="0"/>
            <a:endCxn id="24" idx="4"/>
          </p:cNvCxnSpPr>
          <p:nvPr/>
        </p:nvCxnSpPr>
        <p:spPr>
          <a:xfrm flipV="1">
            <a:off x="6137635" y="3333047"/>
            <a:ext cx="188560" cy="755841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15"/>
          <p:cNvCxnSpPr>
            <a:stCxn id="27" idx="2"/>
            <a:endCxn id="25" idx="7"/>
          </p:cNvCxnSpPr>
          <p:nvPr/>
        </p:nvCxnSpPr>
        <p:spPr>
          <a:xfrm flipH="1">
            <a:off x="6290387" y="3732583"/>
            <a:ext cx="1020877" cy="41957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15"/>
          <p:cNvCxnSpPr>
            <a:stCxn id="23" idx="7"/>
            <a:endCxn id="24" idx="2"/>
          </p:cNvCxnSpPr>
          <p:nvPr/>
        </p:nvCxnSpPr>
        <p:spPr>
          <a:xfrm flipV="1">
            <a:off x="5240042" y="3117023"/>
            <a:ext cx="870129" cy="399536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15"/>
          <p:cNvCxnSpPr>
            <a:stCxn id="24" idx="3"/>
            <a:endCxn id="23" idx="6"/>
          </p:cNvCxnSpPr>
          <p:nvPr/>
        </p:nvCxnSpPr>
        <p:spPr>
          <a:xfrm flipH="1">
            <a:off x="5303314" y="3269775"/>
            <a:ext cx="870129" cy="399536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36"/>
          <p:cNvSpPr txBox="1"/>
          <p:nvPr/>
        </p:nvSpPr>
        <p:spPr>
          <a:xfrm>
            <a:off x="6002021" y="3571000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5" name="TextBox 36"/>
          <p:cNvSpPr txBox="1"/>
          <p:nvPr/>
        </p:nvSpPr>
        <p:spPr>
          <a:xfrm>
            <a:off x="6711099" y="3627101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6" name="TextBox 36"/>
          <p:cNvSpPr txBox="1"/>
          <p:nvPr/>
        </p:nvSpPr>
        <p:spPr>
          <a:xfrm>
            <a:off x="5645556" y="3431788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7" name="TextBox 35"/>
          <p:cNvSpPr txBox="1"/>
          <p:nvPr/>
        </p:nvSpPr>
        <p:spPr>
          <a:xfrm>
            <a:off x="5334027" y="3017342"/>
            <a:ext cx="41870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40" name="Düz Ok Bağlayıcısı 39"/>
          <p:cNvCxnSpPr/>
          <p:nvPr/>
        </p:nvCxnSpPr>
        <p:spPr>
          <a:xfrm>
            <a:off x="6572974" y="4384496"/>
            <a:ext cx="301328" cy="664153"/>
          </a:xfrm>
          <a:prstGeom prst="straightConnector1">
            <a:avLst/>
          </a:prstGeom>
          <a:ln w="44450">
            <a:solidFill>
              <a:schemeClr val="accent2">
                <a:lumMod val="75000"/>
              </a:schemeClr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5992837" y="561736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7231742" y="50650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45" name="Oval 44"/>
          <p:cNvSpPr/>
          <p:nvPr/>
        </p:nvSpPr>
        <p:spPr>
          <a:xfrm>
            <a:off x="7043182" y="625296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c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8432835" y="56806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t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48" name="Straight Arrow Connector 21"/>
          <p:cNvCxnSpPr>
            <a:stCxn id="44" idx="6"/>
            <a:endCxn id="46" idx="0"/>
          </p:cNvCxnSpPr>
          <p:nvPr/>
        </p:nvCxnSpPr>
        <p:spPr>
          <a:xfrm>
            <a:off x="7663790" y="5281104"/>
            <a:ext cx="985069" cy="399536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37"/>
          <p:cNvSpPr txBox="1"/>
          <p:nvPr/>
        </p:nvSpPr>
        <p:spPr>
          <a:xfrm>
            <a:off x="8003134" y="5157192"/>
            <a:ext cx="41870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0" name="TextBox 35"/>
          <p:cNvSpPr txBox="1"/>
          <p:nvPr/>
        </p:nvSpPr>
        <p:spPr>
          <a:xfrm>
            <a:off x="7867155" y="6241153"/>
            <a:ext cx="41870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52" name="Straight Arrow Connector 15"/>
          <p:cNvCxnSpPr>
            <a:stCxn id="42" idx="4"/>
            <a:endCxn id="45" idx="2"/>
          </p:cNvCxnSpPr>
          <p:nvPr/>
        </p:nvCxnSpPr>
        <p:spPr>
          <a:xfrm>
            <a:off x="6208861" y="6049416"/>
            <a:ext cx="834321" cy="419577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15"/>
          <p:cNvCxnSpPr>
            <a:stCxn id="45" idx="6"/>
            <a:endCxn id="46" idx="3"/>
          </p:cNvCxnSpPr>
          <p:nvPr/>
        </p:nvCxnSpPr>
        <p:spPr>
          <a:xfrm flipV="1">
            <a:off x="7475230" y="6049416"/>
            <a:ext cx="1020877" cy="419577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15"/>
          <p:cNvCxnSpPr>
            <a:stCxn id="46" idx="2"/>
            <a:endCxn id="45" idx="7"/>
          </p:cNvCxnSpPr>
          <p:nvPr/>
        </p:nvCxnSpPr>
        <p:spPr>
          <a:xfrm flipH="1">
            <a:off x="7411958" y="5896664"/>
            <a:ext cx="1020877" cy="41957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15"/>
          <p:cNvCxnSpPr>
            <a:stCxn id="42" idx="7"/>
            <a:endCxn id="44" idx="2"/>
          </p:cNvCxnSpPr>
          <p:nvPr/>
        </p:nvCxnSpPr>
        <p:spPr>
          <a:xfrm flipV="1">
            <a:off x="6361613" y="5281104"/>
            <a:ext cx="870129" cy="399536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15"/>
          <p:cNvCxnSpPr>
            <a:stCxn id="44" idx="3"/>
            <a:endCxn id="42" idx="6"/>
          </p:cNvCxnSpPr>
          <p:nvPr/>
        </p:nvCxnSpPr>
        <p:spPr>
          <a:xfrm flipH="1">
            <a:off x="6424885" y="5433856"/>
            <a:ext cx="870129" cy="399536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36"/>
          <p:cNvSpPr txBox="1"/>
          <p:nvPr/>
        </p:nvSpPr>
        <p:spPr>
          <a:xfrm>
            <a:off x="7123592" y="5735081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8" name="TextBox 36"/>
          <p:cNvSpPr txBox="1"/>
          <p:nvPr/>
        </p:nvSpPr>
        <p:spPr>
          <a:xfrm>
            <a:off x="7757156" y="5791182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9" name="TextBox 36"/>
          <p:cNvSpPr txBox="1"/>
          <p:nvPr/>
        </p:nvSpPr>
        <p:spPr>
          <a:xfrm>
            <a:off x="6767127" y="5595869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70" name="TextBox 35"/>
          <p:cNvSpPr txBox="1"/>
          <p:nvPr/>
        </p:nvSpPr>
        <p:spPr>
          <a:xfrm>
            <a:off x="6455598" y="5181423"/>
            <a:ext cx="41870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71" name="Straight Arrow Connector 15"/>
          <p:cNvCxnSpPr>
            <a:stCxn id="44" idx="4"/>
            <a:endCxn id="45" idx="0"/>
          </p:cNvCxnSpPr>
          <p:nvPr/>
        </p:nvCxnSpPr>
        <p:spPr>
          <a:xfrm flipH="1">
            <a:off x="7259206" y="5497128"/>
            <a:ext cx="188560" cy="755841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15"/>
          <p:cNvCxnSpPr>
            <a:stCxn id="46" idx="1"/>
            <a:endCxn id="44" idx="5"/>
          </p:cNvCxnSpPr>
          <p:nvPr/>
        </p:nvCxnSpPr>
        <p:spPr>
          <a:xfrm flipH="1" flipV="1">
            <a:off x="7600518" y="5433856"/>
            <a:ext cx="895589" cy="310056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36"/>
          <p:cNvSpPr txBox="1"/>
          <p:nvPr/>
        </p:nvSpPr>
        <p:spPr>
          <a:xfrm>
            <a:off x="7715737" y="5509524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74" name="Straight Arrow Connector 15"/>
          <p:cNvCxnSpPr>
            <a:stCxn id="45" idx="1"/>
            <a:endCxn id="42" idx="5"/>
          </p:cNvCxnSpPr>
          <p:nvPr/>
        </p:nvCxnSpPr>
        <p:spPr>
          <a:xfrm flipH="1" flipV="1">
            <a:off x="6361613" y="5986144"/>
            <a:ext cx="744841" cy="330097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36"/>
          <p:cNvSpPr txBox="1"/>
          <p:nvPr/>
        </p:nvSpPr>
        <p:spPr>
          <a:xfrm>
            <a:off x="6712087" y="5919893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76" name="TextBox 37"/>
          <p:cNvSpPr txBox="1"/>
          <p:nvPr/>
        </p:nvSpPr>
        <p:spPr>
          <a:xfrm>
            <a:off x="6234764" y="6224094"/>
            <a:ext cx="41870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945146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76488" y="451568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515393" y="396340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1326833" y="515128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c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716486" y="457896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t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645264" y="4179424"/>
            <a:ext cx="870129" cy="399536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645264" y="4884464"/>
            <a:ext cx="681569" cy="48284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0"/>
            <a:endCxn id="8" idx="4"/>
          </p:cNvCxnSpPr>
          <p:nvPr/>
        </p:nvCxnSpPr>
        <p:spPr>
          <a:xfrm flipV="1">
            <a:off x="1542857" y="4395448"/>
            <a:ext cx="188560" cy="755841"/>
          </a:xfrm>
          <a:prstGeom prst="straightConnector1">
            <a:avLst/>
          </a:prstGeom>
          <a:ln>
            <a:solidFill>
              <a:srgbClr val="FF0000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1"/>
          <p:cNvCxnSpPr>
            <a:stCxn id="8" idx="6"/>
            <a:endCxn id="11" idx="1"/>
          </p:cNvCxnSpPr>
          <p:nvPr/>
        </p:nvCxnSpPr>
        <p:spPr>
          <a:xfrm>
            <a:off x="1947441" y="4179424"/>
            <a:ext cx="832317" cy="46280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35"/>
          <p:cNvSpPr txBox="1"/>
          <p:nvPr/>
        </p:nvSpPr>
        <p:spPr>
          <a:xfrm>
            <a:off x="709038" y="4099149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8" name="TextBox 37"/>
          <p:cNvSpPr txBox="1"/>
          <p:nvPr/>
        </p:nvSpPr>
        <p:spPr>
          <a:xfrm>
            <a:off x="2286785" y="4143144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53" name="Straight Arrow Connector 27"/>
          <p:cNvCxnSpPr>
            <a:stCxn id="11" idx="3"/>
            <a:endCxn id="10" idx="6"/>
          </p:cNvCxnSpPr>
          <p:nvPr/>
        </p:nvCxnSpPr>
        <p:spPr>
          <a:xfrm flipH="1">
            <a:off x="1758881" y="4947736"/>
            <a:ext cx="1020877" cy="419577"/>
          </a:xfrm>
          <a:prstGeom prst="straightConnector1">
            <a:avLst/>
          </a:prstGeom>
          <a:ln>
            <a:solidFill>
              <a:srgbClr val="FF0000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36"/>
          <p:cNvSpPr txBox="1"/>
          <p:nvPr/>
        </p:nvSpPr>
        <p:spPr>
          <a:xfrm>
            <a:off x="1608084" y="4594534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5" name="Dikdörtgen 64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TextBox 35"/>
          <p:cNvSpPr txBox="1"/>
          <p:nvPr/>
        </p:nvSpPr>
        <p:spPr>
          <a:xfrm>
            <a:off x="502418" y="5062538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9" name="TextBox 35"/>
          <p:cNvSpPr txBox="1"/>
          <p:nvPr/>
        </p:nvSpPr>
        <p:spPr>
          <a:xfrm>
            <a:off x="2194087" y="5125888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3" name="Düz Ok Bağlayıcısı 2"/>
          <p:cNvCxnSpPr/>
          <p:nvPr/>
        </p:nvCxnSpPr>
        <p:spPr>
          <a:xfrm flipV="1">
            <a:off x="3491880" y="4026336"/>
            <a:ext cx="1095722" cy="369112"/>
          </a:xfrm>
          <a:prstGeom prst="straightConnector1">
            <a:avLst/>
          </a:prstGeom>
          <a:ln w="44450">
            <a:solidFill>
              <a:schemeClr val="accent2">
                <a:lumMod val="75000"/>
              </a:schemeClr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871266" y="34532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6110171" y="290099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25" name="Oval 24"/>
          <p:cNvSpPr/>
          <p:nvPr/>
        </p:nvSpPr>
        <p:spPr>
          <a:xfrm>
            <a:off x="5921611" y="408888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c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7311264" y="351655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t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31" name="Straight Arrow Connector 21"/>
          <p:cNvCxnSpPr>
            <a:stCxn id="24" idx="6"/>
            <a:endCxn id="27" idx="1"/>
          </p:cNvCxnSpPr>
          <p:nvPr/>
        </p:nvCxnSpPr>
        <p:spPr>
          <a:xfrm>
            <a:off x="6542219" y="3117023"/>
            <a:ext cx="832317" cy="46280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7"/>
          <p:cNvSpPr txBox="1"/>
          <p:nvPr/>
        </p:nvSpPr>
        <p:spPr>
          <a:xfrm>
            <a:off x="6881563" y="3080743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33" name="TextBox 35"/>
          <p:cNvSpPr txBox="1"/>
          <p:nvPr/>
        </p:nvSpPr>
        <p:spPr>
          <a:xfrm>
            <a:off x="5097196" y="4000137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34" name="TextBox 35"/>
          <p:cNvSpPr txBox="1"/>
          <p:nvPr/>
        </p:nvSpPr>
        <p:spPr>
          <a:xfrm>
            <a:off x="6745584" y="4077072"/>
            <a:ext cx="41870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35" name="Straight Arrow Connector 15"/>
          <p:cNvCxnSpPr>
            <a:stCxn id="23" idx="5"/>
            <a:endCxn id="25" idx="2"/>
          </p:cNvCxnSpPr>
          <p:nvPr/>
        </p:nvCxnSpPr>
        <p:spPr>
          <a:xfrm>
            <a:off x="5240042" y="3822063"/>
            <a:ext cx="681569" cy="482849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15"/>
          <p:cNvCxnSpPr>
            <a:stCxn id="25" idx="6"/>
            <a:endCxn id="27" idx="3"/>
          </p:cNvCxnSpPr>
          <p:nvPr/>
        </p:nvCxnSpPr>
        <p:spPr>
          <a:xfrm flipV="1">
            <a:off x="6353659" y="3885335"/>
            <a:ext cx="1020877" cy="41957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15"/>
          <p:cNvCxnSpPr>
            <a:stCxn id="25" idx="0"/>
            <a:endCxn id="24" idx="4"/>
          </p:cNvCxnSpPr>
          <p:nvPr/>
        </p:nvCxnSpPr>
        <p:spPr>
          <a:xfrm flipV="1">
            <a:off x="6137635" y="3333047"/>
            <a:ext cx="188560" cy="755841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15"/>
          <p:cNvCxnSpPr>
            <a:stCxn id="27" idx="2"/>
            <a:endCxn id="25" idx="7"/>
          </p:cNvCxnSpPr>
          <p:nvPr/>
        </p:nvCxnSpPr>
        <p:spPr>
          <a:xfrm flipH="1">
            <a:off x="6290387" y="3732583"/>
            <a:ext cx="1020877" cy="41957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15"/>
          <p:cNvCxnSpPr>
            <a:stCxn id="23" idx="7"/>
            <a:endCxn id="24" idx="2"/>
          </p:cNvCxnSpPr>
          <p:nvPr/>
        </p:nvCxnSpPr>
        <p:spPr>
          <a:xfrm flipV="1">
            <a:off x="5240042" y="3117023"/>
            <a:ext cx="870129" cy="399536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15"/>
          <p:cNvCxnSpPr>
            <a:stCxn id="24" idx="3"/>
            <a:endCxn id="23" idx="6"/>
          </p:cNvCxnSpPr>
          <p:nvPr/>
        </p:nvCxnSpPr>
        <p:spPr>
          <a:xfrm flipH="1">
            <a:off x="5303314" y="3269775"/>
            <a:ext cx="870129" cy="399536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36"/>
          <p:cNvSpPr txBox="1"/>
          <p:nvPr/>
        </p:nvSpPr>
        <p:spPr>
          <a:xfrm>
            <a:off x="6002021" y="3571000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5" name="TextBox 36"/>
          <p:cNvSpPr txBox="1"/>
          <p:nvPr/>
        </p:nvSpPr>
        <p:spPr>
          <a:xfrm>
            <a:off x="6711099" y="3627101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6" name="TextBox 36"/>
          <p:cNvSpPr txBox="1"/>
          <p:nvPr/>
        </p:nvSpPr>
        <p:spPr>
          <a:xfrm>
            <a:off x="5645556" y="3431788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7" name="TextBox 35"/>
          <p:cNvSpPr txBox="1"/>
          <p:nvPr/>
        </p:nvSpPr>
        <p:spPr>
          <a:xfrm>
            <a:off x="5334027" y="3017342"/>
            <a:ext cx="41870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40" name="Düz Ok Bağlayıcısı 39"/>
          <p:cNvCxnSpPr/>
          <p:nvPr/>
        </p:nvCxnSpPr>
        <p:spPr>
          <a:xfrm>
            <a:off x="6572974" y="4384496"/>
            <a:ext cx="301328" cy="664153"/>
          </a:xfrm>
          <a:prstGeom prst="straightConnector1">
            <a:avLst/>
          </a:prstGeom>
          <a:ln w="44450">
            <a:solidFill>
              <a:schemeClr val="accent2">
                <a:lumMod val="75000"/>
              </a:schemeClr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5992837" y="561736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7231742" y="50650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45" name="Oval 44"/>
          <p:cNvSpPr/>
          <p:nvPr/>
        </p:nvSpPr>
        <p:spPr>
          <a:xfrm>
            <a:off x="7043182" y="625296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c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8432835" y="56806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t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48" name="Straight Arrow Connector 21"/>
          <p:cNvCxnSpPr>
            <a:stCxn id="44" idx="6"/>
            <a:endCxn id="46" idx="0"/>
          </p:cNvCxnSpPr>
          <p:nvPr/>
        </p:nvCxnSpPr>
        <p:spPr>
          <a:xfrm>
            <a:off x="7663790" y="5281104"/>
            <a:ext cx="985069" cy="399536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37"/>
          <p:cNvSpPr txBox="1"/>
          <p:nvPr/>
        </p:nvSpPr>
        <p:spPr>
          <a:xfrm>
            <a:off x="8003134" y="5157192"/>
            <a:ext cx="41870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0" name="TextBox 35"/>
          <p:cNvSpPr txBox="1"/>
          <p:nvPr/>
        </p:nvSpPr>
        <p:spPr>
          <a:xfrm>
            <a:off x="7867155" y="6241153"/>
            <a:ext cx="41870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52" name="Straight Arrow Connector 15"/>
          <p:cNvCxnSpPr>
            <a:stCxn id="42" idx="4"/>
            <a:endCxn id="45" idx="2"/>
          </p:cNvCxnSpPr>
          <p:nvPr/>
        </p:nvCxnSpPr>
        <p:spPr>
          <a:xfrm>
            <a:off x="6208861" y="6049416"/>
            <a:ext cx="834321" cy="419577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15"/>
          <p:cNvCxnSpPr>
            <a:stCxn id="45" idx="6"/>
            <a:endCxn id="46" idx="3"/>
          </p:cNvCxnSpPr>
          <p:nvPr/>
        </p:nvCxnSpPr>
        <p:spPr>
          <a:xfrm flipV="1">
            <a:off x="7475230" y="6049416"/>
            <a:ext cx="1020877" cy="419577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15"/>
          <p:cNvCxnSpPr>
            <a:stCxn id="46" idx="2"/>
            <a:endCxn id="45" idx="7"/>
          </p:cNvCxnSpPr>
          <p:nvPr/>
        </p:nvCxnSpPr>
        <p:spPr>
          <a:xfrm flipH="1">
            <a:off x="7411958" y="5896664"/>
            <a:ext cx="1020877" cy="41957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15"/>
          <p:cNvCxnSpPr>
            <a:stCxn id="42" idx="7"/>
            <a:endCxn id="44" idx="2"/>
          </p:cNvCxnSpPr>
          <p:nvPr/>
        </p:nvCxnSpPr>
        <p:spPr>
          <a:xfrm flipV="1">
            <a:off x="6361613" y="5281104"/>
            <a:ext cx="870129" cy="399536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15"/>
          <p:cNvCxnSpPr>
            <a:stCxn id="44" idx="3"/>
            <a:endCxn id="42" idx="6"/>
          </p:cNvCxnSpPr>
          <p:nvPr/>
        </p:nvCxnSpPr>
        <p:spPr>
          <a:xfrm flipH="1">
            <a:off x="6424885" y="5433856"/>
            <a:ext cx="870129" cy="399536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36"/>
          <p:cNvSpPr txBox="1"/>
          <p:nvPr/>
        </p:nvSpPr>
        <p:spPr>
          <a:xfrm>
            <a:off x="7123592" y="5735081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8" name="TextBox 36"/>
          <p:cNvSpPr txBox="1"/>
          <p:nvPr/>
        </p:nvSpPr>
        <p:spPr>
          <a:xfrm>
            <a:off x="7757156" y="5791182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9" name="TextBox 36"/>
          <p:cNvSpPr txBox="1"/>
          <p:nvPr/>
        </p:nvSpPr>
        <p:spPr>
          <a:xfrm>
            <a:off x="6767127" y="5595869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70" name="TextBox 35"/>
          <p:cNvSpPr txBox="1"/>
          <p:nvPr/>
        </p:nvSpPr>
        <p:spPr>
          <a:xfrm>
            <a:off x="6455598" y="5181423"/>
            <a:ext cx="41870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71" name="Straight Arrow Connector 15"/>
          <p:cNvCxnSpPr>
            <a:stCxn id="44" idx="4"/>
            <a:endCxn id="45" idx="0"/>
          </p:cNvCxnSpPr>
          <p:nvPr/>
        </p:nvCxnSpPr>
        <p:spPr>
          <a:xfrm flipH="1">
            <a:off x="7259206" y="5497128"/>
            <a:ext cx="188560" cy="755841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15"/>
          <p:cNvCxnSpPr>
            <a:stCxn id="46" idx="1"/>
            <a:endCxn id="44" idx="5"/>
          </p:cNvCxnSpPr>
          <p:nvPr/>
        </p:nvCxnSpPr>
        <p:spPr>
          <a:xfrm flipH="1" flipV="1">
            <a:off x="7600518" y="5433856"/>
            <a:ext cx="895589" cy="310056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36"/>
          <p:cNvSpPr txBox="1"/>
          <p:nvPr/>
        </p:nvSpPr>
        <p:spPr>
          <a:xfrm>
            <a:off x="7715737" y="5509524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74" name="Straight Arrow Connector 15"/>
          <p:cNvCxnSpPr>
            <a:stCxn id="45" idx="1"/>
            <a:endCxn id="42" idx="5"/>
          </p:cNvCxnSpPr>
          <p:nvPr/>
        </p:nvCxnSpPr>
        <p:spPr>
          <a:xfrm flipH="1" flipV="1">
            <a:off x="6361613" y="5986144"/>
            <a:ext cx="744841" cy="330097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36"/>
          <p:cNvSpPr txBox="1"/>
          <p:nvPr/>
        </p:nvSpPr>
        <p:spPr>
          <a:xfrm>
            <a:off x="6712087" y="5919893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76" name="TextBox 37"/>
          <p:cNvSpPr txBox="1"/>
          <p:nvPr/>
        </p:nvSpPr>
        <p:spPr>
          <a:xfrm>
            <a:off x="6234764" y="6224094"/>
            <a:ext cx="41870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3248185" y="5461651"/>
            <a:ext cx="18998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198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more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steps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tr-TR" dirty="0"/>
          </a:p>
        </p:txBody>
      </p:sp>
      <p:cxnSp>
        <p:nvCxnSpPr>
          <p:cNvPr id="77" name="Düz Ok Bağlayıcısı 76"/>
          <p:cNvCxnSpPr>
            <a:stCxn id="70" idx="1"/>
            <a:endCxn id="2" idx="3"/>
          </p:cNvCxnSpPr>
          <p:nvPr/>
        </p:nvCxnSpPr>
        <p:spPr>
          <a:xfrm flipH="1">
            <a:off x="5148064" y="5343006"/>
            <a:ext cx="1307534" cy="303311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headEnd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Düz Ok Bağlayıcısı 77"/>
          <p:cNvCxnSpPr>
            <a:stCxn id="76" idx="1"/>
          </p:cNvCxnSpPr>
          <p:nvPr/>
        </p:nvCxnSpPr>
        <p:spPr>
          <a:xfrm flipH="1" flipV="1">
            <a:off x="5097196" y="5791182"/>
            <a:ext cx="1137568" cy="594495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headEnd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691079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Ford-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Fulkerson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76488" y="451568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1515393" y="396340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1326833" y="515128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c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716486" y="457896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t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14" name="Straight Arrow Connector 4"/>
          <p:cNvCxnSpPr>
            <a:stCxn id="7" idx="7"/>
            <a:endCxn id="8" idx="2"/>
          </p:cNvCxnSpPr>
          <p:nvPr/>
        </p:nvCxnSpPr>
        <p:spPr>
          <a:xfrm flipV="1">
            <a:off x="645264" y="4179424"/>
            <a:ext cx="870129" cy="399536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5"/>
          <p:cNvCxnSpPr>
            <a:stCxn id="7" idx="5"/>
            <a:endCxn id="10" idx="2"/>
          </p:cNvCxnSpPr>
          <p:nvPr/>
        </p:nvCxnSpPr>
        <p:spPr>
          <a:xfrm>
            <a:off x="645264" y="4884464"/>
            <a:ext cx="681569" cy="482849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9"/>
          <p:cNvCxnSpPr>
            <a:stCxn id="10" idx="0"/>
            <a:endCxn id="8" idx="4"/>
          </p:cNvCxnSpPr>
          <p:nvPr/>
        </p:nvCxnSpPr>
        <p:spPr>
          <a:xfrm flipV="1">
            <a:off x="1542857" y="4395448"/>
            <a:ext cx="188560" cy="755841"/>
          </a:xfrm>
          <a:prstGeom prst="straightConnector1">
            <a:avLst/>
          </a:prstGeom>
          <a:ln>
            <a:solidFill>
              <a:srgbClr val="FF0000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1"/>
          <p:cNvCxnSpPr>
            <a:stCxn id="8" idx="6"/>
            <a:endCxn id="11" idx="1"/>
          </p:cNvCxnSpPr>
          <p:nvPr/>
        </p:nvCxnSpPr>
        <p:spPr>
          <a:xfrm>
            <a:off x="1947441" y="4179424"/>
            <a:ext cx="832317" cy="462808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35"/>
          <p:cNvSpPr txBox="1"/>
          <p:nvPr/>
        </p:nvSpPr>
        <p:spPr>
          <a:xfrm>
            <a:off x="709038" y="4099149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8" name="TextBox 37"/>
          <p:cNvSpPr txBox="1"/>
          <p:nvPr/>
        </p:nvSpPr>
        <p:spPr>
          <a:xfrm>
            <a:off x="2286785" y="4143144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53" name="Straight Arrow Connector 27"/>
          <p:cNvCxnSpPr>
            <a:stCxn id="11" idx="3"/>
            <a:endCxn id="10" idx="6"/>
          </p:cNvCxnSpPr>
          <p:nvPr/>
        </p:nvCxnSpPr>
        <p:spPr>
          <a:xfrm flipH="1">
            <a:off x="1758881" y="4947736"/>
            <a:ext cx="1020877" cy="419577"/>
          </a:xfrm>
          <a:prstGeom prst="straightConnector1">
            <a:avLst/>
          </a:prstGeom>
          <a:ln>
            <a:solidFill>
              <a:srgbClr val="FF0000"/>
            </a:solidFill>
            <a:headEnd type="arrow" w="lg" len="lg"/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36"/>
          <p:cNvSpPr txBox="1"/>
          <p:nvPr/>
        </p:nvSpPr>
        <p:spPr>
          <a:xfrm>
            <a:off x="1608084" y="4594534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5" name="Dikdörtgen 64"/>
          <p:cNvSpPr/>
          <p:nvPr/>
        </p:nvSpPr>
        <p:spPr>
          <a:xfrm>
            <a:off x="251520" y="184482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u="sng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Ford-</a:t>
            </a:r>
            <a:r>
              <a:rPr lang="tr-TR" b="1" u="sng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Fulkerson</a:t>
            </a:r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b="1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initialize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to be 0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while there is an augmenting path in G</a:t>
            </a:r>
            <a:r>
              <a:rPr lang="en-US" baseline="-250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augment flow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along p</a:t>
            </a:r>
          </a:p>
          <a:p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return </a:t>
            </a:r>
            <a:r>
              <a:rPr lang="en-US" dirty="0" err="1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endParaRPr lang="en-US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8" name="TextBox 35"/>
          <p:cNvSpPr txBox="1"/>
          <p:nvPr/>
        </p:nvSpPr>
        <p:spPr>
          <a:xfrm>
            <a:off x="502418" y="5062538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9" name="TextBox 35"/>
          <p:cNvSpPr txBox="1"/>
          <p:nvPr/>
        </p:nvSpPr>
        <p:spPr>
          <a:xfrm>
            <a:off x="2194087" y="5125888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3" name="Düz Ok Bağlayıcısı 2"/>
          <p:cNvCxnSpPr/>
          <p:nvPr/>
        </p:nvCxnSpPr>
        <p:spPr>
          <a:xfrm flipV="1">
            <a:off x="3491880" y="4026336"/>
            <a:ext cx="1095722" cy="369112"/>
          </a:xfrm>
          <a:prstGeom prst="straightConnector1">
            <a:avLst/>
          </a:prstGeom>
          <a:ln w="44450">
            <a:solidFill>
              <a:schemeClr val="accent2">
                <a:lumMod val="75000"/>
              </a:schemeClr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871266" y="3453287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6110171" y="290099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25" name="Oval 24"/>
          <p:cNvSpPr/>
          <p:nvPr/>
        </p:nvSpPr>
        <p:spPr>
          <a:xfrm>
            <a:off x="5921611" y="408888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c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7311264" y="351655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t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31" name="Straight Arrow Connector 21"/>
          <p:cNvCxnSpPr>
            <a:stCxn id="24" idx="6"/>
            <a:endCxn id="27" idx="1"/>
          </p:cNvCxnSpPr>
          <p:nvPr/>
        </p:nvCxnSpPr>
        <p:spPr>
          <a:xfrm>
            <a:off x="6542219" y="3117023"/>
            <a:ext cx="832317" cy="462808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7"/>
          <p:cNvSpPr txBox="1"/>
          <p:nvPr/>
        </p:nvSpPr>
        <p:spPr>
          <a:xfrm>
            <a:off x="6881563" y="3080743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33" name="TextBox 35"/>
          <p:cNvSpPr txBox="1"/>
          <p:nvPr/>
        </p:nvSpPr>
        <p:spPr>
          <a:xfrm>
            <a:off x="5097196" y="4000137"/>
            <a:ext cx="505267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100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34" name="TextBox 35"/>
          <p:cNvSpPr txBox="1"/>
          <p:nvPr/>
        </p:nvSpPr>
        <p:spPr>
          <a:xfrm>
            <a:off x="6745584" y="4077072"/>
            <a:ext cx="41870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35" name="Straight Arrow Connector 15"/>
          <p:cNvCxnSpPr>
            <a:stCxn id="23" idx="5"/>
            <a:endCxn id="25" idx="2"/>
          </p:cNvCxnSpPr>
          <p:nvPr/>
        </p:nvCxnSpPr>
        <p:spPr>
          <a:xfrm>
            <a:off x="5240042" y="3822063"/>
            <a:ext cx="681569" cy="482849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15"/>
          <p:cNvCxnSpPr>
            <a:stCxn id="25" idx="6"/>
            <a:endCxn id="27" idx="3"/>
          </p:cNvCxnSpPr>
          <p:nvPr/>
        </p:nvCxnSpPr>
        <p:spPr>
          <a:xfrm flipV="1">
            <a:off x="6353659" y="3885335"/>
            <a:ext cx="1020877" cy="41957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15"/>
          <p:cNvCxnSpPr>
            <a:stCxn id="25" idx="0"/>
            <a:endCxn id="24" idx="4"/>
          </p:cNvCxnSpPr>
          <p:nvPr/>
        </p:nvCxnSpPr>
        <p:spPr>
          <a:xfrm flipV="1">
            <a:off x="6137635" y="3333047"/>
            <a:ext cx="188560" cy="755841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15"/>
          <p:cNvCxnSpPr>
            <a:stCxn id="27" idx="2"/>
            <a:endCxn id="25" idx="7"/>
          </p:cNvCxnSpPr>
          <p:nvPr/>
        </p:nvCxnSpPr>
        <p:spPr>
          <a:xfrm flipH="1">
            <a:off x="6290387" y="3732583"/>
            <a:ext cx="1020877" cy="41957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15"/>
          <p:cNvCxnSpPr>
            <a:stCxn id="23" idx="7"/>
            <a:endCxn id="24" idx="2"/>
          </p:cNvCxnSpPr>
          <p:nvPr/>
        </p:nvCxnSpPr>
        <p:spPr>
          <a:xfrm flipV="1">
            <a:off x="5240042" y="3117023"/>
            <a:ext cx="870129" cy="399536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15"/>
          <p:cNvCxnSpPr>
            <a:stCxn id="24" idx="3"/>
            <a:endCxn id="23" idx="6"/>
          </p:cNvCxnSpPr>
          <p:nvPr/>
        </p:nvCxnSpPr>
        <p:spPr>
          <a:xfrm flipH="1">
            <a:off x="5303314" y="3269775"/>
            <a:ext cx="870129" cy="399536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36"/>
          <p:cNvSpPr txBox="1"/>
          <p:nvPr/>
        </p:nvSpPr>
        <p:spPr>
          <a:xfrm>
            <a:off x="6002021" y="3571000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5" name="TextBox 36"/>
          <p:cNvSpPr txBox="1"/>
          <p:nvPr/>
        </p:nvSpPr>
        <p:spPr>
          <a:xfrm>
            <a:off x="6711099" y="3627101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6" name="TextBox 36"/>
          <p:cNvSpPr txBox="1"/>
          <p:nvPr/>
        </p:nvSpPr>
        <p:spPr>
          <a:xfrm>
            <a:off x="5645556" y="3431788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7" name="TextBox 35"/>
          <p:cNvSpPr txBox="1"/>
          <p:nvPr/>
        </p:nvSpPr>
        <p:spPr>
          <a:xfrm>
            <a:off x="5334027" y="3017342"/>
            <a:ext cx="41870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40" name="Düz Ok Bağlayıcısı 39"/>
          <p:cNvCxnSpPr/>
          <p:nvPr/>
        </p:nvCxnSpPr>
        <p:spPr>
          <a:xfrm>
            <a:off x="6572974" y="4384496"/>
            <a:ext cx="301328" cy="664153"/>
          </a:xfrm>
          <a:prstGeom prst="straightConnector1">
            <a:avLst/>
          </a:prstGeom>
          <a:ln w="44450">
            <a:solidFill>
              <a:schemeClr val="accent2">
                <a:lumMod val="75000"/>
              </a:schemeClr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5992837" y="561736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7231742" y="50650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45" name="Oval 44"/>
          <p:cNvSpPr/>
          <p:nvPr/>
        </p:nvSpPr>
        <p:spPr>
          <a:xfrm>
            <a:off x="7043182" y="6252969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c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8432835" y="568064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tr-TR" sz="2200" dirty="0">
                <a:latin typeface="Comic Sans MS"/>
                <a:cs typeface="Comic Sans MS"/>
              </a:rPr>
              <a:t>t</a:t>
            </a:r>
            <a:endParaRPr lang="en-US" sz="2200" dirty="0">
              <a:latin typeface="Comic Sans MS"/>
              <a:cs typeface="Comic Sans MS"/>
            </a:endParaRPr>
          </a:p>
        </p:txBody>
      </p:sp>
      <p:cxnSp>
        <p:nvCxnSpPr>
          <p:cNvPr id="48" name="Straight Arrow Connector 21"/>
          <p:cNvCxnSpPr>
            <a:stCxn id="44" idx="6"/>
            <a:endCxn id="46" idx="0"/>
          </p:cNvCxnSpPr>
          <p:nvPr/>
        </p:nvCxnSpPr>
        <p:spPr>
          <a:xfrm>
            <a:off x="7663790" y="5281104"/>
            <a:ext cx="985069" cy="399536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37"/>
          <p:cNvSpPr txBox="1"/>
          <p:nvPr/>
        </p:nvSpPr>
        <p:spPr>
          <a:xfrm>
            <a:off x="8003134" y="5157192"/>
            <a:ext cx="41870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50" name="TextBox 35"/>
          <p:cNvSpPr txBox="1"/>
          <p:nvPr/>
        </p:nvSpPr>
        <p:spPr>
          <a:xfrm>
            <a:off x="7867155" y="6241153"/>
            <a:ext cx="41870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52" name="Straight Arrow Connector 15"/>
          <p:cNvCxnSpPr>
            <a:stCxn id="42" idx="4"/>
            <a:endCxn id="45" idx="2"/>
          </p:cNvCxnSpPr>
          <p:nvPr/>
        </p:nvCxnSpPr>
        <p:spPr>
          <a:xfrm>
            <a:off x="6208861" y="6049416"/>
            <a:ext cx="834321" cy="419577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15"/>
          <p:cNvCxnSpPr>
            <a:stCxn id="45" idx="6"/>
            <a:endCxn id="46" idx="3"/>
          </p:cNvCxnSpPr>
          <p:nvPr/>
        </p:nvCxnSpPr>
        <p:spPr>
          <a:xfrm flipV="1">
            <a:off x="7475230" y="6049416"/>
            <a:ext cx="1020877" cy="419577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15"/>
          <p:cNvCxnSpPr>
            <a:stCxn id="46" idx="2"/>
            <a:endCxn id="45" idx="7"/>
          </p:cNvCxnSpPr>
          <p:nvPr/>
        </p:nvCxnSpPr>
        <p:spPr>
          <a:xfrm flipH="1">
            <a:off x="7411958" y="5896664"/>
            <a:ext cx="1020877" cy="419577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15"/>
          <p:cNvCxnSpPr>
            <a:stCxn id="42" idx="7"/>
            <a:endCxn id="44" idx="2"/>
          </p:cNvCxnSpPr>
          <p:nvPr/>
        </p:nvCxnSpPr>
        <p:spPr>
          <a:xfrm flipV="1">
            <a:off x="6361613" y="5281104"/>
            <a:ext cx="870129" cy="399536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15"/>
          <p:cNvCxnSpPr>
            <a:stCxn id="44" idx="3"/>
            <a:endCxn id="42" idx="6"/>
          </p:cNvCxnSpPr>
          <p:nvPr/>
        </p:nvCxnSpPr>
        <p:spPr>
          <a:xfrm flipH="1">
            <a:off x="6424885" y="5433856"/>
            <a:ext cx="870129" cy="399536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36"/>
          <p:cNvSpPr txBox="1"/>
          <p:nvPr/>
        </p:nvSpPr>
        <p:spPr>
          <a:xfrm>
            <a:off x="7123592" y="5735081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8" name="TextBox 36"/>
          <p:cNvSpPr txBox="1"/>
          <p:nvPr/>
        </p:nvSpPr>
        <p:spPr>
          <a:xfrm>
            <a:off x="7757156" y="5791182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69" name="TextBox 36"/>
          <p:cNvSpPr txBox="1"/>
          <p:nvPr/>
        </p:nvSpPr>
        <p:spPr>
          <a:xfrm>
            <a:off x="6767127" y="5595869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70" name="TextBox 35"/>
          <p:cNvSpPr txBox="1"/>
          <p:nvPr/>
        </p:nvSpPr>
        <p:spPr>
          <a:xfrm>
            <a:off x="6455598" y="5181423"/>
            <a:ext cx="41870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71" name="Straight Arrow Connector 15"/>
          <p:cNvCxnSpPr>
            <a:stCxn id="44" idx="4"/>
            <a:endCxn id="45" idx="0"/>
          </p:cNvCxnSpPr>
          <p:nvPr/>
        </p:nvCxnSpPr>
        <p:spPr>
          <a:xfrm flipH="1">
            <a:off x="7259206" y="5497128"/>
            <a:ext cx="188560" cy="755841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15"/>
          <p:cNvCxnSpPr>
            <a:stCxn id="46" idx="1"/>
            <a:endCxn id="44" idx="5"/>
          </p:cNvCxnSpPr>
          <p:nvPr/>
        </p:nvCxnSpPr>
        <p:spPr>
          <a:xfrm flipH="1" flipV="1">
            <a:off x="7600518" y="5433856"/>
            <a:ext cx="895589" cy="310056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36"/>
          <p:cNvSpPr txBox="1"/>
          <p:nvPr/>
        </p:nvSpPr>
        <p:spPr>
          <a:xfrm>
            <a:off x="7715737" y="5509524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cxnSp>
        <p:nvCxnSpPr>
          <p:cNvPr id="74" name="Straight Arrow Connector 15"/>
          <p:cNvCxnSpPr>
            <a:stCxn id="45" idx="1"/>
            <a:endCxn id="42" idx="5"/>
          </p:cNvCxnSpPr>
          <p:nvPr/>
        </p:nvCxnSpPr>
        <p:spPr>
          <a:xfrm flipH="1" flipV="1">
            <a:off x="6361613" y="5986144"/>
            <a:ext cx="744841" cy="330097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36"/>
          <p:cNvSpPr txBox="1"/>
          <p:nvPr/>
        </p:nvSpPr>
        <p:spPr>
          <a:xfrm>
            <a:off x="6712087" y="5919893"/>
            <a:ext cx="271228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1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76" name="TextBox 37"/>
          <p:cNvSpPr txBox="1"/>
          <p:nvPr/>
        </p:nvSpPr>
        <p:spPr>
          <a:xfrm>
            <a:off x="6234764" y="6224094"/>
            <a:ext cx="41870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500" dirty="0" smtClean="0">
                <a:latin typeface="Comic Sans MS"/>
                <a:cs typeface="Comic Sans MS"/>
              </a:rPr>
              <a:t>99</a:t>
            </a:r>
            <a:endParaRPr lang="en-US" sz="1500" dirty="0">
              <a:latin typeface="Comic Sans MS"/>
              <a:cs typeface="Comic Sans MS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3248185" y="5461651"/>
            <a:ext cx="18998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198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more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steps</a:t>
            </a:r>
            <a:r>
              <a:rPr lang="tr-TR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tr-TR" dirty="0"/>
          </a:p>
        </p:txBody>
      </p:sp>
      <p:cxnSp>
        <p:nvCxnSpPr>
          <p:cNvPr id="77" name="Düz Ok Bağlayıcısı 76"/>
          <p:cNvCxnSpPr>
            <a:stCxn id="70" idx="1"/>
            <a:endCxn id="2" idx="3"/>
          </p:cNvCxnSpPr>
          <p:nvPr/>
        </p:nvCxnSpPr>
        <p:spPr>
          <a:xfrm flipH="1">
            <a:off x="5148064" y="5343006"/>
            <a:ext cx="1307534" cy="303311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headEnd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Düz Ok Bağlayıcısı 77"/>
          <p:cNvCxnSpPr>
            <a:stCxn id="76" idx="1"/>
          </p:cNvCxnSpPr>
          <p:nvPr/>
        </p:nvCxnSpPr>
        <p:spPr>
          <a:xfrm flipH="1" flipV="1">
            <a:off x="5097196" y="5791182"/>
            <a:ext cx="1137568" cy="594495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headEnd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Düz Ok Bağlayıcısı 78"/>
          <p:cNvCxnSpPr/>
          <p:nvPr/>
        </p:nvCxnSpPr>
        <p:spPr>
          <a:xfrm flipH="1">
            <a:off x="3148534" y="1844824"/>
            <a:ext cx="1063426" cy="648072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Metin kutusu 79"/>
          <p:cNvSpPr txBox="1"/>
          <p:nvPr/>
        </p:nvSpPr>
        <p:spPr>
          <a:xfrm>
            <a:off x="4241495" y="1484913"/>
            <a:ext cx="48566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>
                <a:latin typeface="Comic Sans MS" panose="030F0702030302020204" pitchFamily="66" charset="0"/>
              </a:rPr>
              <a:t>t</a:t>
            </a:r>
            <a:r>
              <a:rPr lang="tr-TR" dirty="0" err="1" smtClean="0">
                <a:latin typeface="Comic Sans MS" panose="030F0702030302020204" pitchFamily="66" charset="0"/>
              </a:rPr>
              <a:t>he</a:t>
            </a:r>
            <a:r>
              <a:rPr lang="tr-TR" dirty="0" smtClean="0">
                <a:latin typeface="Comic Sans MS" panose="030F0702030302020204" pitchFamily="66" charset="0"/>
              </a:rPr>
              <a:t> total </a:t>
            </a:r>
            <a:r>
              <a:rPr lang="tr-TR" dirty="0" err="1" smtClean="0">
                <a:latin typeface="Comic Sans MS" panose="030F0702030302020204" pitchFamily="66" charset="0"/>
              </a:rPr>
              <a:t>running</a:t>
            </a:r>
            <a:r>
              <a:rPr lang="tr-TR" dirty="0" smtClean="0">
                <a:latin typeface="Comic Sans MS" panose="030F0702030302020204" pitchFamily="66" charset="0"/>
              </a:rPr>
              <a:t> time </a:t>
            </a:r>
            <a:r>
              <a:rPr lang="tr-TR" sz="2200" dirty="0" smtClean="0">
                <a:latin typeface="Comic Sans MS" panose="030F0702030302020204" pitchFamily="66" charset="0"/>
              </a:rPr>
              <a:t>O(</a:t>
            </a:r>
            <a:r>
              <a:rPr lang="tr-TR" sz="2200" dirty="0" err="1" smtClean="0">
                <a:latin typeface="Comic Sans MS" panose="030F0702030302020204" pitchFamily="66" charset="0"/>
              </a:rPr>
              <a:t>lEl.lfl</a:t>
            </a:r>
            <a:r>
              <a:rPr lang="tr-TR" sz="2200" dirty="0" smtClean="0">
                <a:latin typeface="Comic Sans MS" panose="030F0702030302020204" pitchFamily="66" charset="0"/>
              </a:rPr>
              <a:t>)</a:t>
            </a:r>
          </a:p>
          <a:p>
            <a:r>
              <a:rPr lang="tr-TR" dirty="0" smtClean="0">
                <a:latin typeface="Comic Sans MS" panose="030F0702030302020204" pitchFamily="66" charset="0"/>
              </a:rPr>
              <a:t>(</a:t>
            </a:r>
            <a:r>
              <a:rPr lang="tr-TR" dirty="0" err="1" smtClean="0">
                <a:latin typeface="Comic Sans MS" panose="030F0702030302020204" pitchFamily="66" charset="0"/>
              </a:rPr>
              <a:t>lfl</a:t>
            </a:r>
            <a:r>
              <a:rPr lang="tr-TR" dirty="0" smtClean="0">
                <a:latin typeface="Comic Sans MS" panose="030F0702030302020204" pitchFamily="66" charset="0"/>
              </a:rPr>
              <a:t> is </a:t>
            </a:r>
            <a:r>
              <a:rPr lang="tr-TR" dirty="0" err="1" smtClean="0">
                <a:latin typeface="Comic Sans MS" panose="030F0702030302020204" pitchFamily="66" charset="0"/>
              </a:rPr>
              <a:t>the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max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flow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found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by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the</a:t>
            </a:r>
            <a:r>
              <a:rPr lang="tr-TR" dirty="0" smtClean="0">
                <a:latin typeface="Comic Sans MS" panose="030F0702030302020204" pitchFamily="66" charset="0"/>
              </a:rPr>
              <a:t> </a:t>
            </a:r>
            <a:r>
              <a:rPr lang="tr-TR" dirty="0" err="1" smtClean="0">
                <a:latin typeface="Comic Sans MS" panose="030F0702030302020204" pitchFamily="66" charset="0"/>
              </a:rPr>
              <a:t>algorithm</a:t>
            </a:r>
            <a:r>
              <a:rPr lang="tr-TR" dirty="0" smtClean="0">
                <a:latin typeface="Comic Sans MS" panose="030F0702030302020204" pitchFamily="66" charset="0"/>
              </a:rPr>
              <a:t>)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08377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49694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 : E 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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 R</a:t>
            </a:r>
            <a:r>
              <a:rPr lang="en-US" sz="2400" u="sng" baseline="30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+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 </a:t>
            </a:r>
            <a:endParaRPr lang="en-US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sym typeface="Wingdings"/>
            </a:endParaRPr>
          </a:p>
          <a:p>
            <a:endParaRPr lang="tr-TR" sz="2400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capacity constraint : 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≤ c(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marL="342900" indent="-342900">
              <a:buFont typeface="Arial"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907704" y="520720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131840" y="4559136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3131840" y="58552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644008" y="4571836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644008" y="58552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6" y="520720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5" name="Straight Arrow Connector 4"/>
          <p:cNvCxnSpPr>
            <a:stCxn id="3" idx="7"/>
            <a:endCxn id="8" idx="2"/>
          </p:cNvCxnSpPr>
          <p:nvPr/>
        </p:nvCxnSpPr>
        <p:spPr>
          <a:xfrm flipV="1">
            <a:off x="2276480" y="4775160"/>
            <a:ext cx="855360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" idx="5"/>
            <a:endCxn id="10" idx="2"/>
          </p:cNvCxnSpPr>
          <p:nvPr/>
        </p:nvCxnSpPr>
        <p:spPr>
          <a:xfrm>
            <a:off x="2276480" y="5575984"/>
            <a:ext cx="855360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5"/>
            <a:endCxn id="12" idx="1"/>
          </p:cNvCxnSpPr>
          <p:nvPr/>
        </p:nvCxnSpPr>
        <p:spPr>
          <a:xfrm>
            <a:off x="3500616" y="4927912"/>
            <a:ext cx="1206664" cy="99064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7"/>
          </p:cNvCxnSpPr>
          <p:nvPr/>
        </p:nvCxnSpPr>
        <p:spPr>
          <a:xfrm flipV="1">
            <a:off x="3500616" y="4927912"/>
            <a:ext cx="1206664" cy="99064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6"/>
          </p:cNvCxnSpPr>
          <p:nvPr/>
        </p:nvCxnSpPr>
        <p:spPr>
          <a:xfrm>
            <a:off x="3563888" y="4775160"/>
            <a:ext cx="1080120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6"/>
            <a:endCxn id="12" idx="2"/>
          </p:cNvCxnSpPr>
          <p:nvPr/>
        </p:nvCxnSpPr>
        <p:spPr>
          <a:xfrm>
            <a:off x="3563888" y="6071304"/>
            <a:ext cx="1080120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5076056" y="5575984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13" idx="1"/>
          </p:cNvCxnSpPr>
          <p:nvPr/>
        </p:nvCxnSpPr>
        <p:spPr>
          <a:xfrm>
            <a:off x="5076056" y="4775160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195736" y="4720044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5/8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23396" y="5757872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89488" y="4715852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411760" y="571126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979044" y="60119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779912" y="4449028"/>
            <a:ext cx="5475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1/3</a:t>
            </a:r>
            <a:endParaRPr lang="en-US" dirty="0">
              <a:solidFill>
                <a:srgbClr val="FF0000"/>
              </a:solidFill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500388" y="501658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699396" y="556724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Network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Flows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4151702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56895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 : E 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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 R</a:t>
            </a:r>
            <a:r>
              <a:rPr lang="en-US" sz="2400" u="sng" baseline="30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+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 </a:t>
            </a:r>
            <a:endParaRPr lang="en-US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sym typeface="Wingdings"/>
            </a:endParaRPr>
          </a:p>
          <a:p>
            <a:endParaRPr lang="tr-TR" sz="2400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capacity constraint : 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≤ c(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marL="342900" indent="-342900">
              <a:buFont typeface="Arial"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constraint : for every node v in V - {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s,t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}</a:t>
            </a: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                  inflow(v) = outflow(v)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             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Σ</a:t>
            </a:r>
            <a:r>
              <a:rPr lang="tr-TR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u</a:t>
            </a:r>
            <a:r>
              <a:rPr lang="tr-TR" sz="22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in </a:t>
            </a:r>
            <a:r>
              <a:rPr lang="tr-TR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Adj</a:t>
            </a:r>
            <a:r>
              <a:rPr lang="tr-TR" sz="22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(v)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f(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=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Σ</a:t>
            </a:r>
            <a:r>
              <a:rPr lang="tr-TR" sz="22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w</a:t>
            </a:r>
            <a:r>
              <a:rPr lang="tr-TR" sz="22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</a:t>
            </a:r>
            <a:r>
              <a:rPr lang="tr-TR" sz="22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in </a:t>
            </a:r>
            <a:r>
              <a:rPr lang="tr-TR" sz="22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Adj</a:t>
            </a:r>
            <a:r>
              <a:rPr lang="tr-TR" sz="22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(v)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f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v,w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 </a:t>
            </a:r>
          </a:p>
          <a:p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907704" y="520720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131840" y="4559136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3131840" y="58552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644008" y="4571836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644008" y="58552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6" y="520720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5" name="Straight Arrow Connector 4"/>
          <p:cNvCxnSpPr>
            <a:stCxn id="3" idx="7"/>
            <a:endCxn id="8" idx="2"/>
          </p:cNvCxnSpPr>
          <p:nvPr/>
        </p:nvCxnSpPr>
        <p:spPr>
          <a:xfrm flipV="1">
            <a:off x="2276480" y="4775160"/>
            <a:ext cx="855360" cy="49532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" idx="5"/>
            <a:endCxn id="10" idx="2"/>
          </p:cNvCxnSpPr>
          <p:nvPr/>
        </p:nvCxnSpPr>
        <p:spPr>
          <a:xfrm>
            <a:off x="2276480" y="5575984"/>
            <a:ext cx="855360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5"/>
            <a:endCxn id="12" idx="1"/>
          </p:cNvCxnSpPr>
          <p:nvPr/>
        </p:nvCxnSpPr>
        <p:spPr>
          <a:xfrm>
            <a:off x="3500616" y="4927912"/>
            <a:ext cx="1206664" cy="99064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7"/>
          </p:cNvCxnSpPr>
          <p:nvPr/>
        </p:nvCxnSpPr>
        <p:spPr>
          <a:xfrm flipV="1">
            <a:off x="3500616" y="4927912"/>
            <a:ext cx="1206664" cy="99064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6"/>
          </p:cNvCxnSpPr>
          <p:nvPr/>
        </p:nvCxnSpPr>
        <p:spPr>
          <a:xfrm>
            <a:off x="3563888" y="4775160"/>
            <a:ext cx="1080120" cy="0"/>
          </a:xfrm>
          <a:prstGeom prst="straightConnector1">
            <a:avLst/>
          </a:prstGeom>
          <a:ln>
            <a:solidFill>
              <a:srgbClr val="FF0000"/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6"/>
            <a:endCxn id="12" idx="2"/>
          </p:cNvCxnSpPr>
          <p:nvPr/>
        </p:nvCxnSpPr>
        <p:spPr>
          <a:xfrm>
            <a:off x="3563888" y="6071304"/>
            <a:ext cx="1080120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5076056" y="5575984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13" idx="1"/>
          </p:cNvCxnSpPr>
          <p:nvPr/>
        </p:nvCxnSpPr>
        <p:spPr>
          <a:xfrm>
            <a:off x="5076056" y="4775160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195736" y="4720044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5</a:t>
            </a:r>
            <a:r>
              <a:rPr lang="en-US" dirty="0" smtClean="0">
                <a:latin typeface="Comic Sans MS"/>
                <a:cs typeface="Comic Sans MS"/>
              </a:rPr>
              <a:t>/8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23396" y="5757872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89488" y="4715852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411760" y="571126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979044" y="60119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779912" y="4449028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3</a:t>
            </a:r>
            <a:r>
              <a:rPr lang="en-US" dirty="0" smtClean="0">
                <a:latin typeface="Comic Sans MS"/>
                <a:cs typeface="Comic Sans MS"/>
              </a:rPr>
              <a:t>/3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275856" y="5016584"/>
            <a:ext cx="5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latin typeface="Comic Sans MS"/>
                <a:cs typeface="Comic Sans MS"/>
              </a:rPr>
              <a:t>/3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699396" y="556724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Network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Flows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0771366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14339" name="Rectangle 5"/>
          <p:cNvSpPr>
            <a:spLocks noChangeArrowheads="1"/>
          </p:cNvSpPr>
          <p:nvPr/>
        </p:nvSpPr>
        <p:spPr bwMode="auto">
          <a:xfrm>
            <a:off x="323528" y="1340768"/>
            <a:ext cx="8424936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800100" lvl="1" indent="-342900">
              <a:lnSpc>
                <a:spcPct val="80000"/>
              </a:lnSpc>
              <a:spcBef>
                <a:spcPct val="20000"/>
              </a:spcBef>
              <a:buFont typeface="Arial"/>
              <a:buChar char="•"/>
            </a:pPr>
            <a:endParaRPr lang="tr-TR" sz="2000" dirty="0">
              <a:solidFill>
                <a:schemeClr val="tx2">
                  <a:lumMod val="50000"/>
                </a:schemeClr>
              </a:solidFill>
              <a:latin typeface="Comic Sans MS"/>
              <a:cs typeface="Comic Sans MS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tr-TR" sz="2400" dirty="0">
              <a:solidFill>
                <a:srgbClr val="000099"/>
              </a:solidFill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251520" y="1196752"/>
            <a:ext cx="856895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 : E 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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 R</a:t>
            </a:r>
            <a:r>
              <a:rPr lang="en-US" sz="2400" u="sng" baseline="30000" dirty="0">
                <a:solidFill>
                  <a:schemeClr val="tx2">
                    <a:lumMod val="50000"/>
                  </a:schemeClr>
                </a:solidFill>
                <a:latin typeface="Comic Sans MS"/>
                <a:cs typeface="Comic Sans MS"/>
                <a:sym typeface="Wingdings"/>
              </a:rPr>
              <a:t>+</a:t>
            </a:r>
            <a:r>
              <a:rPr lang="en-US" sz="2400" u="sng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  <a:sym typeface="Wingdings"/>
              </a:rPr>
              <a:t> </a:t>
            </a:r>
            <a:endParaRPr lang="en-US" sz="2400" u="sng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  <a:sym typeface="Wingdings"/>
            </a:endParaRPr>
          </a:p>
          <a:p>
            <a:endParaRPr lang="tr-TR" sz="2400" u="sng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capacity constraint : f(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≤ c(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  <a:p>
            <a:pPr marL="342900" indent="-342900">
              <a:buFont typeface="Arial"/>
              <a:buChar char="•"/>
            </a:pPr>
            <a:endParaRPr lang="en-US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 constraint : for every node v in V - {</a:t>
            </a:r>
            <a:r>
              <a:rPr lang="en-US" sz="24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s,t</a:t>
            </a: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}</a:t>
            </a:r>
          </a:p>
          <a:p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                  inflow(v) = outflow(v)  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               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Σ</a:t>
            </a:r>
            <a:r>
              <a:rPr lang="tr-TR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u</a:t>
            </a:r>
            <a:r>
              <a:rPr lang="tr-TR" sz="22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in </a:t>
            </a:r>
            <a:r>
              <a:rPr lang="tr-TR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Adj</a:t>
            </a:r>
            <a:r>
              <a:rPr lang="tr-TR" sz="22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(v)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f(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u,v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=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Σ</a:t>
            </a:r>
            <a:r>
              <a:rPr lang="tr-TR" sz="22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w</a:t>
            </a:r>
            <a:r>
              <a:rPr lang="tr-TR" sz="22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</a:t>
            </a:r>
            <a:r>
              <a:rPr lang="tr-TR" sz="22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in </a:t>
            </a:r>
            <a:r>
              <a:rPr lang="tr-TR" sz="22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Adj</a:t>
            </a:r>
            <a:r>
              <a:rPr lang="tr-TR" sz="22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(v)</a:t>
            </a:r>
            <a:r>
              <a:rPr lang="tr-TR" sz="2200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f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v,w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</a:t>
            </a:r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tr-TR" sz="22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Maximum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Flow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Problem :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maximize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200" dirty="0" err="1">
                <a:solidFill>
                  <a:schemeClr val="tx2">
                    <a:lumMod val="50000"/>
                  </a:schemeClr>
                </a:solidFill>
                <a:latin typeface="Lucida Grande"/>
                <a:ea typeface="Lucida Grande"/>
                <a:cs typeface="Lucida Grande"/>
              </a:rPr>
              <a:t>Σ</a:t>
            </a:r>
            <a:r>
              <a:rPr lang="tr-TR" sz="2200" baseline="-25000" dirty="0" err="1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u</a:t>
            </a:r>
            <a:r>
              <a:rPr lang="tr-TR" sz="2200" baseline="-25000" dirty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 in </a:t>
            </a:r>
            <a:r>
              <a:rPr lang="tr-TR" sz="2200" baseline="-25000" dirty="0" err="1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Adj</a:t>
            </a:r>
            <a:r>
              <a:rPr lang="tr-TR" sz="2200" baseline="-25000" dirty="0" smtClean="0">
                <a:solidFill>
                  <a:schemeClr val="tx2">
                    <a:lumMod val="50000"/>
                  </a:schemeClr>
                </a:solidFill>
                <a:latin typeface="Comic Sans MS"/>
                <a:ea typeface="Lucida Grande"/>
                <a:cs typeface="Comic Sans MS"/>
              </a:rPr>
              <a:t>(s)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f(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s,u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) = </a:t>
            </a:r>
            <a:r>
              <a:rPr lang="tr-TR" sz="2200" dirty="0" err="1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lfl</a:t>
            </a:r>
            <a:r>
              <a:rPr lang="tr-TR" sz="2200" dirty="0" smtClean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tr-TR" sz="22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/>
              <a:buChar char="•"/>
            </a:pPr>
            <a:endParaRPr lang="tr-TR" sz="2400" dirty="0" smtClean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1907704" y="520720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 smtClean="0">
                <a:latin typeface="Comic Sans MS"/>
                <a:cs typeface="Comic Sans MS"/>
              </a:rPr>
              <a:t>s</a:t>
            </a:r>
            <a:endParaRPr lang="en-US" sz="2200" dirty="0">
              <a:latin typeface="Comic Sans MS"/>
              <a:cs typeface="Comic Sans M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131840" y="4559136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a</a:t>
            </a:r>
          </a:p>
        </p:txBody>
      </p:sp>
      <p:sp>
        <p:nvSpPr>
          <p:cNvPr id="10" name="Oval 9"/>
          <p:cNvSpPr/>
          <p:nvPr/>
        </p:nvSpPr>
        <p:spPr>
          <a:xfrm>
            <a:off x="3131840" y="58552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c</a:t>
            </a:r>
          </a:p>
        </p:txBody>
      </p:sp>
      <p:sp>
        <p:nvSpPr>
          <p:cNvPr id="11" name="Oval 10"/>
          <p:cNvSpPr/>
          <p:nvPr/>
        </p:nvSpPr>
        <p:spPr>
          <a:xfrm>
            <a:off x="4644008" y="4571836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b</a:t>
            </a:r>
          </a:p>
        </p:txBody>
      </p:sp>
      <p:sp>
        <p:nvSpPr>
          <p:cNvPr id="12" name="Oval 11"/>
          <p:cNvSpPr/>
          <p:nvPr/>
        </p:nvSpPr>
        <p:spPr>
          <a:xfrm>
            <a:off x="4644008" y="5855280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d</a:t>
            </a:r>
          </a:p>
        </p:txBody>
      </p:sp>
      <p:sp>
        <p:nvSpPr>
          <p:cNvPr id="13" name="Oval 12"/>
          <p:cNvSpPr/>
          <p:nvPr/>
        </p:nvSpPr>
        <p:spPr>
          <a:xfrm>
            <a:off x="5796136" y="5207208"/>
            <a:ext cx="432048" cy="43204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50000"/>
              </a:lnSpc>
            </a:pPr>
            <a:r>
              <a:rPr lang="en-US" sz="2200" dirty="0">
                <a:latin typeface="Comic Sans MS"/>
                <a:cs typeface="Comic Sans MS"/>
              </a:rPr>
              <a:t>t</a:t>
            </a:r>
          </a:p>
        </p:txBody>
      </p:sp>
      <p:cxnSp>
        <p:nvCxnSpPr>
          <p:cNvPr id="5" name="Straight Arrow Connector 4"/>
          <p:cNvCxnSpPr>
            <a:stCxn id="3" idx="7"/>
            <a:endCxn id="8" idx="2"/>
          </p:cNvCxnSpPr>
          <p:nvPr/>
        </p:nvCxnSpPr>
        <p:spPr>
          <a:xfrm flipV="1">
            <a:off x="2276480" y="4775160"/>
            <a:ext cx="855360" cy="49532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" idx="5"/>
            <a:endCxn id="10" idx="2"/>
          </p:cNvCxnSpPr>
          <p:nvPr/>
        </p:nvCxnSpPr>
        <p:spPr>
          <a:xfrm>
            <a:off x="2276480" y="5575984"/>
            <a:ext cx="855360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5"/>
            <a:endCxn id="12" idx="1"/>
          </p:cNvCxnSpPr>
          <p:nvPr/>
        </p:nvCxnSpPr>
        <p:spPr>
          <a:xfrm>
            <a:off x="3500616" y="4927912"/>
            <a:ext cx="1206664" cy="99064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7"/>
          </p:cNvCxnSpPr>
          <p:nvPr/>
        </p:nvCxnSpPr>
        <p:spPr>
          <a:xfrm flipV="1">
            <a:off x="3500616" y="4927912"/>
            <a:ext cx="1206664" cy="99064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6"/>
          </p:cNvCxnSpPr>
          <p:nvPr/>
        </p:nvCxnSpPr>
        <p:spPr>
          <a:xfrm>
            <a:off x="3563888" y="4775160"/>
            <a:ext cx="1080120" cy="0"/>
          </a:xfrm>
          <a:prstGeom prst="straightConnector1">
            <a:avLst/>
          </a:prstGeom>
          <a:ln>
            <a:solidFill>
              <a:schemeClr val="tx2">
                <a:lumMod val="60000"/>
                <a:lumOff val="40000"/>
              </a:schemeClr>
            </a:solidFill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0" idx="6"/>
            <a:endCxn id="12" idx="2"/>
          </p:cNvCxnSpPr>
          <p:nvPr/>
        </p:nvCxnSpPr>
        <p:spPr>
          <a:xfrm>
            <a:off x="3563888" y="6071304"/>
            <a:ext cx="1080120" cy="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6"/>
            <a:endCxn id="13" idx="3"/>
          </p:cNvCxnSpPr>
          <p:nvPr/>
        </p:nvCxnSpPr>
        <p:spPr>
          <a:xfrm flipV="1">
            <a:off x="5076056" y="5575984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13" idx="1"/>
          </p:cNvCxnSpPr>
          <p:nvPr/>
        </p:nvCxnSpPr>
        <p:spPr>
          <a:xfrm>
            <a:off x="5076056" y="4775160"/>
            <a:ext cx="783352" cy="495320"/>
          </a:xfrm>
          <a:prstGeom prst="straightConnector1">
            <a:avLst/>
          </a:prstGeom>
          <a:ln>
            <a:tailEnd type="arrow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374237" y="472004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23396" y="5757872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8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89488" y="4715852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411760" y="571126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979044" y="6011996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/>
                <a:cs typeface="Comic Sans MS"/>
              </a:rPr>
              <a:t>6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707904" y="444902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491880" y="5016584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699396" y="5567248"/>
            <a:ext cx="3255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3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pPr algn="ctr">
              <a:defRPr/>
            </a:pPr>
            <a:r>
              <a:rPr lang="tr-TR" sz="3600" u="sng" dirty="0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Network </a:t>
            </a:r>
            <a:r>
              <a:rPr lang="tr-TR" sz="3600" u="sng" dirty="0" err="1" smtClean="0">
                <a:solidFill>
                  <a:srgbClr val="6325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/>
                <a:ea typeface="+mn-ea"/>
                <a:cs typeface="Comic Sans MS"/>
              </a:rPr>
              <a:t>Flows</a:t>
            </a:r>
            <a:endParaRPr lang="en-US" sz="3600" u="sng" dirty="0">
              <a:solidFill>
                <a:srgbClr val="63252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/>
              <a:ea typeface="+mn-ea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5624384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1671454</TotalTime>
  <Words>3961</Words>
  <Application>Microsoft Office PowerPoint</Application>
  <PresentationFormat>Ekran Gösterisi (4:3)</PresentationFormat>
  <Paragraphs>1460</Paragraphs>
  <Slides>66</Slides>
  <Notes>66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66</vt:i4>
      </vt:variant>
    </vt:vector>
  </HeadingPairs>
  <TitlesOfParts>
    <vt:vector size="75" baseType="lpstr">
      <vt:lpstr>ＭＳ Ｐゴシック</vt:lpstr>
      <vt:lpstr>Arial</vt:lpstr>
      <vt:lpstr>Calibri</vt:lpstr>
      <vt:lpstr>Cambria Math</vt:lpstr>
      <vt:lpstr>Comic Sans MS</vt:lpstr>
      <vt:lpstr>Courier New</vt:lpstr>
      <vt:lpstr>Lucida Grande</vt:lpstr>
      <vt:lpstr>Wingdings</vt:lpstr>
      <vt:lpstr>Office Theme</vt:lpstr>
      <vt:lpstr>Max-Flow Min-Cut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EGE Üniv.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Algorithms</dc:title>
  <dc:creator>Aydin</dc:creator>
  <cp:lastModifiedBy>Murat</cp:lastModifiedBy>
  <cp:revision>383</cp:revision>
  <dcterms:created xsi:type="dcterms:W3CDTF">2003-09-08T08:07:00Z</dcterms:created>
  <dcterms:modified xsi:type="dcterms:W3CDTF">2018-04-30T10:05:18Z</dcterms:modified>
</cp:coreProperties>
</file>