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36628-D4A3-4980-9B90-6A3733C1703C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EEB-33EF-41EA-B798-6716E2E0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9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36628-D4A3-4980-9B90-6A3733C1703C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EEB-33EF-41EA-B798-6716E2E0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6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36628-D4A3-4980-9B90-6A3733C1703C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EEB-33EF-41EA-B798-6716E2E0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8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36628-D4A3-4980-9B90-6A3733C1703C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EEB-33EF-41EA-B798-6716E2E0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87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36628-D4A3-4980-9B90-6A3733C1703C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EEB-33EF-41EA-B798-6716E2E0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21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36628-D4A3-4980-9B90-6A3733C1703C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EEB-33EF-41EA-B798-6716E2E0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48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36628-D4A3-4980-9B90-6A3733C1703C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EEB-33EF-41EA-B798-6716E2E0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8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36628-D4A3-4980-9B90-6A3733C1703C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EEB-33EF-41EA-B798-6716E2E0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6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36628-D4A3-4980-9B90-6A3733C1703C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EEB-33EF-41EA-B798-6716E2E0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9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36628-D4A3-4980-9B90-6A3733C1703C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EEB-33EF-41EA-B798-6716E2E0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8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36628-D4A3-4980-9B90-6A3733C1703C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EEB-33EF-41EA-B798-6716E2E0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5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36628-D4A3-4980-9B90-6A3733C1703C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31EEB-33EF-41EA-B798-6716E2E0A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88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Unvan 1"/>
          <p:cNvSpPr>
            <a:spLocks noGrp="1"/>
          </p:cNvSpPr>
          <p:nvPr>
            <p:ph type="title"/>
          </p:nvPr>
        </p:nvSpPr>
        <p:spPr>
          <a:xfrm>
            <a:off x="1911927" y="624110"/>
            <a:ext cx="9592685" cy="1280890"/>
          </a:xfrm>
        </p:spPr>
        <p:txBody>
          <a:bodyPr/>
          <a:lstStyle/>
          <a:p>
            <a:r>
              <a:rPr lang="tr-TR" altLang="tr-TR" dirty="0" smtClean="0">
                <a:solidFill>
                  <a:srgbClr val="00B0F0"/>
                </a:solidFill>
              </a:rPr>
              <a:t>Ten </a:t>
            </a:r>
            <a:r>
              <a:rPr lang="tr-TR" altLang="tr-TR" dirty="0" err="1" smtClean="0">
                <a:solidFill>
                  <a:srgbClr val="00B0F0"/>
                </a:solidFill>
              </a:rPr>
              <a:t>Commandments</a:t>
            </a:r>
            <a:endParaRPr lang="tr-TR" altLang="tr-TR" dirty="0" smtClean="0">
              <a:solidFill>
                <a:srgbClr val="00B0F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2220686" y="1555668"/>
          <a:ext cx="7404327" cy="4943557"/>
        </p:xfrm>
        <a:graphic>
          <a:graphicData uri="http://schemas.openxmlformats.org/drawingml/2006/table">
            <a:tbl>
              <a:tblPr/>
              <a:tblGrid>
                <a:gridCol w="7404327">
                  <a:extLst>
                    <a:ext uri="{9D8B030D-6E8A-4147-A177-3AD203B41FA5}">
                      <a16:colId xmlns:a16="http://schemas.microsoft.com/office/drawing/2014/main" xmlns="" val="2031384157"/>
                    </a:ext>
                  </a:extLst>
                </a:gridCol>
              </a:tblGrid>
              <a:tr h="291401">
                <a:tc>
                  <a:txBody>
                    <a:bodyPr/>
                    <a:lstStyle/>
                    <a:p>
                      <a:r>
                        <a:rPr lang="en-US" sz="1600" b="1" dirty="0"/>
                        <a:t>I am the Lord your God</a:t>
                      </a:r>
                    </a:p>
                  </a:txBody>
                  <a:tcPr marL="30481" marR="30481" marT="15243" marB="152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90181691"/>
                  </a:ext>
                </a:extLst>
              </a:tr>
              <a:tr h="464049">
                <a:tc>
                  <a:txBody>
                    <a:bodyPr/>
                    <a:lstStyle/>
                    <a:p>
                      <a:r>
                        <a:rPr lang="en-US" sz="1600" b="1"/>
                        <a:t>You shall have no other gods before me</a:t>
                      </a:r>
                    </a:p>
                  </a:txBody>
                  <a:tcPr marL="30481" marR="30481" marT="15243" marB="152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81433192"/>
                  </a:ext>
                </a:extLst>
              </a:tr>
              <a:tr h="464049">
                <a:tc>
                  <a:txBody>
                    <a:bodyPr/>
                    <a:lstStyle/>
                    <a:p>
                      <a:r>
                        <a:rPr lang="en-US" sz="1600" b="1"/>
                        <a:t>You shall not make for yourself an idol</a:t>
                      </a:r>
                    </a:p>
                  </a:txBody>
                  <a:tcPr marL="30481" marR="30481" marT="15243" marB="152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92053517"/>
                  </a:ext>
                </a:extLst>
              </a:tr>
              <a:tr h="464049">
                <a:tc>
                  <a:txBody>
                    <a:bodyPr/>
                    <a:lstStyle/>
                    <a:p>
                      <a:r>
                        <a:rPr lang="en-US" sz="1600" b="1" dirty="0"/>
                        <a:t>Do not take the name of the Lord in vain</a:t>
                      </a:r>
                    </a:p>
                  </a:txBody>
                  <a:tcPr marL="30481" marR="30481" marT="15243" marB="152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44810692"/>
                  </a:ext>
                </a:extLst>
              </a:tr>
              <a:tr h="356960">
                <a:tc>
                  <a:txBody>
                    <a:bodyPr/>
                    <a:lstStyle/>
                    <a:p>
                      <a:r>
                        <a:rPr lang="en-US" sz="1600" b="1"/>
                        <a:t>Remember the Sabbath and keep it holy</a:t>
                      </a:r>
                    </a:p>
                  </a:txBody>
                  <a:tcPr marL="30481" marR="30481" marT="15243" marB="152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27965816"/>
                  </a:ext>
                </a:extLst>
              </a:tr>
              <a:tr h="356960">
                <a:tc>
                  <a:txBody>
                    <a:bodyPr/>
                    <a:lstStyle/>
                    <a:p>
                      <a:r>
                        <a:rPr lang="en-US" sz="1600" b="1"/>
                        <a:t>Honor your father and mother</a:t>
                      </a:r>
                    </a:p>
                  </a:txBody>
                  <a:tcPr marL="30481" marR="30481" marT="15243" marB="152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3036805"/>
                  </a:ext>
                </a:extLst>
              </a:tr>
              <a:tr h="291401">
                <a:tc>
                  <a:txBody>
                    <a:bodyPr/>
                    <a:lstStyle/>
                    <a:p>
                      <a:r>
                        <a:rPr lang="tr-TR" sz="1600" b="1"/>
                        <a:t>You shall not kill/murder†</a:t>
                      </a:r>
                    </a:p>
                  </a:txBody>
                  <a:tcPr marL="30481" marR="30481" marT="15243" marB="152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91681097"/>
                  </a:ext>
                </a:extLst>
              </a:tr>
              <a:tr h="356960">
                <a:tc>
                  <a:txBody>
                    <a:bodyPr/>
                    <a:lstStyle/>
                    <a:p>
                      <a:r>
                        <a:rPr lang="en-US" sz="1600" b="1"/>
                        <a:t>You shall not commit adultery</a:t>
                      </a:r>
                    </a:p>
                  </a:txBody>
                  <a:tcPr marL="30481" marR="30481" marT="15243" marB="152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0999600"/>
                  </a:ext>
                </a:extLst>
              </a:tr>
              <a:tr h="291401">
                <a:tc>
                  <a:txBody>
                    <a:bodyPr/>
                    <a:lstStyle/>
                    <a:p>
                      <a:r>
                        <a:rPr lang="tr-TR" sz="1600" b="1"/>
                        <a:t>You shall not steal††</a:t>
                      </a:r>
                    </a:p>
                  </a:txBody>
                  <a:tcPr marL="30481" marR="30481" marT="15243" marB="152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40347019"/>
                  </a:ext>
                </a:extLst>
              </a:tr>
              <a:tr h="571139">
                <a:tc>
                  <a:txBody>
                    <a:bodyPr/>
                    <a:lstStyle/>
                    <a:p>
                      <a:r>
                        <a:rPr lang="en-US" sz="1600" b="1" dirty="0"/>
                        <a:t>You shall not bear false witness against your neighbor</a:t>
                      </a:r>
                    </a:p>
                  </a:txBody>
                  <a:tcPr marL="30481" marR="30481" marT="15243" marB="152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2000253"/>
                  </a:ext>
                </a:extLst>
              </a:tr>
              <a:tr h="464049">
                <a:tc>
                  <a:txBody>
                    <a:bodyPr/>
                    <a:lstStyle/>
                    <a:p>
                      <a:r>
                        <a:rPr lang="en-US" sz="1600" b="1"/>
                        <a:t>You shall not covet‡ your neighbor's wife</a:t>
                      </a:r>
                    </a:p>
                  </a:txBody>
                  <a:tcPr marL="30481" marR="30481" marT="15243" marB="152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26938735"/>
                  </a:ext>
                </a:extLst>
              </a:tr>
              <a:tr h="571139">
                <a:tc>
                  <a:txBody>
                    <a:bodyPr/>
                    <a:lstStyle/>
                    <a:p>
                      <a:r>
                        <a:rPr lang="en-US" sz="1600" b="1" dirty="0"/>
                        <a:t>You shall not covet‡ anything that belongs to your neighbor</a:t>
                      </a:r>
                    </a:p>
                  </a:txBody>
                  <a:tcPr marL="30481" marR="30481" marT="15243" marB="1524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165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690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tr-TR" sz="4000" b="1"/>
              <a:t>The Early Christians &amp; The New Faith</a:t>
            </a:r>
          </a:p>
        </p:txBody>
      </p:sp>
      <p:sp>
        <p:nvSpPr>
          <p:cNvPr id="33795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1524000" y="1676400"/>
            <a:ext cx="8229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400"/>
              <a:t>Romans followed a number of religions and also allowed a great deal of freedom to other religions.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400"/>
              <a:t>Jews and Christians began to disagree on religious grounds, and Christianity slowly became a separate religion.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400"/>
              <a:t>Jews and early Christians shared the same basic beliefs, but differed on the idea of the messiah.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400"/>
              <a:t>At first, Christians concentrated on trying to convert other Jews.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400"/>
              <a:t>After serious debate, the early Christians decided to preach Christianity to the Gentiles. </a:t>
            </a:r>
          </a:p>
        </p:txBody>
      </p:sp>
    </p:spTree>
    <p:extLst>
      <p:ext uri="{BB962C8B-B14F-4D97-AF65-F5344CB8AC3E}">
        <p14:creationId xmlns:p14="http://schemas.microsoft.com/office/powerpoint/2010/main" val="117826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81200" y="609600"/>
            <a:ext cx="8229600" cy="1066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tr-TR" sz="4000" b="1"/>
              <a:t>How did the Roman Empire help spread Christianity?</a:t>
            </a:r>
            <a:br>
              <a:rPr lang="en-US" altLang="tr-TR" sz="4000" b="1"/>
            </a:br>
            <a:endParaRPr lang="en-US" altLang="tr-TR" sz="4000" b="1"/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467100" y="2133600"/>
            <a:ext cx="6591300" cy="3778250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altLang="tr-TR" sz="2800"/>
              <a:t>During Pax Romana, missionaries traveled safely</a:t>
            </a:r>
          </a:p>
          <a:p>
            <a:pPr>
              <a:defRPr/>
            </a:pPr>
            <a:r>
              <a:rPr lang="en-US" altLang="tr-TR" sz="2800"/>
              <a:t>Roman Roads helped to spread quickly</a:t>
            </a:r>
          </a:p>
          <a:p>
            <a:pPr>
              <a:defRPr/>
            </a:pPr>
            <a:r>
              <a:rPr lang="en-US" altLang="tr-TR" sz="2800"/>
              <a:t>Constantine converted</a:t>
            </a:r>
          </a:p>
          <a:p>
            <a:pPr>
              <a:defRPr/>
            </a:pPr>
            <a:r>
              <a:rPr lang="en-US" altLang="tr-TR" sz="2800"/>
              <a:t>Constantine built churches in Rome and Jerusalem</a:t>
            </a:r>
          </a:p>
          <a:p>
            <a:pPr>
              <a:defRPr/>
            </a:pPr>
            <a:r>
              <a:rPr lang="en-US" altLang="tr-TR" sz="2800"/>
              <a:t>Religious freedom</a:t>
            </a:r>
          </a:p>
          <a:p>
            <a:pPr>
              <a:defRPr/>
            </a:pPr>
            <a:r>
              <a:rPr lang="en-US" altLang="tr-TR" sz="2800"/>
              <a:t>Christianity becomes official religion of the Roman Empire</a:t>
            </a:r>
          </a:p>
        </p:txBody>
      </p:sp>
    </p:spTree>
    <p:extLst>
      <p:ext uri="{BB962C8B-B14F-4D97-AF65-F5344CB8AC3E}">
        <p14:creationId xmlns:p14="http://schemas.microsoft.com/office/powerpoint/2010/main" val="133640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Unvan 1"/>
          <p:cNvSpPr>
            <a:spLocks noGrp="1"/>
          </p:cNvSpPr>
          <p:nvPr>
            <p:ph type="title"/>
          </p:nvPr>
        </p:nvSpPr>
        <p:spPr>
          <a:xfrm>
            <a:off x="3468688" y="623888"/>
            <a:ext cx="6589712" cy="12811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tr-TR" b="1" smtClean="0"/>
              <a:t>The Spread of Christianity</a:t>
            </a:r>
            <a:br>
              <a:rPr lang="en-US" altLang="tr-TR" b="1" smtClean="0"/>
            </a:br>
            <a:endParaRPr lang="tr-TR" altLang="tr-TR" smtClean="0"/>
          </a:p>
        </p:txBody>
      </p:sp>
      <p:sp>
        <p:nvSpPr>
          <p:cNvPr id="49155" name="İçerik Yer Tutucusu 2"/>
          <p:cNvSpPr>
            <a:spLocks noGrp="1"/>
          </p:cNvSpPr>
          <p:nvPr>
            <p:ph idx="1"/>
          </p:nvPr>
        </p:nvSpPr>
        <p:spPr>
          <a:xfrm>
            <a:off x="1793174" y="1187533"/>
            <a:ext cx="8573201" cy="4911644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tr-TR" sz="1600" dirty="0" smtClean="0"/>
              <a:t>After Jesus’s death, his disciples began teaching that all people could achieve salvation—the forgiveness of sins and the promise of everlasting life.</a:t>
            </a:r>
            <a:endParaRPr lang="en-US" altLang="tr-TR" sz="1600" b="1" dirty="0" smtClean="0"/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FontTx/>
              <a:buChar char="•"/>
            </a:pPr>
            <a:r>
              <a:rPr lang="en-US" altLang="tr-TR" sz="1600" b="1" dirty="0">
                <a:solidFill>
                  <a:srgbClr val="FF0000"/>
                </a:solidFill>
              </a:rPr>
              <a:t>Apostles</a:t>
            </a:r>
            <a:r>
              <a:rPr lang="tr-TR" altLang="tr-TR" sz="1600" b="1" dirty="0">
                <a:solidFill>
                  <a:srgbClr val="FF0000"/>
                </a:solidFill>
              </a:rPr>
              <a:t>:</a:t>
            </a:r>
            <a:r>
              <a:rPr lang="en-US" altLang="tr-TR" sz="1600" b="1" dirty="0"/>
              <a:t> </a:t>
            </a:r>
            <a:r>
              <a:rPr lang="en-US" altLang="tr-TR" sz="1600" dirty="0"/>
              <a:t>Jesus’s 12 </a:t>
            </a:r>
            <a:r>
              <a:rPr lang="en-US" altLang="tr-TR" sz="1600" b="1" dirty="0"/>
              <a:t>disciples</a:t>
            </a:r>
            <a:r>
              <a:rPr lang="en-US" altLang="tr-TR" sz="1600" dirty="0"/>
              <a:t> worked to spread message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FontTx/>
              <a:buChar char="•"/>
            </a:pPr>
            <a:r>
              <a:rPr lang="en-US" altLang="tr-TR" sz="1600" dirty="0"/>
              <a:t>Earliest Christian missionaries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FontTx/>
              <a:buChar char="•"/>
            </a:pPr>
            <a:r>
              <a:rPr lang="en-US" altLang="tr-TR" sz="1600" b="1" dirty="0"/>
              <a:t>Apostles</a:t>
            </a:r>
            <a:r>
              <a:rPr lang="en-US" altLang="tr-TR" sz="1600" dirty="0"/>
              <a:t> traveled widely, teaching mostly in Jewish </a:t>
            </a:r>
            <a:r>
              <a:rPr lang="en-US" altLang="tr-TR" sz="1600" dirty="0" smtClean="0"/>
              <a:t>communities</a:t>
            </a:r>
            <a:endParaRPr lang="tr-TR" altLang="tr-TR" sz="1600" dirty="0" smtClean="0"/>
          </a:p>
          <a:p>
            <a:pPr lvl="0">
              <a:spcBef>
                <a:spcPct val="0"/>
              </a:spcBef>
              <a:spcAft>
                <a:spcPct val="50000"/>
              </a:spcAft>
              <a:buClr>
                <a:srgbClr val="A53010"/>
              </a:buClr>
              <a:buFontTx/>
              <a:buChar char="•"/>
              <a:defRPr/>
            </a:pPr>
            <a:r>
              <a:rPr lang="en-US" altLang="tr-TR" b="1" dirty="0">
                <a:solidFill>
                  <a:srgbClr val="FF0000"/>
                </a:solidFill>
              </a:rPr>
              <a:t>Paul</a:t>
            </a:r>
            <a:r>
              <a:rPr lang="en-US" altLang="tr-TR" dirty="0">
                <a:solidFill>
                  <a:srgbClr val="FF0000"/>
                </a:solidFill>
              </a:rPr>
              <a:t>, </a:t>
            </a:r>
            <a:r>
              <a:rPr lang="en-US" alt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originally known as Saul, born in Tarsus, in Asia Minor</a:t>
            </a:r>
          </a:p>
          <a:p>
            <a:pPr lvl="0">
              <a:spcBef>
                <a:spcPct val="0"/>
              </a:spcBef>
              <a:spcAft>
                <a:spcPct val="50000"/>
              </a:spcAft>
              <a:buClr>
                <a:srgbClr val="A53010"/>
              </a:buClr>
              <a:buFontTx/>
              <a:buChar char="•"/>
              <a:defRPr/>
            </a:pPr>
            <a:r>
              <a:rPr lang="en-US" alt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Had actively opposed those teaching that Jesus was the Messiah</a:t>
            </a:r>
            <a:endParaRPr lang="tr-TR" alt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spcBef>
                <a:spcPct val="0"/>
              </a:spcBef>
              <a:spcAft>
                <a:spcPct val="50000"/>
              </a:spcAft>
              <a:buClr>
                <a:srgbClr val="A53010"/>
              </a:buClr>
              <a:buFontTx/>
              <a:buChar char="•"/>
              <a:defRPr/>
            </a:pPr>
            <a:r>
              <a:rPr lang="en-US" altLang="tr-TR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Paul had conversion on way to Damascus, became Christian</a:t>
            </a:r>
          </a:p>
          <a:p>
            <a:pPr lvl="0">
              <a:spcBef>
                <a:spcPct val="0"/>
              </a:spcBef>
              <a:spcAft>
                <a:spcPct val="50000"/>
              </a:spcAft>
              <a:buClr>
                <a:srgbClr val="A53010"/>
              </a:buClr>
              <a:buFontTx/>
              <a:buChar char="•"/>
              <a:defRPr/>
            </a:pPr>
            <a:r>
              <a:rPr lang="en-US" altLang="tr-TR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If not for his work, Christianity might have remained a branch of Judaism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FontTx/>
              <a:buChar char="•"/>
            </a:pPr>
            <a:endParaRPr lang="tr-TR" altLang="tr-TR" sz="1600" dirty="0" smtClean="0"/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FontTx/>
              <a:buChar char="•"/>
            </a:pPr>
            <a:endParaRPr lang="en-US" altLang="tr-TR" sz="2800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2278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Unvan 1"/>
          <p:cNvSpPr>
            <a:spLocks noGrp="1"/>
          </p:cNvSpPr>
          <p:nvPr>
            <p:ph type="title"/>
          </p:nvPr>
        </p:nvSpPr>
        <p:spPr>
          <a:xfrm>
            <a:off x="3468688" y="623888"/>
            <a:ext cx="6589712" cy="1281112"/>
          </a:xfrm>
        </p:spPr>
        <p:txBody>
          <a:bodyPr/>
          <a:lstStyle/>
          <a:p>
            <a:pPr eaLnBrk="1" hangingPunct="1"/>
            <a:r>
              <a:rPr lang="tr-TR" altLang="tr-TR" smtClean="0"/>
              <a:t>Then,</a:t>
            </a:r>
          </a:p>
        </p:txBody>
      </p:sp>
      <p:sp>
        <p:nvSpPr>
          <p:cNvPr id="53251" name="İçerik Yer Tutucusu 2"/>
          <p:cNvSpPr>
            <a:spLocks noGrp="1"/>
          </p:cNvSpPr>
          <p:nvPr>
            <p:ph idx="1"/>
          </p:nvPr>
        </p:nvSpPr>
        <p:spPr>
          <a:xfrm>
            <a:off x="2054431" y="2133600"/>
            <a:ext cx="8003969" cy="3778250"/>
          </a:xfrm>
        </p:spPr>
        <p:txBody>
          <a:bodyPr/>
          <a:lstStyle/>
          <a:p>
            <a:pPr algn="just" eaLnBrk="1" hangingPunct="1"/>
            <a:r>
              <a:rPr lang="en-US" altLang="tr-TR" sz="3200" dirty="0">
                <a:solidFill>
                  <a:srgbClr val="0070C0"/>
                </a:solidFill>
              </a:rPr>
              <a:t>What helped spread Christianity through the Roman world?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36563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 smtClean="0"/>
              <a:t>Chosness</a:t>
            </a:r>
            <a:r>
              <a:rPr lang="tr-TR" altLang="tr-TR" dirty="0" smtClean="0"/>
              <a:t>, </a:t>
            </a:r>
            <a:endParaRPr lang="en-US" altLang="tr-TR" dirty="0" smtClean="0"/>
          </a:p>
        </p:txBody>
      </p:sp>
      <p:sp>
        <p:nvSpPr>
          <p:cNvPr id="10243" name="İçerik Yer Tutucusu 2"/>
          <p:cNvSpPr>
            <a:spLocks noGrp="1"/>
          </p:cNvSpPr>
          <p:nvPr>
            <p:ph idx="1"/>
          </p:nvPr>
        </p:nvSpPr>
        <p:spPr>
          <a:xfrm>
            <a:off x="2398816" y="1603169"/>
            <a:ext cx="9105796" cy="4308053"/>
          </a:xfrm>
        </p:spPr>
        <p:txBody>
          <a:bodyPr/>
          <a:lstStyle/>
          <a:p>
            <a:r>
              <a:rPr lang="tr-TR" altLang="tr-TR" smtClean="0"/>
              <a:t>Casiye, 16 (blessings, boons)</a:t>
            </a:r>
          </a:p>
          <a:p>
            <a:r>
              <a:rPr lang="tr-TR" altLang="tr-TR" smtClean="0"/>
              <a:t>Bakara, 40 (essence of covinent, ahit)</a:t>
            </a:r>
          </a:p>
          <a:p>
            <a:r>
              <a:rPr lang="tr-TR" altLang="tr-TR" smtClean="0"/>
              <a:t>Bakara, 83-84 / maide 12 (what were the ahits)</a:t>
            </a:r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05917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dirty="0" smtClean="0"/>
              <a:t/>
            </a:r>
            <a:br>
              <a:rPr lang="tr-TR" altLang="tr-TR" dirty="0" smtClean="0"/>
            </a:br>
            <a:r>
              <a:rPr lang="tr-TR" altLang="tr-TR" dirty="0" smtClean="0"/>
              <a:t/>
            </a:r>
            <a:br>
              <a:rPr lang="tr-TR" altLang="tr-TR" dirty="0" smtClean="0"/>
            </a:br>
            <a:r>
              <a:rPr lang="tr-TR" altLang="tr-TR" dirty="0" smtClean="0"/>
              <a:t/>
            </a:r>
            <a:br>
              <a:rPr lang="tr-TR" altLang="tr-TR" dirty="0" smtClean="0"/>
            </a:br>
            <a:r>
              <a:rPr lang="en-US" altLang="tr-TR" dirty="0" smtClean="0"/>
              <a:t/>
            </a:r>
            <a:br>
              <a:rPr lang="en-US" altLang="tr-TR" dirty="0" smtClean="0"/>
            </a:br>
            <a:endParaRPr lang="en-US" altLang="tr-TR" dirty="0" smtClean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3797" y="1745673"/>
            <a:ext cx="9770815" cy="4165549"/>
          </a:xfrm>
        </p:spPr>
        <p:txBody>
          <a:bodyPr/>
          <a:lstStyle/>
          <a:p>
            <a:pPr algn="just">
              <a:defRPr/>
            </a:pPr>
            <a:r>
              <a:rPr lang="tr-TR" sz="3600" dirty="0" err="1"/>
              <a:t>Please</a:t>
            </a:r>
            <a:r>
              <a:rPr lang="tr-TR" sz="3600" dirty="0"/>
              <a:t> </a:t>
            </a:r>
            <a:r>
              <a:rPr lang="tr-TR" sz="3600" dirty="0" err="1"/>
              <a:t>write</a:t>
            </a:r>
            <a:r>
              <a:rPr lang="tr-TR" sz="3600" dirty="0"/>
              <a:t> </a:t>
            </a:r>
            <a:r>
              <a:rPr lang="tr-TR" sz="3600" dirty="0" err="1"/>
              <a:t>the</a:t>
            </a:r>
            <a:r>
              <a:rPr lang="tr-TR" sz="3600" dirty="0"/>
              <a:t> </a:t>
            </a:r>
            <a:r>
              <a:rPr lang="tr-TR" sz="3600" dirty="0" err="1"/>
              <a:t>concept</a:t>
            </a:r>
            <a:r>
              <a:rPr lang="tr-TR" sz="3600" dirty="0"/>
              <a:t> of «</a:t>
            </a:r>
            <a:r>
              <a:rPr lang="tr-TR" sz="3600" dirty="0" err="1"/>
              <a:t>chosenness</a:t>
            </a:r>
            <a:r>
              <a:rPr lang="tr-TR" sz="3600" dirty="0"/>
              <a:t>» </a:t>
            </a:r>
            <a:r>
              <a:rPr lang="tr-TR" sz="3600" dirty="0" err="1"/>
              <a:t>and</a:t>
            </a:r>
            <a:r>
              <a:rPr lang="tr-TR" sz="3600" dirty="0"/>
              <a:t> «</a:t>
            </a:r>
            <a:r>
              <a:rPr lang="tr-TR" sz="3600" dirty="0" err="1"/>
              <a:t>promised</a:t>
            </a:r>
            <a:r>
              <a:rPr lang="tr-TR" sz="3600" dirty="0"/>
              <a:t> </a:t>
            </a:r>
            <a:r>
              <a:rPr lang="tr-TR" sz="3600" dirty="0" err="1"/>
              <a:t>land</a:t>
            </a:r>
            <a:r>
              <a:rPr lang="tr-TR" sz="3600" dirty="0"/>
              <a:t>» </a:t>
            </a:r>
            <a:r>
              <a:rPr lang="tr-TR" sz="3600" dirty="0" err="1"/>
              <a:t>according</a:t>
            </a:r>
            <a:r>
              <a:rPr lang="tr-TR" sz="3600" dirty="0"/>
              <a:t> </a:t>
            </a:r>
            <a:r>
              <a:rPr lang="tr-TR" sz="3600" dirty="0" err="1"/>
              <a:t>to</a:t>
            </a:r>
            <a:r>
              <a:rPr lang="tr-TR" sz="3600" dirty="0"/>
              <a:t> </a:t>
            </a:r>
            <a:r>
              <a:rPr lang="tr-TR" sz="3600" dirty="0" err="1"/>
              <a:t>Quran</a:t>
            </a:r>
            <a:r>
              <a:rPr lang="tr-TR" sz="3600" dirty="0"/>
              <a:t>?</a:t>
            </a:r>
          </a:p>
          <a:p>
            <a:pPr>
              <a:defRPr/>
            </a:pPr>
            <a:endParaRPr lang="tr-TR" dirty="0"/>
          </a:p>
          <a:p>
            <a:pPr marL="0" indent="0"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766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381000"/>
            <a:ext cx="7543800" cy="1143000"/>
          </a:xfrm>
        </p:spPr>
        <p:txBody>
          <a:bodyPr/>
          <a:lstStyle/>
          <a:p>
            <a:pPr eaLnBrk="1" hangingPunct="1"/>
            <a:r>
              <a:rPr lang="en-US" altLang="tr-TR" smtClean="0"/>
              <a:t>Rituals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95600" y="1524000"/>
            <a:ext cx="7543800" cy="487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tr-TR" sz="2800"/>
              <a:t>Jewish calendar based on lunar month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800"/>
              <a:t>Sabbath/</a:t>
            </a:r>
            <a:r>
              <a:rPr lang="en-US" altLang="tr-TR" sz="2800" i="1"/>
              <a:t>Shabbat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400"/>
              <a:t>Observed each week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400"/>
              <a:t>Sundown on Friday</a:t>
            </a:r>
            <a:r>
              <a:rPr lang="en-US" altLang="tr-TR" sz="2400">
                <a:sym typeface="Wingdings" panose="05000000000000000000" pitchFamily="2" charset="2"/>
              </a:rPr>
              <a:t>sundown on Saturday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800">
                <a:sym typeface="Wingdings" panose="05000000000000000000" pitchFamily="2" charset="2"/>
              </a:rPr>
              <a:t>Rosh Hashanah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400">
                <a:sym typeface="Wingdings" panose="05000000000000000000" pitchFamily="2" charset="2"/>
              </a:rPr>
              <a:t>New year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400">
                <a:sym typeface="Wingdings" panose="05000000000000000000" pitchFamily="2" charset="2"/>
              </a:rPr>
              <a:t>Begins the </a:t>
            </a:r>
            <a:r>
              <a:rPr lang="en-US" altLang="tr-TR" sz="2400" i="1">
                <a:sym typeface="Wingdings" panose="05000000000000000000" pitchFamily="2" charset="2"/>
              </a:rPr>
              <a:t>Days of Awe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400">
                <a:sym typeface="Wingdings" panose="05000000000000000000" pitchFamily="2" charset="2"/>
              </a:rPr>
              <a:t>Concentrate on prayer, contemplation, self-searching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800">
                <a:sym typeface="Wingdings" panose="05000000000000000000" pitchFamily="2" charset="2"/>
              </a:rPr>
              <a:t>Yom Kippur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400">
                <a:sym typeface="Wingdings" panose="05000000000000000000" pitchFamily="2" charset="2"/>
              </a:rPr>
              <a:t>10</a:t>
            </a:r>
            <a:r>
              <a:rPr lang="en-US" altLang="tr-TR" sz="2400" baseline="30000">
                <a:sym typeface="Wingdings" panose="05000000000000000000" pitchFamily="2" charset="2"/>
              </a:rPr>
              <a:t>th</a:t>
            </a:r>
            <a:r>
              <a:rPr lang="en-US" altLang="tr-TR" sz="2400">
                <a:sym typeface="Wingdings" panose="05000000000000000000" pitchFamily="2" charset="2"/>
              </a:rPr>
              <a:t> day (of awe)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400">
                <a:sym typeface="Wingdings" panose="05000000000000000000" pitchFamily="2" charset="2"/>
              </a:rPr>
              <a:t>Holiest day observed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400">
                <a:sym typeface="Wingdings" panose="05000000000000000000" pitchFamily="2" charset="2"/>
              </a:rPr>
              <a:t>Repentance: 24 hours of atonement and fasting</a:t>
            </a:r>
          </a:p>
        </p:txBody>
      </p:sp>
    </p:spTree>
    <p:extLst>
      <p:ext uri="{BB962C8B-B14F-4D97-AF65-F5344CB8AC3E}">
        <p14:creationId xmlns:p14="http://schemas.microsoft.com/office/powerpoint/2010/main" val="244000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3467100" y="2514600"/>
            <a:ext cx="6599238" cy="2262188"/>
          </a:xfrm>
        </p:spPr>
        <p:txBody>
          <a:bodyPr/>
          <a:lstStyle/>
          <a:p>
            <a:pPr eaLnBrk="1" hangingPunct="1"/>
            <a:r>
              <a:rPr lang="en-US" altLang="tr-TR" sz="4000" b="1" u="sng"/>
              <a:t>Rise and Spread of Christianity</a:t>
            </a:r>
            <a:r>
              <a:rPr lang="en-US" altLang="tr-TR" sz="4000" b="1"/>
              <a:t/>
            </a:r>
            <a:br>
              <a:rPr lang="en-US" altLang="tr-TR" sz="4000" b="1"/>
            </a:br>
            <a:endParaRPr lang="en-US" altLang="tr-TR" sz="4000" b="1"/>
          </a:p>
        </p:txBody>
      </p:sp>
    </p:spTree>
    <p:extLst>
      <p:ext uri="{BB962C8B-B14F-4D97-AF65-F5344CB8AC3E}">
        <p14:creationId xmlns:p14="http://schemas.microsoft.com/office/powerpoint/2010/main" val="216671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err="1" smtClean="0"/>
              <a:t>Attention</a:t>
            </a:r>
            <a:r>
              <a:rPr lang="tr-TR" altLang="tr-TR" dirty="0" smtClean="0"/>
              <a:t>!!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tr-TR" dirty="0" smtClean="0"/>
              <a:t>Today, Christianity is the largest world religion, with about 2 billion adherents. It is the majority religion of Europe and the Americas, and there are churches in almost every nation in the world. </a:t>
            </a:r>
          </a:p>
          <a:p>
            <a:pPr eaLnBrk="1" hangingPunct="1"/>
            <a:r>
              <a:rPr lang="en-GB" altLang="tr-TR" dirty="0" smtClean="0"/>
              <a:t>There are perhaps thousands of Christian denominations, all of whom believe in the basic doctrines established at the Council of </a:t>
            </a:r>
            <a:r>
              <a:rPr lang="en-GB" altLang="tr-TR" dirty="0" err="1" smtClean="0"/>
              <a:t>Nicea</a:t>
            </a:r>
            <a:r>
              <a:rPr lang="en-GB" altLang="tr-TR" dirty="0" smtClean="0"/>
              <a:t> but differ in other matters of doctrine and practice. In recent years, there has been a growing movement among these denominations to work together in unity for the good of the world. In 1948, the World Council of Churches was founded to that end. </a:t>
            </a:r>
          </a:p>
          <a:p>
            <a:pPr eaLnBrk="1" hangingPunct="1"/>
            <a:endParaRPr lang="en-GB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05480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468688" y="623888"/>
            <a:ext cx="6589712" cy="1281112"/>
          </a:xfrm>
        </p:spPr>
        <p:txBody>
          <a:bodyPr/>
          <a:lstStyle/>
          <a:p>
            <a:pPr eaLnBrk="1" hangingPunct="1"/>
            <a:r>
              <a:rPr lang="en-US" altLang="tr-TR" b="1" smtClean="0"/>
              <a:t>MAIN IDEAS</a:t>
            </a:r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825625" y="1371601"/>
            <a:ext cx="9479684" cy="4727575"/>
          </a:xfrm>
        </p:spPr>
        <p:txBody>
          <a:bodyPr>
            <a:normAutofit/>
          </a:bodyPr>
          <a:lstStyle/>
          <a:p>
            <a:pPr eaLnBrk="1" hangingPunct="1"/>
            <a:endParaRPr lang="en-US" altLang="tr-TR" sz="1600" dirty="0"/>
          </a:p>
          <a:p>
            <a:pPr eaLnBrk="1" hangingPunct="1"/>
            <a:r>
              <a:rPr lang="en-US" altLang="tr-TR" sz="1600" dirty="0" smtClean="0"/>
              <a:t>Christianity built upon the Jewish belief in one God and the concept of a Messiah.</a:t>
            </a:r>
          </a:p>
          <a:p>
            <a:pPr eaLnBrk="1" hangingPunct="1"/>
            <a:r>
              <a:rPr lang="en-US" altLang="tr-TR" sz="1600" dirty="0" smtClean="0"/>
              <a:t>The disciples of Jesus came to believe that he was the Messiah.</a:t>
            </a:r>
          </a:p>
          <a:p>
            <a:pPr eaLnBrk="1" hangingPunct="1"/>
            <a:r>
              <a:rPr lang="en-US" altLang="tr-TR" sz="1600" dirty="0" smtClean="0"/>
              <a:t>According to the Gospels, Jesus was executed but rose from the dead. Christians believe that this makes freedom from sin and death possible for everyone.</a:t>
            </a:r>
          </a:p>
          <a:p>
            <a:pPr lvl="1">
              <a:buClr>
                <a:srgbClr val="A53010"/>
              </a:buClr>
              <a:defRPr/>
            </a:pPr>
            <a:r>
              <a:rPr lang="en-US" alt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Christianity emerged at a time of widespread unrest in the Roman province of Judaea (Palestine). </a:t>
            </a:r>
          </a:p>
          <a:p>
            <a:pPr lvl="0">
              <a:buClr>
                <a:srgbClr val="A53010"/>
              </a:buClr>
              <a:defRPr/>
            </a:pPr>
            <a:r>
              <a:rPr lang="en-US" altLang="tr-TR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Christianity is based on the life and teachings of Jesus of Nazareth</a:t>
            </a:r>
          </a:p>
          <a:p>
            <a:pPr lvl="0">
              <a:buClr>
                <a:srgbClr val="A53010"/>
              </a:buClr>
              <a:defRPr/>
            </a:pPr>
            <a:r>
              <a:rPr lang="en-US" altLang="tr-TR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Christ comes from the Greek word “</a:t>
            </a:r>
            <a:r>
              <a:rPr lang="en-US" altLang="tr-TR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christos</a:t>
            </a:r>
            <a:r>
              <a:rPr lang="en-US" altLang="tr-TR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” which means “messiah” or “anointed one”</a:t>
            </a:r>
          </a:p>
          <a:p>
            <a:pPr eaLnBrk="1" hangingPunct="1"/>
            <a:endParaRPr lang="en-US" altLang="tr-TR" sz="1600" dirty="0" smtClean="0"/>
          </a:p>
        </p:txBody>
      </p:sp>
    </p:spTree>
    <p:extLst>
      <p:ext uri="{BB962C8B-B14F-4D97-AF65-F5344CB8AC3E}">
        <p14:creationId xmlns:p14="http://schemas.microsoft.com/office/powerpoint/2010/main" val="135058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28800" y="762000"/>
            <a:ext cx="8510588" cy="8382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tr-TR" sz="4000" b="1" u="sng"/>
              <a:t>Looking for a Messiah</a:t>
            </a:r>
            <a:r>
              <a:rPr lang="en-US" altLang="tr-TR" sz="4000"/>
              <a:t/>
            </a:r>
            <a:br>
              <a:rPr lang="en-US" altLang="tr-TR" sz="4000"/>
            </a:br>
            <a:endParaRPr lang="en-US" altLang="tr-TR" sz="4000"/>
          </a:p>
        </p:txBody>
      </p:sp>
      <p:sp>
        <p:nvSpPr>
          <p:cNvPr id="2969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467100" y="2133600"/>
            <a:ext cx="6591300" cy="3778250"/>
          </a:xfrm>
        </p:spPr>
        <p:txBody>
          <a:bodyPr rtlCol="0">
            <a:normAutofit fontScale="925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tr-TR" sz="2800"/>
              <a:t>Christianity grew from Judaism and ideas of </a:t>
            </a:r>
            <a:r>
              <a:rPr lang="en-US" altLang="tr-TR" sz="2800" b="1"/>
              <a:t>Jesus</a:t>
            </a:r>
            <a:r>
              <a:rPr lang="en-US" altLang="tr-TR" sz="2800"/>
              <a:t>—a Jewish teacher</a:t>
            </a:r>
          </a:p>
          <a:p>
            <a:pPr>
              <a:lnSpc>
                <a:spcPct val="90000"/>
              </a:lnSpc>
              <a:defRPr/>
            </a:pPr>
            <a:r>
              <a:rPr lang="en-US" altLang="tr-TR" sz="2800"/>
              <a:t>Romans conquered Jewish kingdom of Judah (Judea) in 63 B.C.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tr-TR" sz="2400"/>
              <a:t>Jewish kings had to be approved by Rome</a:t>
            </a:r>
          </a:p>
          <a:p>
            <a:pPr>
              <a:lnSpc>
                <a:spcPct val="90000"/>
              </a:lnSpc>
              <a:defRPr/>
            </a:pPr>
            <a:r>
              <a:rPr lang="en-US" altLang="tr-TR" sz="2800"/>
              <a:t>Many Jews sought freedom from foreign rulers</a:t>
            </a:r>
          </a:p>
          <a:p>
            <a:pPr>
              <a:lnSpc>
                <a:spcPct val="90000"/>
              </a:lnSpc>
              <a:defRPr/>
            </a:pPr>
            <a:r>
              <a:rPr lang="en-US" altLang="tr-TR" sz="2800"/>
              <a:t>Sacred writings promised a Messiah who would free them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tr-TR" sz="2400"/>
              <a:t>Some believed the ruler would be descended from King David</a:t>
            </a:r>
          </a:p>
        </p:txBody>
      </p:sp>
    </p:spTree>
    <p:extLst>
      <p:ext uri="{BB962C8B-B14F-4D97-AF65-F5344CB8AC3E}">
        <p14:creationId xmlns:p14="http://schemas.microsoft.com/office/powerpoint/2010/main" val="199075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28800" y="533401"/>
            <a:ext cx="8510588" cy="1325563"/>
          </a:xfrm>
        </p:spPr>
        <p:txBody>
          <a:bodyPr/>
          <a:lstStyle/>
          <a:p>
            <a:pPr eaLnBrk="1" hangingPunct="1"/>
            <a:r>
              <a:rPr lang="en-US" altLang="tr-TR" sz="4000" b="1"/>
              <a:t>REVIEW QUESTION</a:t>
            </a:r>
            <a:r>
              <a:rPr lang="en-US" altLang="tr-TR" sz="4000"/>
              <a:t/>
            </a:r>
            <a:br>
              <a:rPr lang="en-US" altLang="tr-TR" sz="4000"/>
            </a:br>
            <a:endParaRPr lang="en-US" altLang="tr-TR" sz="4000"/>
          </a:p>
        </p:txBody>
      </p:sp>
      <p:sp>
        <p:nvSpPr>
          <p:cNvPr id="3277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066306" y="2133600"/>
            <a:ext cx="8573985" cy="3778250"/>
          </a:xfrm>
        </p:spPr>
        <p:txBody>
          <a:bodyPr/>
          <a:lstStyle/>
          <a:p>
            <a:pPr eaLnBrk="1" hangingPunct="1"/>
            <a:r>
              <a:rPr lang="en-US" altLang="tr-TR" sz="4400" dirty="0"/>
              <a:t>What event made Jesus’ followers believe their leader was divine?</a:t>
            </a:r>
          </a:p>
        </p:txBody>
      </p:sp>
    </p:spTree>
    <p:extLst>
      <p:ext uri="{BB962C8B-B14F-4D97-AF65-F5344CB8AC3E}">
        <p14:creationId xmlns:p14="http://schemas.microsoft.com/office/powerpoint/2010/main" val="77737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727</Words>
  <Application>Microsoft Office PowerPoint</Application>
  <PresentationFormat>Geniş ekran</PresentationFormat>
  <Paragraphs>78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Teması</vt:lpstr>
      <vt:lpstr>Ten Commandments</vt:lpstr>
      <vt:lpstr>Chosness, </vt:lpstr>
      <vt:lpstr>    </vt:lpstr>
      <vt:lpstr>Rituals</vt:lpstr>
      <vt:lpstr>Rise and Spread of Christianity </vt:lpstr>
      <vt:lpstr>Attention!!</vt:lpstr>
      <vt:lpstr>MAIN IDEAS</vt:lpstr>
      <vt:lpstr>Looking for a Messiah </vt:lpstr>
      <vt:lpstr>REVIEW QUESTION </vt:lpstr>
      <vt:lpstr>The Early Christians &amp; The New Faith</vt:lpstr>
      <vt:lpstr>How did the Roman Empire help spread Christianity? </vt:lpstr>
      <vt:lpstr>The Spread of Christianity </vt:lpstr>
      <vt:lpstr>Then,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 Commandments</dc:title>
  <dc:creator>Microsoft account</dc:creator>
  <cp:lastModifiedBy>Microsoft account</cp:lastModifiedBy>
  <cp:revision>1</cp:revision>
  <dcterms:created xsi:type="dcterms:W3CDTF">2018-02-20T13:44:45Z</dcterms:created>
  <dcterms:modified xsi:type="dcterms:W3CDTF">2018-02-20T13:44:52Z</dcterms:modified>
</cp:coreProperties>
</file>