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trictFirstAndLastChars="0" saveSubsetFonts="1">
  <p:sldMasterIdLst>
    <p:sldMasterId id="214748375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0" r:id="rId25"/>
    <p:sldId id="281" r:id="rId26"/>
  </p:sldIdLst>
  <p:sldSz cx="13004800" cy="9753600"/>
  <p:notesSz cx="6858000" cy="9144000"/>
  <p:defaultTextStyle>
    <a:defPPr>
      <a:defRPr lang="tr-TR"/>
    </a:defPPr>
    <a:lvl1pPr algn="ctr" defTabSz="584200" rtl="0" fontAlgn="base" hangingPunct="0">
      <a:spcBef>
        <a:spcPct val="0"/>
      </a:spcBef>
      <a:spcAft>
        <a:spcPct val="0"/>
      </a:spcAft>
      <a:defRPr sz="3600" kern="1200">
        <a:solidFill>
          <a:srgbClr val="000000"/>
        </a:solidFill>
        <a:latin typeface="Helvetica Light" charset="0"/>
        <a:ea typeface="Helvetica Light" charset="0"/>
        <a:cs typeface="Helvetica Light" charset="0"/>
        <a:sym typeface="Helvetica Light" charset="0"/>
      </a:defRPr>
    </a:lvl1pPr>
    <a:lvl2pPr marL="342900" indent="114300" algn="ctr" defTabSz="584200" rtl="0" fontAlgn="base" hangingPunct="0">
      <a:spcBef>
        <a:spcPct val="0"/>
      </a:spcBef>
      <a:spcAft>
        <a:spcPct val="0"/>
      </a:spcAft>
      <a:defRPr sz="3600" kern="1200">
        <a:solidFill>
          <a:srgbClr val="000000"/>
        </a:solidFill>
        <a:latin typeface="Helvetica Light" charset="0"/>
        <a:ea typeface="Helvetica Light" charset="0"/>
        <a:cs typeface="Helvetica Light" charset="0"/>
        <a:sym typeface="Helvetica Light" charset="0"/>
      </a:defRPr>
    </a:lvl2pPr>
    <a:lvl3pPr marL="685800" indent="228600" algn="ctr" defTabSz="584200" rtl="0" fontAlgn="base" hangingPunct="0">
      <a:spcBef>
        <a:spcPct val="0"/>
      </a:spcBef>
      <a:spcAft>
        <a:spcPct val="0"/>
      </a:spcAft>
      <a:defRPr sz="3600" kern="1200">
        <a:solidFill>
          <a:srgbClr val="000000"/>
        </a:solidFill>
        <a:latin typeface="Helvetica Light" charset="0"/>
        <a:ea typeface="Helvetica Light" charset="0"/>
        <a:cs typeface="Helvetica Light" charset="0"/>
        <a:sym typeface="Helvetica Light" charset="0"/>
      </a:defRPr>
    </a:lvl3pPr>
    <a:lvl4pPr marL="1028700" indent="342900" algn="ctr" defTabSz="584200" rtl="0" fontAlgn="base" hangingPunct="0">
      <a:spcBef>
        <a:spcPct val="0"/>
      </a:spcBef>
      <a:spcAft>
        <a:spcPct val="0"/>
      </a:spcAft>
      <a:defRPr sz="3600" kern="1200">
        <a:solidFill>
          <a:srgbClr val="000000"/>
        </a:solidFill>
        <a:latin typeface="Helvetica Light" charset="0"/>
        <a:ea typeface="Helvetica Light" charset="0"/>
        <a:cs typeface="Helvetica Light" charset="0"/>
        <a:sym typeface="Helvetica Light" charset="0"/>
      </a:defRPr>
    </a:lvl4pPr>
    <a:lvl5pPr marL="1371600" indent="457200" algn="ctr" defTabSz="584200" rtl="0" fontAlgn="base" hangingPunct="0">
      <a:spcBef>
        <a:spcPct val="0"/>
      </a:spcBef>
      <a:spcAft>
        <a:spcPct val="0"/>
      </a:spcAft>
      <a:defRPr sz="3600" kern="1200">
        <a:solidFill>
          <a:srgbClr val="000000"/>
        </a:solidFill>
        <a:latin typeface="Helvetica Light" charset="0"/>
        <a:ea typeface="Helvetica Light" charset="0"/>
        <a:cs typeface="Helvetica Light" charset="0"/>
        <a:sym typeface="Helvetica Light" charset="0"/>
      </a:defRPr>
    </a:lvl5pPr>
    <a:lvl6pPr marL="2286000" algn="l" defTabSz="914400" rtl="0" eaLnBrk="1" latinLnBrk="0" hangingPunct="1">
      <a:defRPr sz="3600" kern="1200">
        <a:solidFill>
          <a:srgbClr val="000000"/>
        </a:solidFill>
        <a:latin typeface="Helvetica Light" charset="0"/>
        <a:ea typeface="Helvetica Light" charset="0"/>
        <a:cs typeface="Helvetica Light" charset="0"/>
        <a:sym typeface="Helvetica Light" charset="0"/>
      </a:defRPr>
    </a:lvl6pPr>
    <a:lvl7pPr marL="2743200" algn="l" defTabSz="914400" rtl="0" eaLnBrk="1" latinLnBrk="0" hangingPunct="1">
      <a:defRPr sz="3600" kern="1200">
        <a:solidFill>
          <a:srgbClr val="000000"/>
        </a:solidFill>
        <a:latin typeface="Helvetica Light" charset="0"/>
        <a:ea typeface="Helvetica Light" charset="0"/>
        <a:cs typeface="Helvetica Light" charset="0"/>
        <a:sym typeface="Helvetica Light" charset="0"/>
      </a:defRPr>
    </a:lvl7pPr>
    <a:lvl8pPr marL="3200400" algn="l" defTabSz="914400" rtl="0" eaLnBrk="1" latinLnBrk="0" hangingPunct="1">
      <a:defRPr sz="3600" kern="1200">
        <a:solidFill>
          <a:srgbClr val="000000"/>
        </a:solidFill>
        <a:latin typeface="Helvetica Light" charset="0"/>
        <a:ea typeface="Helvetica Light" charset="0"/>
        <a:cs typeface="Helvetica Light" charset="0"/>
        <a:sym typeface="Helvetica Light" charset="0"/>
      </a:defRPr>
    </a:lvl8pPr>
    <a:lvl9pPr marL="3657600" algn="l" defTabSz="914400" rtl="0" eaLnBrk="1" latinLnBrk="0" hangingPunct="1">
      <a:defRPr sz="3600" kern="1200">
        <a:solidFill>
          <a:srgbClr val="000000"/>
        </a:solidFill>
        <a:latin typeface="Helvetica Light" charset="0"/>
        <a:ea typeface="Helvetica Light" charset="0"/>
        <a:cs typeface="Helvetica Light" charset="0"/>
        <a:sym typeface="Helvetica Light" charset="0"/>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1134" y="84"/>
      </p:cViewPr>
      <p:guideLst>
        <p:guide orient="horz" pos="3072"/>
        <p:guide pos="409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
          <p:cNvSpPr>
            <a:spLocks noGrp="1" noRot="1" noChangeAspect="1"/>
          </p:cNvSpPr>
          <p:nvPr>
            <p:ph type="sldImg" idx="2"/>
          </p:nvPr>
        </p:nvSpPr>
        <p:spPr bwMode="auto">
          <a:xfrm>
            <a:off x="1143000" y="685800"/>
            <a:ext cx="4572000" cy="3429000"/>
          </a:xfrm>
          <a:prstGeom prst="rect">
            <a:avLst/>
          </a:prstGeom>
          <a:noFill/>
          <a:ln w="12700" cap="rnd">
            <a:noFill/>
            <a:round/>
            <a:headEnd/>
            <a:tailEnd/>
          </a:ln>
        </p:spPr>
      </p:sp>
      <p:sp>
        <p:nvSpPr>
          <p:cNvPr id="2050" name="Rectangle 2"/>
          <p:cNvSpPr>
            <a:spLocks noGrp="1"/>
          </p:cNvSpPr>
          <p:nvPr>
            <p:ph type="body" sz="quarter" idx="3"/>
          </p:nvPr>
        </p:nvSpPr>
        <p:spPr bwMode="auto">
          <a:xfrm>
            <a:off x="914400" y="4343400"/>
            <a:ext cx="5029200" cy="4114800"/>
          </a:xfrm>
          <a:prstGeom prst="rect">
            <a:avLst/>
          </a:prstGeom>
          <a:noFill/>
          <a:ln w="12700" cap="rnd" cmpd="sng">
            <a:no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pPr lvl="0"/>
            <a:r>
              <a:rPr lang="tr-TR" noProof="0" smtClean="0">
                <a:sym typeface="Chalkboard SE" charset="0"/>
              </a:rPr>
              <a:t>Click to edit Master text styles</a:t>
            </a:r>
          </a:p>
          <a:p>
            <a:pPr lvl="1"/>
            <a:r>
              <a:rPr lang="tr-TR" noProof="0" smtClean="0">
                <a:sym typeface="Chalkboard SE" charset="0"/>
              </a:rPr>
              <a:t>Second level</a:t>
            </a:r>
          </a:p>
          <a:p>
            <a:pPr lvl="2"/>
            <a:r>
              <a:rPr lang="tr-TR" noProof="0" smtClean="0">
                <a:sym typeface="Chalkboard SE" charset="0"/>
              </a:rPr>
              <a:t>Third level</a:t>
            </a:r>
          </a:p>
          <a:p>
            <a:pPr lvl="3"/>
            <a:r>
              <a:rPr lang="tr-TR" noProof="0" smtClean="0">
                <a:sym typeface="Chalkboard SE" charset="0"/>
              </a:rPr>
              <a:t>Fourth level</a:t>
            </a:r>
          </a:p>
          <a:p>
            <a:pPr lvl="4"/>
            <a:r>
              <a:rPr lang="tr-TR" noProof="0" smtClean="0">
                <a:sym typeface="Chalkboard SE" charset="0"/>
              </a:rPr>
              <a:t>Fifth level</a:t>
            </a:r>
          </a:p>
        </p:txBody>
      </p:sp>
    </p:spTree>
    <p:extLst>
      <p:ext uri="{BB962C8B-B14F-4D97-AF65-F5344CB8AC3E}">
        <p14:creationId xmlns:p14="http://schemas.microsoft.com/office/powerpoint/2010/main" val="3278312750"/>
      </p:ext>
    </p:extLst>
  </p:cSld>
  <p:clrMap bg1="lt1" tx1="dk1" bg2="lt2" tx2="dk2" accent1="accent1" accent2="accent2" accent3="accent3" accent4="accent4" accent5="accent5" accent6="accent6" hlink="hlink" folHlink="folHlink"/>
  <p:notesStyle>
    <a:lvl1pPr algn="l" defTabSz="457200" rtl="0" eaLnBrk="0" fontAlgn="base" hangingPunct="0">
      <a:lnSpc>
        <a:spcPts val="3500"/>
      </a:lnSpc>
      <a:spcBef>
        <a:spcPct val="0"/>
      </a:spcBef>
      <a:spcAft>
        <a:spcPct val="0"/>
      </a:spcAft>
      <a:defRPr sz="2400" kern="1200">
        <a:solidFill>
          <a:srgbClr val="572E2D"/>
        </a:solidFill>
        <a:latin typeface="Chalkboard SE" charset="0"/>
        <a:ea typeface="Chalkboard SE" charset="0"/>
        <a:cs typeface="Chalkboard SE" charset="0"/>
        <a:sym typeface="Chalkboard SE" charset="0"/>
      </a:defRPr>
    </a:lvl1pPr>
    <a:lvl2pPr marL="342900" algn="l" defTabSz="457200" rtl="0" eaLnBrk="0" fontAlgn="base" hangingPunct="0">
      <a:lnSpc>
        <a:spcPts val="3500"/>
      </a:lnSpc>
      <a:spcBef>
        <a:spcPct val="0"/>
      </a:spcBef>
      <a:spcAft>
        <a:spcPct val="0"/>
      </a:spcAft>
      <a:defRPr sz="2400" kern="1200">
        <a:solidFill>
          <a:srgbClr val="572E2D"/>
        </a:solidFill>
        <a:latin typeface="Chalkboard SE" charset="0"/>
        <a:ea typeface="Chalkboard SE" charset="0"/>
        <a:cs typeface="Chalkboard SE" charset="0"/>
        <a:sym typeface="Chalkboard SE" charset="0"/>
      </a:defRPr>
    </a:lvl2pPr>
    <a:lvl3pPr marL="685800" algn="l" defTabSz="457200" rtl="0" eaLnBrk="0" fontAlgn="base" hangingPunct="0">
      <a:lnSpc>
        <a:spcPts val="3500"/>
      </a:lnSpc>
      <a:spcBef>
        <a:spcPct val="0"/>
      </a:spcBef>
      <a:spcAft>
        <a:spcPct val="0"/>
      </a:spcAft>
      <a:defRPr sz="2400" kern="1200">
        <a:solidFill>
          <a:srgbClr val="572E2D"/>
        </a:solidFill>
        <a:latin typeface="Chalkboard SE" charset="0"/>
        <a:ea typeface="Chalkboard SE" charset="0"/>
        <a:cs typeface="Chalkboard SE" charset="0"/>
        <a:sym typeface="Chalkboard SE" charset="0"/>
      </a:defRPr>
    </a:lvl3pPr>
    <a:lvl4pPr marL="1028700" algn="l" defTabSz="457200" rtl="0" eaLnBrk="0" fontAlgn="base" hangingPunct="0">
      <a:lnSpc>
        <a:spcPts val="3500"/>
      </a:lnSpc>
      <a:spcBef>
        <a:spcPct val="0"/>
      </a:spcBef>
      <a:spcAft>
        <a:spcPct val="0"/>
      </a:spcAft>
      <a:defRPr sz="2400" kern="1200">
        <a:solidFill>
          <a:srgbClr val="572E2D"/>
        </a:solidFill>
        <a:latin typeface="Chalkboard SE" charset="0"/>
        <a:ea typeface="Chalkboard SE" charset="0"/>
        <a:cs typeface="Chalkboard SE" charset="0"/>
        <a:sym typeface="Chalkboard SE" charset="0"/>
      </a:defRPr>
    </a:lvl4pPr>
    <a:lvl5pPr marL="1371600" algn="l" defTabSz="457200" rtl="0" eaLnBrk="0" fontAlgn="base" hangingPunct="0">
      <a:lnSpc>
        <a:spcPts val="3500"/>
      </a:lnSpc>
      <a:spcBef>
        <a:spcPct val="0"/>
      </a:spcBef>
      <a:spcAft>
        <a:spcPct val="0"/>
      </a:spcAft>
      <a:defRPr sz="2400" kern="1200">
        <a:solidFill>
          <a:srgbClr val="572E2D"/>
        </a:solidFill>
        <a:latin typeface="Chalkboard SE" charset="0"/>
        <a:ea typeface="Chalkboard SE" charset="0"/>
        <a:cs typeface="Chalkboard SE" charset="0"/>
        <a:sym typeface="Chalkboard SE"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762548" y="3576322"/>
            <a:ext cx="9387308" cy="3218177"/>
          </a:xfrm>
        </p:spPr>
        <p:txBody>
          <a:bodyPr anchor="b">
            <a:normAutofit/>
          </a:bodyPr>
          <a:lstStyle>
            <a:lvl1pPr>
              <a:defRPr sz="7680"/>
            </a:lvl1pPr>
          </a:lstStyle>
          <a:p>
            <a:r>
              <a:rPr lang="tr-TR" smtClean="0"/>
              <a:t>Asıl başlık stili için tıklatın</a:t>
            </a:r>
            <a:endParaRPr lang="en-US" dirty="0"/>
          </a:p>
        </p:txBody>
      </p:sp>
      <p:sp>
        <p:nvSpPr>
          <p:cNvPr id="3" name="Subtitle 2"/>
          <p:cNvSpPr>
            <a:spLocks noGrp="1"/>
          </p:cNvSpPr>
          <p:nvPr>
            <p:ph type="subTitle" idx="1"/>
          </p:nvPr>
        </p:nvSpPr>
        <p:spPr>
          <a:xfrm>
            <a:off x="2762548" y="6794497"/>
            <a:ext cx="9387308" cy="1601825"/>
          </a:xfrm>
        </p:spPr>
        <p:txBody>
          <a:bodyPr anchor="t"/>
          <a:lstStyle>
            <a:lvl1pPr marL="0" indent="0" algn="l">
              <a:buNone/>
              <a:defRPr>
                <a:solidFill>
                  <a:schemeClr val="tx1">
                    <a:lumMod val="65000"/>
                    <a:lumOff val="35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0259182-A24F-4EBC-92B1-2EA231B13FF2}" type="datetimeFigureOut">
              <a:rPr lang="tr-TR" smtClean="0"/>
              <a:t>2.3.2018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45111" y="6145648"/>
            <a:ext cx="1984673" cy="1111866"/>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602075" y="6442015"/>
            <a:ext cx="831969" cy="519289"/>
          </a:xfrm>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703490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762546" y="866986"/>
            <a:ext cx="9375268" cy="4433124"/>
          </a:xfrm>
        </p:spPr>
        <p:txBody>
          <a:bodyPr anchor="ctr">
            <a:normAutofit/>
          </a:bodyPr>
          <a:lstStyle>
            <a:lvl1pPr algn="l">
              <a:defRPr sz="6827"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762546" y="6192421"/>
            <a:ext cx="9375268" cy="2212784"/>
          </a:xfrm>
        </p:spPr>
        <p:txBody>
          <a:bodyPr anchor="ctr">
            <a:normAutofit/>
          </a:bodyPr>
          <a:lstStyle>
            <a:lvl1pPr marL="0" indent="0" algn="l">
              <a:buNone/>
              <a:defRPr sz="2560">
                <a:solidFill>
                  <a:schemeClr val="tx1">
                    <a:lumMod val="65000"/>
                    <a:lumOff val="3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0259182-A24F-4EBC-92B1-2EA231B13FF2}" type="datetimeFigureOut">
              <a:rPr lang="tr-TR" smtClean="0"/>
              <a:t>2.3.2018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83" y="4503506"/>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727080" y="4613889"/>
            <a:ext cx="831969" cy="519289"/>
          </a:xfrm>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2417735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3111998" y="866987"/>
            <a:ext cx="8689190" cy="4118187"/>
          </a:xfrm>
        </p:spPr>
        <p:txBody>
          <a:bodyPr anchor="ctr">
            <a:normAutofit/>
          </a:bodyPr>
          <a:lstStyle>
            <a:lvl1pPr algn="l">
              <a:defRPr sz="6827"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436049" y="4985173"/>
            <a:ext cx="8041085" cy="541867"/>
          </a:xfrm>
        </p:spPr>
        <p:txBody>
          <a:bodyPr anchor="ctr">
            <a:noAutofit/>
          </a:bodyPr>
          <a:lstStyle>
            <a:lvl1pPr marL="0" indent="0">
              <a:buFontTx/>
              <a:buNone/>
              <a:defRPr sz="2276">
                <a:solidFill>
                  <a:schemeClr val="tx1">
                    <a:lumMod val="50000"/>
                    <a:lumOff val="50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762546" y="6192421"/>
            <a:ext cx="9375268" cy="2212784"/>
          </a:xfrm>
        </p:spPr>
        <p:txBody>
          <a:bodyPr anchor="ctr">
            <a:normAutofit/>
          </a:bodyPr>
          <a:lstStyle>
            <a:lvl1pPr marL="0" indent="0" algn="l">
              <a:buNone/>
              <a:defRPr sz="2560">
                <a:solidFill>
                  <a:schemeClr val="tx1">
                    <a:lumMod val="65000"/>
                    <a:lumOff val="3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0259182-A24F-4EBC-92B1-2EA231B13FF2}" type="datetimeFigureOut">
              <a:rPr lang="tr-TR" smtClean="0"/>
              <a:t>2.3.2018</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83" y="4503506"/>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727080" y="4613889"/>
            <a:ext cx="831969" cy="519289"/>
          </a:xfrm>
        </p:spPr>
        <p:txBody>
          <a:bodyPr/>
          <a:lstStyle/>
          <a:p>
            <a:fld id="{783A5055-8256-4E09-A509-48A95382447E}" type="slidenum">
              <a:rPr lang="tr-TR" smtClean="0"/>
              <a:t>‹#›</a:t>
            </a:fld>
            <a:endParaRPr lang="tr-TR"/>
          </a:p>
        </p:txBody>
      </p:sp>
      <p:sp>
        <p:nvSpPr>
          <p:cNvPr id="14" name="TextBox 13"/>
          <p:cNvSpPr txBox="1"/>
          <p:nvPr/>
        </p:nvSpPr>
        <p:spPr>
          <a:xfrm>
            <a:off x="2571828" y="921607"/>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solidFill>
                <a:effectLst/>
                <a:latin typeface="Arial"/>
              </a:rPr>
              <a:t>“</a:t>
            </a:r>
          </a:p>
        </p:txBody>
      </p:sp>
      <p:sp>
        <p:nvSpPr>
          <p:cNvPr id="15" name="TextBox 14"/>
          <p:cNvSpPr txBox="1"/>
          <p:nvPr/>
        </p:nvSpPr>
        <p:spPr>
          <a:xfrm>
            <a:off x="11618892" y="4131991"/>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20822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762546" y="3467949"/>
            <a:ext cx="9375268" cy="3875335"/>
          </a:xfrm>
        </p:spPr>
        <p:txBody>
          <a:bodyPr anchor="b">
            <a:normAutofit/>
          </a:bodyPr>
          <a:lstStyle>
            <a:lvl1pPr algn="l">
              <a:defRPr sz="6827"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762546" y="7369386"/>
            <a:ext cx="9375268" cy="1037685"/>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0259182-A24F-4EBC-92B1-2EA231B13FF2}" type="datetimeFigureOut">
              <a:rPr lang="tr-TR" smtClean="0"/>
              <a:t>2.3.2018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83" y="6984050"/>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727080" y="7087059"/>
            <a:ext cx="831969" cy="519289"/>
          </a:xfrm>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1418155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3111998" y="866987"/>
            <a:ext cx="8689190" cy="4118187"/>
          </a:xfrm>
        </p:spPr>
        <p:txBody>
          <a:bodyPr anchor="ctr">
            <a:normAutofit/>
          </a:bodyPr>
          <a:lstStyle>
            <a:lvl1pPr algn="l">
              <a:defRPr sz="6827"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762546" y="6177280"/>
            <a:ext cx="9512238" cy="1192107"/>
          </a:xfrm>
        </p:spPr>
        <p:txBody>
          <a:bodyPr anchor="b">
            <a:noAutofit/>
          </a:bodyPr>
          <a:lstStyle>
            <a:lvl1pPr marL="0" indent="0">
              <a:buFontTx/>
              <a:buNone/>
              <a:defRPr sz="3413">
                <a:solidFill>
                  <a:schemeClr val="accent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762546" y="7369386"/>
            <a:ext cx="9512238" cy="1037685"/>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0259182-A24F-4EBC-92B1-2EA231B13FF2}" type="datetimeFigureOut">
              <a:rPr lang="tr-TR" smtClean="0"/>
              <a:t>2.3.2018</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83" y="6984050"/>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727080" y="7087059"/>
            <a:ext cx="831969" cy="519289"/>
          </a:xfrm>
        </p:spPr>
        <p:txBody>
          <a:bodyPr/>
          <a:lstStyle/>
          <a:p>
            <a:fld id="{783A5055-8256-4E09-A509-48A95382447E}" type="slidenum">
              <a:rPr lang="tr-TR" smtClean="0"/>
              <a:t>‹#›</a:t>
            </a:fld>
            <a:endParaRPr lang="tr-TR"/>
          </a:p>
        </p:txBody>
      </p:sp>
      <p:sp>
        <p:nvSpPr>
          <p:cNvPr id="11" name="TextBox 10"/>
          <p:cNvSpPr txBox="1"/>
          <p:nvPr/>
        </p:nvSpPr>
        <p:spPr>
          <a:xfrm>
            <a:off x="2571828" y="921607"/>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solidFill>
                <a:effectLst/>
                <a:latin typeface="Arial"/>
              </a:rPr>
              <a:t>“</a:t>
            </a:r>
          </a:p>
        </p:txBody>
      </p:sp>
      <p:sp>
        <p:nvSpPr>
          <p:cNvPr id="12" name="TextBox 11"/>
          <p:cNvSpPr txBox="1"/>
          <p:nvPr/>
        </p:nvSpPr>
        <p:spPr>
          <a:xfrm>
            <a:off x="11618892" y="4131991"/>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32144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762547" y="892312"/>
            <a:ext cx="9375266" cy="4096028"/>
          </a:xfrm>
        </p:spPr>
        <p:txBody>
          <a:bodyPr anchor="ctr">
            <a:normAutofit/>
          </a:bodyPr>
          <a:lstStyle>
            <a:lvl1pPr algn="l">
              <a:defRPr sz="6827"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762546" y="6177280"/>
            <a:ext cx="9375268" cy="1192107"/>
          </a:xfrm>
        </p:spPr>
        <p:txBody>
          <a:bodyPr anchor="b">
            <a:noAutofit/>
          </a:bodyPr>
          <a:lstStyle>
            <a:lvl1pPr marL="0" indent="0">
              <a:buFontTx/>
              <a:buNone/>
              <a:defRPr sz="3413">
                <a:solidFill>
                  <a:schemeClr val="accent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762546" y="7369386"/>
            <a:ext cx="9375268" cy="1037685"/>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0259182-A24F-4EBC-92B1-2EA231B13FF2}" type="datetimeFigureOut">
              <a:rPr lang="tr-TR" smtClean="0"/>
              <a:t>2.3.2018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83" y="6984050"/>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727080" y="7087059"/>
            <a:ext cx="831969" cy="519289"/>
          </a:xfrm>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1799975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259182-A24F-4EBC-92B1-2EA231B13FF2}" type="datetimeFigureOut">
              <a:rPr lang="tr-TR" smtClean="0"/>
              <a:t>2.3.2018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83" y="1011477"/>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13652220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82805" y="892311"/>
            <a:ext cx="2355388" cy="7514762"/>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762547" y="892311"/>
            <a:ext cx="6707695" cy="751476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259182-A24F-4EBC-92B1-2EA231B13FF2}" type="datetimeFigureOut">
              <a:rPr lang="tr-TR" smtClean="0"/>
              <a:t>2.3.2018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83" y="1011477"/>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1121985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766509" y="887623"/>
            <a:ext cx="9371305" cy="182171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762546" y="3034453"/>
            <a:ext cx="9375268" cy="537261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259182-A24F-4EBC-92B1-2EA231B13FF2}" type="datetimeFigureOut">
              <a:rPr lang="tr-TR" smtClean="0"/>
              <a:t>2.3.2018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83" y="1011477"/>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2775515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762546" y="2950488"/>
            <a:ext cx="9375268" cy="2088960"/>
          </a:xfrm>
        </p:spPr>
        <p:txBody>
          <a:bodyPr anchor="b"/>
          <a:lstStyle>
            <a:lvl1pPr algn="l">
              <a:defRPr sz="5689"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762546" y="5093547"/>
            <a:ext cx="9375268" cy="1223680"/>
          </a:xfrm>
        </p:spPr>
        <p:txBody>
          <a:bodyPr anchor="t"/>
          <a:lstStyle>
            <a:lvl1pPr marL="0" indent="0" algn="l">
              <a:buNone/>
              <a:defRPr sz="2844">
                <a:solidFill>
                  <a:schemeClr val="tx1">
                    <a:lumMod val="65000"/>
                    <a:lumOff val="3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0259182-A24F-4EBC-92B1-2EA231B13FF2}" type="datetimeFigureOut">
              <a:rPr lang="tr-TR" smtClean="0"/>
              <a:t>2.3.2018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83" y="4503506"/>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727080" y="4613889"/>
            <a:ext cx="831969" cy="519289"/>
          </a:xfrm>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772294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762548" y="3038871"/>
            <a:ext cx="4547600" cy="535807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590837" y="3038871"/>
            <a:ext cx="4546977" cy="535807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0259182-A24F-4EBC-92B1-2EA231B13FF2}" type="datetimeFigureOut">
              <a:rPr lang="tr-TR" smtClean="0"/>
              <a:t>2.3.2018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83" y="1011477"/>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727080" y="1120403"/>
            <a:ext cx="831969" cy="519289"/>
          </a:xfrm>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2070760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3221834" y="3166757"/>
            <a:ext cx="4088314"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tr-TR" smtClean="0"/>
              <a:t>Asıl metin stillerini düzenlemek için tıklatın</a:t>
            </a:r>
          </a:p>
        </p:txBody>
      </p:sp>
      <p:sp>
        <p:nvSpPr>
          <p:cNvPr id="4" name="Content Placeholder 3"/>
          <p:cNvSpPr>
            <a:spLocks noGrp="1"/>
          </p:cNvSpPr>
          <p:nvPr>
            <p:ph sz="half" idx="2"/>
          </p:nvPr>
        </p:nvSpPr>
        <p:spPr>
          <a:xfrm>
            <a:off x="2762546" y="3986330"/>
            <a:ext cx="4547601" cy="44170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8044309" y="3162166"/>
            <a:ext cx="4086384"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tr-TR" smtClean="0"/>
              <a:t>Asıl metin stillerini düzenlemek için tıklatın</a:t>
            </a:r>
          </a:p>
        </p:txBody>
      </p:sp>
      <p:sp>
        <p:nvSpPr>
          <p:cNvPr id="6" name="Content Placeholder 5"/>
          <p:cNvSpPr>
            <a:spLocks noGrp="1"/>
          </p:cNvSpPr>
          <p:nvPr>
            <p:ph sz="quarter" idx="4"/>
          </p:nvPr>
        </p:nvSpPr>
        <p:spPr>
          <a:xfrm>
            <a:off x="7585728" y="3981739"/>
            <a:ext cx="4544967" cy="44170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0259182-A24F-4EBC-92B1-2EA231B13FF2}" type="datetimeFigureOut">
              <a:rPr lang="tr-TR" smtClean="0"/>
              <a:t>2.3.2018</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83" y="1011477"/>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727080" y="1120403"/>
            <a:ext cx="831969" cy="519289"/>
          </a:xfrm>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3587753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2766506" y="887623"/>
            <a:ext cx="9371307" cy="182171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0259182-A24F-4EBC-92B1-2EA231B13FF2}" type="datetimeFigureOut">
              <a:rPr lang="tr-TR" smtClean="0"/>
              <a:t>2.3.2018</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83" y="1011477"/>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208189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259182-A24F-4EBC-92B1-2EA231B13FF2}" type="datetimeFigureOut">
              <a:rPr lang="tr-TR" smtClean="0"/>
              <a:t>2.3.2018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83" y="1011477"/>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2070280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762546" y="634436"/>
            <a:ext cx="3739853" cy="1388533"/>
          </a:xfrm>
        </p:spPr>
        <p:txBody>
          <a:bodyPr anchor="b"/>
          <a:lstStyle>
            <a:lvl1pPr algn="l">
              <a:defRPr sz="2844" b="0"/>
            </a:lvl1pPr>
          </a:lstStyle>
          <a:p>
            <a:r>
              <a:rPr lang="tr-TR" smtClean="0"/>
              <a:t>Asıl başlık stili için tıklatın</a:t>
            </a:r>
            <a:endParaRPr lang="en-US" dirty="0"/>
          </a:p>
        </p:txBody>
      </p:sp>
      <p:sp>
        <p:nvSpPr>
          <p:cNvPr id="3" name="Content Placeholder 2"/>
          <p:cNvSpPr>
            <a:spLocks noGrp="1"/>
          </p:cNvSpPr>
          <p:nvPr>
            <p:ph idx="1"/>
          </p:nvPr>
        </p:nvSpPr>
        <p:spPr>
          <a:xfrm>
            <a:off x="6746302" y="634438"/>
            <a:ext cx="5391511" cy="7701281"/>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762546" y="2273583"/>
            <a:ext cx="3739853" cy="6062131"/>
          </a:xfrm>
        </p:spPr>
        <p:txBody>
          <a:bodyPr/>
          <a:lstStyle>
            <a:lvl1pPr marL="0" indent="0">
              <a:buNone/>
              <a:defRPr sz="1991"/>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0259182-A24F-4EBC-92B1-2EA231B13FF2}" type="datetimeFigureOut">
              <a:rPr lang="tr-TR" smtClean="0"/>
              <a:t>2.3.2018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83" y="1011477"/>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4207418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762546" y="6827520"/>
            <a:ext cx="9375268" cy="806027"/>
          </a:xfrm>
        </p:spPr>
        <p:txBody>
          <a:bodyPr anchor="b">
            <a:normAutofit/>
          </a:bodyPr>
          <a:lstStyle>
            <a:lvl1pPr algn="l">
              <a:defRPr sz="3413"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762546" y="903061"/>
            <a:ext cx="9375268" cy="5482624"/>
          </a:xfrm>
        </p:spPr>
        <p:txBody>
          <a:bodyPr anchor="t">
            <a:normAutofit/>
          </a:bodyPr>
          <a:lstStyle>
            <a:lvl1pPr marL="0" indent="0" algn="ctr">
              <a:buNone/>
              <a:defRPr sz="2276"/>
            </a:lvl1pPr>
            <a:lvl2pPr marL="650230" indent="0">
              <a:buNone/>
              <a:defRPr sz="2276"/>
            </a:lvl2pPr>
            <a:lvl3pPr marL="1300460" indent="0">
              <a:buNone/>
              <a:defRPr sz="2276"/>
            </a:lvl3pPr>
            <a:lvl4pPr marL="1950690" indent="0">
              <a:buNone/>
              <a:defRPr sz="2276"/>
            </a:lvl4pPr>
            <a:lvl5pPr marL="2600919" indent="0">
              <a:buNone/>
              <a:defRPr sz="2276"/>
            </a:lvl5pPr>
            <a:lvl6pPr marL="3251149" indent="0">
              <a:buNone/>
              <a:defRPr sz="2276"/>
            </a:lvl6pPr>
            <a:lvl7pPr marL="3901379" indent="0">
              <a:buNone/>
              <a:defRPr sz="2276"/>
            </a:lvl7pPr>
            <a:lvl8pPr marL="4551609" indent="0">
              <a:buNone/>
              <a:defRPr sz="2276"/>
            </a:lvl8pPr>
            <a:lvl9pPr marL="5201839" indent="0">
              <a:buNone/>
              <a:defRPr sz="2276"/>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762546" y="7633547"/>
            <a:ext cx="9375268" cy="702168"/>
          </a:xfrm>
        </p:spPr>
        <p:txBody>
          <a:bodyPr>
            <a:normAutofit/>
          </a:bodyPr>
          <a:lstStyle>
            <a:lvl1pPr marL="0" indent="0">
              <a:buNone/>
              <a:defRPr sz="1707"/>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0259182-A24F-4EBC-92B1-2EA231B13FF2}" type="datetimeFigureOut">
              <a:rPr lang="tr-TR" smtClean="0"/>
              <a:t>2.3.2018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83" y="6984050"/>
            <a:ext cx="1931884" cy="722496"/>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727080" y="7087059"/>
            <a:ext cx="831969" cy="519289"/>
          </a:xfrm>
        </p:spPr>
        <p:txBody>
          <a:bodyPr/>
          <a:lstStyle/>
          <a:p>
            <a:fld id="{783A5055-8256-4E09-A509-48A95382447E}" type="slidenum">
              <a:rPr lang="tr-TR" smtClean="0"/>
              <a:t>‹#›</a:t>
            </a:fld>
            <a:endParaRPr lang="tr-TR"/>
          </a:p>
        </p:txBody>
      </p:sp>
    </p:spTree>
    <p:extLst>
      <p:ext uri="{BB962C8B-B14F-4D97-AF65-F5344CB8AC3E}">
        <p14:creationId xmlns:p14="http://schemas.microsoft.com/office/powerpoint/2010/main" val="494679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325120"/>
            <a:ext cx="2817707" cy="9441604"/>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9043" y="406"/>
            <a:ext cx="2776565" cy="9746443"/>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260096" cy="97536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766506" y="887623"/>
            <a:ext cx="9371307" cy="182171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762546" y="3034453"/>
            <a:ext cx="9375268" cy="552704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1054080" y="8725461"/>
            <a:ext cx="1089963" cy="526465"/>
          </a:xfrm>
          <a:prstGeom prst="rect">
            <a:avLst/>
          </a:prstGeom>
        </p:spPr>
        <p:txBody>
          <a:bodyPr vert="horz" lIns="91440" tIns="45720" rIns="91440" bIns="45720" rtlCol="0" anchor="ctr"/>
          <a:lstStyle>
            <a:lvl1pPr algn="r">
              <a:defRPr sz="1280">
                <a:solidFill>
                  <a:schemeClr val="tx1">
                    <a:tint val="75000"/>
                  </a:schemeClr>
                </a:solidFill>
              </a:defRPr>
            </a:lvl1pPr>
          </a:lstStyle>
          <a:p>
            <a:fld id="{60259182-A24F-4EBC-92B1-2EA231B13FF2}" type="datetimeFigureOut">
              <a:rPr lang="tr-TR" smtClean="0"/>
              <a:t>2.3.2018</a:t>
            </a:fld>
            <a:endParaRPr lang="tr-TR"/>
          </a:p>
        </p:txBody>
      </p:sp>
      <p:sp>
        <p:nvSpPr>
          <p:cNvPr id="5" name="Footer Placeholder 4"/>
          <p:cNvSpPr>
            <a:spLocks noGrp="1"/>
          </p:cNvSpPr>
          <p:nvPr>
            <p:ph type="ftr" sz="quarter" idx="3"/>
          </p:nvPr>
        </p:nvSpPr>
        <p:spPr>
          <a:xfrm>
            <a:off x="2762546" y="8726485"/>
            <a:ext cx="8130116" cy="519289"/>
          </a:xfrm>
          <a:prstGeom prst="rect">
            <a:avLst/>
          </a:prstGeom>
        </p:spPr>
        <p:txBody>
          <a:bodyPr vert="horz" lIns="91440" tIns="45720" rIns="91440" bIns="45720" rtlCol="0" anchor="ctr"/>
          <a:lstStyle>
            <a:lvl1pPr algn="l">
              <a:defRPr sz="128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727080" y="1120403"/>
            <a:ext cx="831969" cy="519289"/>
          </a:xfrm>
          <a:prstGeom prst="rect">
            <a:avLst/>
          </a:prstGeom>
        </p:spPr>
        <p:txBody>
          <a:bodyPr vert="horz" lIns="91440" tIns="45720" rIns="91440" bIns="45720" rtlCol="0" anchor="ctr"/>
          <a:lstStyle>
            <a:lvl1pPr algn="r">
              <a:defRPr sz="2844">
                <a:solidFill>
                  <a:srgbClr val="FEFFFF"/>
                </a:solidFill>
              </a:defRPr>
            </a:lvl1pPr>
          </a:lstStyle>
          <a:p>
            <a:fld id="{783A5055-8256-4E09-A509-48A95382447E}" type="slidenum">
              <a:rPr lang="tr-TR" smtClean="0"/>
              <a:t>‹#›</a:t>
            </a:fld>
            <a:endParaRPr lang="tr-TR"/>
          </a:p>
        </p:txBody>
      </p:sp>
    </p:spTree>
    <p:extLst>
      <p:ext uri="{BB962C8B-B14F-4D97-AF65-F5344CB8AC3E}">
        <p14:creationId xmlns:p14="http://schemas.microsoft.com/office/powerpoint/2010/main" val="309255409"/>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txStyles>
    <p:titleStyle>
      <a:lvl1pPr algn="l" defTabSz="650230" rtl="0" eaLnBrk="1" latinLnBrk="0" hangingPunct="1">
        <a:spcBef>
          <a:spcPct val="0"/>
        </a:spcBef>
        <a:buNone/>
        <a:defRPr sz="512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487672" indent="-487672" algn="l" defTabSz="650230" rtl="0" eaLnBrk="1" latinLnBrk="0" hangingPunct="1">
        <a:spcBef>
          <a:spcPts val="1422"/>
        </a:spcBef>
        <a:spcAft>
          <a:spcPts val="0"/>
        </a:spcAft>
        <a:buClr>
          <a:schemeClr val="accent1"/>
        </a:buClr>
        <a:buFont typeface="Wingdings 3" charset="2"/>
        <a:buChar char=""/>
        <a:defRPr sz="2560" kern="1200">
          <a:solidFill>
            <a:schemeClr val="tx1">
              <a:lumMod val="75000"/>
              <a:lumOff val="25000"/>
            </a:schemeClr>
          </a:solidFill>
          <a:latin typeface="+mn-lt"/>
          <a:ea typeface="+mn-ea"/>
          <a:cs typeface="+mn-cs"/>
        </a:defRPr>
      </a:lvl1pPr>
      <a:lvl2pPr marL="1056623" indent="-406394" algn="l" defTabSz="650230" rtl="0" eaLnBrk="1" latinLnBrk="0" hangingPunct="1">
        <a:spcBef>
          <a:spcPts val="1422"/>
        </a:spcBef>
        <a:spcAft>
          <a:spcPts val="0"/>
        </a:spcAft>
        <a:buClr>
          <a:schemeClr val="accent1"/>
        </a:buClr>
        <a:buFont typeface="Wingdings 3" charset="2"/>
        <a:buChar char=""/>
        <a:defRPr sz="2276" kern="1200">
          <a:solidFill>
            <a:schemeClr val="tx1">
              <a:lumMod val="75000"/>
              <a:lumOff val="25000"/>
            </a:schemeClr>
          </a:solidFill>
          <a:latin typeface="+mn-lt"/>
          <a:ea typeface="+mn-ea"/>
          <a:cs typeface="+mn-cs"/>
        </a:defRPr>
      </a:lvl2pPr>
      <a:lvl3pPr marL="1625575" indent="-325115" algn="l" defTabSz="650230" rtl="0" eaLnBrk="1" latinLnBrk="0" hangingPunct="1">
        <a:spcBef>
          <a:spcPts val="1422"/>
        </a:spcBef>
        <a:spcAft>
          <a:spcPts val="0"/>
        </a:spcAft>
        <a:buClr>
          <a:schemeClr val="accent1"/>
        </a:buClr>
        <a:buFont typeface="Wingdings 3" charset="2"/>
        <a:buChar char=""/>
        <a:defRPr sz="1991" kern="1200">
          <a:solidFill>
            <a:schemeClr val="tx1">
              <a:lumMod val="75000"/>
              <a:lumOff val="25000"/>
            </a:schemeClr>
          </a:solidFill>
          <a:latin typeface="+mn-lt"/>
          <a:ea typeface="+mn-ea"/>
          <a:cs typeface="+mn-cs"/>
        </a:defRPr>
      </a:lvl3pPr>
      <a:lvl4pPr marL="2275804" indent="-325115" algn="l" defTabSz="650230" rtl="0" eaLnBrk="1" latinLnBrk="0" hangingPunct="1">
        <a:spcBef>
          <a:spcPts val="1422"/>
        </a:spcBef>
        <a:spcAft>
          <a:spcPts val="0"/>
        </a:spcAft>
        <a:buClr>
          <a:schemeClr val="accent1"/>
        </a:buClr>
        <a:buFont typeface="Wingdings 3" charset="2"/>
        <a:buChar char=""/>
        <a:defRPr sz="1707" kern="1200">
          <a:solidFill>
            <a:schemeClr val="tx1">
              <a:lumMod val="75000"/>
              <a:lumOff val="25000"/>
            </a:schemeClr>
          </a:solidFill>
          <a:latin typeface="+mn-lt"/>
          <a:ea typeface="+mn-ea"/>
          <a:cs typeface="+mn-cs"/>
        </a:defRPr>
      </a:lvl4pPr>
      <a:lvl5pPr marL="2926034" indent="-325115" algn="l" defTabSz="650230" rtl="0" eaLnBrk="1" latinLnBrk="0" hangingPunct="1">
        <a:spcBef>
          <a:spcPts val="1422"/>
        </a:spcBef>
        <a:spcAft>
          <a:spcPts val="0"/>
        </a:spcAft>
        <a:buClr>
          <a:schemeClr val="accent1"/>
        </a:buClr>
        <a:buFont typeface="Wingdings 3" charset="2"/>
        <a:buChar char=""/>
        <a:defRPr sz="1707" kern="1200">
          <a:solidFill>
            <a:schemeClr val="tx1">
              <a:lumMod val="75000"/>
              <a:lumOff val="25000"/>
            </a:schemeClr>
          </a:solidFill>
          <a:latin typeface="+mn-lt"/>
          <a:ea typeface="+mn-ea"/>
          <a:cs typeface="+mn-cs"/>
        </a:defRPr>
      </a:lvl5pPr>
      <a:lvl6pPr marL="3576264" indent="-325115" algn="l" defTabSz="650230" rtl="0" eaLnBrk="1" latinLnBrk="0" hangingPunct="1">
        <a:spcBef>
          <a:spcPts val="1422"/>
        </a:spcBef>
        <a:spcAft>
          <a:spcPts val="0"/>
        </a:spcAft>
        <a:buClr>
          <a:schemeClr val="accent1"/>
        </a:buClr>
        <a:buFont typeface="Wingdings 3" charset="2"/>
        <a:buChar char=""/>
        <a:defRPr sz="1707" kern="1200">
          <a:solidFill>
            <a:schemeClr val="tx1">
              <a:lumMod val="75000"/>
              <a:lumOff val="25000"/>
            </a:schemeClr>
          </a:solidFill>
          <a:latin typeface="+mn-lt"/>
          <a:ea typeface="+mn-ea"/>
          <a:cs typeface="+mn-cs"/>
        </a:defRPr>
      </a:lvl6pPr>
      <a:lvl7pPr marL="4226494" indent="-325115" algn="l" defTabSz="650230" rtl="0" eaLnBrk="1" latinLnBrk="0" hangingPunct="1">
        <a:spcBef>
          <a:spcPts val="1422"/>
        </a:spcBef>
        <a:spcAft>
          <a:spcPts val="0"/>
        </a:spcAft>
        <a:buClr>
          <a:schemeClr val="accent1"/>
        </a:buClr>
        <a:buFont typeface="Wingdings 3" charset="2"/>
        <a:buChar char=""/>
        <a:defRPr sz="1707" kern="1200">
          <a:solidFill>
            <a:schemeClr val="tx1">
              <a:lumMod val="75000"/>
              <a:lumOff val="25000"/>
            </a:schemeClr>
          </a:solidFill>
          <a:latin typeface="+mn-lt"/>
          <a:ea typeface="+mn-ea"/>
          <a:cs typeface="+mn-cs"/>
        </a:defRPr>
      </a:lvl7pPr>
      <a:lvl8pPr marL="4876724" indent="-325115" algn="l" defTabSz="650230" rtl="0" eaLnBrk="1" latinLnBrk="0" hangingPunct="1">
        <a:spcBef>
          <a:spcPts val="1422"/>
        </a:spcBef>
        <a:spcAft>
          <a:spcPts val="0"/>
        </a:spcAft>
        <a:buClr>
          <a:schemeClr val="accent1"/>
        </a:buClr>
        <a:buFont typeface="Wingdings 3" charset="2"/>
        <a:buChar char=""/>
        <a:defRPr sz="1707" kern="1200">
          <a:solidFill>
            <a:schemeClr val="tx1">
              <a:lumMod val="75000"/>
              <a:lumOff val="25000"/>
            </a:schemeClr>
          </a:solidFill>
          <a:latin typeface="+mn-lt"/>
          <a:ea typeface="+mn-ea"/>
          <a:cs typeface="+mn-cs"/>
        </a:defRPr>
      </a:lvl8pPr>
      <a:lvl9pPr marL="5526954" indent="-325115" algn="l" defTabSz="650230" rtl="0" eaLnBrk="1" latinLnBrk="0" hangingPunct="1">
        <a:spcBef>
          <a:spcPts val="1422"/>
        </a:spcBef>
        <a:spcAft>
          <a:spcPts val="0"/>
        </a:spcAft>
        <a:buClr>
          <a:schemeClr val="accent1"/>
        </a:buClr>
        <a:buFont typeface="Wingdings 3" charset="2"/>
        <a:buChar char=""/>
        <a:defRPr sz="1707" kern="1200">
          <a:solidFill>
            <a:schemeClr val="tx1">
              <a:lumMod val="75000"/>
              <a:lumOff val="25000"/>
            </a:schemeClr>
          </a:solidFill>
          <a:latin typeface="+mn-lt"/>
          <a:ea typeface="+mn-ea"/>
          <a:cs typeface="+mn-cs"/>
        </a:defRPr>
      </a:lvl9pPr>
    </p:bodyStyle>
    <p:otherStyle>
      <a:defPPr>
        <a:defRPr lang="en-US"/>
      </a:defPPr>
      <a:lvl1pPr marL="0" algn="l" defTabSz="650230" rtl="0" eaLnBrk="1" latinLnBrk="0" hangingPunct="1">
        <a:defRPr sz="2560" kern="1200">
          <a:solidFill>
            <a:schemeClr val="tx1"/>
          </a:solidFill>
          <a:latin typeface="+mn-lt"/>
          <a:ea typeface="+mn-ea"/>
          <a:cs typeface="+mn-cs"/>
        </a:defRPr>
      </a:lvl1pPr>
      <a:lvl2pPr marL="650230" algn="l" defTabSz="650230" rtl="0" eaLnBrk="1" latinLnBrk="0" hangingPunct="1">
        <a:defRPr sz="2560" kern="1200">
          <a:solidFill>
            <a:schemeClr val="tx1"/>
          </a:solidFill>
          <a:latin typeface="+mn-lt"/>
          <a:ea typeface="+mn-ea"/>
          <a:cs typeface="+mn-cs"/>
        </a:defRPr>
      </a:lvl2pPr>
      <a:lvl3pPr marL="1300460" algn="l" defTabSz="650230" rtl="0" eaLnBrk="1" latinLnBrk="0" hangingPunct="1">
        <a:defRPr sz="2560" kern="1200">
          <a:solidFill>
            <a:schemeClr val="tx1"/>
          </a:solidFill>
          <a:latin typeface="+mn-lt"/>
          <a:ea typeface="+mn-ea"/>
          <a:cs typeface="+mn-cs"/>
        </a:defRPr>
      </a:lvl3pPr>
      <a:lvl4pPr marL="1950690" algn="l" defTabSz="650230" rtl="0" eaLnBrk="1" latinLnBrk="0" hangingPunct="1">
        <a:defRPr sz="2560" kern="1200">
          <a:solidFill>
            <a:schemeClr val="tx1"/>
          </a:solidFill>
          <a:latin typeface="+mn-lt"/>
          <a:ea typeface="+mn-ea"/>
          <a:cs typeface="+mn-cs"/>
        </a:defRPr>
      </a:lvl4pPr>
      <a:lvl5pPr marL="2600919" algn="l" defTabSz="650230" rtl="0" eaLnBrk="1" latinLnBrk="0" hangingPunct="1">
        <a:defRPr sz="2560" kern="1200">
          <a:solidFill>
            <a:schemeClr val="tx1"/>
          </a:solidFill>
          <a:latin typeface="+mn-lt"/>
          <a:ea typeface="+mn-ea"/>
          <a:cs typeface="+mn-cs"/>
        </a:defRPr>
      </a:lvl5pPr>
      <a:lvl6pPr marL="3251149" algn="l" defTabSz="650230" rtl="0" eaLnBrk="1" latinLnBrk="0" hangingPunct="1">
        <a:defRPr sz="2560" kern="1200">
          <a:solidFill>
            <a:schemeClr val="tx1"/>
          </a:solidFill>
          <a:latin typeface="+mn-lt"/>
          <a:ea typeface="+mn-ea"/>
          <a:cs typeface="+mn-cs"/>
        </a:defRPr>
      </a:lvl6pPr>
      <a:lvl7pPr marL="3901379" algn="l" defTabSz="650230" rtl="0" eaLnBrk="1" latinLnBrk="0" hangingPunct="1">
        <a:defRPr sz="2560" kern="1200">
          <a:solidFill>
            <a:schemeClr val="tx1"/>
          </a:solidFill>
          <a:latin typeface="+mn-lt"/>
          <a:ea typeface="+mn-ea"/>
          <a:cs typeface="+mn-cs"/>
        </a:defRPr>
      </a:lvl7pPr>
      <a:lvl8pPr marL="4551609" algn="l" defTabSz="650230" rtl="0" eaLnBrk="1" latinLnBrk="0" hangingPunct="1">
        <a:defRPr sz="2560" kern="1200">
          <a:solidFill>
            <a:schemeClr val="tx1"/>
          </a:solidFill>
          <a:latin typeface="+mn-lt"/>
          <a:ea typeface="+mn-ea"/>
          <a:cs typeface="+mn-cs"/>
        </a:defRPr>
      </a:lvl8pPr>
      <a:lvl9pPr marL="5201839" algn="l" defTabSz="650230"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p:cNvSpPr>
          <p:nvPr/>
        </p:nvSpPr>
        <p:spPr bwMode="auto">
          <a:xfrm flipV="1">
            <a:off x="7693025" y="5418138"/>
            <a:ext cx="5311775" cy="128587"/>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051" name="Rectangle 2"/>
          <p:cNvSpPr>
            <a:spLocks/>
          </p:cNvSpPr>
          <p:nvPr/>
        </p:nvSpPr>
        <p:spPr bwMode="auto">
          <a:xfrm flipV="1">
            <a:off x="7693025" y="5541963"/>
            <a:ext cx="5311775" cy="273050"/>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052" name="Rectangle 3"/>
          <p:cNvSpPr>
            <a:spLocks/>
          </p:cNvSpPr>
          <p:nvPr/>
        </p:nvSpPr>
        <p:spPr bwMode="auto">
          <a:xfrm flipV="1">
            <a:off x="7693025" y="5851525"/>
            <a:ext cx="5311775" cy="12700"/>
          </a:xfrm>
          <a:prstGeom prst="rect">
            <a:avLst/>
          </a:prstGeom>
          <a:solidFill>
            <a:srgbClr val="438086">
              <a:alpha val="65097"/>
            </a:srgbClr>
          </a:solidFill>
          <a:ln w="50800" cap="rnd">
            <a:noFill/>
            <a:round/>
            <a:headEnd/>
            <a:tailEnd/>
          </a:ln>
        </p:spPr>
        <p:txBody>
          <a:bodyPr lIns="72248" tIns="72248" rIns="72248" bIns="72248" anchor="ctr"/>
          <a:lstStyle/>
          <a:p>
            <a:endParaRPr lang="tr-TR"/>
          </a:p>
        </p:txBody>
      </p:sp>
      <p:sp>
        <p:nvSpPr>
          <p:cNvPr id="2053" name="Rectangle 4"/>
          <p:cNvSpPr>
            <a:spLocks/>
          </p:cNvSpPr>
          <p:nvPr/>
        </p:nvSpPr>
        <p:spPr bwMode="auto">
          <a:xfrm flipV="1">
            <a:off x="7693025" y="5921375"/>
            <a:ext cx="2795588" cy="26988"/>
          </a:xfrm>
          <a:prstGeom prst="rect">
            <a:avLst/>
          </a:prstGeom>
          <a:solidFill>
            <a:srgbClr val="438086">
              <a:alpha val="59999"/>
            </a:srgbClr>
          </a:solidFill>
          <a:ln w="50800" cap="rnd">
            <a:noFill/>
            <a:round/>
            <a:headEnd/>
            <a:tailEnd/>
          </a:ln>
        </p:spPr>
        <p:txBody>
          <a:bodyPr lIns="72248" tIns="72248" rIns="72248" bIns="72248" anchor="ctr"/>
          <a:lstStyle/>
          <a:p>
            <a:endParaRPr lang="tr-TR"/>
          </a:p>
        </p:txBody>
      </p:sp>
      <p:sp>
        <p:nvSpPr>
          <p:cNvPr id="2054" name="Rectangle 5"/>
          <p:cNvSpPr>
            <a:spLocks/>
          </p:cNvSpPr>
          <p:nvPr/>
        </p:nvSpPr>
        <p:spPr bwMode="auto">
          <a:xfrm flipV="1">
            <a:off x="7693025" y="5970588"/>
            <a:ext cx="2795588" cy="14287"/>
          </a:xfrm>
          <a:prstGeom prst="rect">
            <a:avLst/>
          </a:prstGeom>
          <a:solidFill>
            <a:srgbClr val="438086">
              <a:alpha val="65097"/>
            </a:srgbClr>
          </a:solidFill>
          <a:ln w="50800" cap="rnd">
            <a:noFill/>
            <a:round/>
            <a:headEnd/>
            <a:tailEnd/>
          </a:ln>
        </p:spPr>
        <p:txBody>
          <a:bodyPr lIns="72248" tIns="72248" rIns="72248" bIns="72248" anchor="ctr"/>
          <a:lstStyle/>
          <a:p>
            <a:endParaRPr lang="tr-TR"/>
          </a:p>
        </p:txBody>
      </p:sp>
      <p:sp>
        <p:nvSpPr>
          <p:cNvPr id="2055" name="AutoShape 6"/>
          <p:cNvSpPr>
            <a:spLocks/>
          </p:cNvSpPr>
          <p:nvPr/>
        </p:nvSpPr>
        <p:spPr bwMode="auto">
          <a:xfrm>
            <a:off x="7693025" y="5634038"/>
            <a:ext cx="4357688"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056" name="AutoShape 7"/>
          <p:cNvSpPr>
            <a:spLocks/>
          </p:cNvSpPr>
          <p:nvPr/>
        </p:nvSpPr>
        <p:spPr bwMode="auto">
          <a:xfrm>
            <a:off x="10491788" y="5775325"/>
            <a:ext cx="2274887" cy="50800"/>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057" name="Rectangle 8"/>
          <p:cNvSpPr>
            <a:spLocks/>
          </p:cNvSpPr>
          <p:nvPr/>
        </p:nvSpPr>
        <p:spPr bwMode="auto">
          <a:xfrm>
            <a:off x="0" y="5189538"/>
            <a:ext cx="13004800" cy="3476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058" name="Rectangle 9"/>
          <p:cNvSpPr>
            <a:spLocks/>
          </p:cNvSpPr>
          <p:nvPr/>
        </p:nvSpPr>
        <p:spPr bwMode="auto">
          <a:xfrm>
            <a:off x="0" y="5226050"/>
            <a:ext cx="13004800" cy="201613"/>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059" name="Rectangle 10"/>
          <p:cNvSpPr>
            <a:spLocks/>
          </p:cNvSpPr>
          <p:nvPr/>
        </p:nvSpPr>
        <p:spPr bwMode="auto">
          <a:xfrm flipV="1">
            <a:off x="9120188" y="5181600"/>
            <a:ext cx="3883025" cy="35083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060" name="Rectangle 11"/>
          <p:cNvSpPr>
            <a:spLocks/>
          </p:cNvSpPr>
          <p:nvPr/>
        </p:nvSpPr>
        <p:spPr bwMode="auto">
          <a:xfrm>
            <a:off x="0" y="0"/>
            <a:ext cx="13004800" cy="5264150"/>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2061" name="Rectangle 12"/>
          <p:cNvSpPr>
            <a:spLocks noGrp="1" noChangeArrowheads="1"/>
          </p:cNvSpPr>
          <p:nvPr>
            <p:ph type="title"/>
          </p:nvPr>
        </p:nvSpPr>
        <p:spPr>
          <a:xfrm>
            <a:off x="649288" y="3414713"/>
            <a:ext cx="12030075" cy="2090737"/>
          </a:xfrm>
        </p:spPr>
        <p:txBody>
          <a:bodyPr lIns="126435" tIns="72248" rIns="126435" bIns="72248" anchor="b"/>
          <a:lstStyle/>
          <a:p>
            <a:pPr algn="l" defTabSz="1300163" eaLnBrk="1"/>
            <a:r>
              <a:rPr lang="tr-TR" sz="5600" smtClean="0">
                <a:solidFill>
                  <a:srgbClr val="FFFFFF"/>
                </a:solidFill>
                <a:latin typeface="Trebuchet MS" pitchFamily="34" charset="0"/>
                <a:ea typeface="Trebuchet MS" pitchFamily="34" charset="0"/>
                <a:cs typeface="Trebuchet MS" pitchFamily="34" charset="0"/>
                <a:sym typeface="Trebuchet MS" pitchFamily="34" charset="0"/>
              </a:rPr>
              <a:t>SAĞLIK HİZMETLERİNDE MAHREMİYET VE SIR SAKLAMA YÜKÜMLÜLÜĞÜ </a:t>
            </a:r>
            <a:endParaRPr lang="tr-TR" smtClean="0"/>
          </a:p>
        </p:txBody>
      </p:sp>
      <p:sp>
        <p:nvSpPr>
          <p:cNvPr id="2062" name="Rectangle 13"/>
          <p:cNvSpPr>
            <a:spLocks noGrp="1" noChangeArrowheads="1"/>
          </p:cNvSpPr>
          <p:nvPr>
            <p:ph idx="1"/>
          </p:nvPr>
        </p:nvSpPr>
        <p:spPr>
          <a:xfrm>
            <a:off x="603250" y="5729288"/>
            <a:ext cx="7045325" cy="2492375"/>
          </a:xfrm>
        </p:spPr>
        <p:txBody>
          <a:bodyPr lIns="126435" tIns="72248" rIns="126435" bIns="72248" anchor="t"/>
          <a:lstStyle/>
          <a:p>
            <a:pPr marL="63500" indent="0" defTabSz="1300163" eaLnBrk="1">
              <a:spcBef>
                <a:spcPts val="300"/>
              </a:spcBef>
              <a:buSzTx/>
              <a:buFontTx/>
              <a:buNone/>
            </a:pPr>
            <a:r>
              <a:rPr lang="tr-TR" sz="3900" dirty="0" smtClean="0">
                <a:latin typeface="Georgia" pitchFamily="18" charset="0"/>
                <a:ea typeface="Georgia" pitchFamily="18" charset="0"/>
                <a:cs typeface="Georgia" pitchFamily="18" charset="0"/>
                <a:sym typeface="Georgia" pitchFamily="18" charset="0"/>
              </a:rPr>
              <a:t> </a:t>
            </a:r>
            <a:endParaRPr lang="tr-TR" dirty="0" smtClean="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1267"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11268"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1269"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1270"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1271"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1272"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1273"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1274"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1275"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11276"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11277"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11278"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11280" name="Rectangle 15"/>
          <p:cNvSpPr>
            <a:spLocks noGrp="1" noChangeArrowheads="1"/>
          </p:cNvSpPr>
          <p:nvPr>
            <p:ph idx="1"/>
          </p:nvPr>
        </p:nvSpPr>
        <p:spPr>
          <a:xfrm>
            <a:off x="649288" y="3198813"/>
            <a:ext cx="11704637" cy="6149975"/>
          </a:xfrm>
        </p:spPr>
        <p:txBody>
          <a:bodyPr lIns="126435" tIns="72248" rIns="126435" bIns="72248" anchor="t"/>
          <a:lstStyle/>
          <a:p>
            <a:pPr marL="290513" indent="-180975" defTabSz="1300163" eaLnBrk="1">
              <a:lnSpc>
                <a:spcPct val="80000"/>
              </a:lnSpc>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Mahremiyet, pozitif ve negatif hakları gerektirmektedir.</a:t>
            </a:r>
          </a:p>
          <a:p>
            <a:pPr marL="290513" indent="-180975" defTabSz="1300163" eaLnBrk="1">
              <a:lnSpc>
                <a:spcPct val="80000"/>
              </a:lnSpc>
              <a:spcBef>
                <a:spcPts val="300"/>
              </a:spcBef>
              <a:buSzTx/>
              <a:buFontTx/>
              <a:buNone/>
            </a:pPr>
            <a:endParaRPr lang="tr-TR" sz="3900" smtClean="0">
              <a:latin typeface="Georgia" pitchFamily="18" charset="0"/>
              <a:ea typeface="Georgia" pitchFamily="18" charset="0"/>
              <a:cs typeface="Georgia" pitchFamily="18" charset="0"/>
              <a:sym typeface="Georgia" pitchFamily="18" charset="0"/>
            </a:endParaRPr>
          </a:p>
          <a:p>
            <a:pPr marL="787400" lvl="1" indent="-376238" defTabSz="1300163" eaLnBrk="1">
              <a:lnSpc>
                <a:spcPct val="80000"/>
              </a:lnSpc>
              <a:spcBef>
                <a:spcPts val="300"/>
              </a:spcBef>
              <a:buClr>
                <a:srgbClr val="438086"/>
              </a:buClr>
              <a:buFont typeface="Georgia" pitchFamily="18" charset="0"/>
              <a:buChar char="▫"/>
            </a:pPr>
            <a:r>
              <a:rPr lang="tr-TR" sz="3900" smtClean="0">
                <a:solidFill>
                  <a:srgbClr val="438086"/>
                </a:solidFill>
                <a:latin typeface="Georgia" pitchFamily="18" charset="0"/>
                <a:ea typeface="Georgia" pitchFamily="18" charset="0"/>
                <a:cs typeface="Georgia" pitchFamily="18" charset="0"/>
                <a:sym typeface="Georgia" pitchFamily="18" charset="0"/>
              </a:rPr>
              <a:t>Negatif haklar müdahale edilmeme yada tek başına kalabilme haklarından oluşur.Kendi başına karar verebilmenin temeli ve ahlaki bir öğedir.</a:t>
            </a:r>
          </a:p>
          <a:p>
            <a:pPr marL="787400" lvl="1" indent="-376238" defTabSz="1300163" eaLnBrk="1">
              <a:lnSpc>
                <a:spcPct val="80000"/>
              </a:lnSpc>
              <a:spcBef>
                <a:spcPts val="300"/>
              </a:spcBef>
              <a:buClr>
                <a:srgbClr val="438086"/>
              </a:buClr>
              <a:buFont typeface="Georgia" pitchFamily="18" charset="0"/>
              <a:buChar char="▫"/>
            </a:pPr>
            <a:r>
              <a:rPr lang="tr-TR" sz="3900" smtClean="0">
                <a:solidFill>
                  <a:srgbClr val="438086"/>
                </a:solidFill>
                <a:latin typeface="Georgia" pitchFamily="18" charset="0"/>
                <a:ea typeface="Georgia" pitchFamily="18" charset="0"/>
                <a:cs typeface="Georgia" pitchFamily="18" charset="0"/>
                <a:sym typeface="Georgia" pitchFamily="18" charset="0"/>
              </a:rPr>
              <a:t>Pozitif hak olarak, mahremiyet biriyle ilgili bilgileri ele geçirme ve dağıtma konusundaki kontrolü elde etmedeki kişisel yetkiyi içerir.</a:t>
            </a:r>
            <a:endParaRPr lang="tr-TR" smtClean="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2291"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12292"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2293"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2294"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2295"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2296"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2297"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2298"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2299"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12300"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12301"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12302"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12303" name="Rectangle 14"/>
          <p:cNvSpPr>
            <a:spLocks noGrp="1" noChangeArrowheads="1"/>
          </p:cNvSpPr>
          <p:nvPr>
            <p:ph type="title"/>
          </p:nvPr>
        </p:nvSpPr>
        <p:spPr>
          <a:xfrm>
            <a:off x="649288" y="1624013"/>
            <a:ext cx="11704637" cy="1517650"/>
          </a:xfrm>
        </p:spPr>
        <p:txBody>
          <a:bodyPr lIns="126435" tIns="72248" rIns="126435" bIns="72248"/>
          <a:lstStyle/>
          <a:p>
            <a:pPr algn="l" defTabSz="1300163" eaLnBrk="1"/>
            <a:r>
              <a:rPr lang="tr-TR" sz="5600" smtClean="0">
                <a:solidFill>
                  <a:srgbClr val="424456"/>
                </a:solidFill>
                <a:latin typeface="Trebuchet MS" pitchFamily="34" charset="0"/>
                <a:ea typeface="Trebuchet MS" pitchFamily="34" charset="0"/>
                <a:cs typeface="Trebuchet MS" pitchFamily="34" charset="0"/>
                <a:sym typeface="Trebuchet MS" pitchFamily="34" charset="0"/>
              </a:rPr>
              <a:t>Mahremiyet </a:t>
            </a:r>
            <a:endParaRPr lang="tr-TR" smtClean="0"/>
          </a:p>
        </p:txBody>
      </p:sp>
      <p:sp>
        <p:nvSpPr>
          <p:cNvPr id="12304" name="Rectangle 15"/>
          <p:cNvSpPr>
            <a:spLocks noGrp="1" noChangeArrowheads="1"/>
          </p:cNvSpPr>
          <p:nvPr>
            <p:ph idx="1"/>
          </p:nvPr>
        </p:nvSpPr>
        <p:spPr>
          <a:xfrm>
            <a:off x="649288" y="3198813"/>
            <a:ext cx="11704637" cy="6149975"/>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Tıbbi uygulamalarda hasta ile ilgili birkaç mahremiyet durumundan söz edebiliriz. </a:t>
            </a:r>
          </a:p>
          <a:p>
            <a:pPr marL="760413" lvl="1" indent="-349250" defTabSz="1300163" eaLnBrk="1">
              <a:spcBef>
                <a:spcPts val="300"/>
              </a:spcBef>
              <a:buClr>
                <a:srgbClr val="438086"/>
              </a:buClr>
              <a:buFont typeface="Georgia" pitchFamily="18" charset="0"/>
              <a:buChar char="▫"/>
            </a:pPr>
            <a:r>
              <a:rPr lang="tr-TR" sz="3600" smtClean="0">
                <a:solidFill>
                  <a:srgbClr val="438086"/>
                </a:solidFill>
                <a:latin typeface="Georgia" pitchFamily="18" charset="0"/>
                <a:ea typeface="Georgia" pitchFamily="18" charset="0"/>
                <a:cs typeface="Georgia" pitchFamily="18" charset="0"/>
                <a:sym typeface="Georgia" pitchFamily="18" charset="0"/>
              </a:rPr>
              <a:t>Bedensel mahremiyet</a:t>
            </a:r>
          </a:p>
          <a:p>
            <a:pPr marL="760413" lvl="1" indent="-349250" defTabSz="1300163" eaLnBrk="1">
              <a:spcBef>
                <a:spcPts val="300"/>
              </a:spcBef>
              <a:buClr>
                <a:srgbClr val="438086"/>
              </a:buClr>
              <a:buFont typeface="Georgia" pitchFamily="18" charset="0"/>
              <a:buChar char="▫"/>
            </a:pPr>
            <a:r>
              <a:rPr lang="tr-TR" sz="3600" smtClean="0">
                <a:solidFill>
                  <a:srgbClr val="438086"/>
                </a:solidFill>
                <a:latin typeface="Georgia" pitchFamily="18" charset="0"/>
                <a:ea typeface="Georgia" pitchFamily="18" charset="0"/>
                <a:cs typeface="Georgia" pitchFamily="18" charset="0"/>
                <a:sym typeface="Georgia" pitchFamily="18" charset="0"/>
              </a:rPr>
              <a:t>Düşünsel mahremiyet</a:t>
            </a:r>
          </a:p>
          <a:p>
            <a:pPr marL="760413" lvl="1" indent="-349250" defTabSz="1300163" eaLnBrk="1">
              <a:spcBef>
                <a:spcPts val="300"/>
              </a:spcBef>
              <a:buClr>
                <a:srgbClr val="438086"/>
              </a:buClr>
              <a:buFont typeface="Georgia" pitchFamily="18" charset="0"/>
              <a:buChar char="▫"/>
            </a:pPr>
            <a:r>
              <a:rPr lang="tr-TR" sz="3600" smtClean="0">
                <a:solidFill>
                  <a:srgbClr val="438086"/>
                </a:solidFill>
                <a:latin typeface="Georgia" pitchFamily="18" charset="0"/>
                <a:ea typeface="Georgia" pitchFamily="18" charset="0"/>
                <a:cs typeface="Georgia" pitchFamily="18" charset="0"/>
                <a:sym typeface="Georgia" pitchFamily="18" charset="0"/>
              </a:rPr>
              <a:t>Kişisel bilgilerin mahremiyeti</a:t>
            </a:r>
            <a:endParaRPr lang="tr-TR" smtClean="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3315"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13316"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3317"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3318"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3319"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3320"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3321"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3322"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3323"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13324"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13325"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13326"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13328" name="Rectangle 15"/>
          <p:cNvSpPr>
            <a:spLocks noGrp="1" noChangeArrowheads="1"/>
          </p:cNvSpPr>
          <p:nvPr>
            <p:ph idx="1"/>
          </p:nvPr>
        </p:nvSpPr>
        <p:spPr>
          <a:xfrm>
            <a:off x="649288" y="3198813"/>
            <a:ext cx="11704637" cy="6149975"/>
          </a:xfrm>
        </p:spPr>
        <p:txBody>
          <a:bodyPr lIns="126435" tIns="72248" rIns="126435" bIns="72248" anchor="t"/>
          <a:lstStyle/>
          <a:p>
            <a:pPr marL="350838" indent="-241300" defTabSz="1300163" eaLnBrk="1">
              <a:lnSpc>
                <a:spcPct val="80000"/>
              </a:lnSpc>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İkinci tür mahremiyette ise kişinin düşünce,duygu,arzu ve istekleri ile kendi başına kalabileceği ve başkası tarafından müdahale edilmeyeceği durumlar söz konusudur.</a:t>
            </a:r>
          </a:p>
          <a:p>
            <a:pPr marL="350838" indent="-241300" defTabSz="1300163" eaLnBrk="1">
              <a:lnSpc>
                <a:spcPct val="80000"/>
              </a:lnSpc>
              <a:spcBef>
                <a:spcPts val="300"/>
              </a:spcBef>
              <a:buSzTx/>
              <a:buFontTx/>
              <a:buNone/>
            </a:pPr>
            <a:endParaRPr lang="tr-TR" sz="3900" smtClean="0">
              <a:latin typeface="Georgia" pitchFamily="18" charset="0"/>
              <a:ea typeface="Georgia" pitchFamily="18" charset="0"/>
              <a:cs typeface="Georgia" pitchFamily="18" charset="0"/>
              <a:sym typeface="Georgia" pitchFamily="18" charset="0"/>
            </a:endParaRPr>
          </a:p>
          <a:p>
            <a:pPr marL="350838" indent="-241300" defTabSz="1300163" eaLnBrk="1">
              <a:lnSpc>
                <a:spcPct val="80000"/>
              </a:lnSpc>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Kişi gizlice dinlenmeden, karışılmadan yada herhangi herhangi bir psikolojik müdahaleye maruz kalmadan kendi değerlerine sahip olabilmelidir.</a:t>
            </a:r>
            <a:endParaRPr lang="tr-TR" smtClean="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4339"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14340"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4341"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4342"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4343"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4344"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4345"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4346"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4347"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14348"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14349"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14350"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14352" name="Rectangle 15"/>
          <p:cNvSpPr>
            <a:spLocks noGrp="1" noChangeArrowheads="1"/>
          </p:cNvSpPr>
          <p:nvPr>
            <p:ph idx="1"/>
          </p:nvPr>
        </p:nvSpPr>
        <p:spPr>
          <a:xfrm>
            <a:off x="649288" y="3198813"/>
            <a:ext cx="11704637" cy="6149975"/>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Üçüncü mahremiyet şekli ise bilgi kişisel bilgilerin korunmasına ilişkindir.</a:t>
            </a:r>
          </a:p>
          <a:p>
            <a:pPr marL="746125" lvl="1" indent="-334963" defTabSz="1300163" eaLnBrk="1">
              <a:spcBef>
                <a:spcPts val="300"/>
              </a:spcBef>
              <a:buClr>
                <a:srgbClr val="438086"/>
              </a:buClr>
              <a:buFont typeface="Georgia" pitchFamily="18" charset="0"/>
              <a:buChar char="▫"/>
            </a:pPr>
            <a:r>
              <a:rPr lang="tr-TR" sz="3500" smtClean="0">
                <a:solidFill>
                  <a:srgbClr val="438086"/>
                </a:solidFill>
                <a:latin typeface="Georgia" pitchFamily="18" charset="0"/>
                <a:ea typeface="Georgia" pitchFamily="18" charset="0"/>
                <a:cs typeface="Georgia" pitchFamily="18" charset="0"/>
                <a:sym typeface="Georgia" pitchFamily="18" charset="0"/>
              </a:rPr>
              <a:t>Kamu yada özel kurumlar için alınan kayıtlar kişiler için mahrem bilgileri de içerir.</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5363"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15364"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5365"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5366"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5367"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5368"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5369"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5370"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5371"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15372"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15373"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15374"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15376" name="Rectangle 15"/>
          <p:cNvSpPr>
            <a:spLocks noGrp="1" noChangeArrowheads="1"/>
          </p:cNvSpPr>
          <p:nvPr>
            <p:ph idx="1"/>
          </p:nvPr>
        </p:nvSpPr>
        <p:spPr>
          <a:xfrm>
            <a:off x="649288" y="3198813"/>
            <a:ext cx="11704637" cy="6149975"/>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Gerekliliği belirlenmiş özel durumlar dışında (tıbbi,hukuki vs) mahrem bilgiler açıklanamaz. Hekim ve diğer sağlık çalışanlarının hasta mahremiyetini koruyucu önlemler alması gerekir.</a:t>
            </a:r>
            <a:endParaRPr lang="tr-TR" smtClean="0"/>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6387"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16388"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6389"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6390"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6391"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6392"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6393"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6394"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6395"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16396"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16397"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16398"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16399" name="Rectangle 14"/>
          <p:cNvSpPr>
            <a:spLocks noGrp="1" noChangeArrowheads="1"/>
          </p:cNvSpPr>
          <p:nvPr>
            <p:ph type="title"/>
          </p:nvPr>
        </p:nvSpPr>
        <p:spPr>
          <a:xfrm>
            <a:off x="649288" y="1624013"/>
            <a:ext cx="11704637" cy="1517650"/>
          </a:xfrm>
        </p:spPr>
        <p:txBody>
          <a:bodyPr lIns="126435" tIns="72248" rIns="126435" bIns="72248"/>
          <a:lstStyle/>
          <a:p>
            <a:pPr algn="l" defTabSz="1300163" eaLnBrk="1"/>
            <a:r>
              <a:rPr lang="tr-TR" sz="5600" smtClean="0">
                <a:solidFill>
                  <a:srgbClr val="424456"/>
                </a:solidFill>
                <a:latin typeface="Trebuchet MS" pitchFamily="34" charset="0"/>
                <a:ea typeface="Trebuchet MS" pitchFamily="34" charset="0"/>
                <a:cs typeface="Trebuchet MS" pitchFamily="34" charset="0"/>
                <a:sym typeface="Trebuchet MS" pitchFamily="34" charset="0"/>
              </a:rPr>
              <a:t>TIBBİ KAYITLAR</a:t>
            </a:r>
            <a:endParaRPr lang="tr-TR" smtClean="0"/>
          </a:p>
        </p:txBody>
      </p:sp>
      <p:sp>
        <p:nvSpPr>
          <p:cNvPr id="16400" name="Rectangle 15"/>
          <p:cNvSpPr>
            <a:spLocks noGrp="1" noChangeArrowheads="1"/>
          </p:cNvSpPr>
          <p:nvPr>
            <p:ph idx="1"/>
          </p:nvPr>
        </p:nvSpPr>
        <p:spPr>
          <a:xfrm>
            <a:off x="649288" y="3198813"/>
            <a:ext cx="11704637" cy="6149975"/>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Sağlık kurumlarındaki tıbbi kayıt dosyaları, ilaç reçeteleri, tıbbi test kayıtları yada ödeme kayıtlarındaki tıbbi bilgilerin saklanması, korunabilmesi ve yayılması mahremiyet açısından önemli bir etik sorun kümesidir.</a:t>
            </a:r>
          </a:p>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Tıbbi  bilgilerin korunması yönündeki çalışmaların yetersiz kalması hastanın mahremiyetini tehdit etmektedir.</a:t>
            </a:r>
            <a:endParaRPr lang="tr-TR" smtClean="0"/>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7411"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17412"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7413"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7414"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7415"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7416"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7417"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7418"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7419"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17420"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17421"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17422"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17424" name="Rectangle 15"/>
          <p:cNvSpPr>
            <a:spLocks noGrp="1" noChangeArrowheads="1"/>
          </p:cNvSpPr>
          <p:nvPr>
            <p:ph idx="1"/>
          </p:nvPr>
        </p:nvSpPr>
        <p:spPr>
          <a:xfrm>
            <a:off x="649288" y="3198813"/>
            <a:ext cx="11704637" cy="6149975"/>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Bilgisayar sistemlerinin gelişmesi ve elektronik kayıtlarının en önemli bilgi depolama aracı haline gelmesi bu konuda önemli etik sıkıntılara yol açmaktadır.</a:t>
            </a:r>
          </a:p>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Diğer yandan yazılı kağıt ve belgelere dayanılarak yapılan geleneksel hasta kayıt sistemlerinde de birçok eksikliklerle karşılaşılmaktadır.</a:t>
            </a:r>
            <a:endParaRPr lang="tr-TR" smtClean="0"/>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8435"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18436"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8437"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8438"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8439"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8440"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8441"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8442"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8443"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18444"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18445"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18446"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18448" name="Rectangle 15"/>
          <p:cNvSpPr>
            <a:spLocks noGrp="1" noChangeArrowheads="1"/>
          </p:cNvSpPr>
          <p:nvPr>
            <p:ph idx="1"/>
          </p:nvPr>
        </p:nvSpPr>
        <p:spPr>
          <a:xfrm>
            <a:off x="649288" y="3198813"/>
            <a:ext cx="11704637" cy="6149975"/>
          </a:xfrm>
        </p:spPr>
        <p:txBody>
          <a:bodyPr lIns="126435" tIns="72248" rIns="126435" bIns="72248" anchor="t"/>
          <a:lstStyle/>
          <a:p>
            <a:pPr marL="471488" indent="-361950" defTabSz="1300163" eaLnBrk="1">
              <a:lnSpc>
                <a:spcPct val="90000"/>
              </a:lnSpc>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Özellikle tıbbi kayıtların elektronik ortamda saklanmaya başlaması hastaya ait bilgilere “ilgisiz” çok sayıda kişinin girmesine fırsat tanımaktadır.</a:t>
            </a:r>
          </a:p>
          <a:p>
            <a:pPr marL="471488" indent="-361950" defTabSz="1300163" eaLnBrk="1">
              <a:lnSpc>
                <a:spcPct val="90000"/>
              </a:lnSpc>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Bilgisayar kullanımı hızlı yaygınlaşmakta ve hastaya ait tıbbi verilere kolayca ulaşılabilmektedir.</a:t>
            </a:r>
          </a:p>
          <a:p>
            <a:pPr marL="471488" indent="-361950" defTabSz="1300163" eaLnBrk="1">
              <a:lnSpc>
                <a:spcPct val="90000"/>
              </a:lnSpc>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Günümüzde hastane ve sağlık kayıtlarının elektronik ortama yüklenmesi mahremiyetin korunmasında sıkıntılara neden olmaktadır.</a:t>
            </a:r>
            <a:endParaRPr lang="tr-TR" smtClean="0"/>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9459"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19460"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9461"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9462"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9463"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9464"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9465"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9466"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9467"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19468"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19469"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19470"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19472" name="Rectangle 15"/>
          <p:cNvSpPr>
            <a:spLocks noGrp="1" noChangeArrowheads="1"/>
          </p:cNvSpPr>
          <p:nvPr>
            <p:ph idx="1"/>
          </p:nvPr>
        </p:nvSpPr>
        <p:spPr>
          <a:xfrm>
            <a:off x="649288" y="3198813"/>
            <a:ext cx="11704637" cy="6149975"/>
          </a:xfrm>
        </p:spPr>
        <p:txBody>
          <a:bodyPr lIns="126435" tIns="72248" rIns="126435" bIns="72248" anchor="t"/>
          <a:lstStyle/>
          <a:p>
            <a:pPr marL="471488" indent="-361950" defTabSz="1300163" eaLnBrk="1">
              <a:lnSpc>
                <a:spcPct val="90000"/>
              </a:lnSpc>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Hastaya ait bilgilerin korunmasına ilişkin bir başka önemli nokta tıbbi bilgilerin sağlık dışı kurum ve alanların da ilgi alanına giriyor olmasıdır.</a:t>
            </a:r>
          </a:p>
          <a:p>
            <a:pPr marL="471488" indent="-361950" defTabSz="1300163" eaLnBrk="1">
              <a:lnSpc>
                <a:spcPct val="90000"/>
              </a:lnSpc>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Bu tür durumlarda hasta gizliliğinin korunması konusu başlı başına tartışma gerektirir hale gelmektedir.</a:t>
            </a:r>
          </a:p>
          <a:p>
            <a:pPr marL="471488" indent="-361950" defTabSz="1300163" eaLnBrk="1">
              <a:lnSpc>
                <a:spcPct val="90000"/>
              </a:lnSpc>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Hasta bilgilerinin biliniyor olması başkalarının hastayı istismar etmelerine fırsat vermektir.</a:t>
            </a:r>
            <a:endParaRPr lang="tr-TR" smtClean="0"/>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0483"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20484"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0485"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0486"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0487"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0488"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0489"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0490"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0491"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20492"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20493"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20494"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20496" name="Rectangle 15"/>
          <p:cNvSpPr>
            <a:spLocks noGrp="1" noChangeArrowheads="1"/>
          </p:cNvSpPr>
          <p:nvPr>
            <p:ph idx="1"/>
          </p:nvPr>
        </p:nvSpPr>
        <p:spPr>
          <a:xfrm>
            <a:off x="649288" y="3198813"/>
            <a:ext cx="11704637" cy="6149975"/>
          </a:xfrm>
        </p:spPr>
        <p:txBody>
          <a:bodyPr lIns="126435" tIns="72248" rIns="126435" bIns="72248" anchor="t"/>
          <a:lstStyle/>
          <a:p>
            <a:pPr marL="471488" indent="-361950" defTabSz="1300163" eaLnBrk="1">
              <a:lnSpc>
                <a:spcPct val="90000"/>
              </a:lnSpc>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Bilgisayar kullanımının artması ve oluşturan iletişim ağları hastaların kayıtlarının korunmasında ciddi sıkıntılar yaratmaktadır.</a:t>
            </a:r>
            <a:endParaRPr lang="tr-TR" smtClean="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3075"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3076"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3077"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3078"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3079"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3080"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3081"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3082"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3083"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3084"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3085"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3086"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3087" name="Rectangle 14"/>
          <p:cNvSpPr>
            <a:spLocks noGrp="1" noChangeArrowheads="1"/>
          </p:cNvSpPr>
          <p:nvPr>
            <p:ph type="title"/>
          </p:nvPr>
        </p:nvSpPr>
        <p:spPr>
          <a:xfrm>
            <a:off x="1733550" y="1082675"/>
            <a:ext cx="11053763" cy="1716088"/>
          </a:xfrm>
        </p:spPr>
        <p:txBody>
          <a:bodyPr lIns="126435" tIns="72248" rIns="126435" bIns="72248"/>
          <a:lstStyle/>
          <a:p>
            <a:pPr algn="l" defTabSz="1300163" eaLnBrk="1"/>
            <a:r>
              <a:rPr lang="tr-TR" sz="5600" smtClean="0">
                <a:solidFill>
                  <a:srgbClr val="67AFBD"/>
                </a:solidFill>
                <a:latin typeface="Trebuchet MS" pitchFamily="34" charset="0"/>
                <a:ea typeface="Trebuchet MS" pitchFamily="34" charset="0"/>
                <a:cs typeface="Trebuchet MS" pitchFamily="34" charset="0"/>
                <a:sym typeface="Trebuchet MS" pitchFamily="34" charset="0"/>
              </a:rPr>
              <a:t>HASTA SIRRI / GİZLİLİK</a:t>
            </a:r>
            <a:endParaRPr lang="tr-TR" smtClean="0"/>
          </a:p>
        </p:txBody>
      </p:sp>
      <p:sp>
        <p:nvSpPr>
          <p:cNvPr id="3088" name="Rectangle 15"/>
          <p:cNvSpPr>
            <a:spLocks noGrp="1" noChangeArrowheads="1"/>
          </p:cNvSpPr>
          <p:nvPr>
            <p:ph idx="1"/>
          </p:nvPr>
        </p:nvSpPr>
        <p:spPr>
          <a:xfrm>
            <a:off x="1516063" y="3575050"/>
            <a:ext cx="11053762" cy="6394450"/>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solidFill>
                  <a:srgbClr val="53548A"/>
                </a:solidFill>
                <a:latin typeface="Georgia" pitchFamily="18" charset="0"/>
                <a:ea typeface="Georgia" pitchFamily="18" charset="0"/>
                <a:cs typeface="Georgia" pitchFamily="18" charset="0"/>
                <a:sym typeface="Georgia" pitchFamily="18" charset="0"/>
              </a:rPr>
              <a:t>Gizlilik, iki taraf arasında kişisel bilgilerin paylaşılması ve bunların bir başkasına naklinin yapılmaması anlamını taşır. </a:t>
            </a:r>
            <a:endParaRPr lang="tr-TR" smtClean="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1507"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21508"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1509"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1510"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1511"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1512"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1513"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1514"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1515"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21516"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21517"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21518"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21520" name="Rectangle 15"/>
          <p:cNvSpPr>
            <a:spLocks noGrp="1" noChangeArrowheads="1"/>
          </p:cNvSpPr>
          <p:nvPr>
            <p:ph idx="1"/>
          </p:nvPr>
        </p:nvSpPr>
        <p:spPr>
          <a:xfrm>
            <a:off x="649288" y="3198813"/>
            <a:ext cx="11704637" cy="6149975"/>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“Uygun ve yerinde kararlarla kayıtlı hasta bilgilerine nasıl erişilebilir?” </a:t>
            </a:r>
          </a:p>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“Bilgilere, uygun olmayan kişilerin girişlerini nasıl azaltabiliriz” </a:t>
            </a:r>
          </a:p>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Kişisel bilgiler yalnızca o hastaya ait olanlar değil hekim, hemşire ve diğer sağlık çalışanları ile kurumun verilerini kapsar.</a:t>
            </a:r>
            <a:endParaRPr lang="tr-TR" smtClean="0"/>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2531"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22532"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2533"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2534"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2535"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2536"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2537"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2538"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2539"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22540"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22541"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22542"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22543" name="Rectangle 14"/>
          <p:cNvSpPr>
            <a:spLocks noGrp="1" noChangeArrowheads="1"/>
          </p:cNvSpPr>
          <p:nvPr>
            <p:ph type="title"/>
          </p:nvPr>
        </p:nvSpPr>
        <p:spPr>
          <a:xfrm>
            <a:off x="649288" y="1624013"/>
            <a:ext cx="11704637" cy="1517650"/>
          </a:xfrm>
        </p:spPr>
        <p:txBody>
          <a:bodyPr lIns="126435" tIns="72248" rIns="126435" bIns="72248"/>
          <a:lstStyle/>
          <a:p>
            <a:pPr algn="l" defTabSz="1300163" eaLnBrk="1"/>
            <a:r>
              <a:rPr lang="tr-TR" sz="3900" smtClean="0">
                <a:solidFill>
                  <a:srgbClr val="424456"/>
                </a:solidFill>
                <a:latin typeface="Trebuchet MS" pitchFamily="34" charset="0"/>
                <a:ea typeface="Trebuchet MS" pitchFamily="34" charset="0"/>
                <a:cs typeface="Trebuchet MS" pitchFamily="34" charset="0"/>
                <a:sym typeface="Trebuchet MS" pitchFamily="34" charset="0"/>
              </a:rPr>
              <a:t>TIBBİ KAYITLARIN MAHREMİYETİ </a:t>
            </a:r>
            <a:br>
              <a:rPr lang="tr-TR" sz="3900" smtClean="0">
                <a:solidFill>
                  <a:srgbClr val="424456"/>
                </a:solidFill>
                <a:latin typeface="Trebuchet MS" pitchFamily="34" charset="0"/>
                <a:ea typeface="Trebuchet MS" pitchFamily="34" charset="0"/>
                <a:cs typeface="Trebuchet MS" pitchFamily="34" charset="0"/>
                <a:sym typeface="Trebuchet MS" pitchFamily="34" charset="0"/>
              </a:rPr>
            </a:br>
            <a:r>
              <a:rPr lang="tr-TR" sz="3900" smtClean="0">
                <a:solidFill>
                  <a:srgbClr val="424456"/>
                </a:solidFill>
                <a:latin typeface="Trebuchet MS" pitchFamily="34" charset="0"/>
                <a:ea typeface="Trebuchet MS" pitchFamily="34" charset="0"/>
                <a:cs typeface="Trebuchet MS" pitchFamily="34" charset="0"/>
                <a:sym typeface="Trebuchet MS" pitchFamily="34" charset="0"/>
              </a:rPr>
              <a:t>VE ULAŞABİLME SORUNU</a:t>
            </a:r>
            <a:endParaRPr lang="tr-TR" smtClean="0"/>
          </a:p>
        </p:txBody>
      </p:sp>
      <p:sp>
        <p:nvSpPr>
          <p:cNvPr id="22544" name="Rectangle 15"/>
          <p:cNvSpPr>
            <a:spLocks noGrp="1" noChangeArrowheads="1"/>
          </p:cNvSpPr>
          <p:nvPr>
            <p:ph idx="1"/>
          </p:nvPr>
        </p:nvSpPr>
        <p:spPr>
          <a:xfrm>
            <a:off x="649288" y="3198813"/>
            <a:ext cx="11704637" cy="6149975"/>
          </a:xfrm>
        </p:spPr>
        <p:txBody>
          <a:bodyPr lIns="126435" tIns="72248" rIns="126435" bIns="72248" anchor="t"/>
          <a:lstStyle/>
          <a:p>
            <a:pPr marL="523875" indent="-414338" defTabSz="1300163" eaLnBrk="1">
              <a:lnSpc>
                <a:spcPct val="90000"/>
              </a:lnSpc>
              <a:spcBef>
                <a:spcPts val="300"/>
              </a:spcBef>
              <a:buClr>
                <a:srgbClr val="A04DA3"/>
              </a:buClr>
              <a:buFont typeface="Georgia" pitchFamily="18" charset="0"/>
              <a:buChar char="•"/>
            </a:pPr>
            <a:r>
              <a:rPr lang="tr-TR" sz="4500" dirty="0" smtClean="0">
                <a:latin typeface="Georgia" pitchFamily="18" charset="0"/>
                <a:ea typeface="Georgia" pitchFamily="18" charset="0"/>
                <a:cs typeface="Georgia" pitchFamily="18" charset="0"/>
                <a:sym typeface="Georgia" pitchFamily="18" charset="0"/>
              </a:rPr>
              <a:t>mahremiyet ve gizliliğinin sağlanması amacıyla hasta bilgilerinin kayda girilmediği yada erişiminin sınırlandığı durumlarda o kayıtlara erişmenin gerektiği örneğin, acil durumlarda yaratacağı sonuçlar hasta adına olumsuz sonuca yol açabilir.</a:t>
            </a:r>
            <a:endParaRPr lang="tr-TR" dirty="0" smtClean="0"/>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3555"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23556"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3557"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3558"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3559"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3560"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3561"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3562"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3563"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23564"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23565"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23566"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23568" name="Rectangle 15"/>
          <p:cNvSpPr>
            <a:spLocks noGrp="1" noChangeArrowheads="1"/>
          </p:cNvSpPr>
          <p:nvPr>
            <p:ph idx="1"/>
          </p:nvPr>
        </p:nvSpPr>
        <p:spPr>
          <a:xfrm>
            <a:off x="649288" y="3198813"/>
            <a:ext cx="11704637" cy="6149975"/>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Bu kaygıları gidermek için önerilenler arasında hastanın saklı tuttuğu bilgiyi cüzdanındaki bir kartta taşıması yada acilde kullanılmak üzere hekimin hasta için ayrı özel bir dosya açması gibi önlemler de bulunmaktadır.Hastanın bazı tıbbi bilgileri kayda geçirmeme isteği olabilir ki,bu istek de aynı bağlamda sıkıntılı sonuçlara yol açabilir.</a:t>
            </a:r>
            <a:endParaRPr lang="tr-TR" smtClean="0"/>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5603"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25604"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5605"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5606"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5607"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5608"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5609"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5610"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5611"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25612"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25613"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25614"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25616" name="Rectangle 15"/>
          <p:cNvSpPr>
            <a:spLocks noGrp="1" noChangeArrowheads="1"/>
          </p:cNvSpPr>
          <p:nvPr>
            <p:ph idx="1"/>
          </p:nvPr>
        </p:nvSpPr>
        <p:spPr>
          <a:xfrm>
            <a:off x="649288" y="3198813"/>
            <a:ext cx="11704637" cy="6149975"/>
          </a:xfrm>
        </p:spPr>
        <p:txBody>
          <a:bodyPr lIns="126435" tIns="72248" rIns="126435" bIns="72248" anchor="t"/>
          <a:lstStyle/>
          <a:p>
            <a:pPr marL="230188" indent="-120650" defTabSz="1300163" eaLnBrk="1">
              <a:spcBef>
                <a:spcPts val="300"/>
              </a:spcBef>
              <a:buSzTx/>
              <a:buFontTx/>
              <a:buNone/>
            </a:pPr>
            <a:r>
              <a:rPr lang="tr-TR" sz="3900" smtClean="0">
                <a:latin typeface="Georgia" pitchFamily="18" charset="0"/>
                <a:ea typeface="Georgia" pitchFamily="18" charset="0"/>
                <a:cs typeface="Georgia" pitchFamily="18" charset="0"/>
                <a:sym typeface="Georgia" pitchFamily="18" charset="0"/>
              </a:rPr>
              <a:t>Hastanın etkili tedavisi için ilgili kişilerin </a:t>
            </a:r>
          </a:p>
          <a:p>
            <a:pPr marL="230188" indent="-1206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En kısa sürede</a:t>
            </a:r>
          </a:p>
          <a:p>
            <a:pPr marL="230188" indent="-1206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En doğru bilgiye </a:t>
            </a:r>
          </a:p>
          <a:p>
            <a:pPr marL="230188" indent="-120650" defTabSz="1300163" eaLnBrk="1">
              <a:spcBef>
                <a:spcPts val="300"/>
              </a:spcBef>
              <a:buSzTx/>
              <a:buFontTx/>
              <a:buNone/>
            </a:pPr>
            <a:r>
              <a:rPr lang="tr-TR" sz="3900" smtClean="0">
                <a:latin typeface="Georgia" pitchFamily="18" charset="0"/>
                <a:ea typeface="Georgia" pitchFamily="18" charset="0"/>
                <a:cs typeface="Georgia" pitchFamily="18" charset="0"/>
                <a:sym typeface="Georgia" pitchFamily="18" charset="0"/>
              </a:rPr>
              <a:t>ulaşabilmesi önemlidir.</a:t>
            </a:r>
          </a:p>
          <a:p>
            <a:pPr marL="230188" indent="-120650" defTabSz="1300163" eaLnBrk="1">
              <a:spcBef>
                <a:spcPts val="300"/>
              </a:spcBef>
              <a:buSzTx/>
              <a:buFontTx/>
              <a:buNone/>
            </a:pPr>
            <a:endParaRPr lang="tr-TR" sz="3900" smtClean="0">
              <a:latin typeface="Georgia" pitchFamily="18" charset="0"/>
              <a:ea typeface="Georgia" pitchFamily="18" charset="0"/>
              <a:cs typeface="Georgia" pitchFamily="18" charset="0"/>
              <a:sym typeface="Georgia" pitchFamily="18" charset="0"/>
            </a:endParaRPr>
          </a:p>
          <a:p>
            <a:pPr marL="230188" indent="-120650" defTabSz="1300163" eaLnBrk="1">
              <a:spcBef>
                <a:spcPts val="300"/>
              </a:spcBef>
              <a:buSzTx/>
              <a:buFontTx/>
              <a:buNone/>
            </a:pPr>
            <a:r>
              <a:rPr lang="tr-TR" sz="3900" smtClean="0">
                <a:latin typeface="Georgia" pitchFamily="18" charset="0"/>
                <a:ea typeface="Georgia" pitchFamily="18" charset="0"/>
                <a:cs typeface="Georgia" pitchFamily="18" charset="0"/>
                <a:sym typeface="Georgia" pitchFamily="18" charset="0"/>
              </a:rPr>
              <a:t>İlgisiz kişilerin bu bilgilere erişimi engellenmelidir.</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6627"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26628"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6629"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6630"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6631"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6632"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6633"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6634"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6635"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26636"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26637"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26638"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26640" name="Rectangle 15"/>
          <p:cNvSpPr>
            <a:spLocks noGrp="1" noChangeArrowheads="1"/>
          </p:cNvSpPr>
          <p:nvPr>
            <p:ph idx="1"/>
          </p:nvPr>
        </p:nvSpPr>
        <p:spPr>
          <a:xfrm>
            <a:off x="1625600" y="2708275"/>
            <a:ext cx="11053763" cy="6394450"/>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solidFill>
                  <a:srgbClr val="53548A"/>
                </a:solidFill>
                <a:latin typeface="Georgia" pitchFamily="18" charset="0"/>
                <a:ea typeface="Georgia" pitchFamily="18" charset="0"/>
                <a:cs typeface="Georgia" pitchFamily="18" charset="0"/>
                <a:sym typeface="Georgia" pitchFamily="18" charset="0"/>
              </a:rPr>
              <a:t>Hasta gizliliğine sağlık kurumunun vereceği önem, kapsamlı bir gizlilik politikası içinde yer almalıdır. </a:t>
            </a:r>
          </a:p>
          <a:p>
            <a:pPr marL="471488" indent="-361950" defTabSz="1300163" eaLnBrk="1">
              <a:spcBef>
                <a:spcPts val="300"/>
              </a:spcBef>
              <a:buClr>
                <a:srgbClr val="A04DA3"/>
              </a:buClr>
              <a:buFont typeface="Georgia" pitchFamily="18" charset="0"/>
              <a:buChar char="•"/>
            </a:pPr>
            <a:r>
              <a:rPr lang="tr-TR" sz="3900" smtClean="0">
                <a:solidFill>
                  <a:srgbClr val="53548A"/>
                </a:solidFill>
                <a:latin typeface="Georgia" pitchFamily="18" charset="0"/>
                <a:ea typeface="Georgia" pitchFamily="18" charset="0"/>
                <a:cs typeface="Georgia" pitchFamily="18" charset="0"/>
                <a:sym typeface="Georgia" pitchFamily="18" charset="0"/>
              </a:rPr>
              <a:t>Bu politika personel kuralları, uygulama ve disiplin kuralları, bilgilere erişme, güvenlik özelliği, sorumluluk, gizliliğin sınırları, risk değerlendirme yöntemleri, tarafların sorumlulukları gibi unsurları kapsamalıdır. </a:t>
            </a:r>
            <a:endParaRPr lang="tr-TR" smtClean="0"/>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7651"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27652"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7653"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27654"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27655"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7656"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27657"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7658"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27659"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27660"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27661"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27662"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27664" name="Rectangle 15"/>
          <p:cNvSpPr>
            <a:spLocks noGrp="1" noChangeArrowheads="1"/>
          </p:cNvSpPr>
          <p:nvPr>
            <p:ph idx="1"/>
          </p:nvPr>
        </p:nvSpPr>
        <p:spPr>
          <a:xfrm>
            <a:off x="1625600" y="2816225"/>
            <a:ext cx="11053763" cy="6394450"/>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solidFill>
                  <a:srgbClr val="53548A"/>
                </a:solidFill>
                <a:latin typeface="Georgia" pitchFamily="18" charset="0"/>
                <a:ea typeface="Georgia" pitchFamily="18" charset="0"/>
                <a:cs typeface="Georgia" pitchFamily="18" charset="0"/>
                <a:sym typeface="Georgia" pitchFamily="18" charset="0"/>
              </a:rPr>
              <a:t>Tıpta gizliliği korumanın en önemli yöntemi hasta mahremiyeti ve gizliliğinin bir hasta hakkı olarak benimseyen sağlık çalışanlarının varlığıdır. </a:t>
            </a:r>
          </a:p>
          <a:p>
            <a:pPr marL="471488" indent="-361950" defTabSz="1300163" eaLnBrk="1">
              <a:spcBef>
                <a:spcPts val="300"/>
              </a:spcBef>
              <a:buClr>
                <a:srgbClr val="A04DA3"/>
              </a:buClr>
              <a:buFont typeface="Georgia" pitchFamily="18" charset="0"/>
              <a:buChar char="•"/>
            </a:pPr>
            <a:r>
              <a:rPr lang="tr-TR" sz="3900" smtClean="0">
                <a:solidFill>
                  <a:srgbClr val="53548A"/>
                </a:solidFill>
                <a:latin typeface="Georgia" pitchFamily="18" charset="0"/>
                <a:ea typeface="Georgia" pitchFamily="18" charset="0"/>
                <a:cs typeface="Georgia" pitchFamily="18" charset="0"/>
                <a:sym typeface="Georgia" pitchFamily="18" charset="0"/>
              </a:rPr>
              <a:t>Her düzeydeki sağlık çalışanı bu konuda yükümlülük taşımaktadır. </a:t>
            </a:r>
            <a:endParaRPr lang="tr-TR" smtClean="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4099"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4100"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4101"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4102"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4103"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4104"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4105"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4106"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4107"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4108"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4109"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4110"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4112" name="Rectangle 15"/>
          <p:cNvSpPr>
            <a:spLocks noGrp="1" noChangeArrowheads="1"/>
          </p:cNvSpPr>
          <p:nvPr>
            <p:ph idx="1"/>
          </p:nvPr>
        </p:nvSpPr>
        <p:spPr>
          <a:xfrm>
            <a:off x="1516063" y="2925763"/>
            <a:ext cx="11053762" cy="6392862"/>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solidFill>
                  <a:srgbClr val="53548A"/>
                </a:solidFill>
                <a:latin typeface="Georgia" pitchFamily="18" charset="0"/>
                <a:ea typeface="Georgia" pitchFamily="18" charset="0"/>
                <a:cs typeface="Georgia" pitchFamily="18" charset="0"/>
                <a:sym typeface="Georgia" pitchFamily="18" charset="0"/>
              </a:rPr>
              <a:t>Kendi bireyselliğini ilgilendiren ve sır olarak başkalarının duymasını istemeyeceği özel bilgileri kişi eğer karşı tarafa açıklayabiliyorsa bunun anlamı karşı tarafa duyulan sonsuz güvendir.</a:t>
            </a:r>
            <a:endParaRPr lang="tr-TR" smtClean="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5123"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5124"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5125"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5126"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5127"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5128"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5129"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5130"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5131"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5132"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5133"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5134"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5136" name="Rectangle 15"/>
          <p:cNvSpPr>
            <a:spLocks noGrp="1" noChangeArrowheads="1"/>
          </p:cNvSpPr>
          <p:nvPr>
            <p:ph idx="1"/>
          </p:nvPr>
        </p:nvSpPr>
        <p:spPr>
          <a:xfrm>
            <a:off x="1625600" y="3359150"/>
            <a:ext cx="11053763" cy="6394450"/>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solidFill>
                  <a:srgbClr val="53548A"/>
                </a:solidFill>
                <a:latin typeface="Georgia" pitchFamily="18" charset="0"/>
                <a:ea typeface="Georgia" pitchFamily="18" charset="0"/>
                <a:cs typeface="Georgia" pitchFamily="18" charset="0"/>
                <a:sym typeface="Georgia" pitchFamily="18" charset="0"/>
              </a:rPr>
              <a:t>Hekim-hasta ilişkisi içerisinde de böylesi bir güvenin varlığı kaçınılmazdır. Gizlilik hekim-hasta ilişkisinde olmazsa olmaz etik ögelerden biridir.</a:t>
            </a:r>
            <a:endParaRPr lang="tr-TR" smtClean="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6147"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6148"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6149"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6150"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6151"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6152"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6153"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6154"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6155"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6156"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6157"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6158"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6160" name="Rectangle 15"/>
          <p:cNvSpPr>
            <a:spLocks noGrp="1" noChangeArrowheads="1"/>
          </p:cNvSpPr>
          <p:nvPr>
            <p:ph idx="1"/>
          </p:nvPr>
        </p:nvSpPr>
        <p:spPr>
          <a:xfrm>
            <a:off x="1516063" y="3359150"/>
            <a:ext cx="11053762" cy="6394450"/>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solidFill>
                  <a:srgbClr val="53548A"/>
                </a:solidFill>
                <a:latin typeface="Georgia" pitchFamily="18" charset="0"/>
                <a:ea typeface="Georgia" pitchFamily="18" charset="0"/>
                <a:cs typeface="Georgia" pitchFamily="18" charset="0"/>
                <a:sym typeface="Georgia" pitchFamily="18" charset="0"/>
              </a:rPr>
              <a:t>Hekim ile hasta arasında açıkça konuşulmamış olsa bile üstü örtük olarak kişisel bilgilerin gizli tutulacağı bir tür “sözleşme” şeklinde tıpta yer alır. </a:t>
            </a:r>
            <a:endParaRPr lang="tr-TR" smtClean="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7171"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7172"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7173"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7174"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7175"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7176"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7177"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7178"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7179"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7180"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7181"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7182"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7184" name="Rectangle 15"/>
          <p:cNvSpPr>
            <a:spLocks noGrp="1" noChangeArrowheads="1"/>
          </p:cNvSpPr>
          <p:nvPr>
            <p:ph idx="1"/>
          </p:nvPr>
        </p:nvSpPr>
        <p:spPr>
          <a:xfrm>
            <a:off x="812800" y="2641600"/>
            <a:ext cx="11053763" cy="6392863"/>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solidFill>
                  <a:srgbClr val="53548A"/>
                </a:solidFill>
                <a:latin typeface="Georgia" pitchFamily="18" charset="0"/>
                <a:ea typeface="Georgia" pitchFamily="18" charset="0"/>
                <a:cs typeface="Georgia" pitchFamily="18" charset="0"/>
                <a:sym typeface="Georgia" pitchFamily="18" charset="0"/>
              </a:rPr>
              <a:t>Etik değer ve ilkeler doğrultusunda bilinir ki, hekim hasta arasında geçen konuşmalar üçüncü kişilere aktarılmaz.</a:t>
            </a:r>
            <a:endParaRPr lang="tr-TR" smtClean="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8195"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8196"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8197"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8198"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8199"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8200"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8201"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8202"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8203"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8204"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8205"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8206"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8208" name="Rectangle 15"/>
          <p:cNvSpPr>
            <a:spLocks noGrp="1" noChangeArrowheads="1"/>
          </p:cNvSpPr>
          <p:nvPr>
            <p:ph idx="1"/>
          </p:nvPr>
        </p:nvSpPr>
        <p:spPr>
          <a:xfrm>
            <a:off x="508000" y="2133600"/>
            <a:ext cx="10620375" cy="6931025"/>
          </a:xfrm>
        </p:spPr>
        <p:txBody>
          <a:bodyPr lIns="126435" tIns="72248" rIns="126435" bIns="72248" anchor="t"/>
          <a:lstStyle/>
          <a:p>
            <a:pPr marL="385763" indent="-276225" algn="just" defTabSz="1300163" eaLnBrk="1">
              <a:lnSpc>
                <a:spcPct val="80000"/>
              </a:lnSpc>
              <a:spcBef>
                <a:spcPts val="300"/>
              </a:spcBef>
              <a:buClr>
                <a:srgbClr val="A04DA3"/>
              </a:buClr>
              <a:buFont typeface="Georgia" pitchFamily="18" charset="0"/>
              <a:buChar char="•"/>
            </a:pPr>
            <a:r>
              <a:rPr lang="tr-TR" sz="4500" smtClean="0">
                <a:latin typeface="Georgia" pitchFamily="18" charset="0"/>
                <a:ea typeface="Georgia" pitchFamily="18" charset="0"/>
                <a:cs typeface="Georgia" pitchFamily="18" charset="0"/>
                <a:sym typeface="Georgia" pitchFamily="18" charset="0"/>
              </a:rPr>
              <a:t>Mahremiyet, bireyin maddi ve manevi değerler bütünlüğünü ve kişisel bilgilerine birisinin izinsizce girmesini kontrol edebilmesidir.</a:t>
            </a:r>
          </a:p>
          <a:p>
            <a:pPr marL="385763" indent="-276225" algn="just" defTabSz="1300163" eaLnBrk="1">
              <a:lnSpc>
                <a:spcPct val="80000"/>
              </a:lnSpc>
              <a:spcBef>
                <a:spcPts val="300"/>
              </a:spcBef>
              <a:buSzTx/>
              <a:buFontTx/>
              <a:buNone/>
            </a:pPr>
            <a:endParaRPr lang="tr-TR" sz="4500" smtClean="0">
              <a:latin typeface="Georgia" pitchFamily="18" charset="0"/>
              <a:ea typeface="Georgia" pitchFamily="18" charset="0"/>
              <a:cs typeface="Georgia" pitchFamily="18" charset="0"/>
              <a:sym typeface="Georgia" pitchFamily="18" charset="0"/>
            </a:endParaRPr>
          </a:p>
          <a:p>
            <a:pPr marL="385763" indent="-276225" algn="just" defTabSz="1300163" eaLnBrk="1">
              <a:lnSpc>
                <a:spcPct val="80000"/>
              </a:lnSpc>
              <a:spcBef>
                <a:spcPts val="300"/>
              </a:spcBef>
              <a:buClr>
                <a:srgbClr val="A04DA3"/>
              </a:buClr>
              <a:buFont typeface="Georgia" pitchFamily="18" charset="0"/>
              <a:buChar char="•"/>
            </a:pPr>
            <a:r>
              <a:rPr lang="tr-TR" sz="4500" smtClean="0">
                <a:latin typeface="Georgia" pitchFamily="18" charset="0"/>
                <a:ea typeface="Georgia" pitchFamily="18" charset="0"/>
                <a:cs typeface="Georgia" pitchFamily="18" charset="0"/>
                <a:sym typeface="Georgia" pitchFamily="18" charset="0"/>
              </a:rPr>
              <a:t>Mahremiyet kavramı kişiye erişememe anlamına gelmekte olup en temel insan haklarından biridir. </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9219"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9220"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9221"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9222"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9223"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9224"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9225"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9226"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9227"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9228"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9229"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9230"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9232" name="Rectangle 15"/>
          <p:cNvSpPr>
            <a:spLocks noGrp="1" noChangeArrowheads="1"/>
          </p:cNvSpPr>
          <p:nvPr>
            <p:ph idx="1"/>
          </p:nvPr>
        </p:nvSpPr>
        <p:spPr>
          <a:xfrm>
            <a:off x="649288" y="3198813"/>
            <a:ext cx="11704637" cy="6149975"/>
          </a:xfrm>
        </p:spPr>
        <p:txBody>
          <a:bodyPr lIns="126435" tIns="72248" rIns="126435" bIns="72248" anchor="t"/>
          <a:lstStyle/>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Tıpta gizlilik konusu mahremiyetin doğal bir sonucudur.</a:t>
            </a:r>
          </a:p>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Gizlilik kişisel bilginin paylaşılması ve iki insan arasındaki güven ilişkisine bağlıdır.Gizlilik ilişkisi içerinde bir bilgi o kişinin ahlaki mülkiyeti içerisindedir.</a:t>
            </a:r>
          </a:p>
          <a:p>
            <a:pPr marL="471488" indent="-361950" defTabSz="1300163" eaLnBrk="1">
              <a:spcBef>
                <a:spcPts val="300"/>
              </a:spcBef>
              <a:buClr>
                <a:srgbClr val="A04DA3"/>
              </a:buClr>
              <a:buFont typeface="Georgia" pitchFamily="18" charset="0"/>
              <a:buChar char="•"/>
            </a:pPr>
            <a:r>
              <a:rPr lang="tr-TR" sz="3900" smtClean="0">
                <a:latin typeface="Georgia" pitchFamily="18" charset="0"/>
                <a:ea typeface="Georgia" pitchFamily="18" charset="0"/>
                <a:cs typeface="Georgia" pitchFamily="18" charset="0"/>
                <a:sym typeface="Georgia" pitchFamily="18" charset="0"/>
              </a:rPr>
              <a:t>Bazı ülkelerde hastanın gizliliği onun yasal mülkiyet haklarından biri olarak görülür.</a:t>
            </a:r>
            <a:endParaRPr lang="tr-TR" smtClean="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p:cNvSpPr>
          <p:nvPr/>
        </p:nvSpPr>
        <p:spPr bwMode="auto">
          <a:xfrm>
            <a:off x="0" y="520700"/>
            <a:ext cx="13004800" cy="119063"/>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0243" name="Rectangle 2"/>
          <p:cNvSpPr>
            <a:spLocks/>
          </p:cNvSpPr>
          <p:nvPr/>
        </p:nvSpPr>
        <p:spPr bwMode="auto">
          <a:xfrm>
            <a:off x="0" y="0"/>
            <a:ext cx="13004800" cy="441325"/>
          </a:xfrm>
          <a:prstGeom prst="rect">
            <a:avLst/>
          </a:prstGeom>
          <a:solidFill>
            <a:srgbClr val="424456"/>
          </a:solidFill>
          <a:ln w="50800" cap="rnd">
            <a:noFill/>
            <a:round/>
            <a:headEnd/>
            <a:tailEnd/>
          </a:ln>
        </p:spPr>
        <p:txBody>
          <a:bodyPr lIns="72248" tIns="72248" rIns="72248" bIns="72248" anchor="ctr"/>
          <a:lstStyle/>
          <a:p>
            <a:endParaRPr lang="tr-TR"/>
          </a:p>
        </p:txBody>
      </p:sp>
      <p:sp>
        <p:nvSpPr>
          <p:cNvPr id="10244" name="Rectangle 3"/>
          <p:cNvSpPr>
            <a:spLocks/>
          </p:cNvSpPr>
          <p:nvPr/>
        </p:nvSpPr>
        <p:spPr bwMode="auto">
          <a:xfrm>
            <a:off x="0" y="436563"/>
            <a:ext cx="13004800" cy="131762"/>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0245" name="Rectangle 4"/>
          <p:cNvSpPr>
            <a:spLocks/>
          </p:cNvSpPr>
          <p:nvPr/>
        </p:nvSpPr>
        <p:spPr bwMode="auto">
          <a:xfrm flipV="1">
            <a:off x="7693025" y="511175"/>
            <a:ext cx="5311775" cy="128588"/>
          </a:xfrm>
          <a:prstGeom prst="rect">
            <a:avLst/>
          </a:prstGeom>
          <a:solidFill>
            <a:srgbClr val="438086"/>
          </a:solidFill>
          <a:ln w="50800" cap="rnd">
            <a:noFill/>
            <a:round/>
            <a:headEnd/>
            <a:tailEnd/>
          </a:ln>
        </p:spPr>
        <p:txBody>
          <a:bodyPr lIns="72248" tIns="72248" rIns="72248" bIns="72248" anchor="ctr"/>
          <a:lstStyle/>
          <a:p>
            <a:endParaRPr lang="tr-TR"/>
          </a:p>
        </p:txBody>
      </p:sp>
      <p:sp>
        <p:nvSpPr>
          <p:cNvPr id="10246" name="Rectangle 5"/>
          <p:cNvSpPr>
            <a:spLocks/>
          </p:cNvSpPr>
          <p:nvPr/>
        </p:nvSpPr>
        <p:spPr bwMode="auto">
          <a:xfrm flipV="1">
            <a:off x="7693025" y="623888"/>
            <a:ext cx="5311775" cy="258762"/>
          </a:xfrm>
          <a:prstGeom prst="rect">
            <a:avLst/>
          </a:prstGeom>
          <a:solidFill>
            <a:srgbClr val="438086">
              <a:alpha val="50195"/>
            </a:srgbClr>
          </a:solidFill>
          <a:ln w="50800" cap="rnd">
            <a:noFill/>
            <a:round/>
            <a:headEnd/>
            <a:tailEnd/>
          </a:ln>
        </p:spPr>
        <p:txBody>
          <a:bodyPr lIns="72248" tIns="72248" rIns="72248" bIns="72248" anchor="ctr"/>
          <a:lstStyle/>
          <a:p>
            <a:endParaRPr lang="tr-TR"/>
          </a:p>
        </p:txBody>
      </p:sp>
      <p:sp>
        <p:nvSpPr>
          <p:cNvPr id="10247" name="AutoShape 6"/>
          <p:cNvSpPr>
            <a:spLocks/>
          </p:cNvSpPr>
          <p:nvPr/>
        </p:nvSpPr>
        <p:spPr bwMode="auto">
          <a:xfrm>
            <a:off x="7689850" y="706438"/>
            <a:ext cx="4356100" cy="396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0248" name="AutoShape 7"/>
          <p:cNvSpPr>
            <a:spLocks/>
          </p:cNvSpPr>
          <p:nvPr/>
        </p:nvSpPr>
        <p:spPr bwMode="auto">
          <a:xfrm>
            <a:off x="10487025" y="836613"/>
            <a:ext cx="2274888" cy="52387"/>
          </a:xfrm>
          <a:prstGeom prst="roundRect">
            <a:avLst>
              <a:gd name="adj" fmla="val 11718"/>
            </a:avLst>
          </a:prstGeom>
          <a:solidFill>
            <a:srgbClr val="000000">
              <a:alpha val="0"/>
            </a:srgbClr>
          </a:solidFill>
          <a:ln w="50800" cap="rnd">
            <a:noFill/>
            <a:round/>
            <a:headEnd/>
            <a:tailEnd/>
          </a:ln>
        </p:spPr>
        <p:txBody>
          <a:bodyPr lIns="72248" tIns="72248" rIns="72248" bIns="72248" anchor="ctr"/>
          <a:lstStyle/>
          <a:p>
            <a:endParaRPr lang="tr-TR"/>
          </a:p>
        </p:txBody>
      </p:sp>
      <p:sp>
        <p:nvSpPr>
          <p:cNvPr id="10249" name="Rectangle 8"/>
          <p:cNvSpPr>
            <a:spLocks/>
          </p:cNvSpPr>
          <p:nvPr/>
        </p:nvSpPr>
        <p:spPr bwMode="auto">
          <a:xfrm>
            <a:off x="12920663" y="-1588"/>
            <a:ext cx="80962"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0250" name="Rectangle 9"/>
          <p:cNvSpPr>
            <a:spLocks/>
          </p:cNvSpPr>
          <p:nvPr/>
        </p:nvSpPr>
        <p:spPr bwMode="auto">
          <a:xfrm>
            <a:off x="12861925" y="-1588"/>
            <a:ext cx="41275" cy="881063"/>
          </a:xfrm>
          <a:prstGeom prst="rect">
            <a:avLst/>
          </a:prstGeom>
          <a:solidFill>
            <a:srgbClr val="FFFFFF">
              <a:alpha val="65097"/>
            </a:srgbClr>
          </a:solidFill>
          <a:ln w="50800" cap="rnd">
            <a:noFill/>
            <a:round/>
            <a:headEnd/>
            <a:tailEnd/>
          </a:ln>
        </p:spPr>
        <p:txBody>
          <a:bodyPr lIns="72248" tIns="72248" rIns="72248" bIns="72248" anchor="ctr"/>
          <a:lstStyle/>
          <a:p>
            <a:endParaRPr lang="tr-TR"/>
          </a:p>
        </p:txBody>
      </p:sp>
      <p:sp>
        <p:nvSpPr>
          <p:cNvPr id="10251" name="Rectangle 10"/>
          <p:cNvSpPr>
            <a:spLocks/>
          </p:cNvSpPr>
          <p:nvPr/>
        </p:nvSpPr>
        <p:spPr bwMode="auto">
          <a:xfrm>
            <a:off x="12834938" y="-1588"/>
            <a:ext cx="12700" cy="881063"/>
          </a:xfrm>
          <a:prstGeom prst="rect">
            <a:avLst/>
          </a:prstGeom>
          <a:solidFill>
            <a:srgbClr val="FFFFFF">
              <a:alpha val="59999"/>
            </a:srgbClr>
          </a:solidFill>
          <a:ln w="50800" cap="rnd">
            <a:noFill/>
            <a:round/>
            <a:headEnd/>
            <a:tailEnd/>
          </a:ln>
        </p:spPr>
        <p:txBody>
          <a:bodyPr lIns="72248" tIns="72248" rIns="72248" bIns="72248" anchor="ctr"/>
          <a:lstStyle/>
          <a:p>
            <a:endParaRPr lang="tr-TR"/>
          </a:p>
        </p:txBody>
      </p:sp>
      <p:sp>
        <p:nvSpPr>
          <p:cNvPr id="10252" name="Rectangle 11"/>
          <p:cNvSpPr>
            <a:spLocks/>
          </p:cNvSpPr>
          <p:nvPr/>
        </p:nvSpPr>
        <p:spPr bwMode="auto">
          <a:xfrm>
            <a:off x="12765088" y="-1588"/>
            <a:ext cx="38100" cy="881063"/>
          </a:xfrm>
          <a:prstGeom prst="rect">
            <a:avLst/>
          </a:prstGeom>
          <a:solidFill>
            <a:srgbClr val="FFFFFF">
              <a:alpha val="39999"/>
            </a:srgbClr>
          </a:solidFill>
          <a:ln w="50800" cap="rnd">
            <a:noFill/>
            <a:round/>
            <a:headEnd/>
            <a:tailEnd/>
          </a:ln>
        </p:spPr>
        <p:txBody>
          <a:bodyPr lIns="72248" tIns="72248" rIns="72248" bIns="72248" anchor="ctr"/>
          <a:lstStyle/>
          <a:p>
            <a:endParaRPr lang="tr-TR"/>
          </a:p>
        </p:txBody>
      </p:sp>
      <p:sp>
        <p:nvSpPr>
          <p:cNvPr id="10253" name="Rectangle 12"/>
          <p:cNvSpPr>
            <a:spLocks/>
          </p:cNvSpPr>
          <p:nvPr/>
        </p:nvSpPr>
        <p:spPr bwMode="auto">
          <a:xfrm>
            <a:off x="12679363" y="0"/>
            <a:ext cx="77787" cy="831850"/>
          </a:xfrm>
          <a:prstGeom prst="rect">
            <a:avLst/>
          </a:prstGeom>
          <a:solidFill>
            <a:srgbClr val="FFFFFF">
              <a:alpha val="20000"/>
            </a:srgbClr>
          </a:solidFill>
          <a:ln w="50800" cap="rnd">
            <a:noFill/>
            <a:round/>
            <a:headEnd/>
            <a:tailEnd/>
          </a:ln>
        </p:spPr>
        <p:txBody>
          <a:bodyPr lIns="72248" tIns="72248" rIns="72248" bIns="72248" anchor="ctr"/>
          <a:lstStyle/>
          <a:p>
            <a:endParaRPr lang="tr-TR"/>
          </a:p>
        </p:txBody>
      </p:sp>
      <p:sp>
        <p:nvSpPr>
          <p:cNvPr id="10254" name="Rectangle 13"/>
          <p:cNvSpPr>
            <a:spLocks/>
          </p:cNvSpPr>
          <p:nvPr/>
        </p:nvSpPr>
        <p:spPr bwMode="auto">
          <a:xfrm>
            <a:off x="12620625" y="0"/>
            <a:ext cx="11113" cy="831850"/>
          </a:xfrm>
          <a:prstGeom prst="rect">
            <a:avLst/>
          </a:prstGeom>
          <a:solidFill>
            <a:srgbClr val="FFFFFF">
              <a:alpha val="30196"/>
            </a:srgbClr>
          </a:solidFill>
          <a:ln w="50800" cap="rnd">
            <a:noFill/>
            <a:round/>
            <a:headEnd/>
            <a:tailEnd/>
          </a:ln>
        </p:spPr>
        <p:txBody>
          <a:bodyPr lIns="72248" tIns="72248" rIns="72248" bIns="72248" anchor="ctr"/>
          <a:lstStyle/>
          <a:p>
            <a:endParaRPr lang="tr-TR"/>
          </a:p>
        </p:txBody>
      </p:sp>
      <p:sp>
        <p:nvSpPr>
          <p:cNvPr id="10256" name="Rectangle 15"/>
          <p:cNvSpPr>
            <a:spLocks noGrp="1" noChangeArrowheads="1"/>
          </p:cNvSpPr>
          <p:nvPr>
            <p:ph idx="1"/>
          </p:nvPr>
        </p:nvSpPr>
        <p:spPr>
          <a:xfrm>
            <a:off x="649288" y="3198813"/>
            <a:ext cx="11704637" cy="6149975"/>
          </a:xfrm>
        </p:spPr>
        <p:txBody>
          <a:bodyPr lIns="126435" tIns="72248" rIns="126435" bIns="72248" anchor="t"/>
          <a:lstStyle/>
          <a:p>
            <a:pPr marL="384175" indent="-311150" defTabSz="1300163" eaLnBrk="1">
              <a:lnSpc>
                <a:spcPct val="90000"/>
              </a:lnSpc>
              <a:spcBef>
                <a:spcPts val="300"/>
              </a:spcBef>
              <a:buClr>
                <a:srgbClr val="A04DA3"/>
              </a:buClr>
              <a:buFont typeface="Georgia" pitchFamily="18" charset="0"/>
              <a:buChar char="•"/>
            </a:pPr>
            <a:r>
              <a:rPr lang="tr-TR" sz="5100" smtClean="0">
                <a:latin typeface="Georgia" pitchFamily="18" charset="0"/>
                <a:ea typeface="Georgia" pitchFamily="18" charset="0"/>
                <a:cs typeface="Georgia" pitchFamily="18" charset="0"/>
                <a:sym typeface="Georgia" pitchFamily="18" charset="0"/>
              </a:rPr>
              <a:t>Paylaştığımız her bilgi ve biriyle ne paylaştığımız; başkalarıyla ilişkilerimizi tanımlayan sürekli seçici işlemlerdir.</a:t>
            </a:r>
          </a:p>
          <a:p>
            <a:pPr marL="384175" indent="-311150" defTabSz="1300163" eaLnBrk="1">
              <a:lnSpc>
                <a:spcPct val="90000"/>
              </a:lnSpc>
              <a:spcBef>
                <a:spcPts val="300"/>
              </a:spcBef>
              <a:buSzTx/>
              <a:buFontTx/>
              <a:buNone/>
            </a:pPr>
            <a:endParaRPr lang="tr-TR" sz="5100" smtClean="0">
              <a:latin typeface="Georgia" pitchFamily="18" charset="0"/>
              <a:ea typeface="Georgia" pitchFamily="18" charset="0"/>
              <a:cs typeface="Georgia" pitchFamily="18" charset="0"/>
              <a:sym typeface="Georgia" pitchFamily="18" charset="0"/>
            </a:endParaRPr>
          </a:p>
          <a:p>
            <a:pPr marL="384175" indent="-311150" defTabSz="1300163" eaLnBrk="1">
              <a:lnSpc>
                <a:spcPct val="90000"/>
              </a:lnSpc>
              <a:spcBef>
                <a:spcPts val="300"/>
              </a:spcBef>
              <a:buClr>
                <a:srgbClr val="A04DA3"/>
              </a:buClr>
              <a:buFont typeface="Georgia" pitchFamily="18" charset="0"/>
              <a:buChar char="•"/>
            </a:pPr>
            <a:r>
              <a:rPr lang="tr-TR" sz="5100" smtClean="0">
                <a:latin typeface="Georgia" pitchFamily="18" charset="0"/>
                <a:ea typeface="Georgia" pitchFamily="18" charset="0"/>
                <a:cs typeface="Georgia" pitchFamily="18" charset="0"/>
                <a:sym typeface="Georgia" pitchFamily="18" charset="0"/>
              </a:rPr>
              <a:t>Çoğumuzun yalnızca kendimizde kalmasını istediğimiz bilgi, düşünce ve değerlerimiz vardır</a:t>
            </a:r>
            <a:endParaRPr lang="tr-TR" smtClean="0"/>
          </a:p>
        </p:txBody>
      </p:sp>
    </p:spTree>
  </p:cSld>
  <p:clrMapOvr>
    <a:masterClrMapping/>
  </p:clrMapOvr>
  <p:transition spd="med"/>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TotalTime>
  <Words>771</Words>
  <Application>Microsoft Office PowerPoint</Application>
  <PresentationFormat>Özel</PresentationFormat>
  <Paragraphs>60</Paragraphs>
  <Slides>25</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25</vt:i4>
      </vt:variant>
    </vt:vector>
  </HeadingPairs>
  <TitlesOfParts>
    <vt:vector size="33" baseType="lpstr">
      <vt:lpstr>Arial</vt:lpstr>
      <vt:lpstr>Century Gothic</vt:lpstr>
      <vt:lpstr>Chalkboard SE</vt:lpstr>
      <vt:lpstr>Georgia</vt:lpstr>
      <vt:lpstr>Helvetica Light</vt:lpstr>
      <vt:lpstr>Trebuchet MS</vt:lpstr>
      <vt:lpstr>Wingdings 3</vt:lpstr>
      <vt:lpstr>Duman</vt:lpstr>
      <vt:lpstr>SAĞLIK HİZMETLERİNDE MAHREMİYET VE SIR SAKLAMA YÜKÜMLÜLÜĞÜ </vt:lpstr>
      <vt:lpstr>HASTA SIRRI / GİZLİLİK</vt:lpstr>
      <vt:lpstr>PowerPoint Sunusu</vt:lpstr>
      <vt:lpstr>PowerPoint Sunusu</vt:lpstr>
      <vt:lpstr>PowerPoint Sunusu</vt:lpstr>
      <vt:lpstr>PowerPoint Sunusu</vt:lpstr>
      <vt:lpstr>PowerPoint Sunusu</vt:lpstr>
      <vt:lpstr>PowerPoint Sunusu</vt:lpstr>
      <vt:lpstr>PowerPoint Sunusu</vt:lpstr>
      <vt:lpstr>PowerPoint Sunusu</vt:lpstr>
      <vt:lpstr>Mahremiyet </vt:lpstr>
      <vt:lpstr>PowerPoint Sunusu</vt:lpstr>
      <vt:lpstr>PowerPoint Sunusu</vt:lpstr>
      <vt:lpstr>PowerPoint Sunusu</vt:lpstr>
      <vt:lpstr>TIBBİ KAYITLAR</vt:lpstr>
      <vt:lpstr>PowerPoint Sunusu</vt:lpstr>
      <vt:lpstr>PowerPoint Sunusu</vt:lpstr>
      <vt:lpstr>PowerPoint Sunusu</vt:lpstr>
      <vt:lpstr>PowerPoint Sunusu</vt:lpstr>
      <vt:lpstr>PowerPoint Sunusu</vt:lpstr>
      <vt:lpstr>TIBBİ KAYITLARIN MAHREMİYETİ  VE ULAŞABİLME SORUNU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SAĞLIK HİZMETLERİNDE MAHREMİYET VE SIR SAKLAMA YÜKÜMLÜLÜĞÜ</dc:title>
  <dc:creator>ACER</dc:creator>
  <cp:lastModifiedBy>Zeynep Köksal</cp:lastModifiedBy>
  <cp:revision>4</cp:revision>
  <dcterms:modified xsi:type="dcterms:W3CDTF">2018-03-02T11:53:11Z</dcterms:modified>
</cp:coreProperties>
</file>