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97" r:id="rId6"/>
    <p:sldId id="299" r:id="rId7"/>
    <p:sldId id="301" r:id="rId8"/>
    <p:sldId id="303" r:id="rId9"/>
    <p:sldId id="307" r:id="rId10"/>
    <p:sldId id="327" r:id="rId11"/>
    <p:sldId id="331" r:id="rId12"/>
    <p:sldId id="332" r:id="rId13"/>
  </p:sldIdLst>
  <p:sldSz cx="12192000" cy="6858000"/>
  <p:notesSz cx="6858000" cy="9144000"/>
  <p:custShowLst>
    <p:custShow name="Özel Gösteri 1" id="0">
      <p:sldLst>
        <p:sld r:id="rId2"/>
        <p:sld r:id="rId3"/>
        <p:sld r:id="rId4"/>
        <p:sld r:id="rId5"/>
        <p:sld r:id="rId6"/>
        <p:sld r:id="rId7"/>
        <p:sld r:id="rId8"/>
        <p:sld r:id="rId9"/>
        <p:sld r:id="rId10"/>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16.11.2021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2514600"/>
            <a:ext cx="8915399" cy="1167063"/>
          </a:xfrm>
        </p:spPr>
        <p:txBody>
          <a:bodyPr>
            <a:normAutofit/>
          </a:bodyPr>
          <a:lstStyle/>
          <a:p>
            <a:pPr algn="ctr"/>
            <a:r>
              <a:rPr lang="tr-TR" sz="3200" b="1" dirty="0"/>
              <a:t>BAĞLANMA KURAMI</a:t>
            </a:r>
            <a:endParaRPr lang="tr-TR" sz="3200" dirty="0"/>
          </a:p>
        </p:txBody>
      </p:sp>
      <p:sp>
        <p:nvSpPr>
          <p:cNvPr id="3" name="Alt Başlık 2"/>
          <p:cNvSpPr>
            <a:spLocks noGrp="1"/>
          </p:cNvSpPr>
          <p:nvPr>
            <p:ph type="subTitle" idx="1"/>
          </p:nvPr>
        </p:nvSpPr>
        <p:spPr/>
        <p:txBody>
          <a:bodyPr>
            <a:normAutofit/>
          </a:bodyPr>
          <a:lstStyle/>
          <a:p>
            <a:pPr algn="r"/>
            <a:r>
              <a:rPr lang="tr-TR" sz="2400" dirty="0"/>
              <a:t>Arş. Gör. Dr. Münevver ERYALÇIN</a:t>
            </a:r>
          </a:p>
          <a:p>
            <a:pPr algn="r"/>
            <a:endParaRPr lang="tr-TR" dirty="0"/>
          </a:p>
        </p:txBody>
      </p:sp>
    </p:spTree>
    <p:extLst>
      <p:ext uri="{BB962C8B-B14F-4D97-AF65-F5344CB8AC3E}">
        <p14:creationId xmlns:p14="http://schemas.microsoft.com/office/powerpoint/2010/main" val="3241225869"/>
      </p:ext>
    </p:extLst>
  </p:cSld>
  <p:clrMapOvr>
    <a:masterClrMapping/>
  </p:clrMapOvr>
  <p:transition>
    <p:pull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None/>
            </a:pPr>
            <a:r>
              <a:rPr lang="tr-TR" sz="2800" i="1" dirty="0"/>
              <a:t>Kaygılı-kararsız bağlanmada </a:t>
            </a:r>
            <a:r>
              <a:rPr lang="tr-TR" sz="2800" dirty="0"/>
              <a:t>çocuğun gereksinimlerine karşılık bakım veren kişinin gereksinimleri karşılama bağlamında tutarsız davranışlar sergilediği ve bu gereksinimlere daha az yanıt verdiği görülmektedir. Bunun yanı sıra bakım veren kişinin çocuğun ihtiyaçlarına geç yanıt vermesi ve tam bir duygusal yakınlık göstermemesi durumunda bu bağlanma stilinin aktif olduğu belirlenmiştir</a:t>
            </a:r>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2589212" y="1295400"/>
            <a:ext cx="8915400" cy="4615822"/>
          </a:xfrm>
        </p:spPr>
        <p:txBody>
          <a:bodyPr>
            <a:normAutofit/>
          </a:bodyPr>
          <a:lstStyle/>
          <a:p>
            <a:r>
              <a:rPr lang="tr-TR" sz="2400" i="1" dirty="0"/>
              <a:t>Kaçınan bağlanmada</a:t>
            </a:r>
            <a:r>
              <a:rPr lang="tr-TR" sz="2400" dirty="0"/>
              <a:t> ise çocuklar ihtiyaç duyduklarında kendilerine bakım veren kişinin ihtiyaçlarını karşılayacağına ilişkin güven duymazlar. Bu çocuklar yabancı ortamlarda ayrılmaya karşı ilgisizlerdir, bakım veren kişiyle bir araya geldiklerinde ona yakın olmak için hiçbir çaba harcamazlar. Kaçınan bağlanan çocuklar bakım veren kişiye ilişkin olarak reddedici, ilgisiz, fiziksel ya da sözel olarak varlık göstermeyen, bedensel yakınlık kurma ihtiyacını geri çeviren bir algı içerisindedirler (Kuşçu Orhan, 2010, s. 70).</a:t>
            </a:r>
          </a:p>
          <a:p>
            <a:endParaRPr lang="tr-TR" sz="2400" dirty="0"/>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a:t>KAYNAKÇA</a:t>
            </a:r>
          </a:p>
          <a:p>
            <a:r>
              <a:rPr lang="tr-TR" dirty="0" err="1"/>
              <a:t>Ainsworth</a:t>
            </a:r>
            <a:r>
              <a:rPr lang="tr-TR" dirty="0"/>
              <a:t>, M.D.S. ve </a:t>
            </a:r>
            <a:r>
              <a:rPr lang="tr-TR" dirty="0" err="1"/>
              <a:t>Bowlby</a:t>
            </a:r>
            <a:r>
              <a:rPr lang="tr-TR" dirty="0"/>
              <a:t>, J. (1991). An </a:t>
            </a:r>
            <a:r>
              <a:rPr lang="tr-TR" dirty="0" err="1"/>
              <a:t>Ethological</a:t>
            </a:r>
            <a:r>
              <a:rPr lang="tr-TR" dirty="0"/>
              <a:t> </a:t>
            </a:r>
            <a:r>
              <a:rPr lang="tr-TR" dirty="0" err="1"/>
              <a:t>Approach</a:t>
            </a:r>
            <a:r>
              <a:rPr lang="tr-TR" dirty="0"/>
              <a:t> </a:t>
            </a:r>
            <a:r>
              <a:rPr lang="tr-TR" dirty="0" err="1"/>
              <a:t>to</a:t>
            </a:r>
            <a:r>
              <a:rPr lang="tr-TR" dirty="0"/>
              <a:t> </a:t>
            </a:r>
            <a:r>
              <a:rPr lang="tr-TR" dirty="0" err="1"/>
              <a:t>Personality</a:t>
            </a:r>
            <a:r>
              <a:rPr lang="tr-TR" dirty="0"/>
              <a:t> </a:t>
            </a:r>
            <a:r>
              <a:rPr lang="tr-TR" dirty="0" err="1"/>
              <a:t>Development</a:t>
            </a:r>
            <a:r>
              <a:rPr lang="tr-TR" dirty="0"/>
              <a:t>. </a:t>
            </a:r>
            <a:r>
              <a:rPr lang="tr-TR" i="1" dirty="0" err="1"/>
              <a:t>American</a:t>
            </a:r>
            <a:r>
              <a:rPr lang="tr-TR" i="1" dirty="0"/>
              <a:t> </a:t>
            </a:r>
            <a:r>
              <a:rPr lang="tr-TR" i="1" dirty="0" err="1"/>
              <a:t>Psychologist</a:t>
            </a:r>
            <a:r>
              <a:rPr lang="tr-TR" dirty="0"/>
              <a:t>, 46, 330-341.</a:t>
            </a:r>
          </a:p>
          <a:p>
            <a:r>
              <a:rPr lang="tr-TR" dirty="0" err="1"/>
              <a:t>Karateke</a:t>
            </a:r>
            <a:r>
              <a:rPr lang="tr-TR" dirty="0"/>
              <a:t>, B.(2010). Bağlanmanın Oluşu ve </a:t>
            </a:r>
            <a:r>
              <a:rPr lang="tr-TR" dirty="0" err="1"/>
              <a:t>Psikososyal</a:t>
            </a:r>
            <a:r>
              <a:rPr lang="tr-TR" dirty="0"/>
              <a:t> ve Bilişsel Gelişim Çerçevesinde Bağlanma. Tarık Solmuş (Ed.). </a:t>
            </a:r>
            <a:r>
              <a:rPr lang="tr-TR" i="1" dirty="0"/>
              <a:t>Bağlanma, Evlilik ve Aile Psikolojisi. </a:t>
            </a:r>
            <a:r>
              <a:rPr lang="tr-TR" dirty="0"/>
              <a:t>İstanbul: Sistem Yayıncılık. </a:t>
            </a:r>
          </a:p>
          <a:p>
            <a:endParaRPr lang="tr-TR" dirty="0"/>
          </a:p>
          <a:p>
            <a:r>
              <a:rPr lang="tr-TR" dirty="0"/>
              <a:t>Kuşçu Orhan, Ş. (2010). Bebeklerde ve Çocuklarda Bağlanma ve Ayrılma/Ayrılık Kaygısı. Tarık Solmuş (Ed.). </a:t>
            </a:r>
            <a:r>
              <a:rPr lang="tr-TR" i="1" dirty="0"/>
              <a:t>Bağlanma, Evlilik ve Aile Psikolojisi. </a:t>
            </a:r>
            <a:r>
              <a:rPr lang="tr-TR" dirty="0"/>
              <a:t>İstanbul: Sistem Yayıncılık.</a:t>
            </a:r>
          </a:p>
          <a:p>
            <a:r>
              <a:rPr lang="tr-TR" dirty="0" err="1"/>
              <a:t>Shaver</a:t>
            </a:r>
            <a:r>
              <a:rPr lang="tr-TR" dirty="0"/>
              <a:t>, P.R., </a:t>
            </a:r>
            <a:r>
              <a:rPr lang="tr-TR" dirty="0" err="1"/>
              <a:t>Mikulincer</a:t>
            </a:r>
            <a:r>
              <a:rPr lang="tr-TR" dirty="0"/>
              <a:t>, M. </a:t>
            </a:r>
            <a:r>
              <a:rPr lang="tr-TR" dirty="0" err="1"/>
              <a:t>and</a:t>
            </a:r>
            <a:r>
              <a:rPr lang="tr-TR" dirty="0"/>
              <a:t> </a:t>
            </a:r>
            <a:r>
              <a:rPr lang="tr-TR" dirty="0" err="1"/>
              <a:t>Feeney</a:t>
            </a:r>
            <a:r>
              <a:rPr lang="tr-TR" dirty="0"/>
              <a:t>, B.C. (2008). </a:t>
            </a:r>
            <a:r>
              <a:rPr lang="tr-TR" dirty="0" err="1"/>
              <a:t>What’s</a:t>
            </a:r>
            <a:r>
              <a:rPr lang="tr-TR" dirty="0"/>
              <a:t> </a:t>
            </a:r>
            <a:r>
              <a:rPr lang="tr-TR" dirty="0" err="1"/>
              <a:t>Love</a:t>
            </a:r>
            <a:r>
              <a:rPr lang="tr-TR" dirty="0"/>
              <a:t> Got </a:t>
            </a:r>
            <a:r>
              <a:rPr lang="tr-TR" dirty="0" err="1"/>
              <a:t>to</a:t>
            </a:r>
            <a:r>
              <a:rPr lang="tr-TR" dirty="0"/>
              <a:t> Do </a:t>
            </a:r>
            <a:r>
              <a:rPr lang="tr-TR" dirty="0" err="1"/>
              <a:t>with</a:t>
            </a:r>
            <a:r>
              <a:rPr lang="tr-TR" dirty="0"/>
              <a:t> </a:t>
            </a:r>
            <a:r>
              <a:rPr lang="tr-TR" dirty="0" err="1"/>
              <a:t>It</a:t>
            </a:r>
            <a:r>
              <a:rPr lang="tr-TR" dirty="0"/>
              <a:t>? </a:t>
            </a:r>
            <a:r>
              <a:rPr lang="tr-TR" dirty="0" err="1"/>
              <a:t>Insecurity</a:t>
            </a:r>
            <a:r>
              <a:rPr lang="tr-TR" dirty="0"/>
              <a:t> </a:t>
            </a:r>
            <a:r>
              <a:rPr lang="tr-TR" dirty="0" err="1"/>
              <a:t>and</a:t>
            </a:r>
            <a:r>
              <a:rPr lang="tr-TR" dirty="0"/>
              <a:t> </a:t>
            </a:r>
            <a:r>
              <a:rPr lang="tr-TR" dirty="0" err="1"/>
              <a:t>Anger</a:t>
            </a:r>
            <a:r>
              <a:rPr lang="tr-TR" dirty="0"/>
              <a:t> in </a:t>
            </a:r>
            <a:r>
              <a:rPr lang="tr-TR" dirty="0" err="1"/>
              <a:t>Attachment</a:t>
            </a:r>
            <a:r>
              <a:rPr lang="tr-TR" dirty="0"/>
              <a:t> </a:t>
            </a:r>
            <a:r>
              <a:rPr lang="tr-TR" dirty="0" err="1"/>
              <a:t>Relationship</a:t>
            </a:r>
            <a:r>
              <a:rPr lang="tr-TR" dirty="0"/>
              <a:t>. </a:t>
            </a:r>
            <a:r>
              <a:rPr lang="tr-TR" i="1" dirty="0" err="1"/>
              <a:t>Va</a:t>
            </a:r>
            <a:r>
              <a:rPr lang="tr-TR" i="1" dirty="0"/>
              <a:t>. J. </a:t>
            </a:r>
            <a:r>
              <a:rPr lang="tr-TR" i="1" dirty="0" err="1"/>
              <a:t>Soc</a:t>
            </a:r>
            <a:r>
              <a:rPr lang="tr-TR" i="1" dirty="0"/>
              <a:t>. </a:t>
            </a:r>
            <a:r>
              <a:rPr lang="tr-TR" i="1" dirty="0" err="1"/>
              <a:t>Pol’y</a:t>
            </a:r>
            <a:r>
              <a:rPr lang="tr-TR" i="1" dirty="0"/>
              <a:t> &amp; L</a:t>
            </a:r>
            <a:r>
              <a:rPr lang="tr-TR" dirty="0"/>
              <a:t>., 16, 491-513.</a:t>
            </a:r>
          </a:p>
          <a:p>
            <a:r>
              <a:rPr lang="tr-TR" dirty="0"/>
              <a:t>Soysal, A.Ş., Bodur, Ş., İşeri, E. Ve Şenol, S. (2005). Bebeklik Dönemindeki Bağlanma Sürecine Genel Bakış. </a:t>
            </a:r>
            <a:r>
              <a:rPr lang="tr-TR" i="1" dirty="0"/>
              <a:t>Klinik Psikiyatri</a:t>
            </a:r>
            <a:r>
              <a:rPr lang="tr-TR" dirty="0"/>
              <a:t>, 8, 88-99.</a:t>
            </a:r>
          </a:p>
          <a:p>
            <a:r>
              <a:rPr lang="tr-TR" dirty="0"/>
              <a:t>Soysal, A.Ş. ve İşeri, E. (2010). Bebeklerde Bağlanmanın Gelişimi ve Belirlenmesi/Değerlendirilmesi. Tarık Solmuş (Ed.). </a:t>
            </a:r>
            <a:r>
              <a:rPr lang="tr-TR" i="1" dirty="0"/>
              <a:t>Bağlanma, Evlilik ve Aile Psikolojisi. </a:t>
            </a:r>
            <a:r>
              <a:rPr lang="tr-TR" dirty="0"/>
              <a:t>İstanbul: Sistem Yayıncılık. </a:t>
            </a:r>
          </a:p>
          <a:p>
            <a:endParaRPr lang="tr-TR" dirty="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1332411"/>
            <a:ext cx="9767252" cy="5264332"/>
          </a:xfrm>
        </p:spPr>
        <p:txBody>
          <a:bodyPr>
            <a:normAutofit/>
          </a:bodyPr>
          <a:lstStyle/>
          <a:p>
            <a:pPr>
              <a:lnSpc>
                <a:spcPct val="200000"/>
              </a:lnSpc>
            </a:pPr>
            <a:r>
              <a:rPr lang="tr-TR" dirty="0"/>
              <a:t>Bağlanma teorisi yaşamın ilk döneminde ebeveyn-çocuk ilişkisinin psikolojik ve davranışsal etkilerini anlamak için geliştirilen bilimsel yaklaşımlardan biridir (</a:t>
            </a:r>
            <a:r>
              <a:rPr lang="tr-TR" dirty="0" err="1"/>
              <a:t>Shaver</a:t>
            </a:r>
            <a:r>
              <a:rPr lang="tr-TR" dirty="0"/>
              <a:t> ve ark., 2008, s. 492). Bu teoriye göre bebeğe bakım veren kişi ile bebek arasındaki bağlanma, bireyin gelecek yaşamındaki duygu, düşünce ve tutumlarını da etkilemektedir. İlk yıl içindeki anne-bebek ilişkisi bebeğin güvenli bağlanması ve yaşam boyu sürecek yeterliliğinin gelişimine temel teşkil etmektedir (Soysal ve İşeri, 2010, s. 28). </a:t>
            </a:r>
          </a:p>
        </p:txBody>
      </p:sp>
    </p:spTree>
    <p:extLst>
      <p:ext uri="{BB962C8B-B14F-4D97-AF65-F5344CB8AC3E}">
        <p14:creationId xmlns:p14="http://schemas.microsoft.com/office/powerpoint/2010/main"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2800" dirty="0">
                <a:latin typeface="Arial"/>
                <a:ea typeface="Calibri"/>
              </a:rPr>
              <a:t>Bebeğe bakım veren kişi bebeğin ihtiyaçlarına duyarlı oluyor ve tutarlı bir şekilde bebeğin tüm maddi ve manevi ihtiyaçlarını karşılıyorsa bebek ve anne arasında güvenli bir bağlanma ilişkisinin kurulacağından söz edilebilir.</a:t>
            </a:r>
            <a:endParaRPr lang="tr-TR" sz="2800" dirty="0"/>
          </a:p>
        </p:txBody>
      </p:sp>
    </p:spTree>
    <p:extLst>
      <p:ext uri="{BB962C8B-B14F-4D97-AF65-F5344CB8AC3E}">
        <p14:creationId xmlns:p14="http://schemas.microsoft.com/office/powerpoint/2010/main" val="2242693622"/>
      </p:ext>
    </p:extLst>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sz="3200" dirty="0" err="1"/>
              <a:t>Harlow’un</a:t>
            </a:r>
            <a:r>
              <a:rPr lang="tr-TR" sz="3200" dirty="0"/>
              <a:t> dört ana teorisine paralel olarak, doğumdan hemen sonra bebeklerdeki bağlanmanın; emme, yakalama, yutma, baş döndürme ve anneye yönelme şeklinde olduğu belirtilmektedir. Sekizinci haftada bebek bakım veren kişiye yönelmeye başlamakta, göz teması kurmakta ve diğer insanlara göre bakım veren kişiye daha fazla tepki vermektedir (Kaplan ve ark., 1994; </a:t>
            </a:r>
            <a:r>
              <a:rPr lang="tr-TR" sz="3200" dirty="0" err="1"/>
              <a:t>akt</a:t>
            </a:r>
            <a:r>
              <a:rPr lang="tr-TR" sz="3200" dirty="0"/>
              <a:t>. Soysal ve ark., 2005, s. 89). İki ve yedinci ayları kapsayan ikinci evre bağlanmanın oluşum aşaması olarak adlandırılır. Bebek sosyal tepkiler vermeye başlamaktadır.</a:t>
            </a:r>
          </a:p>
        </p:txBody>
      </p:sp>
    </p:spTree>
  </p:cSld>
  <p:clrMapOvr>
    <a:masterClrMapping/>
  </p:clrMapOvr>
  <p:transition>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Autofit/>
          </a:bodyPr>
          <a:lstStyle/>
          <a:p>
            <a:r>
              <a:rPr lang="tr-TR" sz="3600" dirty="0"/>
              <a:t>Yedinci ve yirmi dördüncü ayları kapsayan üçüncü evre ise ‘’açık seçik’’ bağlanma evresi olarak adlandırılmaktadır. Bu evrede bebek annesini bağlanma figürü olarak belirlemiştir. </a:t>
            </a:r>
          </a:p>
        </p:txBody>
      </p:sp>
    </p:spTree>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66750"/>
            <a:ext cx="8915400" cy="5244472"/>
          </a:xfrm>
        </p:spPr>
        <p:txBody>
          <a:bodyPr>
            <a:normAutofit/>
          </a:bodyPr>
          <a:lstStyle/>
          <a:p>
            <a:r>
              <a:rPr lang="tr-TR" sz="3200" dirty="0"/>
              <a:t>Ondan ayrıldığında gergindir ve onunla bir arada olduğunda rahatlamaktadır. Yirmi dördüncü ay ve sonrasında ise bebek annesinden ayrı ve bağımsız bir birey olduğunu anlamaktadır. ‘’Bebek bağlanma faaliyetlerinde bulunabileceği davranışları planlamaya başlar’’ (</a:t>
            </a:r>
            <a:r>
              <a:rPr lang="tr-TR" sz="3200" dirty="0" err="1"/>
              <a:t>Karateke</a:t>
            </a:r>
            <a:r>
              <a:rPr lang="tr-TR" sz="3200" dirty="0"/>
              <a:t>, 2010, s. 38).</a:t>
            </a:r>
          </a:p>
        </p:txBody>
      </p:sp>
    </p:spTree>
    <p:extLst>
      <p:ext uri="{BB962C8B-B14F-4D97-AF65-F5344CB8AC3E}">
        <p14:creationId xmlns:p14="http://schemas.microsoft.com/office/powerpoint/2010/main" val="697973570"/>
      </p:ext>
    </p:extLst>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66750"/>
            <a:ext cx="8915400" cy="5244472"/>
          </a:xfrm>
        </p:spPr>
        <p:txBody>
          <a:bodyPr>
            <a:normAutofit/>
          </a:bodyPr>
          <a:lstStyle/>
          <a:p>
            <a:r>
              <a:rPr lang="tr-TR" sz="3200" dirty="0"/>
              <a:t>Bebekliğin ilk haftalarında başlayan bağlanma süreci, çocuğa bakım veren kişiye olumlu tepkilerin verilmesi, bağlanma figürünün yanında rahatlama duygusu ve olumlu duygu ve davranışların tümünü içermektedir (Soysal ve ark., 2005, s. 88).</a:t>
            </a:r>
          </a:p>
        </p:txBody>
      </p:sp>
    </p:spTree>
    <p:extLst>
      <p:ext uri="{BB962C8B-B14F-4D97-AF65-F5344CB8AC3E}">
        <p14:creationId xmlns:p14="http://schemas.microsoft.com/office/powerpoint/2010/main" val="697973570"/>
      </p:ext>
    </p:extLst>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66750"/>
            <a:ext cx="8915400" cy="5244472"/>
          </a:xfrm>
        </p:spPr>
        <p:txBody>
          <a:bodyPr>
            <a:normAutofit lnSpcReduction="10000"/>
          </a:bodyPr>
          <a:lstStyle/>
          <a:p>
            <a:r>
              <a:rPr lang="tr-TR" sz="3200" dirty="0"/>
              <a:t>Bağlanma teorisine göre bebek, onun gereksinimlerini sağlayan bağlanma objesine yönelmektedir. Bu eğilim korku, öfke ve sıkıntı gibi negatif duyguları düzenlemeyi öğretmede çocuğa yardım ve koruma sağlayan güvenilir bir yetişkinin bulunmasını öngörmektedir. Bu yetişkin, çocuğun fiziksel ve sosyal dünyayı anlamasına yardım etmekte ve fiziksel becerilerinin gelişmesini sağlamaktadır (</a:t>
            </a:r>
            <a:r>
              <a:rPr lang="tr-TR" sz="3200" dirty="0" err="1"/>
              <a:t>Shaver</a:t>
            </a:r>
            <a:r>
              <a:rPr lang="tr-TR" sz="3200" dirty="0"/>
              <a:t> ve ark., 2008, s. 493).</a:t>
            </a:r>
          </a:p>
        </p:txBody>
      </p:sp>
    </p:spTree>
    <p:extLst>
      <p:ext uri="{BB962C8B-B14F-4D97-AF65-F5344CB8AC3E}">
        <p14:creationId xmlns:p14="http://schemas.microsoft.com/office/powerpoint/2010/main" val="697973570"/>
      </p:ext>
    </p:extLst>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66750"/>
            <a:ext cx="8915400" cy="5244472"/>
          </a:xfrm>
        </p:spPr>
        <p:txBody>
          <a:bodyPr>
            <a:normAutofit fontScale="85000" lnSpcReduction="10000"/>
          </a:bodyPr>
          <a:lstStyle/>
          <a:p>
            <a:r>
              <a:rPr lang="tr-TR" sz="3200" dirty="0"/>
              <a:t>Çocuğun kendisine bakım veren kişiyle kurduğu ilişkiler, bu ilişkilerin dinamikleri ve annelerinden ayrılan bebeklerin tepkileri </a:t>
            </a:r>
            <a:r>
              <a:rPr lang="tr-TR" sz="3200" dirty="0" err="1"/>
              <a:t>Bowlby</a:t>
            </a:r>
            <a:r>
              <a:rPr lang="tr-TR" sz="3200" dirty="0"/>
              <a:t> ve </a:t>
            </a:r>
            <a:r>
              <a:rPr lang="tr-TR" sz="3200" dirty="0" err="1"/>
              <a:t>Ainsworth</a:t>
            </a:r>
            <a:r>
              <a:rPr lang="tr-TR" sz="3200" dirty="0"/>
              <a:t> (1991) tarafından incelenmiş, araştırmalar sonucunda üç bağlanma stili belirlenmiştir. Bunlar:</a:t>
            </a:r>
          </a:p>
          <a:p>
            <a:r>
              <a:rPr lang="tr-TR" sz="3200" i="1" dirty="0"/>
              <a:t>Güvenli bağlanma,</a:t>
            </a:r>
            <a:r>
              <a:rPr lang="tr-TR" sz="3200" dirty="0"/>
              <a:t> çocuk ve bağlanma figürü arasındaki ilişkinin iyi olduğuna işaret etmektedir. Buna göre çocuğun her ihtiyaç duyduğunda bağlanma figürünün yanında olması ve ihtiyaçlarının karşılanması çocuğun tatmin olmasını sağlamaktadır. Buna göre çocuk ihtiyaç duyduğu her anda kendisine bakım verenin yanında olacağını bilir.</a:t>
            </a:r>
          </a:p>
        </p:txBody>
      </p:sp>
    </p:spTree>
    <p:extLst>
      <p:ext uri="{BB962C8B-B14F-4D97-AF65-F5344CB8AC3E}">
        <p14:creationId xmlns:p14="http://schemas.microsoft.com/office/powerpoint/2010/main" val="697973570"/>
      </p:ext>
    </p:extLst>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486</TotalTime>
  <Words>807</Words>
  <Application>Microsoft Office PowerPoint</Application>
  <PresentationFormat>Geniş ekran</PresentationFormat>
  <Paragraphs>21</Paragraphs>
  <Slides>12</Slides>
  <Notes>0</Notes>
  <HiddenSlides>0</HiddenSlides>
  <MMClips>0</MMClips>
  <ScaleCrop>false</ScaleCrop>
  <HeadingPairs>
    <vt:vector size="8" baseType="variant">
      <vt:variant>
        <vt:lpstr>Kullanılan Yazı Tipleri</vt:lpstr>
      </vt:variant>
      <vt:variant>
        <vt:i4>3</vt:i4>
      </vt:variant>
      <vt:variant>
        <vt:lpstr>Tema</vt:lpstr>
      </vt:variant>
      <vt:variant>
        <vt:i4>1</vt:i4>
      </vt:variant>
      <vt:variant>
        <vt:lpstr>Slayt Başlıkları</vt:lpstr>
      </vt:variant>
      <vt:variant>
        <vt:i4>12</vt:i4>
      </vt:variant>
      <vt:variant>
        <vt:lpstr>Özel Gösteriler</vt:lpstr>
      </vt:variant>
      <vt:variant>
        <vt:i4>1</vt:i4>
      </vt:variant>
    </vt:vector>
  </HeadingPairs>
  <TitlesOfParts>
    <vt:vector size="17" baseType="lpstr">
      <vt:lpstr>Arial</vt:lpstr>
      <vt:lpstr>Century Gothic</vt:lpstr>
      <vt:lpstr>Wingdings 3</vt:lpstr>
      <vt:lpstr>Duman</vt:lpstr>
      <vt:lpstr>BAĞLANMA KURAMI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Özel Gösteri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Munevver.Goker</cp:lastModifiedBy>
  <cp:revision>72</cp:revision>
  <dcterms:created xsi:type="dcterms:W3CDTF">2014-05-19T11:47:06Z</dcterms:created>
  <dcterms:modified xsi:type="dcterms:W3CDTF">2021-11-16T14:10:41Z</dcterms:modified>
</cp:coreProperties>
</file>