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56" autoAdjust="0"/>
    <p:restoredTop sz="94660"/>
  </p:normalViewPr>
  <p:slideViewPr>
    <p:cSldViewPr>
      <p:cViewPr varScale="1">
        <p:scale>
          <a:sx n="87" d="100"/>
          <a:sy n="87" d="100"/>
        </p:scale>
        <p:origin x="1482"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9 Dik Üçgen"/>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Başlık"/>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grpSp>
        <p:nvGrpSpPr>
          <p:cNvPr id="2" name="1 Grup"/>
          <p:cNvGrpSpPr/>
          <p:nvPr/>
        </p:nvGrpSpPr>
        <p:grpSpPr>
          <a:xfrm>
            <a:off x="-3765" y="4953000"/>
            <a:ext cx="9147765" cy="1912088"/>
            <a:chOff x="-3765" y="4832896"/>
            <a:chExt cx="9147765" cy="2032192"/>
          </a:xfrm>
        </p:grpSpPr>
        <p:sp>
          <p:nvSpPr>
            <p:cNvPr id="7" name="6 Serbest Form"/>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Serbest Form"/>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Serbest Form"/>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Düz Bağlayıcı"/>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Veri Yer Tutucusu"/>
          <p:cNvSpPr>
            <a:spLocks noGrp="1"/>
          </p:cNvSpPr>
          <p:nvPr>
            <p:ph type="dt" sz="half" idx="10"/>
          </p:nvPr>
        </p:nvSpPr>
        <p:spPr/>
        <p:txBody>
          <a:bodyPr/>
          <a:lstStyle>
            <a:lvl1pPr>
              <a:defRPr>
                <a:solidFill>
                  <a:srgbClr val="FFFFFF"/>
                </a:solidFill>
              </a:defRPr>
            </a:lvl1pPr>
            <a:extLst/>
          </a:lstStyle>
          <a:p>
            <a:fld id="{D9F75050-0E15-4C5B-92B0-66D068882F1F}" type="datetimeFigureOut">
              <a:rPr lang="tr-TR" smtClean="0"/>
              <a:pPr/>
              <a:t>16.02.2018</a:t>
            </a:fld>
            <a:endParaRPr lang="tr-TR"/>
          </a:p>
        </p:txBody>
      </p:sp>
      <p:sp>
        <p:nvSpPr>
          <p:cNvPr id="19" name="18 Altbilgi Yer Tutucusu"/>
          <p:cNvSpPr>
            <a:spLocks noGrp="1"/>
          </p:cNvSpPr>
          <p:nvPr>
            <p:ph type="ftr" sz="quarter" idx="11"/>
          </p:nvPr>
        </p:nvSpPr>
        <p:spPr/>
        <p:txBody>
          <a:bodyPr/>
          <a:lstStyle>
            <a:lvl1pPr>
              <a:defRPr>
                <a:solidFill>
                  <a:schemeClr val="accent1">
                    <a:tint val="20000"/>
                  </a:schemeClr>
                </a:solidFill>
              </a:defRPr>
            </a:lvl1pPr>
            <a:extLst/>
          </a:lstStyle>
          <a:p>
            <a:endParaRPr lang="tr-TR"/>
          </a:p>
        </p:txBody>
      </p:sp>
      <p:sp>
        <p:nvSpPr>
          <p:cNvPr id="27" name="26 Slayt Numarası Yer Tutucusu"/>
          <p:cNvSpPr>
            <a:spLocks noGrp="1"/>
          </p:cNvSpPr>
          <p:nvPr>
            <p:ph type="sldNum" sz="quarter" idx="12"/>
          </p:nvPr>
        </p:nvSpPr>
        <p:spPr/>
        <p:txBody>
          <a:bodyPr/>
          <a:lstStyle>
            <a:lvl1pPr>
              <a:defRPr>
                <a:solidFill>
                  <a:srgbClr val="FFFFFF"/>
                </a:solidFill>
              </a:defRPr>
            </a:lvl1pPr>
            <a:extLst/>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1481329"/>
            <a:ext cx="8229600" cy="4386071"/>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16.02.2018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44013" y="274640"/>
            <a:ext cx="1777470" cy="5592761"/>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41"/>
            <a:ext cx="6324600" cy="5592760"/>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16.02.2018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16.02.2018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
        <p:nvSpPr>
          <p:cNvPr id="7" name="6 Başlık"/>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16.02.2018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
        <p:nvSpPr>
          <p:cNvPr id="7" name="6 Köşeli Çift Ayraç"/>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Köşeli Çift Ayraç"/>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2">
        <a:schemeClr val="bg1"/>
      </p:bgRef>
    </p:bg>
    <p:spTree>
      <p:nvGrpSpPr>
        <p:cNvPr id="1" name=""/>
        <p:cNvGrpSpPr/>
        <p:nvPr/>
      </p:nvGrpSpPr>
      <p:grpSpPr>
        <a:xfrm>
          <a:off x="0" y="0"/>
          <a:ext cx="0" cy="0"/>
          <a:chOff x="0" y="0"/>
          <a:chExt cx="0" cy="0"/>
        </a:xfrm>
      </p:grpSpPr>
      <p:sp>
        <p:nvSpPr>
          <p:cNvPr id="3" name="2 İçerik Yer Tutucusu"/>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D9F75050-0E15-4C5B-92B0-66D068882F1F}" type="datetimeFigureOut">
              <a:rPr lang="tr-TR" smtClean="0"/>
              <a:pPr/>
              <a:t>16.02.2018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
        <p:nvSpPr>
          <p:cNvPr id="8" name="7 Başlık"/>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8229600" cy="1143000"/>
          </a:xfrm>
        </p:spPr>
        <p:txBody>
          <a:bodyPr anchor="ctr"/>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D9F75050-0E15-4C5B-92B0-66D068882F1F}" type="datetimeFigureOut">
              <a:rPr lang="tr-TR" smtClean="0"/>
              <a:pPr/>
              <a:t>16.02.2018</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bg>
      <p:bgRef idx="1002">
        <a:schemeClr val="bg1"/>
      </p:bgRef>
    </p:bg>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extLst/>
          </a:lstStyle>
          <a:p>
            <a:fld id="{D9F75050-0E15-4C5B-92B0-66D068882F1F}" type="datetimeFigureOut">
              <a:rPr lang="tr-TR" smtClean="0"/>
              <a:pPr/>
              <a:t>16.02.2018</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
        <p:nvSpPr>
          <p:cNvPr id="6" name="5 Başlık"/>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extLst/>
          </a:lstStyle>
          <a:p>
            <a:fld id="{D9F75050-0E15-4C5B-92B0-66D068882F1F}" type="datetimeFigureOut">
              <a:rPr lang="tr-TR" smtClean="0"/>
              <a:pPr/>
              <a:t>16.02.2018</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727032" y="6407944"/>
            <a:ext cx="1920240" cy="365760"/>
          </a:xfrm>
        </p:spPr>
        <p:txBody>
          <a:bodyPr/>
          <a:lstStyle>
            <a:extLst/>
          </a:lstStyle>
          <a:p>
            <a:fld id="{D9F75050-0E15-4C5B-92B0-66D068882F1F}" type="datetimeFigureOut">
              <a:rPr lang="tr-TR" smtClean="0"/>
              <a:pPr/>
              <a:t>16.02.2018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3" name="2 Resim Yer Tutucusu"/>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tr-TR" smtClean="0"/>
              <a:t>Resim eklemek için simgeyi tıklatın</a:t>
            </a:r>
            <a:endParaRPr kumimoji="0" lang="en-US" dirty="0"/>
          </a:p>
        </p:txBody>
      </p:sp>
      <p:sp>
        <p:nvSpPr>
          <p:cNvPr id="5" name="4 Veri Yer Tutucusu"/>
          <p:cNvSpPr>
            <a:spLocks noGrp="1"/>
          </p:cNvSpPr>
          <p:nvPr>
            <p:ph type="dt" sz="half" idx="10"/>
          </p:nvPr>
        </p:nvSpPr>
        <p:spPr/>
        <p:txBody>
          <a:bodyPr/>
          <a:lstStyle>
            <a:lvl1pPr>
              <a:defRPr>
                <a:solidFill>
                  <a:schemeClr val="tx1"/>
                </a:solidFill>
              </a:defRPr>
            </a:lvl1pPr>
            <a:extLst/>
          </a:lstStyle>
          <a:p>
            <a:fld id="{D9F75050-0E15-4C5B-92B0-66D068882F1F}" type="datetimeFigureOut">
              <a:rPr lang="tr-TR" smtClean="0"/>
              <a:pPr/>
              <a:t>16.02.2018</a:t>
            </a:fld>
            <a:endParaRPr lang="tr-TR"/>
          </a:p>
        </p:txBody>
      </p:sp>
      <p:sp>
        <p:nvSpPr>
          <p:cNvPr id="6" name="5 Altbilgi Yer Tutucusu"/>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tr-TR"/>
          </a:p>
        </p:txBody>
      </p:sp>
      <p:sp>
        <p:nvSpPr>
          <p:cNvPr id="7" name="6 Slayt Numarası Yer Tutucusu"/>
          <p:cNvSpPr>
            <a:spLocks noGrp="1"/>
          </p:cNvSpPr>
          <p:nvPr>
            <p:ph type="sldNum" sz="quarter" idx="12"/>
          </p:nvPr>
        </p:nvSpPr>
        <p:spPr/>
        <p:txBody>
          <a:bodyPr/>
          <a:lstStyle>
            <a:lvl1pPr>
              <a:defRPr>
                <a:solidFill>
                  <a:schemeClr val="tx1"/>
                </a:solidFill>
              </a:defRPr>
            </a:lvl1pPr>
            <a:extLst/>
          </a:lstStyle>
          <a:p>
            <a:fld id="{B1DEFA8C-F947-479F-BE07-76B6B3F80BF1}" type="slidenum">
              <a:rPr lang="tr-TR" smtClean="0"/>
              <a:pPr/>
              <a:t>‹#›</a:t>
            </a:fld>
            <a:endParaRPr lang="tr-TR"/>
          </a:p>
        </p:txBody>
      </p:sp>
      <p:sp>
        <p:nvSpPr>
          <p:cNvPr id="2" name="1 Başlık"/>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tr-TR" smtClean="0"/>
              <a:t>Asıl başlık stili için tıklatın</a:t>
            </a:r>
            <a:endParaRPr kumimoji="0" lang="en-US"/>
          </a:p>
        </p:txBody>
      </p:sp>
      <p:sp>
        <p:nvSpPr>
          <p:cNvPr id="8" name="7 Serbest Form"/>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Serbest Form"/>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Dik Üçgen"/>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Köşeli Çift Ayraç"/>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Köşeli Çift Ayraç"/>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Serbest Form"/>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Serbest Form"/>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Dik Üçgen"/>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Başlık Yer Tutucusu"/>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D9F75050-0E15-4C5B-92B0-66D068882F1F}" type="datetimeFigureOut">
              <a:rPr lang="tr-TR" smtClean="0"/>
              <a:pPr/>
              <a:t>16.02.2018</a:t>
            </a:fld>
            <a:endParaRPr lang="tr-TR"/>
          </a:p>
        </p:txBody>
      </p:sp>
      <p:sp>
        <p:nvSpPr>
          <p:cNvPr id="22" name="21 Altbilgi Yer Tutucusu"/>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tr-TR"/>
          </a:p>
        </p:txBody>
      </p:sp>
      <p:sp>
        <p:nvSpPr>
          <p:cNvPr id="18" name="17 Slayt Numarası Yer Tutucusu"/>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1412777"/>
            <a:ext cx="7772400" cy="1944216"/>
          </a:xfrm>
        </p:spPr>
        <p:txBody>
          <a:bodyPr>
            <a:normAutofit fontScale="90000"/>
          </a:bodyPr>
          <a:lstStyle/>
          <a:p>
            <a:r>
              <a:rPr lang="tr-TR" dirty="0" smtClean="0">
                <a:solidFill>
                  <a:schemeClr val="tx1">
                    <a:lumMod val="95000"/>
                    <a:lumOff val="5000"/>
                  </a:schemeClr>
                </a:solidFill>
              </a:rPr>
              <a:t>YİYECEK İÇECEK HİZMETLERİ YÖNETİMİ VE İŞLETME</a:t>
            </a:r>
            <a:endParaRPr lang="tr-TR" dirty="0">
              <a:solidFill>
                <a:schemeClr val="tx1">
                  <a:lumMod val="95000"/>
                  <a:lumOff val="5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908720"/>
            <a:ext cx="8229600" cy="5184576"/>
          </a:xfrm>
        </p:spPr>
        <p:txBody>
          <a:bodyPr>
            <a:normAutofit/>
          </a:bodyPr>
          <a:lstStyle/>
          <a:p>
            <a:pPr marL="109728" indent="0" algn="just">
              <a:buNone/>
            </a:pPr>
            <a:r>
              <a:rPr lang="tr-TR" sz="1600" b="1" dirty="0" smtClean="0"/>
              <a:t>	B grubu vitaminleri: </a:t>
            </a:r>
            <a:r>
              <a:rPr lang="tr-TR" sz="1600" dirty="0" smtClean="0"/>
              <a:t>Suda çözülen vitaminlerden olan B vitamini terimi, doğru bir isimlendirme olmadığından, B grubu vitaminleri olarak isimlendirilmiştir. Başlangıçta tek bir B vitamininin olduğu sanılmaktaydı, sonraları canlılarda benzer işlevi olan ve çoğu kez bir arada bulunan 10 değişik vitaminin varlığına saptandı.</a:t>
            </a:r>
          </a:p>
          <a:p>
            <a:pPr marL="109728" indent="0" algn="just">
              <a:buNone/>
            </a:pPr>
            <a:r>
              <a:rPr lang="tr-TR" sz="1600" dirty="0"/>
              <a:t>	</a:t>
            </a:r>
            <a:r>
              <a:rPr lang="tr-TR" sz="1600" dirty="0" smtClean="0"/>
              <a:t>B1 Vitamini ( </a:t>
            </a:r>
            <a:r>
              <a:rPr lang="tr-TR" sz="1600" dirty="0" err="1" smtClean="0"/>
              <a:t>Tiamin</a:t>
            </a:r>
            <a:r>
              <a:rPr lang="tr-TR" sz="1600" dirty="0" smtClean="0"/>
              <a:t> ). Bazı sindirim sistemi hastalıklarından korunmak için gereklidir. Bu vitamin eksikliğinde sinir iletisi kesintiye uğrar, bazı sinirler iltihaplanır ve insanda huzursuzluk, sıkıntı, öfke gibi sinir belirtileri, hatta zamanla kol ve bacaklarda felç görülür. B1 vitamini eksikliğinden kaynaklanan beslenme bozuklukları vardır. </a:t>
            </a:r>
          </a:p>
          <a:p>
            <a:pPr marL="109728" indent="0" algn="just">
              <a:buNone/>
            </a:pPr>
            <a:r>
              <a:rPr lang="tr-TR" sz="1600" dirty="0"/>
              <a:t>	</a:t>
            </a:r>
            <a:r>
              <a:rPr lang="tr-TR" sz="1600" dirty="0" smtClean="0"/>
              <a:t>B1 vitamini, başta pirinç olmak üzere bütün tahıl tanelerinin kavuz denilen kabuklarında, ayrıca bira mayasında, sütte, taze sebze veya meyvelerde bulunur. Bu vitamin vücutta depolandığı için, her gün yiyeceklerle belli miktarda alınması gerekir.</a:t>
            </a:r>
          </a:p>
          <a:p>
            <a:pPr marL="109728" indent="0" algn="just">
              <a:buNone/>
            </a:pPr>
            <a:r>
              <a:rPr lang="tr-TR" sz="1600" dirty="0"/>
              <a:t>	</a:t>
            </a:r>
            <a:endParaRPr lang="tr-TR" sz="1600" dirty="0" smtClean="0"/>
          </a:p>
        </p:txBody>
      </p:sp>
    </p:spTree>
    <p:extLst>
      <p:ext uri="{BB962C8B-B14F-4D97-AF65-F5344CB8AC3E}">
        <p14:creationId xmlns:p14="http://schemas.microsoft.com/office/powerpoint/2010/main" val="33327595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1052736"/>
            <a:ext cx="8229600" cy="4954555"/>
          </a:xfrm>
        </p:spPr>
        <p:txBody>
          <a:bodyPr/>
          <a:lstStyle/>
          <a:p>
            <a:pPr marL="109728" lvl="0" indent="0" algn="just">
              <a:buClr>
                <a:srgbClr val="2DA2BF"/>
              </a:buClr>
              <a:buNone/>
            </a:pPr>
            <a:r>
              <a:rPr lang="tr-TR" sz="1600" dirty="0" smtClean="0">
                <a:solidFill>
                  <a:prstClr val="black"/>
                </a:solidFill>
              </a:rPr>
              <a:t>	B2 </a:t>
            </a:r>
            <a:r>
              <a:rPr lang="tr-TR" sz="1600" dirty="0">
                <a:solidFill>
                  <a:prstClr val="black"/>
                </a:solidFill>
              </a:rPr>
              <a:t>Vitamini ( </a:t>
            </a:r>
            <a:r>
              <a:rPr lang="tr-TR" sz="1600" dirty="0" err="1">
                <a:solidFill>
                  <a:prstClr val="black"/>
                </a:solidFill>
              </a:rPr>
              <a:t>Riboflavin</a:t>
            </a:r>
            <a:r>
              <a:rPr lang="tr-TR" sz="1600" dirty="0">
                <a:solidFill>
                  <a:prstClr val="black"/>
                </a:solidFill>
              </a:rPr>
              <a:t> ). Özellikle süt, yumurta, karaciğer, bira mayası, yağsız sığır eti, yeşil yapraklı sebzeler ve muz gibi çeşitli yiyeceklerde bulunur. Bu vitamin eksikliğine bağlanan başlıca belirtiler büyüme ve gelişme geriliği, kilo kaybı, deri iltihapları ile göz, ağız ve burun çevresinde beliren yaralar.</a:t>
            </a:r>
          </a:p>
          <a:p>
            <a:pPr marL="109728" lvl="0" indent="0" algn="just">
              <a:buClr>
                <a:srgbClr val="2DA2BF"/>
              </a:buClr>
              <a:buNone/>
            </a:pPr>
            <a:r>
              <a:rPr lang="tr-TR" sz="1600" dirty="0">
                <a:solidFill>
                  <a:prstClr val="black"/>
                </a:solidFill>
              </a:rPr>
              <a:t>	B3 Vitamini ( </a:t>
            </a:r>
            <a:r>
              <a:rPr lang="tr-TR" sz="1600" dirty="0" err="1">
                <a:solidFill>
                  <a:prstClr val="black"/>
                </a:solidFill>
              </a:rPr>
              <a:t>Niasin</a:t>
            </a:r>
            <a:r>
              <a:rPr lang="tr-TR" sz="1600" dirty="0">
                <a:solidFill>
                  <a:prstClr val="black"/>
                </a:solidFill>
              </a:rPr>
              <a:t> ), En çok tavuk, hindi gibi kümes hayvanlarının etinde, karaciğerde, balıkta, yağsız sığır etinde ve baklagillerde bulunur. Bir adı PP vitamini olan B3 vitamininin eksikliğine bağlı en önemli beslenme bozukluğu, deride yaralar, iştahsızlık, ishal ve kilo kaybı, bitkinlik, </a:t>
            </a:r>
            <a:r>
              <a:rPr lang="tr-TR" sz="1600" dirty="0" smtClean="0">
                <a:solidFill>
                  <a:prstClr val="black"/>
                </a:solidFill>
              </a:rPr>
              <a:t>huzursuzluk </a:t>
            </a:r>
            <a:r>
              <a:rPr lang="tr-TR" sz="1600" dirty="0">
                <a:solidFill>
                  <a:prstClr val="black"/>
                </a:solidFill>
              </a:rPr>
              <a:t>ve zihin bulanıklığı gibi belirtiler veren </a:t>
            </a:r>
            <a:r>
              <a:rPr lang="tr-TR" sz="1600" dirty="0" err="1">
                <a:solidFill>
                  <a:prstClr val="black"/>
                </a:solidFill>
              </a:rPr>
              <a:t>pellagra</a:t>
            </a:r>
            <a:r>
              <a:rPr lang="tr-TR" sz="1600" dirty="0">
                <a:solidFill>
                  <a:prstClr val="black"/>
                </a:solidFill>
              </a:rPr>
              <a:t> hastalığıdır.</a:t>
            </a:r>
          </a:p>
          <a:p>
            <a:pPr marL="109728" indent="0">
              <a:buNone/>
            </a:pPr>
            <a:r>
              <a:rPr lang="tr-TR" sz="1600" dirty="0" smtClean="0"/>
              <a:t>	B12 Vitamini ( </a:t>
            </a:r>
            <a:r>
              <a:rPr lang="tr-TR" sz="1600" dirty="0" err="1" smtClean="0"/>
              <a:t>Siyanokobalamin</a:t>
            </a:r>
            <a:r>
              <a:rPr lang="tr-TR" sz="1600" dirty="0"/>
              <a:t> </a:t>
            </a:r>
            <a:r>
              <a:rPr lang="tr-TR" sz="1600" dirty="0" smtClean="0"/>
              <a:t>). Sindirimde, alyuvarların gelişmesinde nükleik asitlerin ve birçok proteinin sentezinde görev alır. En çok karaciğer, yumurta sarısı ve sütte bulunan bu vitaminin eksikliği sindirim bozukluklarına, öldürücü kansızlık tablosuna ve bazı omurilik sinirlerinin yıkımına yol açar.</a:t>
            </a:r>
            <a:endParaRPr lang="tr-TR" sz="1600" dirty="0"/>
          </a:p>
        </p:txBody>
      </p:sp>
    </p:spTree>
    <p:extLst>
      <p:ext uri="{BB962C8B-B14F-4D97-AF65-F5344CB8AC3E}">
        <p14:creationId xmlns:p14="http://schemas.microsoft.com/office/powerpoint/2010/main" val="4977336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pPr marL="109728" indent="0">
              <a:buNone/>
            </a:pPr>
            <a:r>
              <a:rPr lang="tr-TR" sz="1600" b="1" dirty="0" smtClean="0"/>
              <a:t>	C Vitamini. </a:t>
            </a:r>
            <a:r>
              <a:rPr lang="tr-TR" sz="1600" dirty="0" smtClean="0"/>
              <a:t>Suda çözülen diğer vitamin, C vitamini ( </a:t>
            </a:r>
            <a:r>
              <a:rPr lang="tr-TR" sz="1600" dirty="0" err="1" smtClean="0"/>
              <a:t>askorbik</a:t>
            </a:r>
            <a:r>
              <a:rPr lang="tr-TR" sz="1600" dirty="0" smtClean="0"/>
              <a:t> asit )</a:t>
            </a:r>
            <a:r>
              <a:rPr lang="tr-TR" sz="1600" dirty="0" err="1" smtClean="0"/>
              <a:t>dir</a:t>
            </a:r>
            <a:r>
              <a:rPr lang="tr-TR" sz="1600" dirty="0" smtClean="0"/>
              <a:t>. Metabolizma süreçlerinin pek çoğuna katılan ve vücudun mikroplara karşı savunmasında uyarıcı rolü oynayan çok önemli bir vitamindir.,</a:t>
            </a:r>
          </a:p>
          <a:p>
            <a:pPr marL="109728" indent="0">
              <a:buNone/>
            </a:pPr>
            <a:r>
              <a:rPr lang="tr-TR" sz="1600" b="1" dirty="0"/>
              <a:t>	</a:t>
            </a:r>
            <a:r>
              <a:rPr lang="tr-TR" sz="1600" dirty="0" smtClean="0"/>
              <a:t>En çok taze sebze ve meyvelerde, özellikle portakal, greyfurt gibi turunçgillerde, çiğ lahana, domates ve şalgamda bulunur. Vücutta depolanmadığından, her gün düzenli olarak alınması gereklidir. Yeterince C vitamini almayan kişilerde, kemik ve eklem bozukluklarına, deride ve diş etlerinde kanamalara, dişlerin dökülmesine ve yaraların geç iyileşmesine yol açan iskorbüt hastalığı görülür. </a:t>
            </a:r>
            <a:endParaRPr lang="tr-TR" sz="1600" dirty="0"/>
          </a:p>
          <a:p>
            <a:pPr marL="109728" indent="0">
              <a:buNone/>
            </a:pPr>
            <a:r>
              <a:rPr lang="tr-TR" sz="1600" b="1" dirty="0" smtClean="0"/>
              <a:t>	D Vitamini.</a:t>
            </a:r>
            <a:r>
              <a:rPr lang="tr-TR" sz="1600" dirty="0" smtClean="0"/>
              <a:t> Yağda çözülen D vitamini özellikle, bebekler ve gelişme çağındaki çocuklar için çok önemlidir. Çünkü büyüme döneminde yeterince D vitamini alınmaması, kemiklerde ağır biçim bozukluklarına, örneğin omurganın ve bacakların çarpılmasına yol açan </a:t>
            </a:r>
            <a:r>
              <a:rPr lang="tr-TR" sz="1600" smtClean="0"/>
              <a:t>raşitizm hastalığına yol açar.</a:t>
            </a:r>
            <a:endParaRPr lang="tr-TR" sz="1600" b="1" dirty="0"/>
          </a:p>
        </p:txBody>
      </p:sp>
    </p:spTree>
    <p:extLst>
      <p:ext uri="{BB962C8B-B14F-4D97-AF65-F5344CB8AC3E}">
        <p14:creationId xmlns:p14="http://schemas.microsoft.com/office/powerpoint/2010/main" val="433977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052736"/>
            <a:ext cx="8229600" cy="4954555"/>
          </a:xfrm>
        </p:spPr>
        <p:txBody>
          <a:bodyPr/>
          <a:lstStyle/>
          <a:p>
            <a:pPr algn="just">
              <a:buNone/>
            </a:pPr>
            <a:r>
              <a:rPr lang="tr-TR" dirty="0" smtClean="0"/>
              <a:t>		</a:t>
            </a:r>
            <a:r>
              <a:rPr lang="tr-TR" sz="1600" b="1" dirty="0" smtClean="0"/>
              <a:t>E Vitamini. </a:t>
            </a:r>
            <a:r>
              <a:rPr lang="tr-TR" sz="1600" dirty="0" smtClean="0"/>
              <a:t>Yağda çözülen vitaminlerden E vitamininin üremede rol oynadığı biliniyor, ama etkinliğinin insandaki etkileri henüz tam olarak saptanmamıştır. Hayvanlarla yapılan deneylerde kısırlık, düşük ya da erken doğum, kas zayıflaması ve kansızlık gibi belirtiler veren E vitamini eksikliği, beslenme yetersizliğine bağlı olarak pek sık görülmez. Çünkü, başta tahıllar, yağlı tohumlar ve bitkilerin yeşil bölümleri olmak üzere yiyeceklerin çoğunda bulunur ve vücutta uzunca bir süre depolanabilir. </a:t>
            </a:r>
          </a:p>
          <a:p>
            <a:pPr algn="just">
              <a:buNone/>
            </a:pPr>
            <a:endParaRPr lang="tr-TR" sz="1600" dirty="0" smtClean="0"/>
          </a:p>
          <a:p>
            <a:pPr algn="just">
              <a:buNone/>
            </a:pPr>
            <a:r>
              <a:rPr lang="tr-TR" sz="1600" dirty="0" smtClean="0"/>
              <a:t>		</a:t>
            </a:r>
            <a:r>
              <a:rPr lang="tr-TR" sz="1600" b="1" dirty="0" smtClean="0"/>
              <a:t>K Vitamini.</a:t>
            </a:r>
            <a:r>
              <a:rPr lang="tr-TR" sz="1600" dirty="0" smtClean="0"/>
              <a:t> Yağda çözülen diğer bir vitamin olan K vitamini, yukarıda sayılan vitaminlerin hepsinden biraz daha geç bir tarihte bulunmuştur ve kanın pıhtılaşması için gereklidir. Sebzelerin çoğunda özellikle ıspanak, lahana ve karnabaharda, ayrıca karaciğer ve balıkta buluna bu vitamin, insanların ve hayvanların bağırsaklarında bakteriler tarafından sentezlenir. Bu nedenle eksikliği pek yaygın değildir. Yeni doğmuş bebeklerde ve uzun süre antibiyotik tedavisi gördükleri için bağırsak bakterileri azalan kişilerde bu vitamin eksikliğine rastlanabilir. Bu durumda kanamaları durdurmak için K vitamini alınmalıdır.</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052736"/>
            <a:ext cx="8229600" cy="4954555"/>
          </a:xfrm>
        </p:spPr>
        <p:txBody>
          <a:bodyPr>
            <a:normAutofit/>
          </a:bodyPr>
          <a:lstStyle/>
          <a:p>
            <a:pPr>
              <a:buNone/>
            </a:pPr>
            <a:r>
              <a:rPr lang="tr-TR" sz="1600" b="1" dirty="0" smtClean="0"/>
              <a:t>MİNERALLER</a:t>
            </a:r>
          </a:p>
          <a:p>
            <a:pPr>
              <a:buNone/>
            </a:pPr>
            <a:endParaRPr lang="tr-TR" sz="1600" b="1" dirty="0" smtClean="0"/>
          </a:p>
          <a:p>
            <a:pPr algn="just">
              <a:buNone/>
            </a:pPr>
            <a:r>
              <a:rPr lang="tr-TR" sz="1600" b="1" dirty="0" smtClean="0"/>
              <a:t>		</a:t>
            </a:r>
            <a:r>
              <a:rPr lang="tr-TR" sz="1600" dirty="0" smtClean="0"/>
              <a:t>Mineraller vücudun sağlıklı kalabilmesi için gerekli olan kimyasal  elementler ile bu elementlerin inorganik bileşenleridir. İnsan vücut ağırlığının % 4-6 kadarı minerallerden oluşur. Her mineralin, besin maddelerin etkisini güçlendiren tamamlayıcı bir görevi vardır.minerallerin her birinin vücut çalışmasında ayrı ve birbiriyle ilişkili görevleri vardır. Kemik ve dişlerin normal olması; asit/baz dengesinin korunması, vücut sıvılarının dengelenmesi; sinir sistemi, kasların ve organların normal çalışması; enzimlerin etkinliği ve bazı maddelerin sentezi gibi değişik yaşamsal olaylarda mineraller önemli rol oynar.</a:t>
            </a:r>
          </a:p>
          <a:p>
            <a:pPr algn="just">
              <a:buNone/>
            </a:pPr>
            <a:r>
              <a:rPr lang="tr-TR" sz="1600" dirty="0" smtClean="0"/>
              <a:t>		İnsan vücudunda 19 tane ana mineral elemana ihtiyaç vardır. Bazı durumlarda insan vücudu belirli minerallere daha fazla ihtiyaç duyabilir, ancak eksikliğinin tehlike yarattığı mineraller kalsiyum, demir ve iyottur. </a:t>
            </a:r>
            <a:endParaRPr lang="tr-TR" sz="1600" b="1"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980728"/>
            <a:ext cx="8229600" cy="5026563"/>
          </a:xfrm>
        </p:spPr>
        <p:txBody>
          <a:bodyPr/>
          <a:lstStyle/>
          <a:p>
            <a:pPr algn="just">
              <a:buNone/>
            </a:pPr>
            <a:r>
              <a:rPr lang="tr-TR" dirty="0" smtClean="0"/>
              <a:t>		</a:t>
            </a:r>
            <a:r>
              <a:rPr lang="tr-TR" sz="1600" b="1" dirty="0" smtClean="0"/>
              <a:t>Kalsiyum.  </a:t>
            </a:r>
            <a:r>
              <a:rPr lang="tr-TR" sz="1600" dirty="0" smtClean="0"/>
              <a:t>Süt ve süt ürünleri, yağlı balıkların kemikleri, pekmez, susam, fındık badem vb. kuru baklagiller kalsiyumun iyi kaynağıdırlar. Marul, pırasa, ıspanak, lahana ve benzerlerinde, incir, çilek ve </a:t>
            </a:r>
            <a:r>
              <a:rPr lang="tr-TR" sz="1600" dirty="0" err="1" smtClean="0"/>
              <a:t>turunçgil</a:t>
            </a:r>
            <a:r>
              <a:rPr lang="tr-TR" sz="1600" dirty="0" smtClean="0"/>
              <a:t> gibi meyvelerde ve yumurtada orta seviyede kalsiyum bulunur.</a:t>
            </a:r>
          </a:p>
          <a:p>
            <a:pPr algn="just">
              <a:buNone/>
            </a:pPr>
            <a:r>
              <a:rPr lang="tr-TR" sz="1600" b="1" dirty="0" smtClean="0"/>
              <a:t>		</a:t>
            </a:r>
            <a:r>
              <a:rPr lang="tr-TR" sz="1600" dirty="0" smtClean="0"/>
              <a:t>Kurutulmuş meyveler de iyi bir kaynak sayılır. Kalsiyum, vücutta kemiklerin ve dişlerin gelişmesini, kanın pıhtılaşmasını ve </a:t>
            </a:r>
            <a:r>
              <a:rPr lang="tr-TR" sz="1600" dirty="0" err="1" smtClean="0"/>
              <a:t>adelelerin</a:t>
            </a:r>
            <a:r>
              <a:rPr lang="tr-TR" sz="1600" dirty="0" smtClean="0"/>
              <a:t> çalışmasını, sindirim ve metabolizmada görev alan bazı enzimlerin etkin duruma geçmesini sağlar.</a:t>
            </a:r>
          </a:p>
          <a:p>
            <a:pPr algn="just">
              <a:buNone/>
            </a:pPr>
            <a:r>
              <a:rPr lang="tr-TR" sz="1600" b="1" dirty="0" smtClean="0"/>
              <a:t>		Fosfor.</a:t>
            </a:r>
            <a:r>
              <a:rPr lang="tr-TR" sz="1600" dirty="0" smtClean="0"/>
              <a:t> Kalsiyumdan sonra vücutta en çok bulunan mineraldir. Kalsiyumla ve D vitaminiyle birlikte kemik ve dişlerin gelişmesinde önemli rol oynar. Sinir sisteminin çalışmasında, besin öğelerinin kullanılmasında, enerji metabolizmasında, hücre çalışmasında çok önemli tepkimelerde görev alır. Bu mineral, kalsiyum ve proteince zengin besinlerde yaygındır. Ciğer, böbrek gibi iç organ etleri, etler, yumurta, balık gibi su ürünleri, süt ve süt ürünleri, kuru baklagiller, yağlı tohumlar ve tahıl gibi yiyecekler, fosforun iyi kaynaklarıdır.</a:t>
            </a:r>
            <a:endParaRPr lang="tr-TR" sz="1600"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algn="just">
              <a:buNone/>
            </a:pPr>
            <a:r>
              <a:rPr lang="tr-TR" dirty="0" smtClean="0"/>
              <a:t>	</a:t>
            </a:r>
            <a:r>
              <a:rPr lang="tr-TR" sz="1600" b="1" dirty="0" smtClean="0"/>
              <a:t>	</a:t>
            </a:r>
            <a:r>
              <a:rPr lang="tr-TR" sz="1600" b="1" dirty="0" err="1" smtClean="0"/>
              <a:t>Fluroid</a:t>
            </a:r>
            <a:r>
              <a:rPr lang="tr-TR" sz="1600" b="1" dirty="0" smtClean="0"/>
              <a:t>. </a:t>
            </a:r>
            <a:r>
              <a:rPr lang="tr-TR" sz="1600" dirty="0" smtClean="0"/>
              <a:t>Kemik ve diş sağlığını koruma görevi yapar. Başlıca kaynağı içme suyudur. Deniz ürünleri de iyi kaynak sayılır. </a:t>
            </a:r>
          </a:p>
          <a:p>
            <a:pPr algn="just">
              <a:buNone/>
            </a:pPr>
            <a:r>
              <a:rPr lang="tr-TR" sz="1600" b="1" dirty="0" smtClean="0"/>
              <a:t>		 </a:t>
            </a:r>
          </a:p>
          <a:p>
            <a:pPr algn="just">
              <a:buNone/>
            </a:pPr>
            <a:r>
              <a:rPr lang="tr-TR" sz="1600" b="1" dirty="0" smtClean="0"/>
              <a:t>		</a:t>
            </a:r>
            <a:r>
              <a:rPr lang="tr-TR" sz="1600" dirty="0" smtClean="0"/>
              <a:t>Özellikle sodyum klorür bileşimindeki sofra tuzuyla alınan </a:t>
            </a:r>
            <a:r>
              <a:rPr lang="tr-TR" sz="1600" b="1" dirty="0" smtClean="0"/>
              <a:t>sodyum</a:t>
            </a:r>
            <a:r>
              <a:rPr lang="tr-TR" sz="1600" i="1" dirty="0" smtClean="0"/>
              <a:t> </a:t>
            </a:r>
            <a:r>
              <a:rPr lang="tr-TR" sz="1600" dirty="0" smtClean="0"/>
              <a:t>ve hemen hemen bütün yiyeceklerde az miktarda buluna </a:t>
            </a:r>
            <a:r>
              <a:rPr lang="tr-TR" sz="1600" b="1" dirty="0" smtClean="0"/>
              <a:t>potasyum</a:t>
            </a:r>
            <a:r>
              <a:rPr lang="tr-TR" sz="1600" i="1" dirty="0" smtClean="0"/>
              <a:t>, </a:t>
            </a:r>
            <a:r>
              <a:rPr lang="tr-TR" sz="1600" dirty="0" smtClean="0"/>
              <a:t>vücuttaki sıvı dengesinin korunmasında, kasların çalışmasında ve sinir uyarılarının iletiminde önemli görevler üstlenir. Bunlardan, başka sinir sisteminin ve kasların etkinliğinde rol oynayan </a:t>
            </a:r>
            <a:r>
              <a:rPr lang="tr-TR" sz="1600" b="1" dirty="0" smtClean="0"/>
              <a:t>magnezyum, </a:t>
            </a:r>
            <a:r>
              <a:rPr lang="tr-TR" sz="1600" dirty="0" smtClean="0"/>
              <a:t>demirin vücutta kullanılmasına yardımcı olan </a:t>
            </a:r>
            <a:r>
              <a:rPr lang="tr-TR" sz="1600" b="1" dirty="0" smtClean="0"/>
              <a:t>bakır</a:t>
            </a:r>
            <a:r>
              <a:rPr lang="tr-TR" sz="1600" dirty="0" smtClean="0"/>
              <a:t> ve tiroit hormonlarının yapımında görev alan </a:t>
            </a:r>
            <a:r>
              <a:rPr lang="tr-TR" sz="1600" b="1" dirty="0" smtClean="0"/>
              <a:t>iyot</a:t>
            </a:r>
            <a:r>
              <a:rPr lang="tr-TR" sz="1600" dirty="0" smtClean="0"/>
              <a:t> da önemli minerallerdendir. Ayrıca az miktarda alınması yeterli olan </a:t>
            </a:r>
            <a:r>
              <a:rPr lang="tr-TR" sz="1600" b="1" dirty="0" smtClean="0"/>
              <a:t>çinko, manganez</a:t>
            </a:r>
            <a:r>
              <a:rPr lang="tr-TR" sz="1600" dirty="0" smtClean="0"/>
              <a:t> ve diğer mineraller de vücut kimyasında belirli görevler üstlendiğinden, dengeli bir diyette minerallerin eksik edilmemesi gerekir.</a:t>
            </a:r>
            <a:r>
              <a:rPr lang="tr-TR" sz="1600" b="1" dirty="0" smtClean="0"/>
              <a:t> </a:t>
            </a:r>
            <a:endParaRPr lang="tr-TR" sz="1600"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179512" y="1268760"/>
            <a:ext cx="8507288" cy="4738531"/>
          </a:xfrm>
        </p:spPr>
        <p:txBody>
          <a:bodyPr>
            <a:normAutofit/>
          </a:bodyPr>
          <a:lstStyle/>
          <a:p>
            <a:pPr>
              <a:buNone/>
            </a:pPr>
            <a:r>
              <a:rPr lang="tr-TR" sz="1600" b="1" dirty="0" smtClean="0"/>
              <a:t>	SU</a:t>
            </a:r>
          </a:p>
          <a:p>
            <a:pPr>
              <a:buNone/>
            </a:pPr>
            <a:endParaRPr lang="tr-TR" sz="1600" b="1" dirty="0" smtClean="0"/>
          </a:p>
          <a:p>
            <a:pPr algn="just">
              <a:buNone/>
            </a:pPr>
            <a:r>
              <a:rPr lang="tr-TR" sz="1600" b="1" dirty="0" smtClean="0"/>
              <a:t>		</a:t>
            </a:r>
            <a:r>
              <a:rPr lang="tr-TR" sz="1600" dirty="0" smtClean="0"/>
              <a:t>Su yaşamımız için besinden de önemlidir. İnsan, besin almadan vücudundaki depoları kullanarak günlerce yaşayabilir, fakat susuz birkaç ancak yaşar. Yetişkin insan vücudunun yarısından çoğu (%59 kadar) sudur. Bebeklerin vücudunun üçte ikisinden fazlası sudur, çocuk büyüdükçe su oranı azalır ve yağ oranı artar. Vücuttaki suların ortalama %60’ı hücre içinde, %40 kadarı hücre dışı sıvılarda bulunur. İnsan vücudunun kemik, deri, bağ ve yağ dokuları dışındaki kısmı su çözeltisi şeklindedir. Besin öğelerinin sindirimi, emilimi, taşınması, metabolizması, artık maddelerin dışarı atılması, vücut ısısının denetimi, eklemlerin kayganlığı, vücuttaki su sayesinde olur.</a:t>
            </a:r>
          </a:p>
          <a:p>
            <a:pPr algn="just">
              <a:buNone/>
            </a:pPr>
            <a:r>
              <a:rPr lang="tr-TR" sz="1600" b="1" dirty="0" smtClean="0"/>
              <a:t>		</a:t>
            </a:r>
            <a:r>
              <a:rPr lang="tr-TR" sz="1600" dirty="0" smtClean="0"/>
              <a:t>Vücutta oluşan artık zararlı maddeleri ve fazla ısıyı atmak için böbreklerden idrar, deriden ter, bağırsaklardan dışkı ve solunumla her gün vücuttan su atılır. Normal koşullarda yetişkin insan idrarla 1500 </a:t>
            </a:r>
            <a:r>
              <a:rPr lang="tr-TR" sz="1600" dirty="0" err="1" smtClean="0"/>
              <a:t>cc</a:t>
            </a:r>
            <a:r>
              <a:rPr lang="tr-TR" sz="1600" dirty="0" smtClean="0"/>
              <a:t>, deriden 500 </a:t>
            </a:r>
            <a:r>
              <a:rPr lang="tr-TR" sz="1600" dirty="0" err="1" smtClean="0"/>
              <a:t>cc</a:t>
            </a:r>
            <a:r>
              <a:rPr lang="tr-TR" sz="1600" dirty="0" smtClean="0"/>
              <a:t>, solunumla 300 </a:t>
            </a:r>
            <a:r>
              <a:rPr lang="tr-TR" sz="1600" dirty="0" err="1" smtClean="0"/>
              <a:t>cc</a:t>
            </a:r>
            <a:r>
              <a:rPr lang="tr-TR" sz="1600" dirty="0" smtClean="0"/>
              <a:t> ve bağırsaklardan 200 </a:t>
            </a:r>
            <a:r>
              <a:rPr lang="tr-TR" sz="1600" dirty="0" err="1" smtClean="0"/>
              <a:t>cc</a:t>
            </a:r>
            <a:r>
              <a:rPr lang="tr-TR" sz="1600" dirty="0" smtClean="0"/>
              <a:t> olmak üzere 2,5 litre su yitirir.</a:t>
            </a:r>
            <a:endParaRPr lang="tr-TR" sz="1600"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052736"/>
            <a:ext cx="8229600" cy="4954555"/>
          </a:xfrm>
        </p:spPr>
        <p:txBody>
          <a:bodyPr>
            <a:normAutofit/>
          </a:bodyPr>
          <a:lstStyle/>
          <a:p>
            <a:pPr algn="just">
              <a:buNone/>
            </a:pPr>
            <a:r>
              <a:rPr lang="tr-TR" sz="1600" dirty="0" smtClean="0"/>
              <a:t>		Vücuttan yitirilen suyun yerine konması gerekir. Normal koşullarda vücuttan atılan 2,5 litre dolayındaki su, besinlerle, suyla, içeceklerle ve metabolizma sonucu olan su ile karşılanır. Vücuttan su kaybı sonucu kan plazmasının yoğunluğu %1 artınca, beyindeki susama merkezi uyarılarak susama duygusu gelişir ve birey su veya su yerini tutan içecek içer.</a:t>
            </a:r>
          </a:p>
          <a:p>
            <a:pPr algn="just">
              <a:buNone/>
            </a:pPr>
            <a:r>
              <a:rPr lang="tr-TR" sz="1600" dirty="0" smtClean="0"/>
              <a:t>		Besin zehirlenmesi ve bağırsak enfeksiyonları gibi durumlarda kusma ve ishalle vücuttan su ile birlikte ‘’elektrolit’’ denilen sodyum ve potasyum kaybı da olur. Bu durumda susama duygusu gelişmediği için birey susuz kalabilir. Çok sıcak havalarda aşırı beden hareketi yapıldığında da vücuttan su ve tuz kaybı artar. Bu gibi durumlarda kurumayı önlemek için tuzlu ayran içilmelidir. Yemekle birlikte alına su, sindirimi kolaylaştırır. Özellikle yaşlı ve diş sorunu olan bireyler, yemeklerini sulu ve yumuşak olarak almalıdırlar.</a:t>
            </a:r>
          </a:p>
          <a:p>
            <a:pPr algn="just">
              <a:buNone/>
            </a:pPr>
            <a:r>
              <a:rPr lang="tr-TR" sz="1600" dirty="0" smtClean="0"/>
              <a:t>		Yaşam için gerekli olan su, insan, hayvan ve fabrika atıklarıyla kirlenip mikroplanabilir. Kent suları, filtrelerde temizlenip klorlanarak temiz bir duruma getirilebilir. Köylerde bazı durumlarda sular mikroplu olabilir. Temiz olduğundan şüphe edilen sular, kaynatılıp içilebilir.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1481328"/>
            <a:ext cx="8507288" cy="4525963"/>
          </a:xfrm>
        </p:spPr>
        <p:txBody>
          <a:bodyPr>
            <a:normAutofit/>
          </a:bodyPr>
          <a:lstStyle/>
          <a:p>
            <a:r>
              <a:rPr lang="tr-TR" sz="1400" dirty="0" smtClean="0">
                <a:latin typeface="Arial" panose="020B0604020202020204" pitchFamily="34" charset="0"/>
                <a:cs typeface="Arial" panose="020B0604020202020204" pitchFamily="34" charset="0"/>
              </a:rPr>
              <a:t>Alptekin Sökmen, Yiyecek İçecek Hizmetleri Yönetimi ve İşletmeciliği, Detay Yayıncılık, 2005,s, 1-304</a:t>
            </a:r>
            <a:endParaRPr lang="tr-TR" sz="1400" dirty="0">
              <a:latin typeface="Arial" panose="020B0604020202020204" pitchFamily="34" charset="0"/>
              <a:cs typeface="Arial" panose="020B0604020202020204" pitchFamily="34" charset="0"/>
            </a:endParaRPr>
          </a:p>
        </p:txBody>
      </p:sp>
      <p:sp>
        <p:nvSpPr>
          <p:cNvPr id="3" name="Unvan 2"/>
          <p:cNvSpPr>
            <a:spLocks noGrp="1"/>
          </p:cNvSpPr>
          <p:nvPr>
            <p:ph type="title"/>
          </p:nvPr>
        </p:nvSpPr>
        <p:spPr/>
        <p:txBody>
          <a:bodyPr>
            <a:normAutofit/>
          </a:bodyPr>
          <a:lstStyle/>
          <a:p>
            <a:r>
              <a:rPr lang="tr-TR" sz="2000" dirty="0" smtClean="0">
                <a:solidFill>
                  <a:schemeClr val="tx1"/>
                </a:solidFill>
                <a:latin typeface="Arial" panose="020B0604020202020204" pitchFamily="34" charset="0"/>
                <a:cs typeface="Arial" panose="020B0604020202020204" pitchFamily="34" charset="0"/>
              </a:rPr>
              <a:t>KAYNAKÇA</a:t>
            </a:r>
            <a:endParaRPr lang="tr-TR" sz="20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750412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836712"/>
            <a:ext cx="8229600" cy="5472608"/>
          </a:xfrm>
        </p:spPr>
        <p:txBody>
          <a:bodyPr>
            <a:normAutofit fontScale="92500" lnSpcReduction="10000"/>
          </a:bodyPr>
          <a:lstStyle/>
          <a:p>
            <a:pPr marL="514350" indent="-514350">
              <a:buAutoNum type="arabicPeriod"/>
            </a:pPr>
            <a:r>
              <a:rPr lang="tr-TR" sz="2000" b="1" dirty="0" smtClean="0"/>
              <a:t>Besin Ve Beslenmenin Tanımı, Önemi</a:t>
            </a:r>
          </a:p>
          <a:p>
            <a:pPr marL="514350" indent="-514350">
              <a:buNone/>
            </a:pPr>
            <a:endParaRPr lang="tr-TR" sz="2000" b="1" dirty="0" smtClean="0"/>
          </a:p>
          <a:p>
            <a:pPr marL="514350" indent="-514350" algn="just">
              <a:buNone/>
            </a:pPr>
            <a:r>
              <a:rPr lang="tr-TR" sz="1600" dirty="0" smtClean="0"/>
              <a:t>		Yenilebilen bitki ve hayvan dokuları </a:t>
            </a:r>
            <a:r>
              <a:rPr lang="tr-TR" sz="1600" b="1" dirty="0" smtClean="0"/>
              <a:t>besin</a:t>
            </a:r>
            <a:r>
              <a:rPr lang="tr-TR" sz="1600" dirty="0" smtClean="0"/>
              <a:t> olarak tanımlanır. Daha geniş bir tanımla, vücudun oluşmasını, gelişmesini sağlayan, yıpranan yerlerini onaran, ısı ve enerji kaynağı olan hayvansal ve bitkisel maddelere </a:t>
            </a:r>
            <a:r>
              <a:rPr lang="tr-TR" sz="1600" b="1" dirty="0" smtClean="0"/>
              <a:t>besin</a:t>
            </a:r>
            <a:r>
              <a:rPr lang="tr-TR" sz="1600" dirty="0" smtClean="0"/>
              <a:t> denir. Besinler, su, organik ve inorganik öğelerden oluşmuştur. Bu öğelere ‘’ besin öğeleri’’ denir. Beslenme, açlık duygusunu bastırmak ya da canın çektiği şeyleri yemek içmek için değildir. </a:t>
            </a:r>
            <a:r>
              <a:rPr lang="tr-TR" sz="1600" b="1" dirty="0" smtClean="0"/>
              <a:t>Beslenme</a:t>
            </a:r>
            <a:r>
              <a:rPr lang="tr-TR" sz="1600" dirty="0" smtClean="0"/>
              <a:t>, insanın büyüme, gelişme, sağlıklı ve üretken olarak uzun süre yaşaması için gerekli olan öğeleri alı vücudunda kullanmasıdır. Günümüze kadar gelen bilimsel araştırmalar,  insanın yaşamı için 40’ ı aşkın türde besin öğesine gereksinmesi olduğunu ortaya koymuştur. </a:t>
            </a:r>
          </a:p>
          <a:p>
            <a:pPr marL="514350" indent="-514350" algn="just">
              <a:buNone/>
            </a:pPr>
            <a:r>
              <a:rPr lang="tr-TR" sz="1600" dirty="0" smtClean="0"/>
              <a:t>		Vücudun büyümesi, yenilenmesi ve çalışması için gerekli olan besin öğelerinin her birinin yeterli miktarda alınması ve vücutta uygun şekilde kullanılması durumu ‘’ yeterli ve dengeli beslenme’’ deyimi ile açıklanır. Bu besin öğeleri vücudun gereksinmesi düzeyinde alınmazsa, yeterli enerji oluşmadığı ve vücut dokuları yapılamadığından ‘’ yetersiz beslenme’’ durumu oluşur. İnsan gereğinden çok yerse, bu besin öğelerini gereğinden çok almış olur ve çok alınan öğeler vücutta yağ olarak biriktiğinden sağlık için zararlıdır. Bu durum ‘’dengesiz beslenmedir’’.</a:t>
            </a:r>
          </a:p>
          <a:p>
            <a:pPr marL="514350" indent="-514350" algn="just">
              <a:buNone/>
            </a:pPr>
            <a:r>
              <a:rPr lang="tr-TR" sz="1600" dirty="0" smtClean="0"/>
              <a:t>		Yalnızca çalışmak, oyun oynamak, yürümek ya da koşmak gibi günlük etkinlikler değil, kalbin çalışmasından soluk alıp vermeye kadar vücut işlevlerinin  yerine getirilebilmesi için enerji gereklidir. Bu enerjinin kaynağı olan besinler, aynı zamanda kas, kemik ve kan gibi vücut dokularının yapı taşlarını da içermektedir. </a:t>
            </a:r>
          </a:p>
        </p:txBody>
      </p:sp>
      <p:sp>
        <p:nvSpPr>
          <p:cNvPr id="2" name="1 Başlık"/>
          <p:cNvSpPr>
            <a:spLocks noGrp="1"/>
          </p:cNvSpPr>
          <p:nvPr>
            <p:ph type="title"/>
          </p:nvPr>
        </p:nvSpPr>
        <p:spPr>
          <a:xfrm>
            <a:off x="457200" y="274638"/>
            <a:ext cx="8229600" cy="634082"/>
          </a:xfrm>
        </p:spPr>
        <p:txBody>
          <a:bodyPr>
            <a:normAutofit fontScale="90000"/>
          </a:bodyPr>
          <a:lstStyle/>
          <a:p>
            <a:r>
              <a:rPr lang="tr-TR" dirty="0" smtClean="0">
                <a:solidFill>
                  <a:schemeClr val="bg2">
                    <a:lumMod val="50000"/>
                  </a:schemeClr>
                </a:solidFill>
              </a:rPr>
              <a:t>BESLENME</a:t>
            </a:r>
            <a:endParaRPr lang="tr-TR" dirty="0">
              <a:solidFill>
                <a:schemeClr val="bg2">
                  <a:lumMod val="50000"/>
                </a:schemeClr>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476672"/>
            <a:ext cx="8363272" cy="5649491"/>
          </a:xfrm>
        </p:spPr>
        <p:txBody>
          <a:bodyPr>
            <a:normAutofit/>
          </a:bodyPr>
          <a:lstStyle/>
          <a:p>
            <a:pPr lvl="1" algn="just">
              <a:buNone/>
            </a:pPr>
            <a:r>
              <a:rPr lang="tr-TR" dirty="0" smtClean="0"/>
              <a:t>		</a:t>
            </a:r>
            <a:r>
              <a:rPr lang="tr-TR" sz="1600" b="1" dirty="0" smtClean="0"/>
              <a:t>Yeterli ve Dengeli Beslenme. </a:t>
            </a:r>
            <a:r>
              <a:rPr lang="tr-TR" sz="1600" dirty="0" smtClean="0"/>
              <a:t>Büyümek, gelişmek, yaşamı sağlıklı bir şekilde sürdürebilmek için gerekli olan çok sayıda besin öğesinin vücuda alınması gerekir. Yeterli ve dengeli beslenme, vücudun gereksinimi olan </a:t>
            </a:r>
            <a:r>
              <a:rPr lang="tr-TR" sz="1600" dirty="0" err="1" smtClean="0"/>
              <a:t>lipid</a:t>
            </a:r>
            <a:r>
              <a:rPr lang="tr-TR" sz="1600" dirty="0" smtClean="0"/>
              <a:t>, protein, karbonhidrat, vitamin ve mineralleri sağlayacak besin maddelerinin vücuda alınmasıyla gerçekleşir. İnsan vücudunun aktivitelerini sürdürebilmesi yaşamsal aktivitelerini sürdürebilmesi için gerekli olan tüm besin öğelerini karşılayacak şekilde beslenmesine </a:t>
            </a:r>
            <a:r>
              <a:rPr lang="tr-TR" sz="1600" b="1" dirty="0" smtClean="0"/>
              <a:t>yeterli</a:t>
            </a:r>
            <a:r>
              <a:rPr lang="tr-TR" sz="1600" b="1" i="1" dirty="0" smtClean="0"/>
              <a:t> </a:t>
            </a:r>
            <a:r>
              <a:rPr lang="tr-TR" sz="1600" b="1" dirty="0" smtClean="0"/>
              <a:t>beslenme </a:t>
            </a:r>
            <a:r>
              <a:rPr lang="tr-TR" sz="1600" dirty="0" smtClean="0"/>
              <a:t>denir.</a:t>
            </a:r>
          </a:p>
          <a:p>
            <a:pPr lvl="1" algn="just">
              <a:buNone/>
            </a:pPr>
            <a:r>
              <a:rPr lang="tr-TR" sz="1600" b="1" i="1" dirty="0" smtClean="0"/>
              <a:t>		</a:t>
            </a:r>
            <a:r>
              <a:rPr lang="tr-TR" sz="1600" b="1" dirty="0" smtClean="0"/>
              <a:t>Yetersiz Beslenme. </a:t>
            </a:r>
            <a:r>
              <a:rPr lang="tr-TR" sz="1600" dirty="0" smtClean="0"/>
              <a:t>Vücudun gereksinimi olan besin maddelerini yetersiz ya da gereksinimin düzeyinin altında alınması</a:t>
            </a:r>
            <a:r>
              <a:rPr lang="tr-TR" sz="1600" b="1" i="1" dirty="0" smtClean="0"/>
              <a:t>, ‘</a:t>
            </a:r>
            <a:r>
              <a:rPr lang="tr-TR" sz="1600" b="1" dirty="0" smtClean="0"/>
              <a:t>’yetersiz beslenme</a:t>
            </a:r>
            <a:r>
              <a:rPr lang="tr-TR" sz="1600" b="1" i="1" dirty="0" smtClean="0"/>
              <a:t>’’</a:t>
            </a:r>
            <a:r>
              <a:rPr lang="tr-TR" sz="1600" b="1" dirty="0" smtClean="0"/>
              <a:t>  </a:t>
            </a:r>
            <a:r>
              <a:rPr lang="tr-TR" sz="1600" dirty="0" smtClean="0"/>
              <a:t>olarak tanımlanır. Yetersiz beslenme sonucu</a:t>
            </a:r>
            <a:r>
              <a:rPr lang="tr-TR" sz="1600" b="1" i="1" dirty="0" smtClean="0"/>
              <a:t>, </a:t>
            </a:r>
            <a:r>
              <a:rPr lang="tr-TR" sz="1600" b="1" dirty="0" smtClean="0"/>
              <a:t>‘’ kötü beslenme ‘’ </a:t>
            </a:r>
            <a:r>
              <a:rPr lang="tr-TR" sz="1600" dirty="0" smtClean="0"/>
              <a:t>anlamına gelen </a:t>
            </a:r>
            <a:r>
              <a:rPr lang="tr-TR" sz="1600" b="1" dirty="0" err="1" smtClean="0"/>
              <a:t>malnütrisyon</a:t>
            </a:r>
            <a:r>
              <a:rPr lang="tr-TR" sz="1600" b="1" dirty="0" smtClean="0"/>
              <a:t> (</a:t>
            </a:r>
            <a:r>
              <a:rPr lang="tr-TR" sz="1600" b="1" dirty="0" err="1" smtClean="0"/>
              <a:t>malnutrition</a:t>
            </a:r>
            <a:r>
              <a:rPr lang="tr-TR" sz="1600" b="1" dirty="0" smtClean="0"/>
              <a:t>) </a:t>
            </a:r>
            <a:r>
              <a:rPr lang="tr-TR" sz="1600" dirty="0" smtClean="0"/>
              <a:t>gelişir. Yetersizliğin, enerji ve protein yetmezliğine bağlı olduğu durumlar ‘’</a:t>
            </a:r>
            <a:r>
              <a:rPr lang="tr-TR" sz="1600" dirty="0" err="1" smtClean="0"/>
              <a:t>marasmus</a:t>
            </a:r>
            <a:r>
              <a:rPr lang="tr-TR" sz="1600" dirty="0" smtClean="0"/>
              <a:t>’’, protein yetmezliğine bağlı durumlar ise ‘’</a:t>
            </a:r>
            <a:r>
              <a:rPr lang="tr-TR" sz="1600" dirty="0" err="1" smtClean="0"/>
              <a:t>kuvaşiokor</a:t>
            </a:r>
            <a:r>
              <a:rPr lang="tr-TR" sz="1600" dirty="0" smtClean="0"/>
              <a:t>’’ olarak tanımlanır.</a:t>
            </a:r>
          </a:p>
          <a:p>
            <a:pPr lvl="1" algn="just">
              <a:buNone/>
            </a:pPr>
            <a:r>
              <a:rPr lang="tr-TR" sz="1600" b="1" i="1" dirty="0" smtClean="0"/>
              <a:t>		</a:t>
            </a:r>
            <a:r>
              <a:rPr lang="tr-TR" sz="1600" b="1" dirty="0" smtClean="0"/>
              <a:t>Dengesiz Beslenme. </a:t>
            </a:r>
            <a:r>
              <a:rPr lang="tr-TR" sz="1600" dirty="0" smtClean="0"/>
              <a:t>Bireyin yeterli miktarda besin almasına karşın bazı besin öğelerinin vücudun gereksinim düzeyinden az alınması durumudur. Gereğinden fazla alınan besin öğeleri vücutta depolanarak sağlığı tehdit eder. Gereğinden az alına besin öğeleri ise, vücut çalışmasındaki işlevlerini yerine getiremez. Bu durum, dengesiz besin öğesi alım oranında sağlığı bozar.  </a:t>
            </a:r>
            <a:endParaRPr lang="tr-TR" sz="1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260648"/>
            <a:ext cx="8435280" cy="5865515"/>
          </a:xfrm>
        </p:spPr>
        <p:txBody>
          <a:bodyPr/>
          <a:lstStyle/>
          <a:p>
            <a:pPr>
              <a:buNone/>
            </a:pPr>
            <a:r>
              <a:rPr lang="tr-TR" sz="2000" b="1" dirty="0" smtClean="0"/>
              <a:t>2. Temel Besin Öğeleri</a:t>
            </a:r>
          </a:p>
          <a:p>
            <a:pPr algn="just">
              <a:buNone/>
            </a:pPr>
            <a:r>
              <a:rPr lang="tr-TR" dirty="0" smtClean="0"/>
              <a:t>		</a:t>
            </a:r>
            <a:r>
              <a:rPr lang="tr-TR" sz="1600" dirty="0" smtClean="0"/>
              <a:t>Yeryüzünde mevcut gıda maddeleri ne kadar değişik olursa olsun, bunların altı temel maddesi vardır. Bunlar; proteinler, karbonhidratlar, yağlar, vitaminler, mineraller ve su olarak sınıflandırılır. Yiyecekler uygun miktarda bir araya getirildiklerinde tam bir beslenme sağlayan bir çok bileşenden oluşur. Proteinler, yağlar, karbonhidratlar enerji veren besin öğeleridir. Mineraller, vitaminler ve su enerji vermeyen besin öğeleridir.</a:t>
            </a:r>
          </a:p>
          <a:p>
            <a:pPr>
              <a:buNone/>
            </a:pPr>
            <a:r>
              <a:rPr lang="tr-TR" sz="1600" dirty="0" smtClean="0"/>
              <a:t>	</a:t>
            </a:r>
            <a:endParaRPr lang="tr-TR" sz="1600" dirty="0"/>
          </a:p>
        </p:txBody>
      </p:sp>
      <p:pic>
        <p:nvPicPr>
          <p:cNvPr id="1026" name="Picture 2" descr="C:\Users\ramazan\Desktop\besinler.jpg"/>
          <p:cNvPicPr>
            <a:picLocks noChangeAspect="1" noChangeArrowheads="1"/>
          </p:cNvPicPr>
          <p:nvPr/>
        </p:nvPicPr>
        <p:blipFill>
          <a:blip r:embed="rId2" cstate="print"/>
          <a:srcRect/>
          <a:stretch>
            <a:fillRect/>
          </a:stretch>
        </p:blipFill>
        <p:spPr bwMode="auto">
          <a:xfrm>
            <a:off x="395536" y="2492895"/>
            <a:ext cx="8424936" cy="4176465"/>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548680"/>
            <a:ext cx="8712968" cy="5760640"/>
          </a:xfrm>
        </p:spPr>
        <p:txBody>
          <a:bodyPr>
            <a:normAutofit lnSpcReduction="10000"/>
          </a:bodyPr>
          <a:lstStyle/>
          <a:p>
            <a:pPr>
              <a:buNone/>
            </a:pPr>
            <a:r>
              <a:rPr lang="tr-TR" sz="2000" b="1" dirty="0" smtClean="0"/>
              <a:t> Proteinler</a:t>
            </a:r>
          </a:p>
          <a:p>
            <a:pPr>
              <a:buNone/>
            </a:pPr>
            <a:endParaRPr lang="tr-TR" sz="2000" b="1" i="1" dirty="0" smtClean="0"/>
          </a:p>
          <a:p>
            <a:pPr algn="just">
              <a:buNone/>
            </a:pPr>
            <a:r>
              <a:rPr lang="tr-TR" sz="1600" dirty="0" smtClean="0"/>
              <a:t>		Vücudun canlılığı yani, kan dolaşımı, solunum, sindirim gibi olayların olabilmesi alınan besinlerin hücrelerde enerjiye dönüşmesi ile mümkündür.</a:t>
            </a:r>
          </a:p>
          <a:p>
            <a:pPr algn="just">
              <a:buNone/>
            </a:pPr>
            <a:r>
              <a:rPr lang="tr-TR" sz="1600" dirty="0" smtClean="0"/>
              <a:t>		Protein vücuda enerji de temin eder. Bir gr protein, aynı miktarda karbonhidrat kadar enerji (4 kalori) verir. Karbonhidrat ve yağın az alınması halinde protein enerji için kullanılır. Protein, bütün hayvansal ve bitkisel besinlerde bulunur. Ancak besinler, içerdikleri proteinin miktarı ve kalitesi bakımından farklıdır.  </a:t>
            </a:r>
          </a:p>
          <a:p>
            <a:pPr algn="just">
              <a:buNone/>
            </a:pPr>
            <a:r>
              <a:rPr lang="tr-TR" sz="1600" dirty="0" smtClean="0"/>
              <a:t>		Besinin yağ, karbonhidrat, su ve minerallerden ayrılan protein, asitli suda veya sindirim sistemindeki enzimler etkisi ile parçalanacak olursa, birtakım moleküller meydana gelir. Bu moleküllere ‘’amino asit’’ denir. Yirmi çeşit amino asit vardır. İnsan vücudunun yapamadığı ve dışarıdan besinlerle alınması gereken 8 amino asit vardır.</a:t>
            </a:r>
          </a:p>
          <a:p>
            <a:pPr algn="just">
              <a:buNone/>
            </a:pPr>
            <a:r>
              <a:rPr lang="tr-TR" sz="1600" dirty="0" smtClean="0"/>
              <a:t>		Alınan proteinin hepsi sindirilip kana emilmez, bir kısmı idrar ve ter yoluyla atılır. Genellikle alınan proteinin %92’ si sindirilir. Yüksek kaliteli proteinler ( et, süt, yumurta gibi) daha kolay sindirilir. Kuru </a:t>
            </a:r>
            <a:r>
              <a:rPr lang="tr-TR" sz="1600" dirty="0" err="1" smtClean="0"/>
              <a:t>baklagil</a:t>
            </a:r>
            <a:r>
              <a:rPr lang="tr-TR" sz="1600" dirty="0" smtClean="0"/>
              <a:t> proteinlerinin sindirimleri daha güçtür. Alınan protein miktarı tüketilenden az olursa, çeşitli rahatsızlıklar ortaya çıkar. Özellikle çocuklarda hem fiziksel büyüme yavaşlar, hem de zihinsel geriliğe neden olabilir. Yeteri kadar protein alınmadığı zaman, vücudun hastalık yapan mikroplara karşı direnci azalmaktadır. Bunun sonucunda vücut kolaylıkla hastalığa yakalana bilir.</a:t>
            </a:r>
            <a:endParaRPr lang="tr-TR" sz="1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268760"/>
            <a:ext cx="8229600" cy="5040560"/>
          </a:xfrm>
        </p:spPr>
        <p:txBody>
          <a:bodyPr>
            <a:normAutofit/>
          </a:bodyPr>
          <a:lstStyle/>
          <a:p>
            <a:pPr algn="just">
              <a:buNone/>
            </a:pPr>
            <a:r>
              <a:rPr lang="tr-TR" sz="2000" b="1" dirty="0" smtClean="0">
                <a:latin typeface="+mj-lt"/>
              </a:rPr>
              <a:t> Karbonhidratlar</a:t>
            </a:r>
          </a:p>
          <a:p>
            <a:pPr algn="just">
              <a:buNone/>
            </a:pPr>
            <a:endParaRPr lang="tr-TR" sz="2000" b="1" i="1" dirty="0" smtClean="0"/>
          </a:p>
          <a:p>
            <a:pPr algn="just">
              <a:buNone/>
            </a:pPr>
            <a:r>
              <a:rPr lang="tr-TR" sz="2000" b="1" i="1" dirty="0" smtClean="0"/>
              <a:t>		</a:t>
            </a:r>
            <a:r>
              <a:rPr lang="tr-TR" sz="1600" dirty="0" smtClean="0"/>
              <a:t>Karbonhidratların başlıca görevi enerji vermektedir. Bir gram karbonhidrattan vücutta ortalama 4 kilokalorilik enerji oluşur. Ağır beden hareketleri için en elverişli enerji kaynağıdır. Karbonhidratlar çok az alınırsa veya vücutta kullanılmazsa, vücut enerjisini yağ ve proteinden karşılamaya çalışır. Bu durumda kanı asit yapan maddeler gereğinden fazla artarak vücudun çalışma düzenini bozar.</a:t>
            </a:r>
          </a:p>
          <a:p>
            <a:pPr algn="just">
              <a:buNone/>
            </a:pPr>
            <a:r>
              <a:rPr lang="tr-TR" sz="1600" dirty="0" smtClean="0"/>
              <a:t>		Vücudun ihtiyacı olan enerjinin büyük kısmı karbonhidratlardan sağlanır. Günlük diyetimizi oluşturan yiyeceklerde en çok bulunan besin öğesidir. Karbonhidratlar, nişasta ya da şekerlerdir. Özellikle bitkisel besinlerde çok yaygındır. Esas olarak ekmekte ve tahıllarda, meyve ve sebzelerde bulunur. Nişastalar karmaşık karbonhidratlar, şekerlere ise basit karbonhidratlar denir. Teknik olarak sakaroz olarak biline şeker kamışı ya da şeker pancarı ile früktoz olarak bilinen şekeri içeren glikoz, ortalama bir beslenmenin önemli bir kısmını oluşturmaktadır.</a:t>
            </a:r>
          </a:p>
          <a:p>
            <a:pPr algn="just">
              <a:buNone/>
            </a:pPr>
            <a:r>
              <a:rPr lang="tr-TR" sz="1600" dirty="0" smtClean="0"/>
              <a:t>		</a:t>
            </a:r>
            <a:endParaRPr lang="tr-TR" sz="1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188640"/>
            <a:ext cx="9144000" cy="6120680"/>
          </a:xfrm>
        </p:spPr>
        <p:txBody>
          <a:bodyPr>
            <a:normAutofit fontScale="92500" lnSpcReduction="20000"/>
          </a:bodyPr>
          <a:lstStyle/>
          <a:p>
            <a:pPr algn="just">
              <a:buNone/>
            </a:pPr>
            <a:r>
              <a:rPr lang="tr-TR" sz="2200" b="1" dirty="0" smtClean="0"/>
              <a:t>	Yağlar</a:t>
            </a:r>
          </a:p>
          <a:p>
            <a:pPr algn="just">
              <a:buNone/>
            </a:pPr>
            <a:endParaRPr lang="tr-TR" sz="2000" b="1" i="1" dirty="0" smtClean="0"/>
          </a:p>
          <a:p>
            <a:pPr algn="just">
              <a:buNone/>
            </a:pPr>
            <a:r>
              <a:rPr lang="tr-TR" sz="2000" b="1" i="1" dirty="0" smtClean="0"/>
              <a:t>		</a:t>
            </a:r>
            <a:r>
              <a:rPr lang="tr-TR" sz="1600" dirty="0" smtClean="0"/>
              <a:t>Yağlar en ekonomik enerji kaynağıdır. Yağlar, aynı miktarda karbonhidrat ve proteinlerin iki katından fazla enerji vermektedir. Yağlar vücudun enerji deposudur. Enerji temin etmenin yanı sıra vücudun çalışmasında başka görevleri de vardır. Yağların bileşiminde yer alan ve vücut tarafından yapılamayan bazı yağ asitleri, büyüme ve derinin sağlığı için gereklidir. Yine yağlar, yağda eriyen vitaminlerin vücuda alınabilmesi için esastır.</a:t>
            </a:r>
          </a:p>
          <a:p>
            <a:pPr algn="just">
              <a:buNone/>
            </a:pPr>
            <a:r>
              <a:rPr lang="tr-TR" sz="1600" b="1" i="1" dirty="0" smtClean="0"/>
              <a:t>		</a:t>
            </a:r>
            <a:r>
              <a:rPr lang="tr-TR" sz="1600" dirty="0" smtClean="0"/>
              <a:t>Bütün bitkisel ve hayvansal yiyeceklerde az veya çok yağ bulunur. En çok yağ bulunan bitkisel yiyecekler; ceviz, fındık, zeytin, ayçiçeği, susam, pamuk çekirdeği, fıstık, soya fasulyesi ve mısırdır. Diğer tahıl taneleri,sebzeler ve meyvelerde az miktarda yağ bulunur. Hayvan vücudunda yağlar, yağ dokuları halinde bulunduğu gibi etin bileşiminde de vardır. Diğer yağ kaynağı yiyecekler, süt ve yumurtadır. Sütün katı maddesinden dörtte birinden fazlası yağdır. Yumurtanın da daha çok sarısında yağ bulunur.</a:t>
            </a:r>
          </a:p>
          <a:p>
            <a:pPr algn="just">
              <a:buNone/>
            </a:pPr>
            <a:r>
              <a:rPr lang="tr-TR" sz="1600" dirty="0" smtClean="0"/>
              <a:t>		Yağlar yapı taşları olan yağ asitlerine göre sınıflandırılırlar. Yağ asitleri, bir asit grubuna zincir şeklinde eklenmiş karbon hidrojenlerden ibarettir.  </a:t>
            </a:r>
          </a:p>
          <a:p>
            <a:pPr algn="just">
              <a:buNone/>
            </a:pPr>
            <a:r>
              <a:rPr lang="tr-TR" sz="1600" b="1" i="1" dirty="0" smtClean="0"/>
              <a:t>		</a:t>
            </a:r>
            <a:r>
              <a:rPr lang="tr-TR" sz="1600" b="1" dirty="0" smtClean="0"/>
              <a:t>Doymuş yağlar  </a:t>
            </a:r>
            <a:r>
              <a:rPr lang="tr-TR" sz="1600" dirty="0" smtClean="0"/>
              <a:t>genellikle oda ısısında genellikle katı haldedir, doymamış yağlar ise sıvı haldedir. Doymuş yağların küflenmeleri daha küçük bir olasılıktır. Bu nedenle uzun depolama sürelerine dayanması gereken birçok gıdada kullanılır.</a:t>
            </a:r>
          </a:p>
          <a:p>
            <a:pPr algn="just">
              <a:buNone/>
            </a:pPr>
            <a:r>
              <a:rPr lang="tr-TR" sz="1600" b="1" i="1" dirty="0" smtClean="0"/>
              <a:t>		</a:t>
            </a:r>
            <a:r>
              <a:rPr lang="tr-TR" sz="1600" b="1" dirty="0" smtClean="0"/>
              <a:t>Doymamış yağlar</a:t>
            </a:r>
            <a:r>
              <a:rPr lang="tr-TR" sz="1600" dirty="0" smtClean="0"/>
              <a:t>, hidrojenle doyurma denilen bir işlemle doymuş yağlara dönüştürülebilirler. Genellikle bir üründeki doymamış yağın ancak küçük bir kısmı, hidrojenle doyurma sırasında doymuş yağa çevrilir. Hiçbir gıda, yalnızca tek tür yağ asidi içermez. Tüm gıdalar, çeşitli oranlarda bir yağ karışımı içerirler.</a:t>
            </a:r>
          </a:p>
          <a:p>
            <a:pPr algn="just">
              <a:buNone/>
            </a:pPr>
            <a:r>
              <a:rPr lang="tr-TR" sz="1600" b="1" i="1" dirty="0" smtClean="0"/>
              <a:t>		</a:t>
            </a:r>
            <a:r>
              <a:rPr lang="tr-TR" sz="1600" dirty="0" smtClean="0"/>
              <a:t>Vücudun, enerji ihtiyacını diğer besin maddelerinden sağladıktan sonra gerekli yağ asidini karşılayacak ve yağda eriyen vitaminlerin taşınmasını sağlayacak kadar yağ yenmesi halinde, herhangi bir yetersizlik belirtisi görülmemektedir. Günlük alınan enerjinin ortalama %25-30’ unun yağlardan temin edilmesi yeterlidir. Günlük ortalama 2500 kalori alan birisi için bu, 83 gr yağ demektir.</a:t>
            </a:r>
            <a:endParaRPr lang="tr-TR" sz="2000" b="1" i="1"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476672"/>
            <a:ext cx="8892480" cy="6381328"/>
          </a:xfrm>
        </p:spPr>
        <p:txBody>
          <a:bodyPr>
            <a:noAutofit/>
          </a:bodyPr>
          <a:lstStyle/>
          <a:p>
            <a:pPr algn="just">
              <a:buNone/>
            </a:pPr>
            <a:r>
              <a:rPr lang="tr-TR" sz="2000" b="1" dirty="0" smtClean="0"/>
              <a:t>	 Vitaminler</a:t>
            </a:r>
          </a:p>
          <a:p>
            <a:pPr>
              <a:buNone/>
            </a:pPr>
            <a:endParaRPr lang="tr-TR" sz="1600" b="1" i="1" dirty="0" smtClean="0"/>
          </a:p>
          <a:p>
            <a:pPr algn="just">
              <a:buNone/>
            </a:pPr>
            <a:r>
              <a:rPr lang="tr-TR" sz="1600" b="1" i="1" dirty="0" smtClean="0"/>
              <a:t>		</a:t>
            </a:r>
            <a:r>
              <a:rPr lang="tr-TR" sz="1600" dirty="0" smtClean="0"/>
              <a:t>‘’Vitamin’’ sözcüğü ilk kez 1912 yılında </a:t>
            </a:r>
            <a:r>
              <a:rPr lang="tr-TR" sz="1600" i="1" dirty="0" err="1" smtClean="0"/>
              <a:t>Casimir</a:t>
            </a:r>
            <a:r>
              <a:rPr lang="tr-TR" sz="1600" i="1" dirty="0" smtClean="0"/>
              <a:t> </a:t>
            </a:r>
            <a:r>
              <a:rPr lang="tr-TR" sz="1600" i="1" dirty="0" err="1" smtClean="0"/>
              <a:t>Funk</a:t>
            </a:r>
            <a:r>
              <a:rPr lang="tr-TR" sz="1600" i="1" dirty="0" smtClean="0"/>
              <a:t> </a:t>
            </a:r>
            <a:r>
              <a:rPr lang="tr-TR" sz="1600" dirty="0" smtClean="0"/>
              <a:t>tarafından kullanılmıştır. </a:t>
            </a:r>
            <a:r>
              <a:rPr lang="tr-TR" sz="1600" dirty="0" err="1" smtClean="0"/>
              <a:t>Funk</a:t>
            </a:r>
            <a:r>
              <a:rPr lang="tr-TR" sz="1600" dirty="0" smtClean="0"/>
              <a:t>, pirinçten izole ettiği maddenin insan ve hayvanlar için hayati değer taşıdığı ve içerisinde amin grubu bulunduğu için ‘’ vitamine ‘’ ismini vermiştir. </a:t>
            </a:r>
          </a:p>
          <a:p>
            <a:pPr algn="just">
              <a:buNone/>
            </a:pPr>
            <a:r>
              <a:rPr lang="tr-TR" sz="1600" dirty="0" smtClean="0"/>
              <a:t>		Besin maddeleri gibi vitaminler de vücutta üretilmezler ve bu yüzden yiyeceklerle dışarıdan alınırlar. Canlıların yaşam süreçlerinde çok önemli görevler üstlenirler. Bunlar,   besinler gibi vücutta enerji kaynağı ya da yapım maddesi olarak kullanılmaz ; ama metabolizma süreçlerinde katalizör işlevi görerek besinlerin parçalanıp vücutta kullanılabilecek biçime dönüşmesini yönlendiren çok önemli etkin maddedir. Vitaminler öteki besin öğeleriyle birlikte hücre çalışmasında; sinir, sindirim ve iskelet sistemleriyle, deri sağlığında önem taşır. </a:t>
            </a:r>
          </a:p>
          <a:p>
            <a:pPr algn="just">
              <a:buNone/>
            </a:pPr>
            <a:r>
              <a:rPr lang="tr-TR" sz="1600" dirty="0" smtClean="0"/>
              <a:t>		Belirli vitaminlerin eksikliği kansızlığa, büyüme geriliğine, iskelette bozukluklara, sinir, sindirim ve deri bozukluklarına ve göz hastalıklarına yol açar.  Bu nedenle sağlıklı, normal büyüme ve dayanıklılık için vitaminlerin yeterli alınması gereklidir.</a:t>
            </a:r>
          </a:p>
          <a:p>
            <a:pPr algn="just">
              <a:buNone/>
            </a:pPr>
            <a:r>
              <a:rPr lang="tr-TR" sz="1600" dirty="0" smtClean="0"/>
              <a:t>		Temel vitaminler iki kategoriye ayrılırlar: yağda çözünenler ve suda çözünenler. Yağda çözünen vitaminler A, D, E ve K; suda çözünenler ise C ve B’ </a:t>
            </a:r>
            <a:r>
              <a:rPr lang="tr-TR" sz="1600" dirty="0" err="1" smtClean="0"/>
              <a:t>dir</a:t>
            </a:r>
            <a:r>
              <a:rPr lang="tr-TR" sz="1600" dirty="0" smtClean="0"/>
              <a:t>.</a:t>
            </a:r>
          </a:p>
          <a:p>
            <a:pPr algn="just">
              <a:buNone/>
            </a:pPr>
            <a:r>
              <a:rPr lang="tr-TR" sz="1600" dirty="0" smtClean="0"/>
              <a:t>		</a:t>
            </a:r>
          </a:p>
          <a:p>
            <a:pPr>
              <a:buNone/>
            </a:pPr>
            <a:endParaRPr lang="tr-TR" sz="1600" b="1" i="1" dirty="0" smtClean="0"/>
          </a:p>
          <a:p>
            <a:pPr>
              <a:buNone/>
            </a:pPr>
            <a:r>
              <a:rPr lang="tr-TR" sz="1600" b="1" i="1" dirty="0" smtClean="0"/>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1268760"/>
            <a:ext cx="8640960" cy="4738531"/>
          </a:xfrm>
        </p:spPr>
        <p:txBody>
          <a:bodyPr>
            <a:normAutofit/>
          </a:bodyPr>
          <a:lstStyle/>
          <a:p>
            <a:pPr algn="just">
              <a:buNone/>
            </a:pPr>
            <a:r>
              <a:rPr lang="tr-TR" sz="1600" b="1" dirty="0" smtClean="0"/>
              <a:t>		A vitamini</a:t>
            </a:r>
            <a:r>
              <a:rPr lang="tr-TR" sz="1600" dirty="0" smtClean="0"/>
              <a:t>: Deri, diş ve kemik sağlığı ve görme işlevi açısından çok önemli rol oynar ve karaciğerde depolanır. Yeterince  A vitamini almayan kişilerde, özellikle aydınlıktan karanlığa geçildiğinde ya da loş ışıkta görme yeteneğinin azalmasına yol açan ve halk arasında ‘’tavukkarası’’ denilen gece körlüğüne neden rastlanır.</a:t>
            </a:r>
          </a:p>
          <a:p>
            <a:pPr algn="just">
              <a:buNone/>
            </a:pPr>
            <a:r>
              <a:rPr lang="tr-TR" sz="1600" dirty="0" smtClean="0"/>
              <a:t>		A vitamini özellikle yumurta sarısı, süt, karaciğer, tereyağı, balık eti, balık yağı gibi hayvansal gıdalarda ve marul, havuç, ıspanak, şalgam gibi sebzelerde bolca bulunur. Bu vitaminin uzun süre yüksek dozda alınması halinde bitkinlik, uyuklama, bulantı, derinin kuruyup pul pul olması, saç dökülmesi ve kemik ağrıları gibi belirtiler veren A vitamini zehirlenmesine yol açar</a:t>
            </a:r>
            <a:r>
              <a:rPr lang="tr-TR" sz="2800" dirty="0" smtClean="0"/>
              <a:t>.</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labalık">
  <a:themeElements>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Kalabalı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903</TotalTime>
  <Words>40</Words>
  <Application>Microsoft Office PowerPoint</Application>
  <PresentationFormat>Ekran Gösterisi (4:3)</PresentationFormat>
  <Paragraphs>75</Paragraphs>
  <Slides>19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19</vt:i4>
      </vt:variant>
    </vt:vector>
  </HeadingPairs>
  <TitlesOfParts>
    <vt:vector size="25" baseType="lpstr">
      <vt:lpstr>Arial</vt:lpstr>
      <vt:lpstr>Lucida Sans Unicode</vt:lpstr>
      <vt:lpstr>Verdana</vt:lpstr>
      <vt:lpstr>Wingdings 2</vt:lpstr>
      <vt:lpstr>Wingdings 3</vt:lpstr>
      <vt:lpstr>Kalabalık</vt:lpstr>
      <vt:lpstr>YİYECEK İÇECEK HİZMETLERİ YÖNETİMİ VE İŞLETME</vt:lpstr>
      <vt:lpstr>BESLENME</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YİYECEK İÇECEK HİZMETLERİ YÖNETİMİ VE İŞLETME</dc:title>
  <dc:creator>ramazan</dc:creator>
  <cp:lastModifiedBy>zeynep</cp:lastModifiedBy>
  <cp:revision>98</cp:revision>
  <dcterms:created xsi:type="dcterms:W3CDTF">2017-12-21T19:53:19Z</dcterms:created>
  <dcterms:modified xsi:type="dcterms:W3CDTF">2018-02-16T13:06:17Z</dcterms:modified>
</cp:coreProperties>
</file>