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media/image4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07" r:id="rId5"/>
    <p:sldId id="693" r:id="rId6"/>
    <p:sldId id="669" r:id="rId7"/>
    <p:sldId id="691" r:id="rId8"/>
    <p:sldId id="692" r:id="rId9"/>
    <p:sldId id="688" r:id="rId10"/>
    <p:sldId id="673" r:id="rId11"/>
    <p:sldId id="694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38" y="42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BİLGİ TEKNOLOJİLERİ VE KULLANIMI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32145" y="4213180"/>
            <a:ext cx="8479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ARZUHAN BURCU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GÜLTEKİN</a:t>
            </a:r>
          </a:p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SORUMLU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ASİSTAN: EMİR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SUNGUROĞLU</a:t>
            </a:r>
          </a:p>
          <a:p>
            <a:pPr algn="ctr">
              <a:spcAft>
                <a:spcPts val="0"/>
              </a:spcAft>
            </a:pPr>
            <a:endParaRPr lang="tr-TR" sz="16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tr-TR" sz="16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799098" y="1228397"/>
            <a:ext cx="7976912" cy="368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lang="tr-TR" sz="1400" u="heavy" spc="-50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1400" b="1" u="heavy" spc="-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Dersin Hedeflenen Öğrenme</a:t>
            </a:r>
            <a:r>
              <a:rPr lang="tr-TR" sz="1400" b="1" u="heavy" spc="-10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 </a:t>
            </a:r>
            <a:r>
              <a:rPr lang="tr-TR" sz="1400" b="1" u="heavy" spc="-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Kazanımları:</a:t>
            </a:r>
            <a:endParaRPr lang="tr-TR"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40" dirty="0">
                <a:solidFill>
                  <a:srgbClr val="404040"/>
                </a:solidFill>
                <a:latin typeface="Carlito"/>
                <a:cs typeface="Carlito"/>
              </a:rPr>
              <a:t>Temel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bilgi teknolojilerinde kullanılan genel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kavramları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tanımlayabilme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ve</a:t>
            </a:r>
            <a:r>
              <a:rPr lang="tr-TR" sz="1400" spc="245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yorumlayabilme.</a:t>
            </a: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spcBef>
                <a:spcPts val="960"/>
              </a:spcBef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Bilgi teknolojilerini</a:t>
            </a:r>
            <a:r>
              <a:rPr lang="tr-TR" sz="1400" spc="5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sınıflandırabilme.</a:t>
            </a: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spcBef>
                <a:spcPts val="960"/>
              </a:spcBef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Bilgi teknolojilerinin gelişimini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yorumlayabilme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öngörülen ilerlemeleri</a:t>
            </a:r>
            <a:r>
              <a:rPr lang="tr-TR" sz="1400" spc="11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tartışabilme.</a:t>
            </a: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spcBef>
                <a:spcPts val="965"/>
              </a:spcBef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40" dirty="0">
                <a:solidFill>
                  <a:srgbClr val="404040"/>
                </a:solidFill>
                <a:latin typeface="Carlito"/>
                <a:cs typeface="Carlito"/>
              </a:rPr>
              <a:t>Temel </a:t>
            </a:r>
            <a:r>
              <a:rPr lang="tr-TR" sz="1400" dirty="0">
                <a:solidFill>
                  <a:srgbClr val="404040"/>
                </a:solidFill>
                <a:latin typeface="Carlito"/>
                <a:cs typeface="Carlito"/>
              </a:rPr>
              <a:t>donanım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bilgileri hakkında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yeterli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düzeyde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teknik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bilgiye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sahip</a:t>
            </a:r>
            <a:r>
              <a:rPr lang="tr-TR" sz="1400" spc="105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olma.</a:t>
            </a: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spcBef>
                <a:spcPts val="960"/>
              </a:spcBef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Depolama birimleri hakkında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yeterli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düzeyde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teknik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bilgiye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sahip</a:t>
            </a:r>
            <a:r>
              <a:rPr lang="tr-TR" sz="1400" spc="6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olma.</a:t>
            </a:r>
            <a:endParaRPr lang="tr-TR" sz="1400" dirty="0">
              <a:latin typeface="Carlito"/>
              <a:cs typeface="Carlito"/>
            </a:endParaRPr>
          </a:p>
          <a:p>
            <a:pPr marL="191135" indent="-179070">
              <a:lnSpc>
                <a:spcPct val="100000"/>
              </a:lnSpc>
              <a:spcBef>
                <a:spcPts val="960"/>
              </a:spcBef>
              <a:buClr>
                <a:srgbClr val="1CACE3"/>
              </a:buClr>
              <a:buFont typeface="Arial"/>
              <a:buChar char="•"/>
              <a:tabLst>
                <a:tab pos="191770" algn="l"/>
              </a:tabLst>
            </a:pP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Bilgi teknolojilerinin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toplum </a:t>
            </a:r>
            <a:r>
              <a:rPr lang="tr-TR" sz="1400" dirty="0">
                <a:solidFill>
                  <a:srgbClr val="404040"/>
                </a:solidFill>
                <a:latin typeface="Carlito"/>
                <a:cs typeface="Carlito"/>
              </a:rPr>
              <a:t>içindekini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önemini </a:t>
            </a:r>
            <a:r>
              <a:rPr lang="tr-TR" sz="1400" spc="-10" dirty="0">
                <a:solidFill>
                  <a:srgbClr val="404040"/>
                </a:solidFill>
                <a:latin typeface="Carlito"/>
                <a:cs typeface="Carlito"/>
              </a:rPr>
              <a:t>yorumlayabilme </a:t>
            </a:r>
            <a:r>
              <a:rPr lang="tr-TR" sz="1400" spc="-15" dirty="0">
                <a:solidFill>
                  <a:srgbClr val="404040"/>
                </a:solidFill>
                <a:latin typeface="Carlito"/>
                <a:cs typeface="Carlito"/>
              </a:rPr>
              <a:t>ve</a:t>
            </a:r>
            <a:r>
              <a:rPr lang="tr-TR" sz="1400" spc="4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400" spc="-5" dirty="0">
                <a:solidFill>
                  <a:srgbClr val="404040"/>
                </a:solidFill>
                <a:latin typeface="Carlito"/>
                <a:cs typeface="Carlito"/>
              </a:rPr>
              <a:t>tartışabilme.</a:t>
            </a:r>
            <a:endParaRPr lang="tr-TR" sz="14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68449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z="16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1.</a:t>
            </a:r>
            <a:r>
              <a:rPr lang="tr-TR" sz="16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lang="tr-TR" sz="1600" b="1" u="heavy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HAFTA</a:t>
            </a:r>
            <a:endParaRPr lang="tr-TR"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sz="32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lang="tr-TR" sz="1600" u="heavy" spc="-50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1600" b="1" u="heavy" spc="-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Kullanılan </a:t>
            </a:r>
            <a:r>
              <a:rPr lang="tr-TR" sz="1600" b="1" u="heavy" spc="-10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Öğretim </a:t>
            </a:r>
            <a:r>
              <a:rPr lang="tr-TR" sz="1600" b="1" u="heavy" spc="-3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Yöntem </a:t>
            </a:r>
            <a:r>
              <a:rPr lang="tr-TR" sz="1600" b="1" u="heavy" spc="-1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ve</a:t>
            </a:r>
            <a:r>
              <a:rPr lang="tr-TR" sz="1600" b="1" u="heavy" spc="-10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 </a:t>
            </a:r>
            <a:r>
              <a:rPr lang="tr-TR" sz="1600" b="1" u="heavy" spc="-25" dirty="0">
                <a:solidFill>
                  <a:srgbClr val="1D6194"/>
                </a:solidFill>
                <a:uFill>
                  <a:solidFill>
                    <a:srgbClr val="1D6194"/>
                  </a:solidFill>
                </a:uFill>
                <a:latin typeface="Carlito"/>
                <a:cs typeface="Carlito"/>
              </a:rPr>
              <a:t>Tekniği:</a:t>
            </a:r>
            <a:endParaRPr lang="tr-TR"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lang="tr-TR"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lang="tr-TR" sz="1600" spc="-10" dirty="0">
                <a:solidFill>
                  <a:srgbClr val="404040"/>
                </a:solidFill>
                <a:latin typeface="Carlito"/>
                <a:cs typeface="Carlito"/>
              </a:rPr>
              <a:t>Bilgisayar destekli sözlü</a:t>
            </a:r>
            <a:r>
              <a:rPr lang="tr-TR" sz="1600" spc="35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600" spc="-5" dirty="0">
                <a:solidFill>
                  <a:srgbClr val="404040"/>
                </a:solidFill>
                <a:latin typeface="Carlito"/>
                <a:cs typeface="Carlito"/>
              </a:rPr>
              <a:t>sunum</a:t>
            </a:r>
            <a:endParaRPr lang="tr-TR"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lang="tr-TR" sz="1600" spc="-5" dirty="0">
                <a:solidFill>
                  <a:srgbClr val="404040"/>
                </a:solidFill>
                <a:latin typeface="Carlito"/>
                <a:cs typeface="Carlito"/>
              </a:rPr>
              <a:t>Anlatım</a:t>
            </a:r>
            <a:endParaRPr lang="tr-TR"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lang="tr-TR" sz="1600" spc="-5" dirty="0">
                <a:solidFill>
                  <a:srgbClr val="404040"/>
                </a:solidFill>
                <a:latin typeface="Carlito"/>
                <a:cs typeface="Carlito"/>
              </a:rPr>
              <a:t>Soru </a:t>
            </a:r>
            <a:r>
              <a:rPr lang="tr-TR" sz="1600" spc="-15" dirty="0">
                <a:solidFill>
                  <a:srgbClr val="404040"/>
                </a:solidFill>
                <a:latin typeface="Carlito"/>
                <a:cs typeface="Carlito"/>
              </a:rPr>
              <a:t>ve</a:t>
            </a:r>
            <a:r>
              <a:rPr lang="tr-TR" sz="160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lang="tr-TR" sz="1600" spc="-10" dirty="0">
                <a:solidFill>
                  <a:srgbClr val="404040"/>
                </a:solidFill>
                <a:latin typeface="Carlito"/>
                <a:cs typeface="Carlito"/>
              </a:rPr>
              <a:t>cevap</a:t>
            </a:r>
            <a:endParaRPr lang="tr-TR" sz="1600" dirty="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BİLGİ TEKNOLOJİLERİ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63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800735" lvl="1" indent="-535305">
              <a:lnSpc>
                <a:spcPct val="100000"/>
              </a:lnSpc>
              <a:spcBef>
                <a:spcPts val="275"/>
              </a:spcBef>
              <a:buAutoNum type="arabicPeriod"/>
              <a:tabLst>
                <a:tab pos="801370" algn="l"/>
              </a:tabLst>
            </a:pPr>
            <a:r>
              <a:rPr lang="tr-TR" sz="2400" b="1" spc="-15" dirty="0">
                <a:solidFill>
                  <a:srgbClr val="221F1F"/>
                </a:solidFill>
                <a:latin typeface="Carlito"/>
                <a:cs typeface="Carlito"/>
              </a:rPr>
              <a:t>BİLGİ </a:t>
            </a:r>
            <a:r>
              <a:rPr lang="tr-TR" sz="2400" b="1" spc="-10" dirty="0">
                <a:solidFill>
                  <a:srgbClr val="221F1F"/>
                </a:solidFill>
                <a:latin typeface="Carlito"/>
                <a:cs typeface="Carlito"/>
              </a:rPr>
              <a:t>TEKNOLOJİLERİNİN</a:t>
            </a:r>
            <a:r>
              <a:rPr lang="tr-TR" sz="2400" b="1" spc="-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400" b="1" spc="-10" dirty="0">
                <a:solidFill>
                  <a:srgbClr val="221F1F"/>
                </a:solidFill>
                <a:latin typeface="Carlito"/>
                <a:cs typeface="Carlito"/>
              </a:rPr>
              <a:t>SINIFLANDIRILMASI</a:t>
            </a:r>
            <a:endParaRPr lang="tr-TR" sz="2400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386205" lvl="2" indent="-576580">
              <a:lnSpc>
                <a:spcPct val="100000"/>
              </a:lnSpc>
              <a:buAutoNum type="arabicPeriod"/>
              <a:tabLst>
                <a:tab pos="1386840" algn="l"/>
              </a:tabLst>
            </a:pPr>
            <a:r>
              <a:rPr lang="tr-TR" sz="1800" b="1" spc="-10" dirty="0">
                <a:solidFill>
                  <a:srgbClr val="221F1F"/>
                </a:solidFill>
                <a:latin typeface="Carlito"/>
                <a:cs typeface="Carlito"/>
              </a:rPr>
              <a:t>İşlevlerine Göre </a:t>
            </a:r>
            <a:r>
              <a:rPr lang="tr-TR" sz="1800" b="1" dirty="0">
                <a:solidFill>
                  <a:srgbClr val="221F1F"/>
                </a:solidFill>
                <a:latin typeface="Carlito"/>
                <a:cs typeface="Carlito"/>
              </a:rPr>
              <a:t>Bilgi</a:t>
            </a:r>
            <a:r>
              <a:rPr lang="tr-TR" sz="1800" b="1" spc="-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1800" b="1" spc="-20" dirty="0">
                <a:solidFill>
                  <a:srgbClr val="221F1F"/>
                </a:solidFill>
                <a:latin typeface="Carlito"/>
                <a:cs typeface="Carlito"/>
              </a:rPr>
              <a:t>Teknolojileri</a:t>
            </a:r>
            <a:endParaRPr lang="tr-TR" sz="1800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5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050" dirty="0">
              <a:latin typeface="Carlito"/>
              <a:cs typeface="Carlito"/>
            </a:endParaRPr>
          </a:p>
          <a:p>
            <a:pPr marL="1386840" lvl="2" indent="-576580">
              <a:lnSpc>
                <a:spcPct val="100000"/>
              </a:lnSpc>
              <a:buAutoNum type="arabicPeriod"/>
              <a:tabLst>
                <a:tab pos="1386840" algn="l"/>
              </a:tabLst>
            </a:pPr>
            <a:r>
              <a:rPr lang="tr-TR" sz="1800" b="1" spc="-20" dirty="0">
                <a:solidFill>
                  <a:srgbClr val="221F1F"/>
                </a:solidFill>
                <a:latin typeface="Carlito"/>
                <a:cs typeface="Carlito"/>
              </a:rPr>
              <a:t>Taşınırlıklarına </a:t>
            </a:r>
            <a:r>
              <a:rPr lang="tr-TR" sz="1800" b="1" spc="-10" dirty="0">
                <a:solidFill>
                  <a:srgbClr val="221F1F"/>
                </a:solidFill>
                <a:latin typeface="Carlito"/>
                <a:cs typeface="Carlito"/>
              </a:rPr>
              <a:t>Göre </a:t>
            </a:r>
            <a:r>
              <a:rPr lang="tr-TR" sz="1800" b="1" dirty="0">
                <a:solidFill>
                  <a:srgbClr val="221F1F"/>
                </a:solidFill>
                <a:latin typeface="Carlito"/>
                <a:cs typeface="Carlito"/>
              </a:rPr>
              <a:t>Bilgi</a:t>
            </a:r>
            <a:r>
              <a:rPr lang="tr-TR" sz="1800" b="1" spc="-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1800" b="1" spc="-25" dirty="0">
                <a:solidFill>
                  <a:srgbClr val="221F1F"/>
                </a:solidFill>
                <a:latin typeface="Carlito"/>
                <a:cs typeface="Carlito"/>
              </a:rPr>
              <a:t>Teknolojileri</a:t>
            </a:r>
            <a:endParaRPr lang="tr-TR" sz="1800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050" dirty="0">
              <a:latin typeface="Carlito"/>
              <a:cs typeface="Carlito"/>
            </a:endParaRPr>
          </a:p>
          <a:p>
            <a:pPr marL="1386205" lvl="2" indent="-576580">
              <a:lnSpc>
                <a:spcPct val="100000"/>
              </a:lnSpc>
              <a:buAutoNum type="arabicPeriod"/>
              <a:tabLst>
                <a:tab pos="1386840" algn="l"/>
              </a:tabLst>
            </a:pPr>
            <a:r>
              <a:rPr lang="tr-TR" sz="1800" b="1" spc="-10" dirty="0">
                <a:solidFill>
                  <a:srgbClr val="221F1F"/>
                </a:solidFill>
                <a:latin typeface="Carlito"/>
                <a:cs typeface="Carlito"/>
              </a:rPr>
              <a:t>Kullanım </a:t>
            </a:r>
            <a:r>
              <a:rPr lang="tr-TR" sz="1800" b="1" spc="-5" dirty="0">
                <a:solidFill>
                  <a:srgbClr val="221F1F"/>
                </a:solidFill>
                <a:latin typeface="Carlito"/>
                <a:cs typeface="Carlito"/>
              </a:rPr>
              <a:t>Amacına </a:t>
            </a:r>
            <a:r>
              <a:rPr lang="tr-TR" sz="1800" b="1" spc="-10" dirty="0">
                <a:solidFill>
                  <a:srgbClr val="221F1F"/>
                </a:solidFill>
                <a:latin typeface="Carlito"/>
                <a:cs typeface="Carlito"/>
              </a:rPr>
              <a:t>Göre </a:t>
            </a:r>
            <a:r>
              <a:rPr lang="tr-TR" sz="1800" b="1" dirty="0">
                <a:solidFill>
                  <a:srgbClr val="221F1F"/>
                </a:solidFill>
                <a:latin typeface="Carlito"/>
                <a:cs typeface="Carlito"/>
              </a:rPr>
              <a:t>Bilgi</a:t>
            </a:r>
            <a:r>
              <a:rPr lang="tr-TR" sz="1800" b="1" spc="-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1800" b="1" spc="-25" dirty="0">
                <a:solidFill>
                  <a:srgbClr val="221F1F"/>
                </a:solidFill>
                <a:latin typeface="Carlito"/>
                <a:cs typeface="Carlito"/>
              </a:rPr>
              <a:t>Teknolojileri</a:t>
            </a:r>
            <a:endParaRPr lang="tr-TR" sz="1800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0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050" dirty="0">
              <a:latin typeface="Carlito"/>
              <a:cs typeface="Carlito"/>
            </a:endParaRPr>
          </a:p>
          <a:p>
            <a:pPr marL="1386205" lvl="2" indent="-57658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386840" algn="l"/>
              </a:tabLst>
            </a:pPr>
            <a:r>
              <a:rPr lang="tr-TR" sz="1800" b="1" spc="-10" dirty="0">
                <a:solidFill>
                  <a:srgbClr val="221F1F"/>
                </a:solidFill>
                <a:latin typeface="Carlito"/>
                <a:cs typeface="Carlito"/>
              </a:rPr>
              <a:t>Kullanıcı Sayısına Göre </a:t>
            </a:r>
            <a:r>
              <a:rPr lang="tr-TR" sz="1800" b="1" dirty="0">
                <a:solidFill>
                  <a:srgbClr val="221F1F"/>
                </a:solidFill>
                <a:latin typeface="Carlito"/>
                <a:cs typeface="Carlito"/>
              </a:rPr>
              <a:t>Bilgi</a:t>
            </a:r>
            <a:r>
              <a:rPr lang="tr-TR" sz="1800" b="1" spc="-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1800" b="1" spc="-25" dirty="0">
                <a:solidFill>
                  <a:srgbClr val="221F1F"/>
                </a:solidFill>
                <a:latin typeface="Carlito"/>
                <a:cs typeface="Carlito"/>
              </a:rPr>
              <a:t>Teknolojileri</a:t>
            </a:r>
            <a:endParaRPr lang="tr-TR" sz="1800" dirty="0">
              <a:latin typeface="Carlito"/>
              <a:cs typeface="Carlito"/>
            </a:endParaRPr>
          </a:p>
          <a:p>
            <a:pPr algn="just">
              <a:buClr>
                <a:srgbClr val="0000CC"/>
              </a:buClr>
            </a:pPr>
            <a:endParaRPr lang="tr-TR" sz="1600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1. BİLGİ TEKNOLOJİLERİNDE TEMEL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4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789305" lvl="1" indent="-523240">
              <a:lnSpc>
                <a:spcPct val="100000"/>
              </a:lnSpc>
              <a:spcBef>
                <a:spcPts val="280"/>
              </a:spcBef>
              <a:buAutoNum type="arabicPeriod" startAt="3"/>
              <a:tabLst>
                <a:tab pos="789940" algn="l"/>
              </a:tabLst>
            </a:pPr>
            <a:r>
              <a:rPr lang="tr-TR" sz="2400" b="1" spc="-75" dirty="0">
                <a:solidFill>
                  <a:srgbClr val="221F1F"/>
                </a:solidFill>
                <a:latin typeface="Carlito"/>
                <a:cs typeface="Carlito"/>
              </a:rPr>
              <a:t>BİLGİSAYAR</a:t>
            </a:r>
            <a:r>
              <a:rPr lang="tr-TR" sz="2400" b="1" spc="-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400" b="1" spc="-5" dirty="0">
                <a:solidFill>
                  <a:srgbClr val="221F1F"/>
                </a:solidFill>
                <a:latin typeface="Carlito"/>
                <a:cs typeface="Carlito"/>
              </a:rPr>
              <a:t>ÇEŞİTLERİ</a:t>
            </a:r>
            <a:endParaRPr lang="tr-TR" sz="2400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221F1F"/>
              </a:buClr>
              <a:buFont typeface="Carlito"/>
              <a:buAutoNum type="arabicPeriod" startAt="3"/>
            </a:pPr>
            <a:endParaRPr lang="tr-TR" sz="2100" dirty="0">
              <a:latin typeface="Carlito"/>
              <a:cs typeface="Carlito"/>
            </a:endParaRPr>
          </a:p>
          <a:p>
            <a:pPr marL="1297940" lvl="2" indent="-581025">
              <a:lnSpc>
                <a:spcPct val="100000"/>
              </a:lnSpc>
              <a:buSzPct val="90000"/>
              <a:buAutoNum type="arabicPeriod"/>
              <a:tabLst>
                <a:tab pos="1298575" algn="l"/>
              </a:tabLst>
            </a:pP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Ana</a:t>
            </a:r>
            <a:r>
              <a:rPr lang="tr-TR" b="1" spc="-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Bilgisayarlar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364615" lvl="2" indent="-647700">
              <a:lnSpc>
                <a:spcPct val="100000"/>
              </a:lnSpc>
              <a:buAutoNum type="arabicPeriod"/>
              <a:tabLst>
                <a:tab pos="1365250" algn="l"/>
              </a:tabLst>
            </a:pP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Ağ</a:t>
            </a:r>
            <a:r>
              <a:rPr lang="tr-TR" b="1" spc="-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Bilgisayarlar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364615" lvl="2" indent="-647700">
              <a:lnSpc>
                <a:spcPct val="100000"/>
              </a:lnSpc>
              <a:buAutoNum type="arabicPeriod"/>
              <a:tabLst>
                <a:tab pos="1365250" algn="l"/>
              </a:tabLst>
            </a:pP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Kişisel</a:t>
            </a:r>
            <a:r>
              <a:rPr lang="tr-TR" b="1" spc="-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364615" lvl="2" indent="-6477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365250" algn="l"/>
              </a:tabLst>
            </a:pPr>
            <a:r>
              <a:rPr lang="tr-TR" b="1" spc="-5" dirty="0">
                <a:solidFill>
                  <a:srgbClr val="221F1F"/>
                </a:solidFill>
                <a:latin typeface="Carlito"/>
                <a:cs typeface="Carlito"/>
              </a:rPr>
              <a:t>Dizüstü</a:t>
            </a:r>
            <a:r>
              <a:rPr lang="tr-TR" b="1" spc="-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Bilgisayarlar</a:t>
            </a:r>
            <a:endParaRPr lang="tr-TR" dirty="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1. BİLGİ TEKNOLOJİLERİNDE TEMEL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97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795655" lvl="1" indent="-529590">
              <a:lnSpc>
                <a:spcPct val="100000"/>
              </a:lnSpc>
              <a:spcBef>
                <a:spcPts val="285"/>
              </a:spcBef>
              <a:buAutoNum type="arabicPeriod" startAt="4"/>
              <a:tabLst>
                <a:tab pos="796290" algn="l"/>
              </a:tabLst>
            </a:pPr>
            <a:r>
              <a:rPr lang="tr-TR" sz="2400" b="1" spc="-55" dirty="0">
                <a:solidFill>
                  <a:srgbClr val="221F1F"/>
                </a:solidFill>
                <a:latin typeface="Carlito"/>
                <a:cs typeface="Carlito"/>
              </a:rPr>
              <a:t>BİLGİSAYARLAR </a:t>
            </a:r>
            <a:r>
              <a:rPr lang="tr-TR" sz="2400" b="1" spc="-10" dirty="0">
                <a:solidFill>
                  <a:srgbClr val="221F1F"/>
                </a:solidFill>
                <a:latin typeface="Carlito"/>
                <a:cs typeface="Carlito"/>
              </a:rPr>
              <a:t>ARASINDAKİ</a:t>
            </a:r>
            <a:r>
              <a:rPr lang="tr-TR" sz="2400" b="1" spc="-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400" b="1" spc="-20" dirty="0">
                <a:solidFill>
                  <a:srgbClr val="221F1F"/>
                </a:solidFill>
                <a:latin typeface="Carlito"/>
                <a:cs typeface="Carlito"/>
              </a:rPr>
              <a:t>FARKLILIKLAR</a:t>
            </a:r>
            <a:endParaRPr lang="tr-TR" sz="2400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221F1F"/>
              </a:buClr>
              <a:buFont typeface="Carlito"/>
              <a:buAutoNum type="arabicPeriod" startAt="4"/>
            </a:pPr>
            <a:endParaRPr lang="tr-TR" sz="2100" dirty="0">
              <a:latin typeface="Carlito"/>
              <a:cs typeface="Carlito"/>
            </a:endParaRPr>
          </a:p>
          <a:p>
            <a:pPr marL="1440180" lvl="2" indent="-629920">
              <a:lnSpc>
                <a:spcPct val="100000"/>
              </a:lnSpc>
              <a:buAutoNum type="arabicPeriod"/>
              <a:tabLst>
                <a:tab pos="1440815" algn="l"/>
              </a:tabLst>
            </a:pPr>
            <a:r>
              <a:rPr lang="tr-TR" spc="-10" dirty="0">
                <a:solidFill>
                  <a:srgbClr val="221F1F"/>
                </a:solidFill>
                <a:latin typeface="Carlito"/>
                <a:cs typeface="Carlito"/>
              </a:rPr>
              <a:t>Bilgisayarın</a:t>
            </a:r>
            <a:r>
              <a:rPr lang="tr-TR" spc="-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pc="-5" dirty="0">
                <a:solidFill>
                  <a:srgbClr val="221F1F"/>
                </a:solidFill>
                <a:latin typeface="Carlito"/>
                <a:cs typeface="Carlito"/>
              </a:rPr>
              <a:t>Hızı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440815" lvl="2" indent="-630555">
              <a:lnSpc>
                <a:spcPct val="100000"/>
              </a:lnSpc>
              <a:buAutoNum type="arabicPeriod"/>
              <a:tabLst>
                <a:tab pos="1441450" algn="l"/>
              </a:tabLst>
            </a:pPr>
            <a:r>
              <a:rPr lang="tr-TR" spc="-10" dirty="0">
                <a:solidFill>
                  <a:srgbClr val="221F1F"/>
                </a:solidFill>
                <a:latin typeface="Carlito"/>
                <a:cs typeface="Carlito"/>
              </a:rPr>
              <a:t>Bilgisayarın</a:t>
            </a:r>
            <a:r>
              <a:rPr lang="tr-TR" spc="-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pc="-10" dirty="0">
                <a:solidFill>
                  <a:srgbClr val="221F1F"/>
                </a:solidFill>
                <a:latin typeface="Carlito"/>
                <a:cs typeface="Carlito"/>
              </a:rPr>
              <a:t>Kapasitesi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440180" lvl="2" indent="-629920">
              <a:lnSpc>
                <a:spcPct val="100000"/>
              </a:lnSpc>
              <a:buAutoNum type="arabicPeriod"/>
              <a:tabLst>
                <a:tab pos="1440815" algn="l"/>
              </a:tabLst>
            </a:pPr>
            <a:r>
              <a:rPr lang="tr-TR" spc="-10" dirty="0">
                <a:solidFill>
                  <a:srgbClr val="221F1F"/>
                </a:solidFill>
                <a:latin typeface="Carlito"/>
                <a:cs typeface="Carlito"/>
              </a:rPr>
              <a:t>Bilgisayarın</a:t>
            </a:r>
            <a:r>
              <a:rPr lang="tr-TR" spc="-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pc="-5" dirty="0">
                <a:solidFill>
                  <a:srgbClr val="221F1F"/>
                </a:solidFill>
                <a:latin typeface="Carlito"/>
                <a:cs typeface="Carlito"/>
              </a:rPr>
              <a:t>Kullanıcısı</a:t>
            </a:r>
            <a:endParaRPr lang="tr-TR" dirty="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"/>
              </a:spcBef>
              <a:buClr>
                <a:srgbClr val="221F1F"/>
              </a:buClr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1440180" lvl="2" indent="-629920">
              <a:lnSpc>
                <a:spcPct val="100000"/>
              </a:lnSpc>
              <a:buAutoNum type="arabicPeriod"/>
              <a:tabLst>
                <a:tab pos="1440815" algn="l"/>
              </a:tabLst>
            </a:pPr>
            <a:r>
              <a:rPr lang="tr-TR" spc="-10" dirty="0">
                <a:solidFill>
                  <a:srgbClr val="221F1F"/>
                </a:solidFill>
                <a:latin typeface="Carlito"/>
                <a:cs typeface="Carlito"/>
              </a:rPr>
              <a:t>Bilgisayarın</a:t>
            </a:r>
            <a:r>
              <a:rPr lang="tr-TR" spc="-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pc="-5" dirty="0">
                <a:solidFill>
                  <a:srgbClr val="221F1F"/>
                </a:solidFill>
                <a:latin typeface="Carlito"/>
                <a:cs typeface="Carlito"/>
              </a:rPr>
              <a:t>Maliyeti</a:t>
            </a:r>
            <a:endParaRPr lang="tr-TR" dirty="0">
              <a:latin typeface="Carlito"/>
              <a:cs typeface="Carlito"/>
            </a:endParaRPr>
          </a:p>
          <a:p>
            <a:pPr algn="just">
              <a:buClr>
                <a:srgbClr val="0000CC"/>
              </a:buClr>
            </a:pPr>
            <a:endParaRPr lang="tr-TR" sz="1600" dirty="0"/>
          </a:p>
          <a:p>
            <a:pPr marL="0" indent="0" algn="just">
              <a:lnSpc>
                <a:spcPct val="100000"/>
              </a:lnSpc>
              <a:buClr>
                <a:srgbClr val="000099"/>
              </a:buClr>
              <a:buNone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1. BİLGİ TEKNOLOJİLERİNDE TEMEL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9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2. BİLGİ TEKNOLOJİLERİ – TOPLUM İLİŞKİSİ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object 4"/>
          <p:cNvSpPr/>
          <p:nvPr/>
        </p:nvSpPr>
        <p:spPr>
          <a:xfrm>
            <a:off x="324365" y="1301714"/>
            <a:ext cx="4581645" cy="14155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Dikdörtgen 4"/>
          <p:cNvSpPr/>
          <p:nvPr/>
        </p:nvSpPr>
        <p:spPr>
          <a:xfrm>
            <a:off x="313079" y="2822316"/>
            <a:ext cx="8156222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5" lvl="1" indent="-448309">
              <a:lnSpc>
                <a:spcPct val="100000"/>
              </a:lnSpc>
              <a:spcBef>
                <a:spcPts val="1465"/>
              </a:spcBef>
              <a:buAutoNum type="arabicPeriod"/>
              <a:tabLst>
                <a:tab pos="461009" algn="l"/>
              </a:tabLst>
            </a:pP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Bilgi </a:t>
            </a:r>
            <a:r>
              <a:rPr lang="tr-TR" sz="2000" b="1" spc="-25" dirty="0">
                <a:solidFill>
                  <a:srgbClr val="221F1F"/>
                </a:solidFill>
                <a:latin typeface="Carlito"/>
                <a:cs typeface="Carlito"/>
              </a:rPr>
              <a:t>Toplumu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Kavramı ve</a:t>
            </a:r>
            <a:r>
              <a:rPr lang="tr-TR" sz="2000" b="1" spc="-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Kapsamı</a:t>
            </a:r>
            <a:endParaRPr lang="tr-TR" sz="2000" dirty="0">
              <a:latin typeface="Carlito"/>
              <a:cs typeface="Carlito"/>
            </a:endParaRPr>
          </a:p>
          <a:p>
            <a:pPr marL="459740" lvl="1" indent="-447675">
              <a:lnSpc>
                <a:spcPct val="100000"/>
              </a:lnSpc>
              <a:spcBef>
                <a:spcPts val="1370"/>
              </a:spcBef>
              <a:buAutoNum type="arabicPeriod"/>
              <a:tabLst>
                <a:tab pos="460375" algn="l"/>
              </a:tabLst>
            </a:pP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Bilgi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Otoyolu </a:t>
            </a:r>
            <a:r>
              <a:rPr lang="tr-TR" sz="2000" b="1" spc="-20" dirty="0">
                <a:solidFill>
                  <a:srgbClr val="221F1F"/>
                </a:solidFill>
                <a:latin typeface="Carlito"/>
                <a:cs typeface="Carlito"/>
              </a:rPr>
              <a:t>Kavramı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ve</a:t>
            </a:r>
            <a:r>
              <a:rPr lang="tr-TR" sz="2000" b="1" spc="-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Kapsamı</a:t>
            </a:r>
            <a:endParaRPr lang="tr-TR" sz="2000" dirty="0">
              <a:latin typeface="Carlito"/>
              <a:cs typeface="Carlito"/>
            </a:endParaRPr>
          </a:p>
          <a:p>
            <a:pPr marL="460375" lvl="1" indent="-448309">
              <a:lnSpc>
                <a:spcPct val="100000"/>
              </a:lnSpc>
              <a:spcBef>
                <a:spcPts val="1365"/>
              </a:spcBef>
              <a:buAutoNum type="arabicPeriod"/>
              <a:tabLst>
                <a:tab pos="461009" algn="l"/>
              </a:tabLst>
            </a:pPr>
            <a:r>
              <a:rPr lang="tr-TR" sz="2000" b="1" spc="-10" dirty="0">
                <a:solidFill>
                  <a:srgbClr val="221F1F"/>
                </a:solidFill>
                <a:latin typeface="Carlito"/>
                <a:cs typeface="Carlito"/>
              </a:rPr>
              <a:t>Elektronik Ticaret </a:t>
            </a:r>
            <a:r>
              <a:rPr lang="tr-TR" sz="2000" b="1" spc="-20" dirty="0">
                <a:solidFill>
                  <a:srgbClr val="221F1F"/>
                </a:solidFill>
                <a:latin typeface="Carlito"/>
                <a:cs typeface="Carlito"/>
              </a:rPr>
              <a:t>Kavramı </a:t>
            </a:r>
            <a:r>
              <a:rPr lang="tr-TR" sz="2000" b="1" spc="-10" dirty="0">
                <a:solidFill>
                  <a:srgbClr val="221F1F"/>
                </a:solidFill>
                <a:latin typeface="Carlito"/>
                <a:cs typeface="Carlito"/>
              </a:rPr>
              <a:t>ve</a:t>
            </a:r>
            <a:r>
              <a:rPr lang="tr-TR" sz="2000" b="1" spc="-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Kapsamı</a:t>
            </a:r>
            <a:endParaRPr lang="tr-TR" sz="2000" dirty="0">
              <a:latin typeface="Carlito"/>
              <a:cs typeface="Carlito"/>
            </a:endParaRPr>
          </a:p>
          <a:p>
            <a:pPr marL="463550" lvl="1" indent="-451484">
              <a:lnSpc>
                <a:spcPct val="100000"/>
              </a:lnSpc>
              <a:spcBef>
                <a:spcPts val="1370"/>
              </a:spcBef>
              <a:buAutoNum type="arabicPeriod"/>
              <a:tabLst>
                <a:tab pos="464184" algn="l"/>
              </a:tabLst>
            </a:pP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Bilgi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Teknolojilerinin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Kullanımı </a:t>
            </a: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için </a:t>
            </a:r>
            <a:r>
              <a:rPr lang="tr-TR" sz="2000" b="1" spc="-10" dirty="0">
                <a:solidFill>
                  <a:srgbClr val="221F1F"/>
                </a:solidFill>
                <a:latin typeface="Carlito"/>
                <a:cs typeface="Carlito"/>
              </a:rPr>
              <a:t>Uygun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Çalışma </a:t>
            </a:r>
            <a:r>
              <a:rPr lang="tr-TR" sz="2000" b="1" spc="-20" dirty="0">
                <a:solidFill>
                  <a:srgbClr val="221F1F"/>
                </a:solidFill>
                <a:latin typeface="Carlito"/>
                <a:cs typeface="Carlito"/>
              </a:rPr>
              <a:t>Ortamının</a:t>
            </a:r>
            <a:r>
              <a:rPr lang="tr-TR" sz="2000" b="1" spc="-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Düzenlenmesi</a:t>
            </a:r>
            <a:endParaRPr lang="tr-TR" sz="2000" dirty="0">
              <a:latin typeface="Carlito"/>
              <a:cs typeface="Carlito"/>
            </a:endParaRPr>
          </a:p>
          <a:p>
            <a:pPr marL="460375" lvl="1" indent="-448309">
              <a:lnSpc>
                <a:spcPct val="100000"/>
              </a:lnSpc>
              <a:spcBef>
                <a:spcPts val="1370"/>
              </a:spcBef>
              <a:buAutoNum type="arabicPeriod"/>
              <a:tabLst>
                <a:tab pos="461009" algn="l"/>
              </a:tabLst>
            </a:pP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Bilgi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Teknolojilerinin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Kullanımı </a:t>
            </a:r>
            <a:r>
              <a:rPr lang="tr-TR" sz="2000" b="1" dirty="0">
                <a:solidFill>
                  <a:srgbClr val="221F1F"/>
                </a:solidFill>
                <a:latin typeface="Carlito"/>
                <a:cs typeface="Carlito"/>
              </a:rPr>
              <a:t>için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Sağlık </a:t>
            </a:r>
            <a:r>
              <a:rPr lang="tr-TR" sz="2000" b="1" spc="-15" dirty="0">
                <a:solidFill>
                  <a:srgbClr val="221F1F"/>
                </a:solidFill>
                <a:latin typeface="Carlito"/>
                <a:cs typeface="Carlito"/>
              </a:rPr>
              <a:t>ve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Güvenlik Şartlarının</a:t>
            </a:r>
            <a:r>
              <a:rPr lang="tr-TR" sz="2000" b="1" spc="-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sz="2000" b="1" spc="-5" dirty="0">
                <a:solidFill>
                  <a:srgbClr val="221F1F"/>
                </a:solidFill>
                <a:latin typeface="Carlito"/>
                <a:cs typeface="Carlito"/>
              </a:rPr>
              <a:t>Sağlanması</a:t>
            </a:r>
            <a:endParaRPr lang="tr-TR" sz="20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7556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8" y="1675713"/>
            <a:ext cx="8517837" cy="4468903"/>
          </a:xfrm>
        </p:spPr>
        <p:txBody>
          <a:bodyPr anchor="t">
            <a:noAutofit/>
          </a:bodyPr>
          <a:lstStyle/>
          <a:p>
            <a:pPr marL="460375" lvl="1" indent="-448309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1009" algn="l"/>
              </a:tabLst>
            </a:pPr>
            <a:r>
              <a:rPr lang="tr-TR" b="1" spc="-15" dirty="0">
                <a:latin typeface="Carlito"/>
                <a:cs typeface="Carlito"/>
              </a:rPr>
              <a:t>Merkezî </a:t>
            </a:r>
            <a:r>
              <a:rPr lang="tr-TR" b="1" dirty="0">
                <a:latin typeface="Carlito"/>
                <a:cs typeface="Carlito"/>
              </a:rPr>
              <a:t>İşlem Birimi</a:t>
            </a:r>
            <a:r>
              <a:rPr lang="tr-TR" b="1" spc="-100" dirty="0">
                <a:latin typeface="Carlito"/>
                <a:cs typeface="Carlito"/>
              </a:rPr>
              <a:t> </a:t>
            </a:r>
            <a:r>
              <a:rPr lang="tr-TR" b="1" dirty="0">
                <a:latin typeface="Carlito"/>
                <a:cs typeface="Carlito"/>
              </a:rPr>
              <a:t>(CPU)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62915" lvl="1" indent="-450850">
              <a:lnSpc>
                <a:spcPct val="100000"/>
              </a:lnSpc>
              <a:buAutoNum type="arabicPeriod"/>
              <a:tabLst>
                <a:tab pos="463550" algn="l"/>
              </a:tabLst>
            </a:pP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Sabit </a:t>
            </a:r>
            <a:r>
              <a:rPr lang="tr-TR" b="1" spc="-5" dirty="0">
                <a:solidFill>
                  <a:srgbClr val="221F1F"/>
                </a:solidFill>
                <a:latin typeface="Carlito"/>
                <a:cs typeface="Carlito"/>
              </a:rPr>
              <a:t>Disk </a:t>
            </a: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(Hard</a:t>
            </a:r>
            <a:r>
              <a:rPr lang="tr-TR" b="1" spc="-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spc="-5" dirty="0">
                <a:solidFill>
                  <a:srgbClr val="221F1F"/>
                </a:solidFill>
                <a:latin typeface="Carlito"/>
                <a:cs typeface="Carlito"/>
              </a:rPr>
              <a:t>Disk)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63550" lvl="1" indent="-451484">
              <a:lnSpc>
                <a:spcPct val="100000"/>
              </a:lnSpc>
              <a:buAutoNum type="arabicPeriod"/>
              <a:tabLst>
                <a:tab pos="464184" algn="l"/>
              </a:tabLst>
            </a:pP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 </a:t>
            </a:r>
            <a:r>
              <a:rPr lang="tr-TR" b="1" spc="-5" dirty="0">
                <a:solidFill>
                  <a:srgbClr val="221F1F"/>
                </a:solidFill>
                <a:latin typeface="Carlito"/>
                <a:cs typeface="Carlito"/>
              </a:rPr>
              <a:t>Giriş</a:t>
            </a:r>
            <a:r>
              <a:rPr lang="tr-TR" b="1" spc="-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Birimleri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63550" lvl="1" indent="-451484">
              <a:lnSpc>
                <a:spcPct val="100000"/>
              </a:lnSpc>
              <a:buAutoNum type="arabicPeriod"/>
              <a:tabLst>
                <a:tab pos="464184" algn="l"/>
              </a:tabLst>
            </a:pPr>
            <a:r>
              <a:rPr lang="tr-TR" b="1" spc="-10" dirty="0">
                <a:solidFill>
                  <a:srgbClr val="221F1F"/>
                </a:solidFill>
                <a:latin typeface="Carlito"/>
                <a:cs typeface="Carlito"/>
              </a:rPr>
              <a:t>Bilgisayar </a:t>
            </a:r>
            <a:r>
              <a:rPr lang="tr-TR" b="1" spc="-5" dirty="0">
                <a:solidFill>
                  <a:srgbClr val="221F1F"/>
                </a:solidFill>
                <a:latin typeface="Carlito"/>
                <a:cs typeface="Carlito"/>
              </a:rPr>
              <a:t>Çıkış</a:t>
            </a:r>
            <a:r>
              <a:rPr lang="tr-TR" b="1" spc="-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lang="tr-TR" b="1" dirty="0">
                <a:solidFill>
                  <a:srgbClr val="221F1F"/>
                </a:solidFill>
                <a:latin typeface="Carlito"/>
                <a:cs typeface="Carlito"/>
              </a:rPr>
              <a:t>Birimleri</a:t>
            </a:r>
            <a:endParaRPr lang="tr-TR" dirty="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69480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3. BİLGİSAYARDA DONANIM BİRİMLERİ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5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386" y="4217891"/>
            <a:ext cx="1964531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14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8" y="1675713"/>
            <a:ext cx="8517837" cy="4468903"/>
          </a:xfrm>
        </p:spPr>
        <p:txBody>
          <a:bodyPr anchor="t">
            <a:noAutofit/>
          </a:bodyPr>
          <a:lstStyle/>
          <a:p>
            <a:pPr marL="460375" lvl="1" indent="-448309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1009" algn="l"/>
              </a:tabLst>
            </a:pPr>
            <a:r>
              <a:rPr lang="tr-TR" b="1" spc="-10" dirty="0">
                <a:latin typeface="Carlito"/>
                <a:cs typeface="Carlito"/>
              </a:rPr>
              <a:t>Statik </a:t>
            </a:r>
            <a:r>
              <a:rPr lang="tr-TR" b="1" spc="-15" dirty="0">
                <a:latin typeface="Carlito"/>
                <a:cs typeface="Carlito"/>
              </a:rPr>
              <a:t>ve </a:t>
            </a:r>
            <a:r>
              <a:rPr lang="tr-TR" b="1" spc="-5" dirty="0">
                <a:latin typeface="Carlito"/>
                <a:cs typeface="Carlito"/>
              </a:rPr>
              <a:t>Dinamik</a:t>
            </a:r>
            <a:r>
              <a:rPr lang="tr-TR" b="1" spc="-105" dirty="0">
                <a:latin typeface="Carlito"/>
                <a:cs typeface="Carlito"/>
              </a:rPr>
              <a:t> </a:t>
            </a:r>
            <a:r>
              <a:rPr lang="tr-TR" b="1" spc="-10" dirty="0">
                <a:latin typeface="Carlito"/>
                <a:cs typeface="Carlito"/>
              </a:rPr>
              <a:t>Hafızalar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59740" lvl="1" indent="-447675">
              <a:lnSpc>
                <a:spcPct val="100000"/>
              </a:lnSpc>
              <a:buAutoNum type="arabicPeriod"/>
              <a:tabLst>
                <a:tab pos="460375" algn="l"/>
              </a:tabLst>
            </a:pPr>
            <a:r>
              <a:rPr lang="tr-TR" b="1" spc="-20" dirty="0">
                <a:latin typeface="Carlito"/>
                <a:cs typeface="Carlito"/>
              </a:rPr>
              <a:t>Taşınabilir </a:t>
            </a:r>
            <a:r>
              <a:rPr lang="tr-TR" b="1" spc="-5" dirty="0">
                <a:latin typeface="Carlito"/>
                <a:cs typeface="Carlito"/>
              </a:rPr>
              <a:t>Depolama</a:t>
            </a:r>
            <a:r>
              <a:rPr lang="tr-TR" b="1" spc="-85" dirty="0">
                <a:latin typeface="Carlito"/>
                <a:cs typeface="Carlito"/>
              </a:rPr>
              <a:t> </a:t>
            </a:r>
            <a:r>
              <a:rPr lang="tr-TR" b="1" spc="-10" dirty="0">
                <a:latin typeface="Carlito"/>
                <a:cs typeface="Carlito"/>
              </a:rPr>
              <a:t>Araçları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60375" lvl="1" indent="-448309">
              <a:lnSpc>
                <a:spcPct val="100000"/>
              </a:lnSpc>
              <a:buAutoNum type="arabicPeriod"/>
              <a:tabLst>
                <a:tab pos="461009" algn="l"/>
              </a:tabLst>
            </a:pPr>
            <a:r>
              <a:rPr lang="tr-TR" b="1" spc="-10" dirty="0">
                <a:latin typeface="Carlito"/>
                <a:cs typeface="Carlito"/>
              </a:rPr>
              <a:t>Bilgisayarlarda Hafıza </a:t>
            </a:r>
            <a:r>
              <a:rPr lang="tr-TR" b="1" spc="-5" dirty="0">
                <a:latin typeface="Carlito"/>
                <a:cs typeface="Carlito"/>
              </a:rPr>
              <a:t>Ölçüm Birimleri </a:t>
            </a:r>
            <a:r>
              <a:rPr lang="tr-TR" b="1" spc="-15" dirty="0">
                <a:latin typeface="Carlito"/>
                <a:cs typeface="Carlito"/>
              </a:rPr>
              <a:t>ve</a:t>
            </a:r>
            <a:r>
              <a:rPr lang="tr-TR" b="1" spc="-175" dirty="0">
                <a:latin typeface="Carlito"/>
                <a:cs typeface="Carlito"/>
              </a:rPr>
              <a:t> </a:t>
            </a:r>
            <a:r>
              <a:rPr lang="tr-TR" b="1" spc="-5" dirty="0">
                <a:latin typeface="Carlito"/>
                <a:cs typeface="Carlito"/>
              </a:rPr>
              <a:t>Hesaplanması</a:t>
            </a:r>
            <a:endParaRPr lang="tr-TR" dirty="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Font typeface="Carlito"/>
              <a:buAutoNum type="arabicPeriod"/>
            </a:pPr>
            <a:endParaRPr lang="tr-TR" sz="2100" dirty="0">
              <a:latin typeface="Carlito"/>
              <a:cs typeface="Carlito"/>
            </a:endParaRPr>
          </a:p>
          <a:p>
            <a:pPr marL="446405" lvl="1" indent="-43434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47040" algn="l"/>
              </a:tabLst>
            </a:pPr>
            <a:r>
              <a:rPr lang="tr-TR" b="1" spc="-35" dirty="0">
                <a:latin typeface="Carlito"/>
                <a:cs typeface="Carlito"/>
              </a:rPr>
              <a:t>Bilgisayar </a:t>
            </a:r>
            <a:r>
              <a:rPr lang="tr-TR" b="1" spc="-10" dirty="0">
                <a:latin typeface="Carlito"/>
                <a:cs typeface="Carlito"/>
              </a:rPr>
              <a:t>Performansı ve Performansı Etkileyen</a:t>
            </a:r>
            <a:r>
              <a:rPr lang="tr-TR" b="1" spc="-130" dirty="0">
                <a:latin typeface="Carlito"/>
                <a:cs typeface="Carlito"/>
              </a:rPr>
              <a:t> </a:t>
            </a:r>
            <a:r>
              <a:rPr lang="tr-TR" b="1" spc="-5" dirty="0">
                <a:latin typeface="Carlito"/>
                <a:cs typeface="Carlito"/>
              </a:rPr>
              <a:t>Unsurlar</a:t>
            </a:r>
            <a:endParaRPr lang="tr-TR" dirty="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69480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4. VERİ DEPOLAMA BİRİMLERİ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5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386" y="4217891"/>
            <a:ext cx="1964531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12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25918</TotalTime>
  <Words>261</Words>
  <Application>Microsoft Office PowerPoint</Application>
  <PresentationFormat>Ekran Gösterisi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Carlito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959</cp:revision>
  <cp:lastPrinted>2016-10-24T07:53:35Z</cp:lastPrinted>
  <dcterms:created xsi:type="dcterms:W3CDTF">2016-09-18T09:35:24Z</dcterms:created>
  <dcterms:modified xsi:type="dcterms:W3CDTF">2020-02-28T06:44:08Z</dcterms:modified>
</cp:coreProperties>
</file>