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94"/>
  </p:normalViewPr>
  <p:slideViewPr>
    <p:cSldViewPr snapToGrid="0" snapToObjects="1">
      <p:cViewPr varScale="1">
        <p:scale>
          <a:sx n="120" d="100"/>
          <a:sy n="120" d="100"/>
        </p:scale>
        <p:origin x="1400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A98AF03-7270-45C2-A683-C5E353EF01A5}" type="datetime4">
              <a:rPr lang="en-US" smtClean="0"/>
              <a:pPr/>
              <a:t>February 19, 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FB5AFD-D735-4504-A039-ADEBB6448D55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C8118-FB93-4E87-B380-0175F2FE2167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A93482-8E69-40F7-BCAD-5662A6CADB27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B7EAE1-CAAC-4AEF-919E-158692B1E55E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25A706-D8F2-4D1A-855A-CADC92600C26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B4F123-1704-49AC-9D15-C4B1462B8014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27EC2-47FB-48A1-8644-C8A81DDAA119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EC3ED-7435-49F9-84C8-03CCA2F8DEDB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49BF1-FCD3-4395-8FF6-0047AF66228E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61222-2C8B-4501-BE87-6797EC025925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16C01193-8287-4834-A286-6B880643E934}" type="datetime4">
              <a:rPr lang="en-US" smtClean="0"/>
              <a:pPr/>
              <a:t>February 19, 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8B37D5FE-740C-46F5-801A-FA5477D971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6" r:id="rId4"/>
    <p:sldLayoutId id="2147483797" r:id="rId5"/>
    <p:sldLayoutId id="2147483798" r:id="rId6"/>
    <p:sldLayoutId id="2147483799" r:id="rId7"/>
    <p:sldLayoutId id="2147483800" r:id="rId8"/>
    <p:sldLayoutId id="2147483801" r:id="rId9"/>
    <p:sldLayoutId id="2147483802" r:id="rId10"/>
    <p:sldLayoutId id="2147483803" r:id="rId11"/>
  </p:sldLayoutIdLs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Feminist </a:t>
            </a:r>
            <a:r>
              <a:rPr lang="en-US" dirty="0" err="1"/>
              <a:t>Teori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5399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Cinsiyet</a:t>
            </a:r>
            <a:r>
              <a:rPr lang="en-US" dirty="0"/>
              <a:t> –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Cinsiyet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Cinsiyetin</a:t>
            </a:r>
            <a:r>
              <a:rPr lang="en-US" dirty="0"/>
              <a:t> </a:t>
            </a:r>
            <a:r>
              <a:rPr lang="en-US" dirty="0" err="1"/>
              <a:t>biyolojik</a:t>
            </a:r>
            <a:r>
              <a:rPr lang="en-US" dirty="0"/>
              <a:t>/</a:t>
            </a:r>
            <a:r>
              <a:rPr lang="en-US" dirty="0" err="1"/>
              <a:t>doğa</a:t>
            </a:r>
            <a:r>
              <a:rPr lang="en-US" dirty="0"/>
              <a:t> </a:t>
            </a:r>
            <a:r>
              <a:rPr lang="en-US" dirty="0" err="1"/>
              <a:t>temelli</a:t>
            </a:r>
            <a:r>
              <a:rPr lang="en-US" dirty="0"/>
              <a:t> </a:t>
            </a:r>
            <a:r>
              <a:rPr lang="en-US" dirty="0" err="1"/>
              <a:t>açıklamaları</a:t>
            </a:r>
            <a:r>
              <a:rPr lang="en-US" dirty="0"/>
              <a:t> </a:t>
            </a:r>
            <a:r>
              <a:rPr lang="en-US" dirty="0" err="1"/>
              <a:t>cinsiyetli</a:t>
            </a:r>
            <a:r>
              <a:rPr lang="en-US" dirty="0"/>
              <a:t> </a:t>
            </a:r>
            <a:r>
              <a:rPr lang="en-US" dirty="0" err="1"/>
              <a:t>örüntüleri</a:t>
            </a:r>
            <a:r>
              <a:rPr lang="en-US" dirty="0"/>
              <a:t> </a:t>
            </a:r>
            <a:r>
              <a:rPr lang="en-US" dirty="0" err="1"/>
              <a:t>evrensel</a:t>
            </a:r>
            <a:r>
              <a:rPr lang="en-US" dirty="0"/>
              <a:t>, </a:t>
            </a:r>
            <a:r>
              <a:rPr lang="en-US" dirty="0" err="1"/>
              <a:t>sabit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değişmez</a:t>
            </a:r>
            <a:r>
              <a:rPr lang="en-US" dirty="0"/>
              <a:t> </a:t>
            </a:r>
            <a:r>
              <a:rPr lang="en-US" dirty="0" err="1"/>
              <a:t>özellikler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kavrama</a:t>
            </a:r>
            <a:r>
              <a:rPr lang="en-US" dirty="0"/>
              <a:t> </a:t>
            </a:r>
            <a:r>
              <a:rPr lang="en-US" dirty="0" err="1"/>
              <a:t>riski</a:t>
            </a:r>
            <a:r>
              <a:rPr lang="en-US" dirty="0"/>
              <a:t> </a:t>
            </a:r>
            <a:r>
              <a:rPr lang="en-US" dirty="0" err="1"/>
              <a:t>taşır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Cinsiyet</a:t>
            </a:r>
            <a:r>
              <a:rPr lang="en-US" dirty="0"/>
              <a:t>/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cinsiyet</a:t>
            </a:r>
            <a:r>
              <a:rPr lang="en-US" dirty="0"/>
              <a:t> </a:t>
            </a:r>
            <a:r>
              <a:rPr lang="en-US" dirty="0" err="1"/>
              <a:t>ayrımı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kavramsal</a:t>
            </a:r>
            <a:r>
              <a:rPr lang="en-US" dirty="0"/>
              <a:t> </a:t>
            </a:r>
            <a:r>
              <a:rPr lang="en-US" dirty="0" err="1"/>
              <a:t>güçlüğü</a:t>
            </a:r>
            <a:r>
              <a:rPr lang="en-US" dirty="0"/>
              <a:t> </a:t>
            </a:r>
            <a:r>
              <a:rPr lang="en-US" dirty="0" err="1"/>
              <a:t>aşma</a:t>
            </a:r>
            <a:r>
              <a:rPr lang="en-US" dirty="0"/>
              <a:t> </a:t>
            </a:r>
            <a:r>
              <a:rPr lang="en-US" dirty="0" err="1"/>
              <a:t>çabasının</a:t>
            </a:r>
            <a:r>
              <a:rPr lang="en-US" dirty="0"/>
              <a:t> </a:t>
            </a:r>
            <a:r>
              <a:rPr lang="en-US" dirty="0" err="1"/>
              <a:t>ürünüdür</a:t>
            </a:r>
            <a:r>
              <a:rPr lang="en-US" dirty="0"/>
              <a:t>.</a:t>
            </a:r>
          </a:p>
          <a:p>
            <a:pPr lvl="1"/>
            <a:r>
              <a:rPr lang="en-US" dirty="0"/>
              <a:t>Zaman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mekanda</a:t>
            </a:r>
            <a:r>
              <a:rPr lang="en-US" dirty="0"/>
              <a:t> </a:t>
            </a:r>
            <a:r>
              <a:rPr lang="en-US" dirty="0" err="1"/>
              <a:t>farklılaşmış</a:t>
            </a:r>
            <a:r>
              <a:rPr lang="en-US" dirty="0"/>
              <a:t> </a:t>
            </a:r>
            <a:r>
              <a:rPr lang="en-US" dirty="0" err="1"/>
              <a:t>örüntüleri</a:t>
            </a:r>
            <a:r>
              <a:rPr lang="en-US" dirty="0"/>
              <a:t> </a:t>
            </a:r>
            <a:r>
              <a:rPr lang="en-US" dirty="0" err="1"/>
              <a:t>anlamak</a:t>
            </a:r>
            <a:r>
              <a:rPr lang="en-US" dirty="0"/>
              <a:t> </a:t>
            </a:r>
            <a:r>
              <a:rPr lang="en-US" dirty="0" err="1"/>
              <a:t>için</a:t>
            </a:r>
            <a:r>
              <a:rPr lang="en-US" dirty="0"/>
              <a:t> </a:t>
            </a:r>
            <a:r>
              <a:rPr lang="en-US" dirty="0" err="1"/>
              <a:t>imkanlar</a:t>
            </a:r>
            <a:r>
              <a:rPr lang="en-US" dirty="0"/>
              <a:t> </a:t>
            </a:r>
            <a:r>
              <a:rPr lang="en-US" dirty="0" err="1"/>
              <a:t>sunar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Aynı</a:t>
            </a:r>
            <a:r>
              <a:rPr lang="en-US" dirty="0"/>
              <a:t> </a:t>
            </a:r>
            <a:r>
              <a:rPr lang="en-US" dirty="0" err="1"/>
              <a:t>zamanda</a:t>
            </a:r>
            <a:r>
              <a:rPr lang="en-US" dirty="0"/>
              <a:t> </a:t>
            </a:r>
            <a:r>
              <a:rPr lang="en-US" dirty="0" err="1"/>
              <a:t>eşitsizliğin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temellerini</a:t>
            </a:r>
            <a:r>
              <a:rPr lang="en-US" dirty="0"/>
              <a:t> </a:t>
            </a:r>
            <a:r>
              <a:rPr lang="en-US" dirty="0" err="1"/>
              <a:t>çözümlemek</a:t>
            </a:r>
            <a:r>
              <a:rPr lang="en-US" dirty="0"/>
              <a:t> (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değiştirme</a:t>
            </a:r>
            <a:r>
              <a:rPr lang="en-US" dirty="0"/>
              <a:t>) </a:t>
            </a:r>
            <a:r>
              <a:rPr lang="en-US" dirty="0" err="1"/>
              <a:t>amacını</a:t>
            </a:r>
            <a:r>
              <a:rPr lang="en-US" dirty="0"/>
              <a:t> </a:t>
            </a:r>
            <a:r>
              <a:rPr lang="en-US" dirty="0" err="1"/>
              <a:t>güder</a:t>
            </a:r>
            <a:r>
              <a:rPr lang="en-US" dirty="0"/>
              <a:t>. </a:t>
            </a:r>
          </a:p>
          <a:p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güncel</a:t>
            </a:r>
            <a:r>
              <a:rPr lang="en-US" dirty="0"/>
              <a:t> </a:t>
            </a:r>
            <a:r>
              <a:rPr lang="en-US" dirty="0" err="1"/>
              <a:t>tartışmalar</a:t>
            </a:r>
            <a:r>
              <a:rPr lang="en-US" dirty="0"/>
              <a:t> (</a:t>
            </a:r>
            <a:r>
              <a:rPr lang="en-US" dirty="0" err="1"/>
              <a:t>bkz</a:t>
            </a:r>
            <a:r>
              <a:rPr lang="en-US" dirty="0"/>
              <a:t>. Butler)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ayrımı</a:t>
            </a:r>
            <a:r>
              <a:rPr lang="en-US" dirty="0"/>
              <a:t> da </a:t>
            </a:r>
            <a:r>
              <a:rPr lang="en-US" dirty="0" err="1"/>
              <a:t>sorunsallaştırarak</a:t>
            </a:r>
            <a:r>
              <a:rPr lang="en-US" dirty="0"/>
              <a:t> </a:t>
            </a:r>
            <a:r>
              <a:rPr lang="en-US" dirty="0" err="1"/>
              <a:t>cinsiyet</a:t>
            </a:r>
            <a:r>
              <a:rPr lang="en-US" dirty="0"/>
              <a:t> </a:t>
            </a:r>
            <a:r>
              <a:rPr lang="en-US" dirty="0" err="1"/>
              <a:t>kategorilerinin</a:t>
            </a:r>
            <a:r>
              <a:rPr lang="en-US" dirty="0"/>
              <a:t> de </a:t>
            </a:r>
            <a:r>
              <a:rPr lang="en-US" dirty="0" err="1"/>
              <a:t>toplumsal</a:t>
            </a:r>
            <a:r>
              <a:rPr lang="en-US" dirty="0"/>
              <a:t>/</a:t>
            </a:r>
            <a:r>
              <a:rPr lang="en-US" dirty="0" err="1"/>
              <a:t>dilsel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inşa</a:t>
            </a:r>
            <a:r>
              <a:rPr lang="en-US" dirty="0"/>
              <a:t> </a:t>
            </a:r>
            <a:r>
              <a:rPr lang="en-US" dirty="0" err="1"/>
              <a:t>olduğunu</a:t>
            </a:r>
            <a:r>
              <a:rPr lang="en-US" dirty="0"/>
              <a:t> </a:t>
            </a:r>
            <a:r>
              <a:rPr lang="en-US" dirty="0" err="1"/>
              <a:t>tartışır</a:t>
            </a:r>
            <a:r>
              <a:rPr lang="en-US" dirty="0"/>
              <a:t>.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5223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Cinsiyet</a:t>
            </a:r>
            <a:r>
              <a:rPr lang="en-US" dirty="0"/>
              <a:t> –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Cinsiyet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fontScale="92500"/>
          </a:bodyPr>
          <a:lstStyle/>
          <a:p>
            <a:r>
              <a:rPr lang="en-US" dirty="0" err="1"/>
              <a:t>Cinsiyetin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dinamiklerini</a:t>
            </a:r>
            <a:r>
              <a:rPr lang="en-US" dirty="0"/>
              <a:t> </a:t>
            </a:r>
            <a:r>
              <a:rPr lang="en-US" dirty="0" err="1"/>
              <a:t>kuramlaştıran</a:t>
            </a:r>
            <a:r>
              <a:rPr lang="en-US" dirty="0"/>
              <a:t> </a:t>
            </a:r>
            <a:r>
              <a:rPr lang="en-US" dirty="0" err="1"/>
              <a:t>öncü</a:t>
            </a:r>
            <a:r>
              <a:rPr lang="en-US" dirty="0"/>
              <a:t> </a:t>
            </a:r>
            <a:r>
              <a:rPr lang="en-US" dirty="0" err="1"/>
              <a:t>çalışmalar</a:t>
            </a:r>
            <a:r>
              <a:rPr lang="en-US" dirty="0"/>
              <a:t>, </a:t>
            </a:r>
            <a:r>
              <a:rPr lang="en-US" dirty="0" err="1"/>
              <a:t>sosyalizasyon</a:t>
            </a:r>
            <a:r>
              <a:rPr lang="en-US" dirty="0"/>
              <a:t> </a:t>
            </a:r>
            <a:r>
              <a:rPr lang="en-US" dirty="0" err="1"/>
              <a:t>süreçlerine</a:t>
            </a:r>
            <a:r>
              <a:rPr lang="en-US" dirty="0"/>
              <a:t> </a:t>
            </a:r>
            <a:r>
              <a:rPr lang="en-US" dirty="0" err="1"/>
              <a:t>odaklanır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Cinsiyet</a:t>
            </a:r>
            <a:r>
              <a:rPr lang="en-US" dirty="0"/>
              <a:t> roller – </a:t>
            </a:r>
            <a:r>
              <a:rPr lang="en-US" dirty="0" err="1"/>
              <a:t>sosyalizasyon</a:t>
            </a:r>
            <a:r>
              <a:rPr lang="en-US" dirty="0"/>
              <a:t> </a:t>
            </a:r>
            <a:r>
              <a:rPr lang="en-US" dirty="0" err="1"/>
              <a:t>süreci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içselleştirme</a:t>
            </a:r>
            <a:endParaRPr lang="en-US" dirty="0"/>
          </a:p>
          <a:p>
            <a:pPr lvl="1"/>
            <a:r>
              <a:rPr lang="en-US" dirty="0" err="1"/>
              <a:t>Pozitif</a:t>
            </a:r>
            <a:r>
              <a:rPr lang="en-US" dirty="0"/>
              <a:t>/</a:t>
            </a:r>
            <a:r>
              <a:rPr lang="en-US" dirty="0" err="1"/>
              <a:t>negatif</a:t>
            </a:r>
            <a:r>
              <a:rPr lang="en-US" dirty="0"/>
              <a:t> </a:t>
            </a:r>
            <a:r>
              <a:rPr lang="en-US" dirty="0" err="1"/>
              <a:t>yaptırımlar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rol</a:t>
            </a:r>
            <a:r>
              <a:rPr lang="en-US" dirty="0"/>
              <a:t> </a:t>
            </a:r>
            <a:r>
              <a:rPr lang="en-US" dirty="0" err="1"/>
              <a:t>kalıplarının</a:t>
            </a:r>
            <a:r>
              <a:rPr lang="en-US" dirty="0"/>
              <a:t> </a:t>
            </a:r>
            <a:r>
              <a:rPr lang="en-US" dirty="0" err="1"/>
              <a:t>aktarımı</a:t>
            </a:r>
            <a:endParaRPr lang="en-US" dirty="0"/>
          </a:p>
          <a:p>
            <a:r>
              <a:rPr lang="en-US" dirty="0" err="1"/>
              <a:t>Rol</a:t>
            </a:r>
            <a:r>
              <a:rPr lang="en-US" dirty="0"/>
              <a:t> </a:t>
            </a:r>
            <a:r>
              <a:rPr lang="en-US" dirty="0" err="1"/>
              <a:t>kalıplarını</a:t>
            </a:r>
            <a:r>
              <a:rPr lang="en-US" dirty="0"/>
              <a:t> </a:t>
            </a:r>
            <a:r>
              <a:rPr lang="en-US" dirty="0" err="1"/>
              <a:t>dayatan</a:t>
            </a:r>
            <a:r>
              <a:rPr lang="en-US" dirty="0"/>
              <a:t> normative </a:t>
            </a:r>
            <a:r>
              <a:rPr lang="en-US" dirty="0" err="1"/>
              <a:t>çerçevenin</a:t>
            </a:r>
            <a:r>
              <a:rPr lang="en-US" dirty="0"/>
              <a:t> </a:t>
            </a:r>
            <a:r>
              <a:rPr lang="en-US" dirty="0" err="1"/>
              <a:t>üretiminde</a:t>
            </a:r>
            <a:r>
              <a:rPr lang="en-US" dirty="0"/>
              <a:t> </a:t>
            </a:r>
            <a:r>
              <a:rPr lang="en-US" dirty="0" err="1"/>
              <a:t>doğallaştırma</a:t>
            </a:r>
            <a:r>
              <a:rPr lang="en-US" dirty="0"/>
              <a:t> </a:t>
            </a:r>
            <a:r>
              <a:rPr lang="en-US" dirty="0" err="1"/>
              <a:t>eleştirisi</a:t>
            </a:r>
            <a:endParaRPr lang="en-US" dirty="0"/>
          </a:p>
          <a:p>
            <a:pPr lvl="1"/>
            <a:r>
              <a:rPr lang="en-US" dirty="0" err="1"/>
              <a:t>İtaatsizlik</a:t>
            </a:r>
            <a:r>
              <a:rPr lang="en-US" dirty="0"/>
              <a:t>/</a:t>
            </a:r>
            <a:r>
              <a:rPr lang="en-US" dirty="0" err="1"/>
              <a:t>mücadele</a:t>
            </a:r>
            <a:r>
              <a:rPr lang="en-US" dirty="0"/>
              <a:t> </a:t>
            </a:r>
            <a:r>
              <a:rPr lang="en-US" dirty="0" err="1"/>
              <a:t>süreçlerine</a:t>
            </a:r>
            <a:r>
              <a:rPr lang="en-US" dirty="0"/>
              <a:t> </a:t>
            </a:r>
            <a:r>
              <a:rPr lang="en-US" dirty="0" err="1"/>
              <a:t>ilgisizlik</a:t>
            </a:r>
            <a:r>
              <a:rPr lang="en-US" dirty="0"/>
              <a:t> </a:t>
            </a:r>
            <a:r>
              <a:rPr lang="en-US" dirty="0" err="1"/>
              <a:t>eleştirisi</a:t>
            </a:r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53888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/>
              <a:t>Feminist </a:t>
            </a:r>
            <a:r>
              <a:rPr lang="en-US" dirty="0" err="1"/>
              <a:t>Sosyoloji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fontScale="92500"/>
          </a:bodyPr>
          <a:lstStyle/>
          <a:p>
            <a:r>
              <a:rPr lang="en-US" dirty="0"/>
              <a:t>Feminist </a:t>
            </a:r>
            <a:r>
              <a:rPr lang="en-US" dirty="0" err="1"/>
              <a:t>teori</a:t>
            </a:r>
            <a:r>
              <a:rPr lang="en-US" dirty="0"/>
              <a:t> </a:t>
            </a:r>
            <a:r>
              <a:rPr lang="en-US" dirty="0" err="1"/>
              <a:t>cinsiyet</a:t>
            </a:r>
            <a:r>
              <a:rPr lang="en-US" dirty="0"/>
              <a:t> </a:t>
            </a:r>
            <a:r>
              <a:rPr lang="en-US" dirty="0" err="1"/>
              <a:t>ilişkilerini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dinamikler</a:t>
            </a:r>
            <a:r>
              <a:rPr lang="en-US" dirty="0"/>
              <a:t>, </a:t>
            </a:r>
            <a:r>
              <a:rPr lang="en-US" dirty="0" err="1"/>
              <a:t>kurumlar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yapısal</a:t>
            </a:r>
            <a:r>
              <a:rPr lang="en-US" dirty="0"/>
              <a:t> </a:t>
            </a:r>
            <a:r>
              <a:rPr lang="en-US" dirty="0" err="1"/>
              <a:t>faktörler</a:t>
            </a:r>
            <a:r>
              <a:rPr lang="en-US" dirty="0"/>
              <a:t> </a:t>
            </a:r>
            <a:r>
              <a:rPr lang="en-US" dirty="0" err="1"/>
              <a:t>ışığında</a:t>
            </a:r>
            <a:r>
              <a:rPr lang="en-US" dirty="0"/>
              <a:t> </a:t>
            </a:r>
            <a:r>
              <a:rPr lang="en-US" dirty="0" err="1"/>
              <a:t>anlamaya</a:t>
            </a:r>
            <a:r>
              <a:rPr lang="en-US" dirty="0"/>
              <a:t> </a:t>
            </a:r>
            <a:r>
              <a:rPr lang="en-US" dirty="0" err="1"/>
              <a:t>çabalar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Cinsiyet</a:t>
            </a:r>
            <a:r>
              <a:rPr lang="en-US" dirty="0"/>
              <a:t> </a:t>
            </a:r>
            <a:r>
              <a:rPr lang="en-US" dirty="0" err="1"/>
              <a:t>ilişkilerinin</a:t>
            </a:r>
            <a:r>
              <a:rPr lang="en-US" dirty="0"/>
              <a:t> </a:t>
            </a:r>
            <a:r>
              <a:rPr lang="en-US" dirty="0" err="1"/>
              <a:t>eşitsiz</a:t>
            </a:r>
            <a:r>
              <a:rPr lang="en-US" dirty="0"/>
              <a:t> </a:t>
            </a:r>
            <a:r>
              <a:rPr lang="en-US" dirty="0" err="1"/>
              <a:t>karakterine</a:t>
            </a:r>
            <a:r>
              <a:rPr lang="en-US" dirty="0"/>
              <a:t> </a:t>
            </a:r>
            <a:r>
              <a:rPr lang="en-US" dirty="0" err="1"/>
              <a:t>özel</a:t>
            </a:r>
            <a:r>
              <a:rPr lang="en-US" dirty="0"/>
              <a:t> </a:t>
            </a:r>
            <a:r>
              <a:rPr lang="en-US" dirty="0" err="1"/>
              <a:t>ilgi</a:t>
            </a:r>
            <a:endParaRPr lang="en-US" dirty="0"/>
          </a:p>
          <a:p>
            <a:r>
              <a:rPr lang="en-US" dirty="0" err="1"/>
              <a:t>Eşitsizliğin</a:t>
            </a:r>
            <a:r>
              <a:rPr lang="en-US" dirty="0"/>
              <a:t> </a:t>
            </a:r>
            <a:r>
              <a:rPr lang="en-US" dirty="0" err="1"/>
              <a:t>birbiriyle</a:t>
            </a:r>
            <a:r>
              <a:rPr lang="en-US" dirty="0"/>
              <a:t> </a:t>
            </a:r>
            <a:r>
              <a:rPr lang="en-US" dirty="0" err="1"/>
              <a:t>çatışan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kuramlaştırılması</a:t>
            </a:r>
            <a:endParaRPr lang="en-US" dirty="0"/>
          </a:p>
          <a:p>
            <a:pPr lvl="1"/>
            <a:r>
              <a:rPr lang="en-US" dirty="0"/>
              <a:t>Liberal </a:t>
            </a:r>
            <a:r>
              <a:rPr lang="en-US" dirty="0" err="1"/>
              <a:t>kavramsallaştırma</a:t>
            </a:r>
            <a:r>
              <a:rPr lang="en-US" dirty="0"/>
              <a:t>: </a:t>
            </a:r>
            <a:r>
              <a:rPr lang="en-US" dirty="0" err="1"/>
              <a:t>Kamusal</a:t>
            </a:r>
            <a:r>
              <a:rPr lang="en-US" dirty="0"/>
              <a:t> </a:t>
            </a:r>
            <a:r>
              <a:rPr lang="en-US" dirty="0" err="1"/>
              <a:t>alana</a:t>
            </a:r>
            <a:r>
              <a:rPr lang="en-US" dirty="0"/>
              <a:t> </a:t>
            </a:r>
            <a:r>
              <a:rPr lang="en-US" dirty="0" err="1"/>
              <a:t>erişim</a:t>
            </a:r>
            <a:r>
              <a:rPr lang="en-US" dirty="0"/>
              <a:t> </a:t>
            </a:r>
            <a:r>
              <a:rPr lang="en-US" dirty="0" err="1"/>
              <a:t>önündeki</a:t>
            </a:r>
            <a:r>
              <a:rPr lang="en-US" dirty="0"/>
              <a:t> </a:t>
            </a:r>
            <a:r>
              <a:rPr lang="en-US" dirty="0" err="1"/>
              <a:t>engellere</a:t>
            </a:r>
            <a:r>
              <a:rPr lang="en-US" dirty="0"/>
              <a:t> </a:t>
            </a:r>
            <a:r>
              <a:rPr lang="en-US" dirty="0" err="1"/>
              <a:t>vurgu</a:t>
            </a:r>
            <a:r>
              <a:rPr lang="en-US" dirty="0"/>
              <a:t>. </a:t>
            </a:r>
          </a:p>
          <a:p>
            <a:pPr lvl="1"/>
            <a:r>
              <a:rPr lang="en-US" dirty="0" err="1"/>
              <a:t>Marksist</a:t>
            </a:r>
            <a:r>
              <a:rPr lang="en-US" dirty="0"/>
              <a:t> </a:t>
            </a:r>
            <a:r>
              <a:rPr lang="en-US" dirty="0" err="1"/>
              <a:t>kavramsallaştırma</a:t>
            </a:r>
            <a:r>
              <a:rPr lang="en-US" dirty="0"/>
              <a:t>: </a:t>
            </a:r>
            <a:r>
              <a:rPr lang="en-US" dirty="0" err="1"/>
              <a:t>Emek</a:t>
            </a:r>
            <a:r>
              <a:rPr lang="en-US" dirty="0"/>
              <a:t> </a:t>
            </a:r>
            <a:r>
              <a:rPr lang="en-US" dirty="0" err="1"/>
              <a:t>süreçlerine</a:t>
            </a:r>
            <a:r>
              <a:rPr lang="en-US" dirty="0"/>
              <a:t> </a:t>
            </a:r>
            <a:r>
              <a:rPr lang="en-US" dirty="0" err="1"/>
              <a:t>verilen</a:t>
            </a:r>
            <a:r>
              <a:rPr lang="en-US" dirty="0"/>
              <a:t> </a:t>
            </a:r>
            <a:r>
              <a:rPr lang="en-US" dirty="0" err="1"/>
              <a:t>önem</a:t>
            </a:r>
            <a:r>
              <a:rPr lang="en-US" dirty="0"/>
              <a:t>. </a:t>
            </a:r>
            <a:r>
              <a:rPr lang="en-US" dirty="0" err="1"/>
              <a:t>Karşılığı</a:t>
            </a:r>
            <a:r>
              <a:rPr lang="en-US" dirty="0"/>
              <a:t> </a:t>
            </a:r>
            <a:r>
              <a:rPr lang="en-US" dirty="0" err="1"/>
              <a:t>ödenmeyen</a:t>
            </a:r>
            <a:r>
              <a:rPr lang="en-US" dirty="0"/>
              <a:t> </a:t>
            </a:r>
            <a:r>
              <a:rPr lang="en-US" dirty="0" err="1"/>
              <a:t>kadın</a:t>
            </a:r>
            <a:r>
              <a:rPr lang="en-US" dirty="0"/>
              <a:t> </a:t>
            </a:r>
            <a:r>
              <a:rPr lang="en-US" dirty="0" err="1"/>
              <a:t>emeğinin</a:t>
            </a:r>
            <a:r>
              <a:rPr lang="en-US" dirty="0"/>
              <a:t> </a:t>
            </a:r>
            <a:r>
              <a:rPr lang="en-US" dirty="0" err="1"/>
              <a:t>kapitalist</a:t>
            </a:r>
            <a:r>
              <a:rPr lang="en-US" dirty="0"/>
              <a:t> </a:t>
            </a:r>
            <a:r>
              <a:rPr lang="en-US" dirty="0" err="1"/>
              <a:t>sömürü</a:t>
            </a:r>
            <a:r>
              <a:rPr lang="en-US" dirty="0"/>
              <a:t> </a:t>
            </a:r>
            <a:r>
              <a:rPr lang="en-US" dirty="0" err="1"/>
              <a:t>ilişkilerindeki</a:t>
            </a:r>
            <a:r>
              <a:rPr lang="en-US" dirty="0"/>
              <a:t> </a:t>
            </a:r>
            <a:r>
              <a:rPr lang="en-US" dirty="0" err="1"/>
              <a:t>konumu</a:t>
            </a:r>
            <a:r>
              <a:rPr lang="en-US" dirty="0"/>
              <a:t>. </a:t>
            </a:r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1284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/>
              <a:t>Feminist </a:t>
            </a:r>
            <a:r>
              <a:rPr lang="en-US" dirty="0" err="1"/>
              <a:t>Sosyoloji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/>
          </a:bodyPr>
          <a:lstStyle/>
          <a:p>
            <a:r>
              <a:rPr lang="en-US" dirty="0" err="1"/>
              <a:t>Eşitsizliğin</a:t>
            </a:r>
            <a:r>
              <a:rPr lang="en-US" dirty="0"/>
              <a:t> </a:t>
            </a:r>
            <a:r>
              <a:rPr lang="en-US" dirty="0" err="1"/>
              <a:t>birbiriyle</a:t>
            </a:r>
            <a:r>
              <a:rPr lang="en-US" dirty="0"/>
              <a:t> </a:t>
            </a:r>
            <a:r>
              <a:rPr lang="en-US" dirty="0" err="1"/>
              <a:t>çatışan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kuramlaştırılması</a:t>
            </a:r>
            <a:endParaRPr lang="en-US" dirty="0"/>
          </a:p>
          <a:p>
            <a:pPr lvl="1"/>
            <a:r>
              <a:rPr lang="en-US" dirty="0" err="1"/>
              <a:t>Radikal</a:t>
            </a:r>
            <a:r>
              <a:rPr lang="en-US" dirty="0"/>
              <a:t> </a:t>
            </a:r>
            <a:r>
              <a:rPr lang="en-US" dirty="0" err="1"/>
              <a:t>kavramsallaştırma</a:t>
            </a:r>
            <a:r>
              <a:rPr lang="en-US" dirty="0"/>
              <a:t>: </a:t>
            </a:r>
            <a:r>
              <a:rPr lang="en-US" dirty="0" err="1"/>
              <a:t>Bağısız</a:t>
            </a:r>
            <a:r>
              <a:rPr lang="en-US" dirty="0"/>
              <a:t>/</a:t>
            </a:r>
            <a:r>
              <a:rPr lang="en-US" dirty="0" err="1"/>
              <a:t>otonom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yapı</a:t>
            </a:r>
            <a:r>
              <a:rPr lang="en-US" dirty="0"/>
              <a:t> </a:t>
            </a:r>
            <a:r>
              <a:rPr lang="en-US" dirty="0" err="1"/>
              <a:t>olarak</a:t>
            </a:r>
            <a:r>
              <a:rPr lang="en-US" dirty="0"/>
              <a:t> </a:t>
            </a:r>
            <a:r>
              <a:rPr lang="en-US" dirty="0" err="1"/>
              <a:t>ataerkilliğin</a:t>
            </a:r>
            <a:r>
              <a:rPr lang="en-US" dirty="0"/>
              <a:t> </a:t>
            </a:r>
            <a:r>
              <a:rPr lang="en-US" dirty="0" err="1"/>
              <a:t>kavramsallaştırılması</a:t>
            </a:r>
            <a:r>
              <a:rPr lang="en-US" dirty="0"/>
              <a:t>. </a:t>
            </a:r>
            <a:r>
              <a:rPr lang="en-US" dirty="0" err="1"/>
              <a:t>Kadının</a:t>
            </a:r>
            <a:r>
              <a:rPr lang="en-US" dirty="0"/>
              <a:t> </a:t>
            </a:r>
            <a:r>
              <a:rPr lang="en-US" dirty="0" err="1"/>
              <a:t>bedeninin</a:t>
            </a:r>
            <a:r>
              <a:rPr lang="en-US" dirty="0"/>
              <a:t>, </a:t>
            </a:r>
            <a:r>
              <a:rPr lang="en-US" dirty="0" err="1"/>
              <a:t>pratiklerinin</a:t>
            </a:r>
            <a:r>
              <a:rPr lang="en-US" dirty="0"/>
              <a:t> </a:t>
            </a:r>
            <a:r>
              <a:rPr lang="en-US" dirty="0" err="1"/>
              <a:t>tahakkümü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İkili</a:t>
            </a:r>
            <a:r>
              <a:rPr lang="en-US" dirty="0"/>
              <a:t> </a:t>
            </a:r>
            <a:r>
              <a:rPr lang="en-US" dirty="0" err="1"/>
              <a:t>Sistemler</a:t>
            </a:r>
            <a:r>
              <a:rPr lang="en-US" dirty="0"/>
              <a:t>: </a:t>
            </a:r>
            <a:r>
              <a:rPr lang="en-US" dirty="0" err="1"/>
              <a:t>Tarihsiz</a:t>
            </a:r>
            <a:r>
              <a:rPr lang="en-US" dirty="0"/>
              <a:t> </a:t>
            </a:r>
            <a:r>
              <a:rPr lang="en-US" dirty="0" err="1"/>
              <a:t>yapı</a:t>
            </a:r>
            <a:r>
              <a:rPr lang="en-US" dirty="0"/>
              <a:t> </a:t>
            </a:r>
            <a:r>
              <a:rPr lang="en-US" dirty="0" err="1"/>
              <a:t>fikri</a:t>
            </a:r>
            <a:r>
              <a:rPr lang="en-US" dirty="0"/>
              <a:t> (</a:t>
            </a:r>
            <a:r>
              <a:rPr lang="en-US" dirty="0" err="1"/>
              <a:t>patriyarka</a:t>
            </a:r>
            <a:r>
              <a:rPr lang="en-US" dirty="0"/>
              <a:t>/</a:t>
            </a:r>
            <a:r>
              <a:rPr lang="en-US" dirty="0" err="1"/>
              <a:t>ataerkillik</a:t>
            </a:r>
            <a:r>
              <a:rPr lang="en-US" dirty="0"/>
              <a:t>)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diğer</a:t>
            </a:r>
            <a:r>
              <a:rPr lang="en-US" dirty="0"/>
              <a:t> </a:t>
            </a:r>
            <a:r>
              <a:rPr lang="en-US" dirty="0" err="1"/>
              <a:t>yapısal</a:t>
            </a:r>
            <a:r>
              <a:rPr lang="en-US" dirty="0"/>
              <a:t> </a:t>
            </a:r>
            <a:r>
              <a:rPr lang="en-US" dirty="0" err="1"/>
              <a:t>eşitsizlik</a:t>
            </a:r>
            <a:r>
              <a:rPr lang="en-US" dirty="0"/>
              <a:t> </a:t>
            </a:r>
            <a:r>
              <a:rPr lang="en-US" dirty="0" err="1"/>
              <a:t>biçimlerinin</a:t>
            </a:r>
            <a:r>
              <a:rPr lang="en-US" dirty="0"/>
              <a:t> (</a:t>
            </a:r>
            <a:r>
              <a:rPr lang="en-US" dirty="0" err="1"/>
              <a:t>öz</a:t>
            </a:r>
            <a:r>
              <a:rPr lang="en-US" dirty="0"/>
              <a:t>. </a:t>
            </a:r>
            <a:r>
              <a:rPr lang="en-US" dirty="0" err="1"/>
              <a:t>Kapitalizm</a:t>
            </a:r>
            <a:r>
              <a:rPr lang="en-US" dirty="0"/>
              <a:t>) </a:t>
            </a:r>
            <a:r>
              <a:rPr lang="en-US" dirty="0" err="1"/>
              <a:t>etkileşimi</a:t>
            </a:r>
            <a:r>
              <a:rPr lang="en-US" dirty="0"/>
              <a:t>. </a:t>
            </a:r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925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Walby’nin</a:t>
            </a:r>
            <a:r>
              <a:rPr lang="en-US" dirty="0"/>
              <a:t> </a:t>
            </a:r>
            <a:r>
              <a:rPr lang="en-US" dirty="0" err="1"/>
              <a:t>patriyarka</a:t>
            </a:r>
            <a:r>
              <a:rPr lang="en-US" dirty="0"/>
              <a:t> </a:t>
            </a:r>
            <a:r>
              <a:rPr lang="en-US" dirty="0" err="1"/>
              <a:t>kuramı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Tarihsel</a:t>
            </a:r>
            <a:r>
              <a:rPr lang="en-US" dirty="0"/>
              <a:t> </a:t>
            </a:r>
            <a:r>
              <a:rPr lang="en-US" dirty="0" err="1"/>
              <a:t>ataerkillik</a:t>
            </a:r>
            <a:r>
              <a:rPr lang="en-US" dirty="0"/>
              <a:t>/</a:t>
            </a:r>
            <a:r>
              <a:rPr lang="en-US" dirty="0" err="1"/>
              <a:t>patriyarka</a:t>
            </a:r>
            <a:r>
              <a:rPr lang="en-US" dirty="0"/>
              <a:t> </a:t>
            </a:r>
            <a:r>
              <a:rPr lang="en-US" dirty="0" err="1"/>
              <a:t>çözümlemesinin</a:t>
            </a:r>
            <a:r>
              <a:rPr lang="en-US" dirty="0"/>
              <a:t> </a:t>
            </a:r>
            <a:r>
              <a:rPr lang="en-US" dirty="0" err="1"/>
              <a:t>örneklerinden</a:t>
            </a:r>
            <a:endParaRPr lang="en-US" dirty="0"/>
          </a:p>
          <a:p>
            <a:r>
              <a:rPr lang="en-US" dirty="0" err="1"/>
              <a:t>Ataerkilliğin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tezahürlerine</a:t>
            </a:r>
            <a:r>
              <a:rPr lang="en-US" dirty="0"/>
              <a:t> </a:t>
            </a:r>
            <a:r>
              <a:rPr lang="en-US" dirty="0" err="1"/>
              <a:t>yönelik</a:t>
            </a:r>
            <a:r>
              <a:rPr lang="en-US" dirty="0"/>
              <a:t> </a:t>
            </a:r>
            <a:r>
              <a:rPr lang="en-US" dirty="0" err="1"/>
              <a:t>ilgi</a:t>
            </a:r>
            <a:endParaRPr lang="en-US" dirty="0"/>
          </a:p>
          <a:p>
            <a:pPr lvl="1"/>
            <a:r>
              <a:rPr lang="en-US" dirty="0" err="1"/>
              <a:t>Özel</a:t>
            </a:r>
            <a:r>
              <a:rPr lang="en-US" dirty="0"/>
              <a:t>/</a:t>
            </a:r>
            <a:r>
              <a:rPr lang="en-US" dirty="0" err="1"/>
              <a:t>kamusal</a:t>
            </a:r>
            <a:r>
              <a:rPr lang="en-US" dirty="0"/>
              <a:t> </a:t>
            </a:r>
            <a:r>
              <a:rPr lang="en-US" dirty="0" err="1"/>
              <a:t>ataerikllik</a:t>
            </a:r>
            <a:endParaRPr lang="en-US" dirty="0"/>
          </a:p>
          <a:p>
            <a:r>
              <a:rPr lang="en-US" dirty="0" err="1"/>
              <a:t>Özel</a:t>
            </a:r>
            <a:r>
              <a:rPr lang="en-US" dirty="0"/>
              <a:t> </a:t>
            </a:r>
            <a:r>
              <a:rPr lang="en-US" dirty="0" err="1"/>
              <a:t>Ataerkillik</a:t>
            </a:r>
            <a:r>
              <a:rPr lang="en-US" dirty="0"/>
              <a:t>: </a:t>
            </a:r>
          </a:p>
          <a:p>
            <a:pPr lvl="1"/>
            <a:r>
              <a:rPr lang="en-US" dirty="0" err="1"/>
              <a:t>Keskin</a:t>
            </a:r>
            <a:r>
              <a:rPr lang="en-US" dirty="0"/>
              <a:t> </a:t>
            </a:r>
            <a:r>
              <a:rPr lang="en-US" dirty="0" err="1"/>
              <a:t>özel</a:t>
            </a:r>
            <a:r>
              <a:rPr lang="en-US" dirty="0"/>
              <a:t>/</a:t>
            </a:r>
            <a:r>
              <a:rPr lang="en-US" dirty="0" err="1"/>
              <a:t>kamusal</a:t>
            </a:r>
            <a:r>
              <a:rPr lang="en-US" dirty="0"/>
              <a:t> </a:t>
            </a:r>
            <a:r>
              <a:rPr lang="en-US" dirty="0" err="1"/>
              <a:t>ayrımına</a:t>
            </a:r>
            <a:r>
              <a:rPr lang="en-US" dirty="0"/>
              <a:t> </a:t>
            </a:r>
            <a:r>
              <a:rPr lang="en-US" dirty="0" err="1"/>
              <a:t>dayalı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kadınların</a:t>
            </a:r>
            <a:r>
              <a:rPr lang="en-US" dirty="0"/>
              <a:t> </a:t>
            </a:r>
            <a:r>
              <a:rPr lang="en-US" dirty="0" err="1"/>
              <a:t>özel</a:t>
            </a:r>
            <a:r>
              <a:rPr lang="en-US" dirty="0"/>
              <a:t> </a:t>
            </a:r>
            <a:r>
              <a:rPr lang="en-US" dirty="0" err="1"/>
              <a:t>alanla</a:t>
            </a:r>
            <a:r>
              <a:rPr lang="en-US" dirty="0"/>
              <a:t> </a:t>
            </a:r>
            <a:r>
              <a:rPr lang="en-US" dirty="0" err="1"/>
              <a:t>sınırlandırıldığı</a:t>
            </a:r>
            <a:r>
              <a:rPr lang="en-US" dirty="0"/>
              <a:t> </a:t>
            </a:r>
            <a:r>
              <a:rPr lang="en-US" dirty="0" err="1"/>
              <a:t>eşitsizlik</a:t>
            </a:r>
            <a:r>
              <a:rPr lang="en-US" dirty="0"/>
              <a:t> </a:t>
            </a:r>
            <a:r>
              <a:rPr lang="en-US" dirty="0" err="1"/>
              <a:t>biçimi</a:t>
            </a:r>
            <a:endParaRPr lang="en-US" dirty="0"/>
          </a:p>
          <a:p>
            <a:pPr lvl="1"/>
            <a:r>
              <a:rPr lang="en-US" dirty="0" err="1"/>
              <a:t>Erkekliğin</a:t>
            </a:r>
            <a:r>
              <a:rPr lang="en-US" dirty="0"/>
              <a:t> </a:t>
            </a:r>
            <a:r>
              <a:rPr lang="en-US" dirty="0" err="1"/>
              <a:t>araçsal</a:t>
            </a:r>
            <a:r>
              <a:rPr lang="en-US" dirty="0"/>
              <a:t> </a:t>
            </a:r>
            <a:r>
              <a:rPr lang="en-US" dirty="0" err="1"/>
              <a:t>rollerle</a:t>
            </a:r>
            <a:r>
              <a:rPr lang="en-US" dirty="0"/>
              <a:t>, </a:t>
            </a:r>
            <a:r>
              <a:rPr lang="en-US" dirty="0" err="1"/>
              <a:t>kadınlığın</a:t>
            </a:r>
            <a:r>
              <a:rPr lang="en-US" dirty="0"/>
              <a:t> da </a:t>
            </a:r>
            <a:r>
              <a:rPr lang="en-US" dirty="0" err="1"/>
              <a:t>duygusal</a:t>
            </a:r>
            <a:r>
              <a:rPr lang="en-US" dirty="0"/>
              <a:t> </a:t>
            </a:r>
            <a:r>
              <a:rPr lang="en-US" dirty="0" err="1"/>
              <a:t>rollerle</a:t>
            </a:r>
            <a:r>
              <a:rPr lang="en-US" dirty="0"/>
              <a:t> </a:t>
            </a:r>
            <a:r>
              <a:rPr lang="en-US" dirty="0" err="1"/>
              <a:t>tanımlanması</a:t>
            </a:r>
            <a:endParaRPr lang="en-US" dirty="0"/>
          </a:p>
          <a:p>
            <a:pPr lvl="1"/>
            <a:r>
              <a:rPr lang="en-US" dirty="0" err="1"/>
              <a:t>Eşitsizliğin</a:t>
            </a:r>
            <a:r>
              <a:rPr lang="en-US" dirty="0"/>
              <a:t> </a:t>
            </a:r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dinamiği</a:t>
            </a:r>
            <a:r>
              <a:rPr lang="en-US" dirty="0"/>
              <a:t> </a:t>
            </a:r>
            <a:r>
              <a:rPr lang="en-US" dirty="0" err="1"/>
              <a:t>dışlama</a:t>
            </a:r>
            <a:endParaRPr lang="en-US" dirty="0"/>
          </a:p>
          <a:p>
            <a:pPr lvl="2"/>
            <a:r>
              <a:rPr lang="en-US" dirty="0" err="1"/>
              <a:t>Kadınların</a:t>
            </a:r>
            <a:r>
              <a:rPr lang="en-US" dirty="0"/>
              <a:t> </a:t>
            </a:r>
            <a:r>
              <a:rPr lang="en-US" dirty="0" err="1"/>
              <a:t>kamusal</a:t>
            </a:r>
            <a:r>
              <a:rPr lang="en-US" dirty="0"/>
              <a:t> </a:t>
            </a:r>
            <a:r>
              <a:rPr lang="en-US" dirty="0" err="1"/>
              <a:t>ilişkilere</a:t>
            </a:r>
            <a:r>
              <a:rPr lang="en-US" dirty="0"/>
              <a:t> </a:t>
            </a:r>
            <a:r>
              <a:rPr lang="en-US" dirty="0" err="1"/>
              <a:t>erişimine</a:t>
            </a:r>
            <a:r>
              <a:rPr lang="en-US" dirty="0"/>
              <a:t> </a:t>
            </a:r>
            <a:r>
              <a:rPr lang="en-US" dirty="0" err="1"/>
              <a:t>katı</a:t>
            </a:r>
            <a:r>
              <a:rPr lang="en-US" dirty="0"/>
              <a:t> </a:t>
            </a:r>
            <a:r>
              <a:rPr lang="en-US" dirty="0" err="1"/>
              <a:t>sosyal</a:t>
            </a:r>
            <a:r>
              <a:rPr lang="en-US" dirty="0"/>
              <a:t>/</a:t>
            </a:r>
            <a:r>
              <a:rPr lang="en-US" dirty="0" err="1"/>
              <a:t>kültürel</a:t>
            </a:r>
            <a:r>
              <a:rPr lang="en-US" dirty="0"/>
              <a:t>/</a:t>
            </a:r>
            <a:r>
              <a:rPr lang="en-US" dirty="0" err="1"/>
              <a:t>ekonomik</a:t>
            </a:r>
            <a:r>
              <a:rPr lang="en-US" dirty="0"/>
              <a:t>/</a:t>
            </a:r>
            <a:r>
              <a:rPr lang="en-US" dirty="0" err="1"/>
              <a:t>hukuki</a:t>
            </a:r>
            <a:r>
              <a:rPr lang="en-US" dirty="0"/>
              <a:t> </a:t>
            </a:r>
            <a:r>
              <a:rPr lang="en-US" dirty="0" err="1"/>
              <a:t>engeller</a:t>
            </a:r>
            <a:endParaRPr lang="en-US" dirty="0"/>
          </a:p>
          <a:p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33045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Walby’nin</a:t>
            </a:r>
            <a:r>
              <a:rPr lang="en-US" dirty="0"/>
              <a:t> </a:t>
            </a:r>
            <a:r>
              <a:rPr lang="en-US" dirty="0" err="1"/>
              <a:t>patriyarka</a:t>
            </a:r>
            <a:r>
              <a:rPr lang="en-US" dirty="0"/>
              <a:t> </a:t>
            </a:r>
            <a:r>
              <a:rPr lang="en-US" dirty="0" err="1"/>
              <a:t>kuramı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Ataerkilliğin</a:t>
            </a:r>
            <a:r>
              <a:rPr lang="en-US" dirty="0"/>
              <a:t> </a:t>
            </a:r>
            <a:r>
              <a:rPr lang="en-US" dirty="0" err="1"/>
              <a:t>farklı</a:t>
            </a:r>
            <a:r>
              <a:rPr lang="en-US" dirty="0"/>
              <a:t> </a:t>
            </a:r>
            <a:r>
              <a:rPr lang="en-US" dirty="0" err="1"/>
              <a:t>tezahürlerine</a:t>
            </a:r>
            <a:r>
              <a:rPr lang="en-US" dirty="0"/>
              <a:t> </a:t>
            </a:r>
            <a:r>
              <a:rPr lang="en-US" dirty="0" err="1"/>
              <a:t>yönelik</a:t>
            </a:r>
            <a:r>
              <a:rPr lang="en-US" dirty="0"/>
              <a:t> </a:t>
            </a:r>
            <a:r>
              <a:rPr lang="en-US" dirty="0" err="1"/>
              <a:t>ilgi</a:t>
            </a:r>
            <a:endParaRPr lang="en-US" dirty="0"/>
          </a:p>
          <a:p>
            <a:pPr lvl="1"/>
            <a:r>
              <a:rPr lang="en-US" dirty="0" err="1"/>
              <a:t>Özel</a:t>
            </a:r>
            <a:r>
              <a:rPr lang="en-US" dirty="0"/>
              <a:t>/</a:t>
            </a:r>
            <a:r>
              <a:rPr lang="en-US" dirty="0" err="1"/>
              <a:t>kamusal</a:t>
            </a:r>
            <a:r>
              <a:rPr lang="en-US" dirty="0"/>
              <a:t> </a:t>
            </a:r>
            <a:r>
              <a:rPr lang="en-US" dirty="0" err="1"/>
              <a:t>ataerikllik</a:t>
            </a:r>
            <a:endParaRPr lang="en-US" dirty="0"/>
          </a:p>
          <a:p>
            <a:r>
              <a:rPr lang="en-US" dirty="0" err="1"/>
              <a:t>Kamusal</a:t>
            </a:r>
            <a:r>
              <a:rPr lang="en-US" dirty="0"/>
              <a:t> </a:t>
            </a:r>
            <a:r>
              <a:rPr lang="en-US" dirty="0" err="1"/>
              <a:t>Ataerkillik</a:t>
            </a:r>
            <a:r>
              <a:rPr lang="en-US" dirty="0"/>
              <a:t>: </a:t>
            </a:r>
          </a:p>
          <a:p>
            <a:pPr lvl="1"/>
            <a:r>
              <a:rPr lang="en-US" dirty="0"/>
              <a:t>19/20. </a:t>
            </a:r>
            <a:r>
              <a:rPr lang="en-US" dirty="0" err="1"/>
              <a:t>yüzyıldaki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dönüşümler</a:t>
            </a:r>
            <a:r>
              <a:rPr lang="en-US" dirty="0"/>
              <a:t> </a:t>
            </a:r>
            <a:r>
              <a:rPr lang="en-US" dirty="0" err="1"/>
              <a:t>ile</a:t>
            </a:r>
            <a:r>
              <a:rPr lang="en-US" dirty="0"/>
              <a:t> </a:t>
            </a:r>
            <a:r>
              <a:rPr lang="en-US" dirty="0" err="1"/>
              <a:t>birlikte</a:t>
            </a:r>
            <a:r>
              <a:rPr lang="en-US" dirty="0"/>
              <a:t> </a:t>
            </a:r>
            <a:r>
              <a:rPr lang="en-US" dirty="0" err="1"/>
              <a:t>özel</a:t>
            </a:r>
            <a:r>
              <a:rPr lang="en-US" dirty="0"/>
              <a:t> </a:t>
            </a:r>
            <a:r>
              <a:rPr lang="en-US" dirty="0" err="1"/>
              <a:t>ataerkilliğin</a:t>
            </a:r>
            <a:r>
              <a:rPr lang="en-US" dirty="0"/>
              <a:t> </a:t>
            </a:r>
            <a:r>
              <a:rPr lang="en-US" dirty="0" err="1"/>
              <a:t>aşınması</a:t>
            </a:r>
            <a:endParaRPr lang="en-US" dirty="0"/>
          </a:p>
          <a:p>
            <a:pPr lvl="2"/>
            <a:r>
              <a:rPr lang="en-US" dirty="0" err="1"/>
              <a:t>Reformlar</a:t>
            </a:r>
            <a:r>
              <a:rPr lang="en-US" dirty="0"/>
              <a:t>: </a:t>
            </a:r>
            <a:r>
              <a:rPr lang="en-US" dirty="0" err="1"/>
              <a:t>Hukuki</a:t>
            </a:r>
            <a:r>
              <a:rPr lang="en-US" dirty="0"/>
              <a:t> </a:t>
            </a:r>
            <a:r>
              <a:rPr lang="en-US" dirty="0" err="1"/>
              <a:t>haklar</a:t>
            </a:r>
            <a:r>
              <a:rPr lang="en-US" dirty="0"/>
              <a:t>, </a:t>
            </a:r>
            <a:r>
              <a:rPr lang="en-US" dirty="0" err="1"/>
              <a:t>ücretli</a:t>
            </a:r>
            <a:r>
              <a:rPr lang="en-US" dirty="0"/>
              <a:t> </a:t>
            </a:r>
            <a:r>
              <a:rPr lang="en-US" dirty="0" err="1"/>
              <a:t>çalışma</a:t>
            </a:r>
            <a:r>
              <a:rPr lang="en-US" dirty="0"/>
              <a:t>, </a:t>
            </a:r>
            <a:r>
              <a:rPr lang="en-US" dirty="0" err="1"/>
              <a:t>kamusal</a:t>
            </a:r>
            <a:r>
              <a:rPr lang="en-US" dirty="0"/>
              <a:t> </a:t>
            </a:r>
            <a:r>
              <a:rPr lang="en-US" dirty="0" err="1"/>
              <a:t>yaşama</a:t>
            </a:r>
            <a:r>
              <a:rPr lang="en-US" dirty="0"/>
              <a:t> </a:t>
            </a:r>
            <a:r>
              <a:rPr lang="en-US" dirty="0" err="1"/>
              <a:t>artan</a:t>
            </a:r>
            <a:r>
              <a:rPr lang="en-US" dirty="0"/>
              <a:t> </a:t>
            </a:r>
            <a:r>
              <a:rPr lang="en-US" dirty="0" err="1"/>
              <a:t>erişim</a:t>
            </a:r>
            <a:endParaRPr lang="en-US" dirty="0"/>
          </a:p>
          <a:p>
            <a:pPr lvl="1"/>
            <a:r>
              <a:rPr lang="en-US" dirty="0" err="1"/>
              <a:t>Ataerkilliğin</a:t>
            </a:r>
            <a:r>
              <a:rPr lang="en-US" dirty="0"/>
              <a:t> </a:t>
            </a:r>
            <a:r>
              <a:rPr lang="en-US" dirty="0" err="1"/>
              <a:t>biçimsel</a:t>
            </a:r>
            <a:r>
              <a:rPr lang="en-US" dirty="0"/>
              <a:t> </a:t>
            </a:r>
            <a:r>
              <a:rPr lang="en-US" dirty="0" err="1"/>
              <a:t>değişimi</a:t>
            </a:r>
            <a:endParaRPr lang="en-US" dirty="0"/>
          </a:p>
          <a:p>
            <a:pPr lvl="1"/>
            <a:r>
              <a:rPr lang="en-US" dirty="0" err="1"/>
              <a:t>Temel</a:t>
            </a:r>
            <a:r>
              <a:rPr lang="en-US" dirty="0"/>
              <a:t> </a:t>
            </a:r>
            <a:r>
              <a:rPr lang="en-US" dirty="0" err="1"/>
              <a:t>eşitsizlik</a:t>
            </a:r>
            <a:r>
              <a:rPr lang="en-US" dirty="0"/>
              <a:t> </a:t>
            </a:r>
            <a:r>
              <a:rPr lang="en-US" dirty="0" err="1"/>
              <a:t>dinamiği</a:t>
            </a:r>
            <a:r>
              <a:rPr lang="en-US" dirty="0"/>
              <a:t>; </a:t>
            </a:r>
            <a:r>
              <a:rPr lang="en-US" dirty="0" err="1"/>
              <a:t>ayrımcılık</a:t>
            </a:r>
            <a:endParaRPr lang="en-US" dirty="0"/>
          </a:p>
          <a:p>
            <a:pPr lvl="2"/>
            <a:r>
              <a:rPr lang="en-US" dirty="0" err="1"/>
              <a:t>Ücretsiz</a:t>
            </a:r>
            <a:r>
              <a:rPr lang="en-US" dirty="0"/>
              <a:t> </a:t>
            </a:r>
            <a:r>
              <a:rPr lang="en-US" dirty="0" err="1"/>
              <a:t>emek</a:t>
            </a:r>
            <a:r>
              <a:rPr lang="en-US" dirty="0"/>
              <a:t>, </a:t>
            </a:r>
            <a:r>
              <a:rPr lang="en-US" dirty="0" err="1"/>
              <a:t>ücretli</a:t>
            </a:r>
            <a:r>
              <a:rPr lang="en-US" dirty="0"/>
              <a:t> </a:t>
            </a:r>
            <a:r>
              <a:rPr lang="en-US" dirty="0" err="1"/>
              <a:t>emek</a:t>
            </a:r>
            <a:r>
              <a:rPr lang="en-US" dirty="0"/>
              <a:t>, </a:t>
            </a:r>
            <a:r>
              <a:rPr lang="en-US" dirty="0" err="1"/>
              <a:t>cinsellik</a:t>
            </a:r>
            <a:r>
              <a:rPr lang="en-US" dirty="0"/>
              <a:t>, </a:t>
            </a:r>
            <a:r>
              <a:rPr lang="en-US" dirty="0" err="1"/>
              <a:t>şiddet</a:t>
            </a:r>
            <a:r>
              <a:rPr lang="en-US" dirty="0"/>
              <a:t>, </a:t>
            </a:r>
            <a:r>
              <a:rPr lang="en-US" dirty="0" err="1"/>
              <a:t>devlet</a:t>
            </a:r>
            <a:r>
              <a:rPr lang="en-US" dirty="0"/>
              <a:t>, vs.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86211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490" y="710174"/>
            <a:ext cx="7024744" cy="1143000"/>
          </a:xfrm>
        </p:spPr>
        <p:txBody>
          <a:bodyPr>
            <a:normAutofit/>
          </a:bodyPr>
          <a:lstStyle/>
          <a:p>
            <a:r>
              <a:rPr lang="en-US" dirty="0" err="1"/>
              <a:t>Walby’nin</a:t>
            </a:r>
            <a:r>
              <a:rPr lang="en-US" dirty="0"/>
              <a:t> </a:t>
            </a:r>
            <a:r>
              <a:rPr lang="en-US" dirty="0" err="1"/>
              <a:t>patriyarka</a:t>
            </a:r>
            <a:r>
              <a:rPr lang="en-US" dirty="0"/>
              <a:t> </a:t>
            </a:r>
            <a:r>
              <a:rPr lang="en-US" dirty="0" err="1"/>
              <a:t>kuramı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492" y="1853174"/>
            <a:ext cx="6777317" cy="3979455"/>
          </a:xfrm>
        </p:spPr>
        <p:txBody>
          <a:bodyPr>
            <a:normAutofit fontScale="92500" lnSpcReduction="10000"/>
          </a:bodyPr>
          <a:lstStyle/>
          <a:p>
            <a:r>
              <a:rPr lang="en-US" dirty="0" err="1"/>
              <a:t>Walby’nin</a:t>
            </a:r>
            <a:r>
              <a:rPr lang="en-US" dirty="0"/>
              <a:t> </a:t>
            </a:r>
            <a:r>
              <a:rPr lang="en-US" dirty="0" err="1"/>
              <a:t>kuramı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cinsiyet</a:t>
            </a:r>
            <a:r>
              <a:rPr lang="en-US" dirty="0"/>
              <a:t> </a:t>
            </a:r>
            <a:r>
              <a:rPr lang="en-US" dirty="0" err="1"/>
              <a:t>eşitsizliklerini</a:t>
            </a:r>
            <a:r>
              <a:rPr lang="en-US" dirty="0"/>
              <a:t> </a:t>
            </a:r>
            <a:r>
              <a:rPr lang="en-US" dirty="0" err="1"/>
              <a:t>tarihsel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zemine</a:t>
            </a:r>
            <a:r>
              <a:rPr lang="en-US" dirty="0"/>
              <a:t> </a:t>
            </a:r>
            <a:r>
              <a:rPr lang="en-US" dirty="0" err="1"/>
              <a:t>oturtarak</a:t>
            </a:r>
            <a:r>
              <a:rPr lang="en-US" dirty="0"/>
              <a:t> </a:t>
            </a:r>
            <a:r>
              <a:rPr lang="en-US" dirty="0" err="1"/>
              <a:t>toplumsal</a:t>
            </a:r>
            <a:r>
              <a:rPr lang="en-US" dirty="0"/>
              <a:t> </a:t>
            </a:r>
            <a:r>
              <a:rPr lang="en-US" dirty="0" err="1"/>
              <a:t>değişimini</a:t>
            </a:r>
            <a:r>
              <a:rPr lang="en-US" dirty="0"/>
              <a:t> </a:t>
            </a:r>
            <a:r>
              <a:rPr lang="en-US" dirty="0" err="1"/>
              <a:t>çözümler</a:t>
            </a:r>
            <a:r>
              <a:rPr lang="en-US" dirty="0"/>
              <a:t>.</a:t>
            </a:r>
          </a:p>
          <a:p>
            <a:r>
              <a:rPr lang="en-US" dirty="0" err="1"/>
              <a:t>Kuramsal</a:t>
            </a:r>
            <a:r>
              <a:rPr lang="en-US" dirty="0"/>
              <a:t> </a:t>
            </a:r>
            <a:r>
              <a:rPr lang="en-US" dirty="0" err="1"/>
              <a:t>modeli</a:t>
            </a:r>
            <a:r>
              <a:rPr lang="en-US" dirty="0"/>
              <a:t> </a:t>
            </a:r>
            <a:r>
              <a:rPr lang="en-US" dirty="0" err="1"/>
              <a:t>kadınlık</a:t>
            </a:r>
            <a:r>
              <a:rPr lang="en-US" dirty="0"/>
              <a:t>/</a:t>
            </a:r>
            <a:r>
              <a:rPr lang="en-US" dirty="0" err="1"/>
              <a:t>erkeklik</a:t>
            </a:r>
            <a:r>
              <a:rPr lang="en-US" dirty="0"/>
              <a:t> </a:t>
            </a:r>
            <a:r>
              <a:rPr lang="en-US" dirty="0" err="1"/>
              <a:t>kategorilerinin</a:t>
            </a:r>
            <a:r>
              <a:rPr lang="en-US" dirty="0"/>
              <a:t> </a:t>
            </a:r>
            <a:r>
              <a:rPr lang="en-US" dirty="0" err="1"/>
              <a:t>heterojenliğini</a:t>
            </a:r>
            <a:r>
              <a:rPr lang="en-US" dirty="0"/>
              <a:t> </a:t>
            </a:r>
            <a:r>
              <a:rPr lang="en-US" dirty="0" err="1"/>
              <a:t>teslim</a:t>
            </a:r>
            <a:r>
              <a:rPr lang="en-US" dirty="0"/>
              <a:t> </a:t>
            </a:r>
            <a:r>
              <a:rPr lang="en-US" dirty="0" err="1"/>
              <a:t>etse</a:t>
            </a:r>
            <a:r>
              <a:rPr lang="en-US" dirty="0"/>
              <a:t> de, </a:t>
            </a:r>
            <a:r>
              <a:rPr lang="en-US" dirty="0" err="1"/>
              <a:t>eşitsizliklerin</a:t>
            </a:r>
            <a:r>
              <a:rPr lang="en-US" dirty="0"/>
              <a:t> </a:t>
            </a:r>
            <a:r>
              <a:rPr lang="en-US" dirty="0" err="1"/>
              <a:t>karmaşık</a:t>
            </a:r>
            <a:r>
              <a:rPr lang="en-US" dirty="0"/>
              <a:t> </a:t>
            </a:r>
            <a:r>
              <a:rPr lang="en-US" dirty="0" err="1"/>
              <a:t>niteliğinde</a:t>
            </a:r>
            <a:r>
              <a:rPr lang="en-US" dirty="0"/>
              <a:t> </a:t>
            </a:r>
            <a:r>
              <a:rPr lang="en-US" dirty="0" err="1"/>
              <a:t>bu</a:t>
            </a:r>
            <a:r>
              <a:rPr lang="en-US" dirty="0"/>
              <a:t> </a:t>
            </a:r>
            <a:r>
              <a:rPr lang="en-US" dirty="0" err="1"/>
              <a:t>heterojenliği</a:t>
            </a:r>
            <a:r>
              <a:rPr lang="en-US" dirty="0"/>
              <a:t> </a:t>
            </a:r>
            <a:r>
              <a:rPr lang="en-US" dirty="0" err="1"/>
              <a:t>silikleştirir</a:t>
            </a:r>
            <a:r>
              <a:rPr lang="en-US" dirty="0"/>
              <a:t>.</a:t>
            </a:r>
          </a:p>
          <a:p>
            <a:pPr lvl="1"/>
            <a:r>
              <a:rPr lang="en-US" dirty="0" err="1"/>
              <a:t>Kadın</a:t>
            </a:r>
            <a:r>
              <a:rPr lang="en-US" dirty="0"/>
              <a:t>/</a:t>
            </a:r>
            <a:r>
              <a:rPr lang="en-US" dirty="0" err="1"/>
              <a:t>erkek</a:t>
            </a:r>
            <a:r>
              <a:rPr lang="en-US" dirty="0"/>
              <a:t> </a:t>
            </a:r>
            <a:r>
              <a:rPr lang="en-US" dirty="0" err="1"/>
              <a:t>ikiliğine</a:t>
            </a:r>
            <a:r>
              <a:rPr lang="en-US" dirty="0"/>
              <a:t> </a:t>
            </a:r>
            <a:r>
              <a:rPr lang="en-US" dirty="0" err="1"/>
              <a:t>dayalı</a:t>
            </a:r>
            <a:r>
              <a:rPr lang="en-US" dirty="0"/>
              <a:t> </a:t>
            </a:r>
            <a:r>
              <a:rPr lang="en-US" dirty="0" err="1"/>
              <a:t>evrensel</a:t>
            </a:r>
            <a:r>
              <a:rPr lang="en-US" dirty="0"/>
              <a:t> </a:t>
            </a:r>
            <a:r>
              <a:rPr lang="en-US" dirty="0" err="1"/>
              <a:t>eşitsizlik</a:t>
            </a:r>
            <a:r>
              <a:rPr lang="en-US" dirty="0"/>
              <a:t> </a:t>
            </a:r>
            <a:r>
              <a:rPr lang="en-US" dirty="0" err="1"/>
              <a:t>kavrayışı</a:t>
            </a:r>
            <a:endParaRPr lang="en-US" dirty="0"/>
          </a:p>
          <a:p>
            <a:r>
              <a:rPr lang="en-US" dirty="0" err="1"/>
              <a:t>Walby’nin</a:t>
            </a:r>
            <a:r>
              <a:rPr lang="en-US" dirty="0"/>
              <a:t> </a:t>
            </a:r>
            <a:r>
              <a:rPr lang="en-US" dirty="0" err="1"/>
              <a:t>kuramsal</a:t>
            </a:r>
            <a:r>
              <a:rPr lang="en-US" dirty="0"/>
              <a:t> </a:t>
            </a:r>
            <a:r>
              <a:rPr lang="en-US" dirty="0" err="1"/>
              <a:t>modeli</a:t>
            </a:r>
            <a:r>
              <a:rPr lang="en-US" dirty="0"/>
              <a:t> </a:t>
            </a:r>
            <a:r>
              <a:rPr lang="en-US" dirty="0" err="1"/>
              <a:t>yapısalcı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izleği</a:t>
            </a:r>
            <a:r>
              <a:rPr lang="en-US" dirty="0"/>
              <a:t> </a:t>
            </a:r>
            <a:r>
              <a:rPr lang="en-US" dirty="0" err="1"/>
              <a:t>takip</a:t>
            </a:r>
            <a:r>
              <a:rPr lang="en-US" dirty="0"/>
              <a:t> </a:t>
            </a:r>
            <a:r>
              <a:rPr lang="en-US" dirty="0" err="1"/>
              <a:t>ederek</a:t>
            </a:r>
            <a:r>
              <a:rPr lang="en-US" dirty="0"/>
              <a:t> </a:t>
            </a:r>
            <a:r>
              <a:rPr lang="en-US" dirty="0" err="1"/>
              <a:t>insan</a:t>
            </a:r>
            <a:r>
              <a:rPr lang="en-US" dirty="0"/>
              <a:t> </a:t>
            </a:r>
            <a:r>
              <a:rPr lang="en-US" dirty="0" err="1"/>
              <a:t>etkinliklerinin</a:t>
            </a:r>
            <a:r>
              <a:rPr lang="en-US" dirty="0"/>
              <a:t> </a:t>
            </a:r>
            <a:r>
              <a:rPr lang="en-US" dirty="0" err="1"/>
              <a:t>faillik</a:t>
            </a:r>
            <a:r>
              <a:rPr lang="en-US" dirty="0"/>
              <a:t> </a:t>
            </a:r>
            <a:r>
              <a:rPr lang="en-US" dirty="0" err="1"/>
              <a:t>kapasitelerini</a:t>
            </a:r>
            <a:r>
              <a:rPr lang="en-US" dirty="0"/>
              <a:t> de </a:t>
            </a:r>
            <a:r>
              <a:rPr lang="en-US" dirty="0" err="1"/>
              <a:t>önemsizleştirir</a:t>
            </a:r>
            <a:r>
              <a:rPr lang="en-US"/>
              <a:t>.</a:t>
            </a:r>
            <a:endParaRPr lang="en-US" dirty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25648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Advantage">
      <a:maj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ajorFont>
      <a:minorFont>
        <a:latin typeface="Rockwell"/>
        <a:ea typeface=""/>
        <a:cs typeface=""/>
        <a:font script="Jpan" typeface="ＭＳ ゴシック"/>
        <a:font script="Hans" typeface="宋体"/>
        <a:font script="Hant" typeface="新細明體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Austin.thmx</Template>
  <TotalTime>368</TotalTime>
  <Words>406</Words>
  <Application>Microsoft Macintosh PowerPoint</Application>
  <PresentationFormat>On-screen Show (4:3)</PresentationFormat>
  <Paragraphs>46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Rockwell</vt:lpstr>
      <vt:lpstr>Wingdings 2</vt:lpstr>
      <vt:lpstr>Austin</vt:lpstr>
      <vt:lpstr>Feminist Teori</vt:lpstr>
      <vt:lpstr>Cinsiyet – Toplumsal Cinsiyet</vt:lpstr>
      <vt:lpstr>Cinsiyet – Toplumsal Cinsiyet</vt:lpstr>
      <vt:lpstr>Feminist Sosyoloji</vt:lpstr>
      <vt:lpstr>Feminist Sosyoloji</vt:lpstr>
      <vt:lpstr>Walby’nin patriyarka kuramı</vt:lpstr>
      <vt:lpstr>Walby’nin patriyarka kuramı</vt:lpstr>
      <vt:lpstr>Walby’nin patriyarka kuramı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Baudrillard</dc:title>
  <dc:creator>süreyya</dc:creator>
  <cp:lastModifiedBy>Haktan.Ural</cp:lastModifiedBy>
  <cp:revision>38</cp:revision>
  <dcterms:created xsi:type="dcterms:W3CDTF">2018-12-07T09:28:51Z</dcterms:created>
  <dcterms:modified xsi:type="dcterms:W3CDTF">2019-02-19T09:38:32Z</dcterms:modified>
</cp:coreProperties>
</file>