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napToGrid="0" snapToObjects="1">
      <p:cViewPr varScale="1">
        <p:scale>
          <a:sx n="120" d="100"/>
          <a:sy n="120" d="100"/>
        </p:scale>
        <p:origin x="14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February 19, 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Feminist </a:t>
            </a:r>
            <a:r>
              <a:rPr lang="en-US" dirty="0" err="1"/>
              <a:t>Teori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Cinsiyet</a:t>
            </a:r>
            <a:r>
              <a:rPr lang="en-US" dirty="0"/>
              <a:t> –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Cinsiyetin</a:t>
            </a:r>
            <a:r>
              <a:rPr lang="en-US" dirty="0"/>
              <a:t> </a:t>
            </a:r>
            <a:r>
              <a:rPr lang="en-US" dirty="0" err="1"/>
              <a:t>biyolojik</a:t>
            </a:r>
            <a:r>
              <a:rPr lang="en-US" dirty="0"/>
              <a:t>/</a:t>
            </a:r>
            <a:r>
              <a:rPr lang="en-US" dirty="0" err="1"/>
              <a:t>doğa</a:t>
            </a:r>
            <a:r>
              <a:rPr lang="en-US" dirty="0"/>
              <a:t> </a:t>
            </a:r>
            <a:r>
              <a:rPr lang="en-US" dirty="0" err="1"/>
              <a:t>temelli</a:t>
            </a:r>
            <a:r>
              <a:rPr lang="en-US" dirty="0"/>
              <a:t> </a:t>
            </a:r>
            <a:r>
              <a:rPr lang="en-US" dirty="0" err="1"/>
              <a:t>açıklamaları</a:t>
            </a:r>
            <a:r>
              <a:rPr lang="en-US" dirty="0"/>
              <a:t> </a:t>
            </a:r>
            <a:r>
              <a:rPr lang="en-US" dirty="0" err="1"/>
              <a:t>cinsiyetli</a:t>
            </a:r>
            <a:r>
              <a:rPr lang="en-US" dirty="0"/>
              <a:t> </a:t>
            </a:r>
            <a:r>
              <a:rPr lang="en-US" dirty="0" err="1"/>
              <a:t>örüntüleri</a:t>
            </a:r>
            <a:r>
              <a:rPr lang="en-US" dirty="0"/>
              <a:t> </a:t>
            </a:r>
            <a:r>
              <a:rPr lang="en-US" dirty="0" err="1"/>
              <a:t>evrensel</a:t>
            </a:r>
            <a:r>
              <a:rPr lang="en-US" dirty="0"/>
              <a:t>, </a:t>
            </a:r>
            <a:r>
              <a:rPr lang="en-US" dirty="0" err="1"/>
              <a:t>sabit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değişmez</a:t>
            </a:r>
            <a:r>
              <a:rPr lang="en-US" dirty="0"/>
              <a:t> </a:t>
            </a:r>
            <a:r>
              <a:rPr lang="en-US" dirty="0" err="1"/>
              <a:t>özellikler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kavrama</a:t>
            </a:r>
            <a:r>
              <a:rPr lang="en-US" dirty="0"/>
              <a:t> </a:t>
            </a:r>
            <a:r>
              <a:rPr lang="en-US" dirty="0" err="1"/>
              <a:t>riski</a:t>
            </a:r>
            <a:r>
              <a:rPr lang="en-US" dirty="0"/>
              <a:t> </a:t>
            </a:r>
            <a:r>
              <a:rPr lang="en-US" dirty="0" err="1"/>
              <a:t>taşır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Cinsiyet</a:t>
            </a:r>
            <a:r>
              <a:rPr lang="en-US" dirty="0"/>
              <a:t>/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ayrımı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kavramsal</a:t>
            </a:r>
            <a:r>
              <a:rPr lang="en-US" dirty="0"/>
              <a:t> </a:t>
            </a:r>
            <a:r>
              <a:rPr lang="en-US" dirty="0" err="1"/>
              <a:t>güçlüğü</a:t>
            </a:r>
            <a:r>
              <a:rPr lang="en-US" dirty="0"/>
              <a:t> </a:t>
            </a:r>
            <a:r>
              <a:rPr lang="en-US" dirty="0" err="1"/>
              <a:t>aşma</a:t>
            </a:r>
            <a:r>
              <a:rPr lang="en-US" dirty="0"/>
              <a:t> </a:t>
            </a:r>
            <a:r>
              <a:rPr lang="en-US" dirty="0" err="1"/>
              <a:t>çabasının</a:t>
            </a:r>
            <a:r>
              <a:rPr lang="en-US" dirty="0"/>
              <a:t> </a:t>
            </a:r>
            <a:r>
              <a:rPr lang="en-US" dirty="0" err="1"/>
              <a:t>ürünüdür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Zaman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mekanda</a:t>
            </a:r>
            <a:r>
              <a:rPr lang="en-US" dirty="0"/>
              <a:t> </a:t>
            </a:r>
            <a:r>
              <a:rPr lang="en-US" dirty="0" err="1"/>
              <a:t>farklılaşmış</a:t>
            </a:r>
            <a:r>
              <a:rPr lang="en-US" dirty="0"/>
              <a:t> </a:t>
            </a:r>
            <a:r>
              <a:rPr lang="en-US" dirty="0" err="1"/>
              <a:t>örüntüleri</a:t>
            </a:r>
            <a:r>
              <a:rPr lang="en-US" dirty="0"/>
              <a:t> </a:t>
            </a:r>
            <a:r>
              <a:rPr lang="en-US" dirty="0" err="1"/>
              <a:t>anlamak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imkanlar</a:t>
            </a:r>
            <a:r>
              <a:rPr lang="en-US" dirty="0"/>
              <a:t> </a:t>
            </a:r>
            <a:r>
              <a:rPr lang="en-US" dirty="0" err="1"/>
              <a:t>sunar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eşitsizliğin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temellerini</a:t>
            </a:r>
            <a:r>
              <a:rPr lang="en-US" dirty="0"/>
              <a:t> </a:t>
            </a:r>
            <a:r>
              <a:rPr lang="en-US" dirty="0" err="1"/>
              <a:t>çözümlemek</a:t>
            </a:r>
            <a:r>
              <a:rPr lang="en-US" dirty="0"/>
              <a:t> (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değiştirme</a:t>
            </a:r>
            <a:r>
              <a:rPr lang="en-US" dirty="0"/>
              <a:t>) </a:t>
            </a:r>
            <a:r>
              <a:rPr lang="en-US" dirty="0" err="1"/>
              <a:t>amacını</a:t>
            </a:r>
            <a:r>
              <a:rPr lang="en-US" dirty="0"/>
              <a:t> </a:t>
            </a:r>
            <a:r>
              <a:rPr lang="en-US" dirty="0" err="1"/>
              <a:t>güder</a:t>
            </a:r>
            <a:r>
              <a:rPr lang="en-US" dirty="0"/>
              <a:t>. </a:t>
            </a:r>
          </a:p>
          <a:p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güncel</a:t>
            </a:r>
            <a:r>
              <a:rPr lang="en-US" dirty="0"/>
              <a:t> </a:t>
            </a:r>
            <a:r>
              <a:rPr lang="en-US" dirty="0" err="1"/>
              <a:t>tartışmalar</a:t>
            </a:r>
            <a:r>
              <a:rPr lang="en-US" dirty="0"/>
              <a:t> (</a:t>
            </a:r>
            <a:r>
              <a:rPr lang="en-US" dirty="0" err="1"/>
              <a:t>bkz</a:t>
            </a:r>
            <a:r>
              <a:rPr lang="en-US" dirty="0"/>
              <a:t>. Butler)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ayrımı</a:t>
            </a:r>
            <a:r>
              <a:rPr lang="en-US" dirty="0"/>
              <a:t> da </a:t>
            </a:r>
            <a:r>
              <a:rPr lang="en-US" dirty="0" err="1"/>
              <a:t>sorunsallaştırarak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kategorilerinin</a:t>
            </a:r>
            <a:r>
              <a:rPr lang="en-US" dirty="0"/>
              <a:t> de </a:t>
            </a:r>
            <a:r>
              <a:rPr lang="en-US" dirty="0" err="1"/>
              <a:t>toplumsal</a:t>
            </a:r>
            <a:r>
              <a:rPr lang="en-US" dirty="0"/>
              <a:t>/</a:t>
            </a:r>
            <a:r>
              <a:rPr lang="en-US" dirty="0" err="1"/>
              <a:t>dilsel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tartışır</a:t>
            </a:r>
            <a:r>
              <a:rPr lang="en-US" dirty="0"/>
              <a:t>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5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Cinsiyet</a:t>
            </a:r>
            <a:r>
              <a:rPr lang="en-US" dirty="0"/>
              <a:t> –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Cinsiyetin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dinamiklerini</a:t>
            </a:r>
            <a:r>
              <a:rPr lang="en-US" dirty="0"/>
              <a:t> </a:t>
            </a:r>
            <a:r>
              <a:rPr lang="en-US" dirty="0" err="1"/>
              <a:t>kuramlaştıran</a:t>
            </a:r>
            <a:r>
              <a:rPr lang="en-US" dirty="0"/>
              <a:t> </a:t>
            </a:r>
            <a:r>
              <a:rPr lang="en-US" dirty="0" err="1"/>
              <a:t>öncü</a:t>
            </a:r>
            <a:r>
              <a:rPr lang="en-US" dirty="0"/>
              <a:t> </a:t>
            </a:r>
            <a:r>
              <a:rPr lang="en-US" dirty="0" err="1"/>
              <a:t>çalışmalar</a:t>
            </a:r>
            <a:r>
              <a:rPr lang="en-US" dirty="0"/>
              <a:t>, </a:t>
            </a:r>
            <a:r>
              <a:rPr lang="en-US" dirty="0" err="1"/>
              <a:t>sosyalizasyon</a:t>
            </a:r>
            <a:r>
              <a:rPr lang="en-US" dirty="0"/>
              <a:t> </a:t>
            </a:r>
            <a:r>
              <a:rPr lang="en-US" dirty="0" err="1"/>
              <a:t>süreçlerine</a:t>
            </a:r>
            <a:r>
              <a:rPr lang="en-US" dirty="0"/>
              <a:t> </a:t>
            </a:r>
            <a:r>
              <a:rPr lang="en-US" dirty="0" err="1"/>
              <a:t>odaklanır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Cinsiyet</a:t>
            </a:r>
            <a:r>
              <a:rPr lang="en-US" dirty="0"/>
              <a:t> roller – </a:t>
            </a:r>
            <a:r>
              <a:rPr lang="en-US" dirty="0" err="1"/>
              <a:t>sosyalizasyon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içselleştirme</a:t>
            </a:r>
            <a:endParaRPr lang="en-US" dirty="0"/>
          </a:p>
          <a:p>
            <a:pPr lvl="1"/>
            <a:r>
              <a:rPr lang="en-US" dirty="0" err="1"/>
              <a:t>Pozitif</a:t>
            </a:r>
            <a:r>
              <a:rPr lang="en-US" dirty="0"/>
              <a:t>/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yaptırımlar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kalıplarının</a:t>
            </a:r>
            <a:r>
              <a:rPr lang="en-US" dirty="0"/>
              <a:t> </a:t>
            </a:r>
            <a:r>
              <a:rPr lang="en-US" dirty="0" err="1"/>
              <a:t>aktarımı</a:t>
            </a:r>
            <a:endParaRPr lang="en-US" dirty="0"/>
          </a:p>
          <a:p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kalıplarını</a:t>
            </a:r>
            <a:r>
              <a:rPr lang="en-US" dirty="0"/>
              <a:t> </a:t>
            </a:r>
            <a:r>
              <a:rPr lang="en-US" dirty="0" err="1"/>
              <a:t>dayatan</a:t>
            </a:r>
            <a:r>
              <a:rPr lang="en-US" dirty="0"/>
              <a:t> normative </a:t>
            </a:r>
            <a:r>
              <a:rPr lang="en-US" dirty="0" err="1"/>
              <a:t>çerçevenin</a:t>
            </a:r>
            <a:r>
              <a:rPr lang="en-US" dirty="0"/>
              <a:t> </a:t>
            </a:r>
            <a:r>
              <a:rPr lang="en-US" dirty="0" err="1"/>
              <a:t>üretiminde</a:t>
            </a:r>
            <a:r>
              <a:rPr lang="en-US" dirty="0"/>
              <a:t> </a:t>
            </a:r>
            <a:r>
              <a:rPr lang="en-US" dirty="0" err="1"/>
              <a:t>doğallaştırma</a:t>
            </a:r>
            <a:r>
              <a:rPr lang="en-US" dirty="0"/>
              <a:t> </a:t>
            </a:r>
            <a:r>
              <a:rPr lang="en-US" dirty="0" err="1"/>
              <a:t>eleştirisi</a:t>
            </a:r>
            <a:endParaRPr lang="en-US" dirty="0"/>
          </a:p>
          <a:p>
            <a:pPr lvl="1"/>
            <a:r>
              <a:rPr lang="en-US" dirty="0" err="1"/>
              <a:t>İtaatsizlik</a:t>
            </a:r>
            <a:r>
              <a:rPr lang="en-US" dirty="0"/>
              <a:t>/</a:t>
            </a:r>
            <a:r>
              <a:rPr lang="en-US" dirty="0" err="1"/>
              <a:t>mücadele</a:t>
            </a:r>
            <a:r>
              <a:rPr lang="en-US" dirty="0"/>
              <a:t> </a:t>
            </a:r>
            <a:r>
              <a:rPr lang="en-US" dirty="0" err="1"/>
              <a:t>süreçlerine</a:t>
            </a:r>
            <a:r>
              <a:rPr lang="en-US" dirty="0"/>
              <a:t> </a:t>
            </a:r>
            <a:r>
              <a:rPr lang="en-US" dirty="0" err="1"/>
              <a:t>ilgisizlik</a:t>
            </a:r>
            <a:r>
              <a:rPr lang="en-US" dirty="0"/>
              <a:t> </a:t>
            </a:r>
            <a:r>
              <a:rPr lang="en-US" dirty="0" err="1"/>
              <a:t>eleştirisi</a:t>
            </a:r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388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Feminist </a:t>
            </a:r>
            <a:r>
              <a:rPr lang="en-US" dirty="0" err="1"/>
              <a:t>Sosyoloji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/>
          </a:bodyPr>
          <a:lstStyle/>
          <a:p>
            <a:r>
              <a:rPr lang="en-US" dirty="0"/>
              <a:t>Feminist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ilişkilerini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dinamikler</a:t>
            </a:r>
            <a:r>
              <a:rPr lang="en-US" dirty="0"/>
              <a:t>, </a:t>
            </a:r>
            <a:r>
              <a:rPr lang="en-US" dirty="0" err="1"/>
              <a:t>kurumlar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yapısal</a:t>
            </a:r>
            <a:r>
              <a:rPr lang="en-US" dirty="0"/>
              <a:t> </a:t>
            </a:r>
            <a:r>
              <a:rPr lang="en-US" dirty="0" err="1"/>
              <a:t>faktörler</a:t>
            </a:r>
            <a:r>
              <a:rPr lang="en-US" dirty="0"/>
              <a:t> </a:t>
            </a:r>
            <a:r>
              <a:rPr lang="en-US" dirty="0" err="1"/>
              <a:t>ışığında</a:t>
            </a:r>
            <a:r>
              <a:rPr lang="en-US" dirty="0"/>
              <a:t> </a:t>
            </a:r>
            <a:r>
              <a:rPr lang="en-US" dirty="0" err="1"/>
              <a:t>anlamaya</a:t>
            </a:r>
            <a:r>
              <a:rPr lang="en-US" dirty="0"/>
              <a:t> </a:t>
            </a:r>
            <a:r>
              <a:rPr lang="en-US" dirty="0" err="1"/>
              <a:t>çabalar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ilişkilerinin</a:t>
            </a:r>
            <a:r>
              <a:rPr lang="en-US" dirty="0"/>
              <a:t> </a:t>
            </a:r>
            <a:r>
              <a:rPr lang="en-US" dirty="0" err="1"/>
              <a:t>eşitsiz</a:t>
            </a:r>
            <a:r>
              <a:rPr lang="en-US" dirty="0"/>
              <a:t> </a:t>
            </a:r>
            <a:r>
              <a:rPr lang="en-US" dirty="0" err="1"/>
              <a:t>karakterine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ilgi</a:t>
            </a:r>
            <a:endParaRPr lang="en-US" dirty="0"/>
          </a:p>
          <a:p>
            <a:r>
              <a:rPr lang="en-US" dirty="0" err="1"/>
              <a:t>Eşitsizliğin</a:t>
            </a:r>
            <a:r>
              <a:rPr lang="en-US" dirty="0"/>
              <a:t> </a:t>
            </a:r>
            <a:r>
              <a:rPr lang="en-US" dirty="0" err="1"/>
              <a:t>birbiriyle</a:t>
            </a:r>
            <a:r>
              <a:rPr lang="en-US" dirty="0"/>
              <a:t> </a:t>
            </a:r>
            <a:r>
              <a:rPr lang="en-US" dirty="0" err="1"/>
              <a:t>çatışan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kuramlaştırılması</a:t>
            </a:r>
            <a:endParaRPr lang="en-US" dirty="0"/>
          </a:p>
          <a:p>
            <a:pPr lvl="1"/>
            <a:r>
              <a:rPr lang="en-US" dirty="0"/>
              <a:t>Liberal </a:t>
            </a:r>
            <a:r>
              <a:rPr lang="en-US" dirty="0" err="1"/>
              <a:t>kavramsallaştırma</a:t>
            </a:r>
            <a:r>
              <a:rPr lang="en-US" dirty="0"/>
              <a:t>: </a:t>
            </a:r>
            <a:r>
              <a:rPr lang="en-US" dirty="0" err="1"/>
              <a:t>Kamusal</a:t>
            </a:r>
            <a:r>
              <a:rPr lang="en-US" dirty="0"/>
              <a:t> </a:t>
            </a:r>
            <a:r>
              <a:rPr lang="en-US" dirty="0" err="1"/>
              <a:t>alana</a:t>
            </a:r>
            <a:r>
              <a:rPr lang="en-US" dirty="0"/>
              <a:t> </a:t>
            </a:r>
            <a:r>
              <a:rPr lang="en-US" dirty="0" err="1"/>
              <a:t>erişim</a:t>
            </a:r>
            <a:r>
              <a:rPr lang="en-US" dirty="0"/>
              <a:t> </a:t>
            </a:r>
            <a:r>
              <a:rPr lang="en-US" dirty="0" err="1"/>
              <a:t>önündeki</a:t>
            </a:r>
            <a:r>
              <a:rPr lang="en-US" dirty="0"/>
              <a:t> </a:t>
            </a:r>
            <a:r>
              <a:rPr lang="en-US" dirty="0" err="1"/>
              <a:t>engellere</a:t>
            </a:r>
            <a:r>
              <a:rPr lang="en-US" dirty="0"/>
              <a:t> </a:t>
            </a:r>
            <a:r>
              <a:rPr lang="en-US" dirty="0" err="1"/>
              <a:t>vurgu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Marksist</a:t>
            </a:r>
            <a:r>
              <a:rPr lang="en-US" dirty="0"/>
              <a:t> </a:t>
            </a:r>
            <a:r>
              <a:rPr lang="en-US" dirty="0" err="1"/>
              <a:t>kavramsallaştırma</a:t>
            </a:r>
            <a:r>
              <a:rPr lang="en-US" dirty="0"/>
              <a:t>: </a:t>
            </a:r>
            <a:r>
              <a:rPr lang="en-US" dirty="0" err="1"/>
              <a:t>Emek</a:t>
            </a:r>
            <a:r>
              <a:rPr lang="en-US" dirty="0"/>
              <a:t> </a:t>
            </a:r>
            <a:r>
              <a:rPr lang="en-US" dirty="0" err="1"/>
              <a:t>süreçlerine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önem</a:t>
            </a:r>
            <a:r>
              <a:rPr lang="en-US" dirty="0"/>
              <a:t>. </a:t>
            </a:r>
            <a:r>
              <a:rPr lang="en-US" dirty="0" err="1"/>
              <a:t>Karşılığı</a:t>
            </a:r>
            <a:r>
              <a:rPr lang="en-US" dirty="0"/>
              <a:t> </a:t>
            </a:r>
            <a:r>
              <a:rPr lang="en-US" dirty="0" err="1"/>
              <a:t>ödenmeyen</a:t>
            </a:r>
            <a:r>
              <a:rPr lang="en-US" dirty="0"/>
              <a:t> </a:t>
            </a:r>
            <a:r>
              <a:rPr lang="en-US" dirty="0" err="1"/>
              <a:t>kadın</a:t>
            </a:r>
            <a:r>
              <a:rPr lang="en-US" dirty="0"/>
              <a:t> </a:t>
            </a:r>
            <a:r>
              <a:rPr lang="en-US" dirty="0" err="1"/>
              <a:t>emeğinin</a:t>
            </a:r>
            <a:r>
              <a:rPr lang="en-US" dirty="0"/>
              <a:t> </a:t>
            </a:r>
            <a:r>
              <a:rPr lang="en-US" dirty="0" err="1"/>
              <a:t>kapitalist</a:t>
            </a:r>
            <a:r>
              <a:rPr lang="en-US" dirty="0"/>
              <a:t> </a:t>
            </a:r>
            <a:r>
              <a:rPr lang="en-US" dirty="0" err="1"/>
              <a:t>sömürü</a:t>
            </a:r>
            <a:r>
              <a:rPr lang="en-US" dirty="0"/>
              <a:t> </a:t>
            </a:r>
            <a:r>
              <a:rPr lang="en-US" dirty="0" err="1"/>
              <a:t>ilişkilerindeki</a:t>
            </a:r>
            <a:r>
              <a:rPr lang="en-US" dirty="0"/>
              <a:t> </a:t>
            </a:r>
            <a:r>
              <a:rPr lang="en-US" dirty="0" err="1"/>
              <a:t>konumu</a:t>
            </a:r>
            <a:r>
              <a:rPr lang="en-US" dirty="0"/>
              <a:t>. 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284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Feminist </a:t>
            </a:r>
            <a:r>
              <a:rPr lang="en-US" dirty="0" err="1"/>
              <a:t>Sosyoloji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Eşitsizliğin</a:t>
            </a:r>
            <a:r>
              <a:rPr lang="en-US" dirty="0"/>
              <a:t> </a:t>
            </a:r>
            <a:r>
              <a:rPr lang="en-US" dirty="0" err="1"/>
              <a:t>birbiriyle</a:t>
            </a:r>
            <a:r>
              <a:rPr lang="en-US" dirty="0"/>
              <a:t> </a:t>
            </a:r>
            <a:r>
              <a:rPr lang="en-US" dirty="0" err="1"/>
              <a:t>çatışan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kuramlaştırılması</a:t>
            </a:r>
            <a:endParaRPr lang="en-US" dirty="0"/>
          </a:p>
          <a:p>
            <a:pPr lvl="1"/>
            <a:r>
              <a:rPr lang="en-US" dirty="0" err="1"/>
              <a:t>Radikal</a:t>
            </a:r>
            <a:r>
              <a:rPr lang="en-US" dirty="0"/>
              <a:t> </a:t>
            </a:r>
            <a:r>
              <a:rPr lang="en-US" dirty="0" err="1"/>
              <a:t>kavramsallaştırma</a:t>
            </a:r>
            <a:r>
              <a:rPr lang="en-US" dirty="0"/>
              <a:t>: </a:t>
            </a:r>
            <a:r>
              <a:rPr lang="en-US" dirty="0" err="1"/>
              <a:t>Bağısız</a:t>
            </a:r>
            <a:r>
              <a:rPr lang="en-US" dirty="0"/>
              <a:t>/</a:t>
            </a:r>
            <a:r>
              <a:rPr lang="en-US" dirty="0" err="1"/>
              <a:t>otonom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ataerkilliğin</a:t>
            </a:r>
            <a:r>
              <a:rPr lang="en-US" dirty="0"/>
              <a:t> </a:t>
            </a:r>
            <a:r>
              <a:rPr lang="en-US" dirty="0" err="1"/>
              <a:t>kavramsallaştırılması</a:t>
            </a:r>
            <a:r>
              <a:rPr lang="en-US" dirty="0"/>
              <a:t>. </a:t>
            </a:r>
            <a:r>
              <a:rPr lang="en-US" dirty="0" err="1"/>
              <a:t>Kadının</a:t>
            </a:r>
            <a:r>
              <a:rPr lang="en-US" dirty="0"/>
              <a:t> </a:t>
            </a:r>
            <a:r>
              <a:rPr lang="en-US" dirty="0" err="1"/>
              <a:t>bedeninin</a:t>
            </a:r>
            <a:r>
              <a:rPr lang="en-US" dirty="0"/>
              <a:t>, </a:t>
            </a:r>
            <a:r>
              <a:rPr lang="en-US" dirty="0" err="1"/>
              <a:t>pratiklerinin</a:t>
            </a:r>
            <a:r>
              <a:rPr lang="en-US" dirty="0"/>
              <a:t> </a:t>
            </a:r>
            <a:r>
              <a:rPr lang="en-US" dirty="0" err="1"/>
              <a:t>tahakkümü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İkili</a:t>
            </a:r>
            <a:r>
              <a:rPr lang="en-US" dirty="0"/>
              <a:t> </a:t>
            </a:r>
            <a:r>
              <a:rPr lang="en-US" dirty="0" err="1"/>
              <a:t>Sistemler</a:t>
            </a:r>
            <a:r>
              <a:rPr lang="en-US" dirty="0"/>
              <a:t>: </a:t>
            </a:r>
            <a:r>
              <a:rPr lang="en-US" dirty="0" err="1"/>
              <a:t>Tarihsiz</a:t>
            </a:r>
            <a:r>
              <a:rPr lang="en-US" dirty="0"/>
              <a:t>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fikri</a:t>
            </a:r>
            <a:r>
              <a:rPr lang="en-US" dirty="0"/>
              <a:t> (</a:t>
            </a:r>
            <a:r>
              <a:rPr lang="en-US" dirty="0" err="1"/>
              <a:t>patriyarka</a:t>
            </a:r>
            <a:r>
              <a:rPr lang="en-US" dirty="0"/>
              <a:t>/</a:t>
            </a:r>
            <a:r>
              <a:rPr lang="en-US" dirty="0" err="1"/>
              <a:t>ataerkillik</a:t>
            </a:r>
            <a:r>
              <a:rPr lang="en-US" dirty="0"/>
              <a:t>)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yapısal</a:t>
            </a:r>
            <a:r>
              <a:rPr lang="en-US" dirty="0"/>
              <a:t> </a:t>
            </a:r>
            <a:r>
              <a:rPr lang="en-US" dirty="0" err="1"/>
              <a:t>eşitsizlik</a:t>
            </a:r>
            <a:r>
              <a:rPr lang="en-US" dirty="0"/>
              <a:t> </a:t>
            </a:r>
            <a:r>
              <a:rPr lang="en-US" dirty="0" err="1"/>
              <a:t>biçimlerinin</a:t>
            </a:r>
            <a:r>
              <a:rPr lang="en-US" dirty="0"/>
              <a:t> (</a:t>
            </a:r>
            <a:r>
              <a:rPr lang="en-US" dirty="0" err="1"/>
              <a:t>öz</a:t>
            </a:r>
            <a:r>
              <a:rPr lang="en-US" dirty="0"/>
              <a:t>. </a:t>
            </a:r>
            <a:r>
              <a:rPr lang="en-US" dirty="0" err="1"/>
              <a:t>Kapitalizm</a:t>
            </a:r>
            <a:r>
              <a:rPr lang="en-US" dirty="0"/>
              <a:t>) </a:t>
            </a:r>
            <a:r>
              <a:rPr lang="en-US" dirty="0" err="1"/>
              <a:t>etkileşimi</a:t>
            </a:r>
            <a:r>
              <a:rPr lang="en-US" dirty="0"/>
              <a:t>. 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925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Walby’nin</a:t>
            </a:r>
            <a:r>
              <a:rPr lang="en-US" dirty="0"/>
              <a:t> </a:t>
            </a:r>
            <a:r>
              <a:rPr lang="en-US" dirty="0" err="1"/>
              <a:t>patriyarka</a:t>
            </a:r>
            <a:r>
              <a:rPr lang="en-US" dirty="0"/>
              <a:t> </a:t>
            </a:r>
            <a:r>
              <a:rPr lang="en-US" dirty="0" err="1"/>
              <a:t>kuramı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Tarihsel</a:t>
            </a:r>
            <a:r>
              <a:rPr lang="en-US" dirty="0"/>
              <a:t> </a:t>
            </a:r>
            <a:r>
              <a:rPr lang="en-US" dirty="0" err="1"/>
              <a:t>ataerkillik</a:t>
            </a:r>
            <a:r>
              <a:rPr lang="en-US" dirty="0"/>
              <a:t>/</a:t>
            </a:r>
            <a:r>
              <a:rPr lang="en-US" dirty="0" err="1"/>
              <a:t>patriyarka</a:t>
            </a:r>
            <a:r>
              <a:rPr lang="en-US" dirty="0"/>
              <a:t> </a:t>
            </a:r>
            <a:r>
              <a:rPr lang="en-US" dirty="0" err="1"/>
              <a:t>çözümlemesinin</a:t>
            </a:r>
            <a:r>
              <a:rPr lang="en-US" dirty="0"/>
              <a:t> </a:t>
            </a:r>
            <a:r>
              <a:rPr lang="en-US" dirty="0" err="1"/>
              <a:t>örneklerinden</a:t>
            </a:r>
            <a:endParaRPr lang="en-US" dirty="0"/>
          </a:p>
          <a:p>
            <a:r>
              <a:rPr lang="en-US" dirty="0" err="1"/>
              <a:t>Ataerkilliğin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tezahürlerine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ilgi</a:t>
            </a:r>
            <a:endParaRPr lang="en-US" dirty="0"/>
          </a:p>
          <a:p>
            <a:pPr lvl="1"/>
            <a:r>
              <a:rPr lang="en-US" dirty="0" err="1"/>
              <a:t>Özel</a:t>
            </a:r>
            <a:r>
              <a:rPr lang="en-US" dirty="0"/>
              <a:t>/</a:t>
            </a:r>
            <a:r>
              <a:rPr lang="en-US" dirty="0" err="1"/>
              <a:t>kamusal</a:t>
            </a:r>
            <a:r>
              <a:rPr lang="en-US" dirty="0"/>
              <a:t> </a:t>
            </a:r>
            <a:r>
              <a:rPr lang="en-US" dirty="0" err="1"/>
              <a:t>ataerikllik</a:t>
            </a:r>
            <a:endParaRPr lang="en-US" dirty="0"/>
          </a:p>
          <a:p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Ataerkillik</a:t>
            </a:r>
            <a:r>
              <a:rPr lang="en-US" dirty="0"/>
              <a:t>: </a:t>
            </a:r>
          </a:p>
          <a:p>
            <a:pPr lvl="1"/>
            <a:r>
              <a:rPr lang="en-US" dirty="0" err="1"/>
              <a:t>Keskin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/</a:t>
            </a:r>
            <a:r>
              <a:rPr lang="en-US" dirty="0" err="1"/>
              <a:t>kamusal</a:t>
            </a:r>
            <a:r>
              <a:rPr lang="en-US" dirty="0"/>
              <a:t> </a:t>
            </a:r>
            <a:r>
              <a:rPr lang="en-US" dirty="0" err="1"/>
              <a:t>ayrımına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kadınların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alanla</a:t>
            </a:r>
            <a:r>
              <a:rPr lang="en-US" dirty="0"/>
              <a:t> </a:t>
            </a:r>
            <a:r>
              <a:rPr lang="en-US" dirty="0" err="1"/>
              <a:t>sınırlandırıldığı</a:t>
            </a:r>
            <a:r>
              <a:rPr lang="en-US" dirty="0"/>
              <a:t> </a:t>
            </a:r>
            <a:r>
              <a:rPr lang="en-US" dirty="0" err="1"/>
              <a:t>eşitsizlik</a:t>
            </a:r>
            <a:r>
              <a:rPr lang="en-US" dirty="0"/>
              <a:t> </a:t>
            </a:r>
            <a:r>
              <a:rPr lang="en-US" dirty="0" err="1"/>
              <a:t>biçimi</a:t>
            </a:r>
            <a:endParaRPr lang="en-US" dirty="0"/>
          </a:p>
          <a:p>
            <a:pPr lvl="1"/>
            <a:r>
              <a:rPr lang="en-US" dirty="0" err="1"/>
              <a:t>Erkekliğin</a:t>
            </a:r>
            <a:r>
              <a:rPr lang="en-US" dirty="0"/>
              <a:t> </a:t>
            </a:r>
            <a:r>
              <a:rPr lang="en-US" dirty="0" err="1"/>
              <a:t>araçsal</a:t>
            </a:r>
            <a:r>
              <a:rPr lang="en-US" dirty="0"/>
              <a:t> </a:t>
            </a:r>
            <a:r>
              <a:rPr lang="en-US" dirty="0" err="1"/>
              <a:t>rollerle</a:t>
            </a:r>
            <a:r>
              <a:rPr lang="en-US" dirty="0"/>
              <a:t>, </a:t>
            </a:r>
            <a:r>
              <a:rPr lang="en-US" dirty="0" err="1"/>
              <a:t>kadınlığın</a:t>
            </a:r>
            <a:r>
              <a:rPr lang="en-US" dirty="0"/>
              <a:t> da </a:t>
            </a:r>
            <a:r>
              <a:rPr lang="en-US" dirty="0" err="1"/>
              <a:t>duygusal</a:t>
            </a:r>
            <a:r>
              <a:rPr lang="en-US" dirty="0"/>
              <a:t> </a:t>
            </a:r>
            <a:r>
              <a:rPr lang="en-US" dirty="0" err="1"/>
              <a:t>rollerle</a:t>
            </a:r>
            <a:r>
              <a:rPr lang="en-US" dirty="0"/>
              <a:t> </a:t>
            </a:r>
            <a:r>
              <a:rPr lang="en-US" dirty="0" err="1"/>
              <a:t>tanımlanması</a:t>
            </a:r>
            <a:endParaRPr lang="en-US" dirty="0"/>
          </a:p>
          <a:p>
            <a:pPr lvl="1"/>
            <a:r>
              <a:rPr lang="en-US" dirty="0" err="1"/>
              <a:t>Eşitsizliğin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dinamiği</a:t>
            </a:r>
            <a:r>
              <a:rPr lang="en-US" dirty="0"/>
              <a:t> </a:t>
            </a:r>
            <a:r>
              <a:rPr lang="en-US" dirty="0" err="1"/>
              <a:t>dışlama</a:t>
            </a:r>
            <a:endParaRPr lang="en-US" dirty="0"/>
          </a:p>
          <a:p>
            <a:pPr lvl="2"/>
            <a:r>
              <a:rPr lang="en-US" dirty="0" err="1"/>
              <a:t>Kadınların</a:t>
            </a:r>
            <a:r>
              <a:rPr lang="en-US" dirty="0"/>
              <a:t> </a:t>
            </a:r>
            <a:r>
              <a:rPr lang="en-US" dirty="0" err="1"/>
              <a:t>kamusal</a:t>
            </a:r>
            <a:r>
              <a:rPr lang="en-US" dirty="0"/>
              <a:t> </a:t>
            </a:r>
            <a:r>
              <a:rPr lang="en-US" dirty="0" err="1"/>
              <a:t>ilişkilere</a:t>
            </a:r>
            <a:r>
              <a:rPr lang="en-US" dirty="0"/>
              <a:t> </a:t>
            </a:r>
            <a:r>
              <a:rPr lang="en-US" dirty="0" err="1"/>
              <a:t>erişimine</a:t>
            </a:r>
            <a:r>
              <a:rPr lang="en-US" dirty="0"/>
              <a:t> </a:t>
            </a:r>
            <a:r>
              <a:rPr lang="en-US" dirty="0" err="1"/>
              <a:t>katı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/</a:t>
            </a:r>
            <a:r>
              <a:rPr lang="en-US" dirty="0" err="1"/>
              <a:t>kültürel</a:t>
            </a:r>
            <a:r>
              <a:rPr lang="en-US" dirty="0"/>
              <a:t>/</a:t>
            </a:r>
            <a:r>
              <a:rPr lang="en-US" dirty="0" err="1"/>
              <a:t>ekonomik</a:t>
            </a:r>
            <a:r>
              <a:rPr lang="en-US" dirty="0"/>
              <a:t>/</a:t>
            </a:r>
            <a:r>
              <a:rPr lang="en-US" dirty="0" err="1"/>
              <a:t>hukuki</a:t>
            </a:r>
            <a:r>
              <a:rPr lang="en-US" dirty="0"/>
              <a:t> </a:t>
            </a:r>
            <a:r>
              <a:rPr lang="en-US" dirty="0" err="1"/>
              <a:t>engeller</a:t>
            </a:r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304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Walby’nin</a:t>
            </a:r>
            <a:r>
              <a:rPr lang="en-US" dirty="0"/>
              <a:t> </a:t>
            </a:r>
            <a:r>
              <a:rPr lang="en-US" dirty="0" err="1"/>
              <a:t>patriyarka</a:t>
            </a:r>
            <a:r>
              <a:rPr lang="en-US" dirty="0"/>
              <a:t> </a:t>
            </a:r>
            <a:r>
              <a:rPr lang="en-US" dirty="0" err="1"/>
              <a:t>kuramı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Ataerkilliğin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tezahürlerine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ilgi</a:t>
            </a:r>
            <a:endParaRPr lang="en-US" dirty="0"/>
          </a:p>
          <a:p>
            <a:pPr lvl="1"/>
            <a:r>
              <a:rPr lang="en-US" dirty="0" err="1"/>
              <a:t>Özel</a:t>
            </a:r>
            <a:r>
              <a:rPr lang="en-US" dirty="0"/>
              <a:t>/</a:t>
            </a:r>
            <a:r>
              <a:rPr lang="en-US" dirty="0" err="1"/>
              <a:t>kamusal</a:t>
            </a:r>
            <a:r>
              <a:rPr lang="en-US" dirty="0"/>
              <a:t> </a:t>
            </a:r>
            <a:r>
              <a:rPr lang="en-US" dirty="0" err="1"/>
              <a:t>ataerikllik</a:t>
            </a:r>
            <a:endParaRPr lang="en-US" dirty="0"/>
          </a:p>
          <a:p>
            <a:r>
              <a:rPr lang="en-US" dirty="0" err="1"/>
              <a:t>Kamusal</a:t>
            </a:r>
            <a:r>
              <a:rPr lang="en-US" dirty="0"/>
              <a:t> </a:t>
            </a:r>
            <a:r>
              <a:rPr lang="en-US" dirty="0" err="1"/>
              <a:t>Ataerkillik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19/20. </a:t>
            </a:r>
            <a:r>
              <a:rPr lang="en-US" dirty="0" err="1"/>
              <a:t>yüzyıldaki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dönüşümler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ataerkilliğin</a:t>
            </a:r>
            <a:r>
              <a:rPr lang="en-US" dirty="0"/>
              <a:t> </a:t>
            </a:r>
            <a:r>
              <a:rPr lang="en-US" dirty="0" err="1"/>
              <a:t>aşınması</a:t>
            </a:r>
            <a:endParaRPr lang="en-US" dirty="0"/>
          </a:p>
          <a:p>
            <a:pPr lvl="2"/>
            <a:r>
              <a:rPr lang="en-US" dirty="0" err="1"/>
              <a:t>Reformlar</a:t>
            </a:r>
            <a:r>
              <a:rPr lang="en-US" dirty="0"/>
              <a:t>: </a:t>
            </a:r>
            <a:r>
              <a:rPr lang="en-US" dirty="0" err="1"/>
              <a:t>Hukuki</a:t>
            </a:r>
            <a:r>
              <a:rPr lang="en-US" dirty="0"/>
              <a:t> </a:t>
            </a:r>
            <a:r>
              <a:rPr lang="en-US" dirty="0" err="1"/>
              <a:t>haklar</a:t>
            </a:r>
            <a:r>
              <a:rPr lang="en-US" dirty="0"/>
              <a:t>, </a:t>
            </a:r>
            <a:r>
              <a:rPr lang="en-US" dirty="0" err="1"/>
              <a:t>ücretli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, </a:t>
            </a:r>
            <a:r>
              <a:rPr lang="en-US" dirty="0" err="1"/>
              <a:t>kamusal</a:t>
            </a:r>
            <a:r>
              <a:rPr lang="en-US" dirty="0"/>
              <a:t> </a:t>
            </a:r>
            <a:r>
              <a:rPr lang="en-US" dirty="0" err="1"/>
              <a:t>yaşama</a:t>
            </a:r>
            <a:r>
              <a:rPr lang="en-US" dirty="0"/>
              <a:t> </a:t>
            </a:r>
            <a:r>
              <a:rPr lang="en-US" dirty="0" err="1"/>
              <a:t>artan</a:t>
            </a:r>
            <a:r>
              <a:rPr lang="en-US" dirty="0"/>
              <a:t> </a:t>
            </a:r>
            <a:r>
              <a:rPr lang="en-US" dirty="0" err="1"/>
              <a:t>erişim</a:t>
            </a:r>
            <a:endParaRPr lang="en-US" dirty="0"/>
          </a:p>
          <a:p>
            <a:pPr lvl="1"/>
            <a:r>
              <a:rPr lang="en-US" dirty="0" err="1"/>
              <a:t>Ataerkilliğin</a:t>
            </a:r>
            <a:r>
              <a:rPr lang="en-US" dirty="0"/>
              <a:t> </a:t>
            </a:r>
            <a:r>
              <a:rPr lang="en-US" dirty="0" err="1"/>
              <a:t>biçimsel</a:t>
            </a:r>
            <a:r>
              <a:rPr lang="en-US" dirty="0"/>
              <a:t> </a:t>
            </a:r>
            <a:r>
              <a:rPr lang="en-US" dirty="0" err="1"/>
              <a:t>değişimi</a:t>
            </a:r>
            <a:endParaRPr lang="en-US" dirty="0"/>
          </a:p>
          <a:p>
            <a:pPr lvl="1"/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eşitsizlik</a:t>
            </a:r>
            <a:r>
              <a:rPr lang="en-US" dirty="0"/>
              <a:t> </a:t>
            </a:r>
            <a:r>
              <a:rPr lang="en-US" dirty="0" err="1"/>
              <a:t>dinamiği</a:t>
            </a:r>
            <a:r>
              <a:rPr lang="en-US" dirty="0"/>
              <a:t>; </a:t>
            </a:r>
            <a:r>
              <a:rPr lang="en-US" dirty="0" err="1"/>
              <a:t>ayrımcılık</a:t>
            </a:r>
            <a:endParaRPr lang="en-US" dirty="0"/>
          </a:p>
          <a:p>
            <a:pPr lvl="2"/>
            <a:r>
              <a:rPr lang="en-US" dirty="0" err="1"/>
              <a:t>Ücretsiz</a:t>
            </a:r>
            <a:r>
              <a:rPr lang="en-US" dirty="0"/>
              <a:t> </a:t>
            </a:r>
            <a:r>
              <a:rPr lang="en-US" dirty="0" err="1"/>
              <a:t>emek</a:t>
            </a:r>
            <a:r>
              <a:rPr lang="en-US" dirty="0"/>
              <a:t>, </a:t>
            </a:r>
            <a:r>
              <a:rPr lang="en-US" dirty="0" err="1"/>
              <a:t>ücretli</a:t>
            </a:r>
            <a:r>
              <a:rPr lang="en-US" dirty="0"/>
              <a:t> </a:t>
            </a:r>
            <a:r>
              <a:rPr lang="en-US" dirty="0" err="1"/>
              <a:t>emek</a:t>
            </a:r>
            <a:r>
              <a:rPr lang="en-US" dirty="0"/>
              <a:t>, </a:t>
            </a:r>
            <a:r>
              <a:rPr lang="en-US" dirty="0" err="1"/>
              <a:t>cinsellik</a:t>
            </a:r>
            <a:r>
              <a:rPr lang="en-US" dirty="0"/>
              <a:t>, </a:t>
            </a:r>
            <a:r>
              <a:rPr lang="en-US" dirty="0" err="1"/>
              <a:t>şiddet</a:t>
            </a:r>
            <a:r>
              <a:rPr lang="en-US" dirty="0"/>
              <a:t>, </a:t>
            </a:r>
            <a:r>
              <a:rPr lang="en-US" dirty="0" err="1"/>
              <a:t>devlet</a:t>
            </a:r>
            <a:r>
              <a:rPr lang="en-US" dirty="0"/>
              <a:t>, vs.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621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Walby’nin</a:t>
            </a:r>
            <a:r>
              <a:rPr lang="en-US" dirty="0"/>
              <a:t> </a:t>
            </a:r>
            <a:r>
              <a:rPr lang="en-US" dirty="0" err="1"/>
              <a:t>patriyarka</a:t>
            </a:r>
            <a:r>
              <a:rPr lang="en-US" dirty="0"/>
              <a:t> </a:t>
            </a:r>
            <a:r>
              <a:rPr lang="en-US" dirty="0" err="1"/>
              <a:t>kuramı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Walby’nin</a:t>
            </a:r>
            <a:r>
              <a:rPr lang="en-US" dirty="0"/>
              <a:t> </a:t>
            </a:r>
            <a:r>
              <a:rPr lang="en-US" dirty="0" err="1"/>
              <a:t>kuramı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eşitsizliklerini</a:t>
            </a:r>
            <a:r>
              <a:rPr lang="en-US" dirty="0"/>
              <a:t> </a:t>
            </a:r>
            <a:r>
              <a:rPr lang="en-US" dirty="0" err="1"/>
              <a:t>tarihsel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zemine</a:t>
            </a:r>
            <a:r>
              <a:rPr lang="en-US" dirty="0"/>
              <a:t> </a:t>
            </a:r>
            <a:r>
              <a:rPr lang="en-US" dirty="0" err="1"/>
              <a:t>oturtarak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değişimini</a:t>
            </a:r>
            <a:r>
              <a:rPr lang="en-US" dirty="0"/>
              <a:t> </a:t>
            </a:r>
            <a:r>
              <a:rPr lang="en-US" dirty="0" err="1"/>
              <a:t>çözümler</a:t>
            </a:r>
            <a:r>
              <a:rPr lang="en-US" dirty="0"/>
              <a:t>.</a:t>
            </a:r>
          </a:p>
          <a:p>
            <a:r>
              <a:rPr lang="en-US" dirty="0" err="1"/>
              <a:t>Kuramsal</a:t>
            </a:r>
            <a:r>
              <a:rPr lang="en-US" dirty="0"/>
              <a:t> </a:t>
            </a:r>
            <a:r>
              <a:rPr lang="en-US" dirty="0" err="1"/>
              <a:t>modeli</a:t>
            </a:r>
            <a:r>
              <a:rPr lang="en-US" dirty="0"/>
              <a:t> </a:t>
            </a:r>
            <a:r>
              <a:rPr lang="en-US" dirty="0" err="1"/>
              <a:t>kadınlık</a:t>
            </a:r>
            <a:r>
              <a:rPr lang="en-US" dirty="0"/>
              <a:t>/</a:t>
            </a:r>
            <a:r>
              <a:rPr lang="en-US" dirty="0" err="1"/>
              <a:t>erkeklik</a:t>
            </a:r>
            <a:r>
              <a:rPr lang="en-US" dirty="0"/>
              <a:t> </a:t>
            </a:r>
            <a:r>
              <a:rPr lang="en-US" dirty="0" err="1"/>
              <a:t>kategorilerinin</a:t>
            </a:r>
            <a:r>
              <a:rPr lang="en-US" dirty="0"/>
              <a:t> </a:t>
            </a:r>
            <a:r>
              <a:rPr lang="en-US" dirty="0" err="1"/>
              <a:t>heterojenliğini</a:t>
            </a:r>
            <a:r>
              <a:rPr lang="en-US" dirty="0"/>
              <a:t> 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/>
              <a:t>etse</a:t>
            </a:r>
            <a:r>
              <a:rPr lang="en-US" dirty="0"/>
              <a:t> de, </a:t>
            </a:r>
            <a:r>
              <a:rPr lang="en-US" dirty="0" err="1"/>
              <a:t>eşitsizliklerin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niteliğinde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heterojenliği</a:t>
            </a:r>
            <a:r>
              <a:rPr lang="en-US" dirty="0"/>
              <a:t> </a:t>
            </a:r>
            <a:r>
              <a:rPr lang="en-US" dirty="0" err="1"/>
              <a:t>silikleştirir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Kadın</a:t>
            </a:r>
            <a:r>
              <a:rPr lang="en-US" dirty="0"/>
              <a:t>/</a:t>
            </a:r>
            <a:r>
              <a:rPr lang="en-US" dirty="0" err="1"/>
              <a:t>erkek</a:t>
            </a:r>
            <a:r>
              <a:rPr lang="en-US" dirty="0"/>
              <a:t> </a:t>
            </a:r>
            <a:r>
              <a:rPr lang="en-US" dirty="0" err="1"/>
              <a:t>ikiliğine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evrensel</a:t>
            </a:r>
            <a:r>
              <a:rPr lang="en-US" dirty="0"/>
              <a:t> </a:t>
            </a:r>
            <a:r>
              <a:rPr lang="en-US" dirty="0" err="1"/>
              <a:t>eşitsizlik</a:t>
            </a:r>
            <a:r>
              <a:rPr lang="en-US" dirty="0"/>
              <a:t> </a:t>
            </a:r>
            <a:r>
              <a:rPr lang="en-US" dirty="0" err="1"/>
              <a:t>kavrayışı</a:t>
            </a:r>
            <a:endParaRPr lang="en-US" dirty="0"/>
          </a:p>
          <a:p>
            <a:r>
              <a:rPr lang="en-US" dirty="0" err="1"/>
              <a:t>Walby’nin</a:t>
            </a:r>
            <a:r>
              <a:rPr lang="en-US" dirty="0"/>
              <a:t> </a:t>
            </a:r>
            <a:r>
              <a:rPr lang="en-US" dirty="0" err="1"/>
              <a:t>kuramsal</a:t>
            </a:r>
            <a:r>
              <a:rPr lang="en-US" dirty="0"/>
              <a:t> </a:t>
            </a:r>
            <a:r>
              <a:rPr lang="en-US" dirty="0" err="1"/>
              <a:t>modeli</a:t>
            </a:r>
            <a:r>
              <a:rPr lang="en-US" dirty="0"/>
              <a:t> </a:t>
            </a:r>
            <a:r>
              <a:rPr lang="en-US" dirty="0" err="1"/>
              <a:t>yapısalcı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izleği</a:t>
            </a:r>
            <a:r>
              <a:rPr lang="en-US" dirty="0"/>
              <a:t> </a:t>
            </a:r>
            <a:r>
              <a:rPr lang="en-US" dirty="0" err="1"/>
              <a:t>takip</a:t>
            </a:r>
            <a:r>
              <a:rPr lang="en-US" dirty="0"/>
              <a:t> </a:t>
            </a:r>
            <a:r>
              <a:rPr lang="en-US" dirty="0" err="1"/>
              <a:t>ederek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etkinliklerinin</a:t>
            </a:r>
            <a:r>
              <a:rPr lang="en-US" dirty="0"/>
              <a:t> </a:t>
            </a:r>
            <a:r>
              <a:rPr lang="en-US" dirty="0" err="1"/>
              <a:t>faillik</a:t>
            </a:r>
            <a:r>
              <a:rPr lang="en-US" dirty="0"/>
              <a:t> </a:t>
            </a:r>
            <a:r>
              <a:rPr lang="en-US" dirty="0" err="1"/>
              <a:t>kapasitelerini</a:t>
            </a:r>
            <a:r>
              <a:rPr lang="en-US" dirty="0"/>
              <a:t> de </a:t>
            </a:r>
            <a:r>
              <a:rPr lang="en-US" dirty="0" err="1"/>
              <a:t>önemsizleştirir</a:t>
            </a:r>
            <a:r>
              <a:rPr lang="en-US"/>
              <a:t>.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2564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368</TotalTime>
  <Words>406</Words>
  <Application>Microsoft Macintosh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Rockwell</vt:lpstr>
      <vt:lpstr>Wingdings 2</vt:lpstr>
      <vt:lpstr>Austin</vt:lpstr>
      <vt:lpstr>Feminist Teori</vt:lpstr>
      <vt:lpstr>Cinsiyet – Toplumsal Cinsiyet</vt:lpstr>
      <vt:lpstr>Cinsiyet – Toplumsal Cinsiyet</vt:lpstr>
      <vt:lpstr>Feminist Sosyoloji</vt:lpstr>
      <vt:lpstr>Feminist Sosyoloji</vt:lpstr>
      <vt:lpstr>Walby’nin patriyarka kuramı</vt:lpstr>
      <vt:lpstr>Walby’nin patriyarka kuramı</vt:lpstr>
      <vt:lpstr>Walby’nin patriyarka kuramı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Baudrillard</dc:title>
  <dc:creator>süreyya</dc:creator>
  <cp:lastModifiedBy>Haktan.Ural</cp:lastModifiedBy>
  <cp:revision>38</cp:revision>
  <dcterms:created xsi:type="dcterms:W3CDTF">2018-12-07T09:28:51Z</dcterms:created>
  <dcterms:modified xsi:type="dcterms:W3CDTF">2019-02-19T09:38:32Z</dcterms:modified>
</cp:coreProperties>
</file>