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34897-F14F-45C6-AAEE-E3346BE1FC47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0DDF7-4A0E-4C49-BDCD-03BC263BC5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8521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34897-F14F-45C6-AAEE-E3346BE1FC47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0DDF7-4A0E-4C49-BDCD-03BC263BC5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466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34897-F14F-45C6-AAEE-E3346BE1FC47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0DDF7-4A0E-4C49-BDCD-03BC263BC5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1784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34897-F14F-45C6-AAEE-E3346BE1FC47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0DDF7-4A0E-4C49-BDCD-03BC263BC5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9504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34897-F14F-45C6-AAEE-E3346BE1FC47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0DDF7-4A0E-4C49-BDCD-03BC263BC5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3994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34897-F14F-45C6-AAEE-E3346BE1FC47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0DDF7-4A0E-4C49-BDCD-03BC263BC5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4050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34897-F14F-45C6-AAEE-E3346BE1FC47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0DDF7-4A0E-4C49-BDCD-03BC263BC5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1843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34897-F14F-45C6-AAEE-E3346BE1FC47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0DDF7-4A0E-4C49-BDCD-03BC263BC5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7614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34897-F14F-45C6-AAEE-E3346BE1FC47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0DDF7-4A0E-4C49-BDCD-03BC263BC5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8636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34897-F14F-45C6-AAEE-E3346BE1FC47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0DDF7-4A0E-4C49-BDCD-03BC263BC5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4791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34897-F14F-45C6-AAEE-E3346BE1FC47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0DDF7-4A0E-4C49-BDCD-03BC263BC5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0599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D34897-F14F-45C6-AAEE-E3346BE1FC47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40DDF7-4A0E-4C49-BDCD-03BC263BC5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834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.freepik.com/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.freepik.com/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image.freepik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472241" y="2385714"/>
            <a:ext cx="9144000" cy="1655762"/>
          </a:xfrm>
        </p:spPr>
        <p:txBody>
          <a:bodyPr>
            <a:normAutofit/>
          </a:bodyPr>
          <a:lstStyle/>
          <a:p>
            <a:r>
              <a:rPr lang="hu-HU" sz="6000" dirty="0" smtClean="0">
                <a:latin typeface="Candara" panose="020E0502030303020204" pitchFamily="34" charset="0"/>
              </a:rPr>
              <a:t>A mássalhangzók</a:t>
            </a:r>
            <a:endParaRPr lang="hu-HU" sz="6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2599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27230" y="819357"/>
            <a:ext cx="6096000" cy="517064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u-HU" sz="3000" dirty="0" smtClean="0">
                <a:latin typeface="Candara" panose="020E0502030303020204" pitchFamily="34" charset="0"/>
              </a:rPr>
              <a:t>csutka, csuka, csülök,</a:t>
            </a:r>
          </a:p>
          <a:p>
            <a:r>
              <a:rPr lang="hu-HU" sz="3000" dirty="0" smtClean="0">
                <a:latin typeface="Candara" panose="020E0502030303020204" pitchFamily="34" charset="0"/>
              </a:rPr>
              <a:t>csomag, csónak, csont, csokoládé, csörgő, csap, csalán, csacsi, csákány, csákó, csempe, csikó,</a:t>
            </a:r>
          </a:p>
          <a:p>
            <a:r>
              <a:rPr lang="hu-HU" sz="3000" dirty="0" smtClean="0">
                <a:latin typeface="Candara" panose="020E0502030303020204" pitchFamily="34" charset="0"/>
              </a:rPr>
              <a:t>csiga, csillag, papucs, kulacs, pamacs, kalács, kalapács, ács, kovács, kapocs, mécs, kavics,</a:t>
            </a:r>
          </a:p>
          <a:p>
            <a:r>
              <a:rPr lang="hu-HU" sz="3000" dirty="0" smtClean="0">
                <a:latin typeface="Candara" panose="020E0502030303020204" pitchFamily="34" charset="0"/>
              </a:rPr>
              <a:t>tücsök, locsol, kacsa, bácsi, ecset, kocsonya, pecsét, köcsög, kocsi, bicska, kancsó, lencse,</a:t>
            </a:r>
          </a:p>
          <a:p>
            <a:r>
              <a:rPr lang="hu-HU" sz="3000" dirty="0" smtClean="0">
                <a:latin typeface="Candara" panose="020E0502030303020204" pitchFamily="34" charset="0"/>
              </a:rPr>
              <a:t>fecske, kecske, kulcs, kilincs. </a:t>
            </a:r>
            <a:endParaRPr lang="hu-HU" sz="3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420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747404" y="1236128"/>
            <a:ext cx="6096000" cy="483209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hu-HU" sz="2800" dirty="0" smtClean="0">
                <a:latin typeface="Candara" panose="020E0502030303020204" pitchFamily="34" charset="0"/>
              </a:rPr>
              <a:t>CSÓKADAL </a:t>
            </a:r>
          </a:p>
          <a:p>
            <a:pPr algn="ctr"/>
            <a:endParaRPr lang="hu-HU" sz="2800" dirty="0" smtClean="0">
              <a:latin typeface="Candara" panose="020E0502030303020204" pitchFamily="34" charset="0"/>
            </a:endParaRPr>
          </a:p>
          <a:p>
            <a:pPr algn="ctr"/>
            <a:r>
              <a:rPr lang="hu-HU" sz="2800" dirty="0" smtClean="0">
                <a:latin typeface="Candara" panose="020E0502030303020204" pitchFamily="34" charset="0"/>
              </a:rPr>
              <a:t>Csókalaki csókalány </a:t>
            </a:r>
          </a:p>
          <a:p>
            <a:pPr algn="ctr"/>
            <a:r>
              <a:rPr lang="hu-HU" sz="2800" dirty="0" smtClean="0">
                <a:latin typeface="Candara" panose="020E0502030303020204" pitchFamily="34" charset="0"/>
              </a:rPr>
              <a:t>Csóka lakban csókra vár. </a:t>
            </a:r>
          </a:p>
          <a:p>
            <a:pPr algn="ctr"/>
            <a:r>
              <a:rPr lang="hu-HU" sz="2800" dirty="0" smtClean="0">
                <a:latin typeface="Candara" panose="020E0502030303020204" pitchFamily="34" charset="0"/>
              </a:rPr>
              <a:t>Csókafiú csókot dob, </a:t>
            </a:r>
          </a:p>
          <a:p>
            <a:pPr algn="ctr"/>
            <a:r>
              <a:rPr lang="hu-HU" sz="2800" dirty="0" smtClean="0">
                <a:latin typeface="Candara" panose="020E0502030303020204" pitchFamily="34" charset="0"/>
              </a:rPr>
              <a:t>Csókalánynak csokrot lop. </a:t>
            </a:r>
          </a:p>
          <a:p>
            <a:pPr algn="ctr"/>
            <a:r>
              <a:rPr lang="hu-HU" sz="2800" dirty="0" smtClean="0">
                <a:latin typeface="Candara" panose="020E0502030303020204" pitchFamily="34" charset="0"/>
              </a:rPr>
              <a:t>Csókot csen a csókacsőr, </a:t>
            </a:r>
          </a:p>
          <a:p>
            <a:pPr algn="ctr"/>
            <a:r>
              <a:rPr lang="hu-HU" sz="2800" dirty="0" smtClean="0">
                <a:latin typeface="Candara" panose="020E0502030303020204" pitchFamily="34" charset="0"/>
              </a:rPr>
              <a:t>Csókaszárnyhoz csóka dől. </a:t>
            </a:r>
          </a:p>
          <a:p>
            <a:pPr algn="ctr"/>
            <a:r>
              <a:rPr lang="hu-HU" sz="2800" dirty="0" smtClean="0">
                <a:latin typeface="Candara" panose="020E0502030303020204" pitchFamily="34" charset="0"/>
              </a:rPr>
              <a:t>Csókafészek azóta </a:t>
            </a:r>
          </a:p>
          <a:p>
            <a:pPr algn="ctr"/>
            <a:r>
              <a:rPr lang="hu-HU" sz="2800" dirty="0" smtClean="0">
                <a:latin typeface="Candara" panose="020E0502030303020204" pitchFamily="34" charset="0"/>
              </a:rPr>
              <a:t>Csupa csókafióka </a:t>
            </a:r>
          </a:p>
          <a:p>
            <a:pPr algn="r"/>
            <a:r>
              <a:rPr lang="hu-HU" sz="2800" dirty="0" smtClean="0">
                <a:latin typeface="Candara" panose="020E0502030303020204" pitchFamily="34" charset="0"/>
              </a:rPr>
              <a:t>(Bartos Erika)</a:t>
            </a:r>
            <a:endParaRPr lang="hu-HU" sz="2800" dirty="0">
              <a:latin typeface="Candara" panose="020E0502030303020204" pitchFamily="34" charset="0"/>
            </a:endParaRPr>
          </a:p>
        </p:txBody>
      </p:sp>
      <p:pic>
        <p:nvPicPr>
          <p:cNvPr id="14338" name="Picture 2" descr="https://t3.ftcdn.net/jpg/00/53/03/16/240_F_53031615_CkBsHbEyHqHvHbbvYSMvvc9ZHC6Of0Rh.jpg?fbclid=IwAR1DHPkHs0j6zVxwaOKYyf-iw_71IwR1T4EwYyI2BlcTMfaFgngTndC7Fj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027" y="1877481"/>
            <a:ext cx="4392362" cy="3549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0" y="6488668"/>
            <a:ext cx="27379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hlinkClick r:id="rId3"/>
              </a:rPr>
              <a:t>https://image.freepik.com/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45429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s://img.freepik.com/free-photo/close-up-tabby-cat-looking-away-white-background_23-2147840900.jpg?size=626&amp;ext=jpg&amp;fbclid=IwAR0WTMcSiesDP3x9r1n9n4x2HMwEPw7NR8bOdhkq_DK0qLG35qfJZMSul2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1391" y="3100597"/>
            <a:ext cx="5640609" cy="3757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698972" y="3963635"/>
            <a:ext cx="697877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3000" dirty="0" smtClean="0">
                <a:latin typeface="Candara" panose="020E0502030303020204" pitchFamily="34" charset="0"/>
              </a:rPr>
              <a:t>A macska a csöpp kicsi kacsa után futott.</a:t>
            </a:r>
            <a:br>
              <a:rPr lang="hu-HU" sz="3000" dirty="0" smtClean="0">
                <a:latin typeface="Candara" panose="020E0502030303020204" pitchFamily="34" charset="0"/>
              </a:rPr>
            </a:br>
            <a:endParaRPr lang="hu-HU" sz="3000" dirty="0">
              <a:latin typeface="Candara" panose="020E0502030303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454006" y="2915931"/>
            <a:ext cx="27379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hlinkClick r:id="rId3"/>
              </a:rPr>
              <a:t>https://image.freepik.com/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46801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472241" y="2385714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hu-HU" sz="6000" dirty="0" smtClean="0">
                <a:latin typeface="Candara" panose="020E0502030303020204" pitchFamily="34" charset="0"/>
              </a:rPr>
              <a:t>„Nem problémás”: b,d,f,g,h,k,l,m,n,p,r,t,v,z</a:t>
            </a:r>
            <a:endParaRPr lang="hu-HU" sz="6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9681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472241" y="2385714"/>
            <a:ext cx="9144000" cy="1655762"/>
          </a:xfrm>
        </p:spPr>
        <p:txBody>
          <a:bodyPr>
            <a:normAutofit/>
          </a:bodyPr>
          <a:lstStyle/>
          <a:p>
            <a:r>
              <a:rPr lang="hu-HU" sz="10000" dirty="0" smtClean="0">
                <a:latin typeface="Candara" panose="020E0502030303020204" pitchFamily="34" charset="0"/>
              </a:rPr>
              <a:t>C</a:t>
            </a:r>
            <a:endParaRPr lang="hu-HU" sz="1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4683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11547" y="2156604"/>
            <a:ext cx="861778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3000" dirty="0" smtClean="0">
                <a:latin typeface="Candara" panose="020E0502030303020204" pitchFamily="34" charset="0"/>
              </a:rPr>
              <a:t>ci- cé- ce- cá- ca- co- cö- cu- cü</a:t>
            </a:r>
          </a:p>
          <a:p>
            <a:pPr algn="ctr"/>
            <a:r>
              <a:rPr lang="hu-HU" sz="3000" dirty="0" smtClean="0">
                <a:latin typeface="Candara" panose="020E0502030303020204" pitchFamily="34" charset="0"/>
              </a:rPr>
              <a:t>ic- éc- ec- ác- ac- oc- öc- uc- üc</a:t>
            </a:r>
          </a:p>
          <a:p>
            <a:pPr algn="ctr"/>
            <a:r>
              <a:rPr lang="hu-HU" sz="3000" dirty="0" smtClean="0">
                <a:latin typeface="Candara" panose="020E0502030303020204" pitchFamily="34" charset="0"/>
              </a:rPr>
              <a:t>ici- écé- ece- ácá- aca- oco- öcö- ucu- ücü</a:t>
            </a:r>
            <a:endParaRPr lang="hu-HU" sz="3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085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11547" y="2156604"/>
            <a:ext cx="8617789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3000" dirty="0" smtClean="0">
                <a:latin typeface="Candara" panose="020E0502030303020204" pitchFamily="34" charset="0"/>
              </a:rPr>
              <a:t>cár, cikk, cent, cakk, comb, cél, cucc, cápa, caplat, cement, colos, cégér, cölöp, civis, cica, cinege, cimbalom, ciklámen, cicoma, cirok, címer, cinkos, cédula, cérna, cókmók, céklás, cáfol, cammog, cédrus, cella, cethal, Cegléd, Cecília,</a:t>
            </a:r>
            <a:endParaRPr lang="hu-HU" sz="3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890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18604" y="2251342"/>
            <a:ext cx="6096000" cy="240065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u-HU" sz="3000" dirty="0">
                <a:latin typeface="Candara" panose="020E0502030303020204" pitchFamily="34" charset="0"/>
              </a:rPr>
              <a:t>vicc, slicc, bibic, léc, szanitéc, Regéc, necc, hecc, ketrec, perec, perc, pác, Vác, rác, akác, srác, dac, Bugac, kukac, malac, kóc, bohóc, palóc, vadóc, daróc, tanonc, lúc, dúc</a:t>
            </a:r>
          </a:p>
        </p:txBody>
      </p:sp>
    </p:spTree>
    <p:extLst>
      <p:ext uri="{BB962C8B-B14F-4D97-AF65-F5344CB8AC3E}">
        <p14:creationId xmlns:p14="http://schemas.microsoft.com/office/powerpoint/2010/main" val="1780434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86459" y="1059851"/>
            <a:ext cx="6096000" cy="55399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u-HU" sz="3000" dirty="0" smtClean="0">
                <a:latin typeface="Candara" panose="020E0502030303020204" pitchFamily="34" charset="0"/>
              </a:rPr>
              <a:t>Rövid (.) vagy hosszú (-) a „C”?</a:t>
            </a:r>
            <a:endParaRPr lang="hu-HU" sz="3000" dirty="0">
              <a:latin typeface="Candara" panose="020E0502030303020204" pitchFamily="34" charset="0"/>
            </a:endParaRPr>
          </a:p>
        </p:txBody>
      </p:sp>
      <p:sp>
        <p:nvSpPr>
          <p:cNvPr id="2" name="Téglalap 1"/>
          <p:cNvSpPr/>
          <p:nvPr/>
        </p:nvSpPr>
        <p:spPr>
          <a:xfrm>
            <a:off x="2808518" y="2316500"/>
            <a:ext cx="748145" cy="8866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5000" dirty="0" smtClean="0">
                <a:latin typeface="Candara" panose="020E0502030303020204" pitchFamily="34" charset="0"/>
              </a:rPr>
              <a:t>C</a:t>
            </a:r>
            <a:endParaRPr lang="hu-HU" sz="5000" dirty="0">
              <a:latin typeface="Candara" panose="020E050203030302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8243508" y="2341417"/>
            <a:ext cx="121449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5000" dirty="0" smtClean="0">
                <a:latin typeface="Candara" panose="020E0502030303020204" pitchFamily="34" charset="0"/>
              </a:rPr>
              <a:t>CC</a:t>
            </a:r>
            <a:endParaRPr lang="hu-HU" sz="5000" dirty="0">
              <a:latin typeface="Candara" panose="020E0502030303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698979" y="7572772"/>
            <a:ext cx="21376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hlinkClick r:id="rId2"/>
              </a:rPr>
              <a:t>https://image.freepik.com/</a:t>
            </a:r>
            <a:endParaRPr lang="tr-TR" dirty="0"/>
          </a:p>
        </p:txBody>
      </p:sp>
      <p:pic>
        <p:nvPicPr>
          <p:cNvPr id="4098" name="Picture 2" descr="https://image.freepik.com/free-photo/diverse-group-raised-hands_53876-22986.jpg?fbclid=IwAR3M6xOl9yuN_M1S__pv4ti48SIomTpncmee6ZWyvH8Qjn0MDQo5lfZZ0b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8979" y="3203191"/>
            <a:ext cx="4303552" cy="2763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7306215" y="6192624"/>
            <a:ext cx="27379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hlinkClick r:id="rId2"/>
              </a:rPr>
              <a:t>https://image.freepik.com/</a:t>
            </a:r>
            <a:endParaRPr lang="tr-TR" dirty="0"/>
          </a:p>
        </p:txBody>
      </p:sp>
      <p:pic>
        <p:nvPicPr>
          <p:cNvPr id="4100" name="Picture 4" descr="https://img.freepik.com/free-photo/businesswoman-with-glasses-crossed-arms_1098-3347.jpg?size=626&amp;ext=jpg&amp;fbclid=IwAR00pXvHoKZ0kWi8LN1gW-pkQbfsHovCx6gn7ilFVDen6Cz9b4QzKECjRx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019" y="3203191"/>
            <a:ext cx="4335145" cy="2887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8204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472241" y="2385714"/>
            <a:ext cx="9144000" cy="1655762"/>
          </a:xfrm>
        </p:spPr>
        <p:txBody>
          <a:bodyPr>
            <a:normAutofit/>
          </a:bodyPr>
          <a:lstStyle/>
          <a:p>
            <a:r>
              <a:rPr lang="hu-HU" sz="10000" dirty="0" smtClean="0">
                <a:latin typeface="Candara" panose="020E0502030303020204" pitchFamily="34" charset="0"/>
              </a:rPr>
              <a:t>CS</a:t>
            </a:r>
            <a:endParaRPr lang="hu-HU" sz="1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2955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50" y="183118"/>
            <a:ext cx="9334500" cy="63055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851212" y="6488668"/>
            <a:ext cx="79120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smtClean="0"/>
              <a:t>Kép forrása: Montágh Imre: Mondd ki szépen, 1987, 2008, Montágh Imre jogutóda</a:t>
            </a:r>
          </a:p>
        </p:txBody>
      </p:sp>
    </p:spTree>
    <p:extLst>
      <p:ext uri="{BB962C8B-B14F-4D97-AF65-F5344CB8AC3E}">
        <p14:creationId xmlns:p14="http://schemas.microsoft.com/office/powerpoint/2010/main" val="3923072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329</Words>
  <Application>Microsoft Office PowerPoint</Application>
  <PresentationFormat>Widescreen</PresentationFormat>
  <Paragraphs>34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Candara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Éva Tóth</dc:creator>
  <cp:lastModifiedBy>Éva Tóth</cp:lastModifiedBy>
  <cp:revision>2</cp:revision>
  <dcterms:created xsi:type="dcterms:W3CDTF">2020-05-08T19:17:50Z</dcterms:created>
  <dcterms:modified xsi:type="dcterms:W3CDTF">2020-05-08T19:24:06Z</dcterms:modified>
</cp:coreProperties>
</file>