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2"/>
  </p:notesMasterIdLst>
  <p:sldIdLst>
    <p:sldId id="257" r:id="rId2"/>
    <p:sldId id="26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87" autoAdjust="0"/>
  </p:normalViewPr>
  <p:slideViewPr>
    <p:cSldViewPr>
      <p:cViewPr>
        <p:scale>
          <a:sx n="120" d="100"/>
          <a:sy n="120" d="100"/>
        </p:scale>
        <p:origin x="-137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94B46-6D86-47A4-AE76-6017C0C2F9B9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3E816-EAF6-4B27-A46A-265D602A73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23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>
                <a:latin typeface="Garamond" panose="02020404030301010803" pitchFamily="18" charset="0"/>
              </a:rPr>
              <a:t>ULS219 </a:t>
            </a:r>
            <a:r>
              <a:rPr lang="tr-TR" sz="4000" dirty="0">
                <a:latin typeface="Garamond" panose="02020404030301010803" pitchFamily="18" charset="0"/>
              </a:rPr>
              <a:t/>
            </a:r>
            <a:br>
              <a:rPr lang="tr-TR" sz="4000" dirty="0">
                <a:latin typeface="Garamond" panose="02020404030301010803" pitchFamily="18" charset="0"/>
              </a:rPr>
            </a:br>
            <a:r>
              <a:rPr lang="tr-TR" sz="4000" dirty="0" err="1">
                <a:latin typeface="Garamond" panose="02020404030301010803" pitchFamily="18" charset="0"/>
              </a:rPr>
              <a:t>UluslararasI</a:t>
            </a:r>
            <a:r>
              <a:rPr lang="tr-TR" sz="4000" dirty="0">
                <a:latin typeface="Garamond" panose="02020404030301010803" pitchFamily="18" charset="0"/>
              </a:rPr>
              <a:t> </a:t>
            </a:r>
            <a:r>
              <a:rPr lang="tr-TR" sz="4000" dirty="0" err="1" smtClean="0">
                <a:latin typeface="Garamond" panose="02020404030301010803" pitchFamily="18" charset="0"/>
              </a:rPr>
              <a:t>Polİtİka</a:t>
            </a:r>
            <a:r>
              <a:rPr lang="tr-TR" sz="4000" dirty="0" smtClean="0">
                <a:latin typeface="Garamond" panose="02020404030301010803" pitchFamily="18" charset="0"/>
              </a:rPr>
              <a:t>-I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944216"/>
          </a:xfrm>
        </p:spPr>
        <p:txBody>
          <a:bodyPr>
            <a:normAutofit/>
          </a:bodyPr>
          <a:lstStyle/>
          <a:p>
            <a:endParaRPr lang="tr-TR" i="0" dirty="0" smtClean="0">
              <a:latin typeface="Garamond" panose="02020404030301010803" pitchFamily="18" charset="0"/>
            </a:endParaRPr>
          </a:p>
          <a:p>
            <a:r>
              <a:rPr lang="tr-TR" i="0" dirty="0" smtClean="0">
                <a:latin typeface="Garamond" panose="02020404030301010803" pitchFamily="18" charset="0"/>
              </a:rPr>
              <a:t>Atay </a:t>
            </a:r>
            <a:r>
              <a:rPr lang="tr-TR" i="0" dirty="0">
                <a:latin typeface="Garamond" panose="02020404030301010803" pitchFamily="18" charset="0"/>
              </a:rPr>
              <a:t>Akdevelioğlu</a:t>
            </a:r>
          </a:p>
          <a:p>
            <a:r>
              <a:rPr lang="tr-TR" i="0" dirty="0">
                <a:latin typeface="Garamond" panose="02020404030301010803" pitchFamily="18" charset="0"/>
              </a:rPr>
              <a:t>Ankara Ü. Siyasal Bilgiler F.</a:t>
            </a:r>
          </a:p>
          <a:p>
            <a:pPr indent="0" algn="ctr">
              <a:buNone/>
            </a:pPr>
            <a:endParaRPr lang="tr-TR" sz="1000" dirty="0" smtClean="0"/>
          </a:p>
        </p:txBody>
      </p:sp>
    </p:spTree>
    <p:extLst>
      <p:ext uri="{BB962C8B-B14F-4D97-AF65-F5344CB8AC3E}">
        <p14:creationId xmlns:p14="http://schemas.microsoft.com/office/powerpoint/2010/main" val="132342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/>
              <a:t>Küresel </a:t>
            </a:r>
            <a:r>
              <a:rPr lang="tr-TR" sz="2000" dirty="0" err="1"/>
              <a:t>Polİtİka</a:t>
            </a:r>
            <a:r>
              <a:rPr lang="tr-TR" sz="2000" dirty="0"/>
              <a:t> </a:t>
            </a:r>
            <a:r>
              <a:rPr lang="tr-TR" sz="2000" dirty="0" err="1"/>
              <a:t>Öncesİ</a:t>
            </a:r>
            <a:r>
              <a:rPr lang="tr-TR" sz="2000" dirty="0"/>
              <a:t/>
            </a:r>
            <a:br>
              <a:rPr lang="tr-TR" sz="2000" dirty="0"/>
            </a:br>
            <a:r>
              <a:rPr lang="tr-TR" sz="2000" cap="none" dirty="0" smtClean="0"/>
              <a:t>Sorular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sz="1600" dirty="0" smtClean="0">
                <a:latin typeface="Garamond" panose="02020404030301010803" pitchFamily="18" charset="0"/>
              </a:rPr>
              <a:t>11 Eylül dünya tarihinde bir dönüm noktası mıdır?</a:t>
            </a:r>
          </a:p>
          <a:p>
            <a:pPr>
              <a:spcBef>
                <a:spcPts val="0"/>
              </a:spcBef>
            </a:pPr>
            <a:r>
              <a:rPr lang="tr-TR" sz="1600" dirty="0" smtClean="0">
                <a:latin typeface="Garamond" panose="02020404030301010803" pitchFamily="18" charset="0"/>
              </a:rPr>
              <a:t>Soğuk Savaş’ın kazananı var mı?</a:t>
            </a:r>
          </a:p>
          <a:p>
            <a:pPr>
              <a:spcBef>
                <a:spcPts val="0"/>
              </a:spcBef>
            </a:pPr>
            <a:r>
              <a:rPr lang="tr-TR" sz="1600" dirty="0" smtClean="0">
                <a:latin typeface="Garamond" panose="02020404030301010803" pitchFamily="18" charset="0"/>
              </a:rPr>
              <a:t>Soğuk Savaş dünyayı daha güvenli mi kıldı?</a:t>
            </a:r>
          </a:p>
          <a:p>
            <a:pPr>
              <a:spcBef>
                <a:spcPts val="0"/>
              </a:spcBef>
            </a:pPr>
            <a:r>
              <a:rPr lang="tr-TR" sz="1600" dirty="0" smtClean="0">
                <a:latin typeface="Garamond" panose="02020404030301010803" pitchFamily="18" charset="0"/>
              </a:rPr>
              <a:t>Soğuk Savaş’tan kaçınılabilir miydi?</a:t>
            </a:r>
          </a:p>
          <a:p>
            <a:pPr>
              <a:spcBef>
                <a:spcPts val="0"/>
              </a:spcBef>
            </a:pPr>
            <a:r>
              <a:rPr lang="tr-TR" sz="1600" dirty="0" smtClean="0">
                <a:latin typeface="Garamond" panose="02020404030301010803" pitchFamily="18" charset="0"/>
              </a:rPr>
              <a:t>Hitler olmasaydı İkinci Dünya Savaşı çıkar mıydı?</a:t>
            </a:r>
          </a:p>
          <a:p>
            <a:pPr>
              <a:spcBef>
                <a:spcPts val="0"/>
              </a:spcBef>
            </a:pPr>
            <a:r>
              <a:rPr lang="tr-TR" sz="1600" dirty="0" smtClean="0">
                <a:latin typeface="Garamond" panose="02020404030301010803" pitchFamily="18" charset="0"/>
              </a:rPr>
              <a:t>1900 öncesi dünyada Avrupa neden ve nasıl başat bir etkiye sahipti?</a:t>
            </a:r>
          </a:p>
          <a:p>
            <a:pPr>
              <a:spcBef>
                <a:spcPts val="0"/>
              </a:spcBef>
            </a:pPr>
            <a:r>
              <a:rPr lang="tr-TR" sz="1600" dirty="0" smtClean="0">
                <a:latin typeface="Garamond" panose="02020404030301010803" pitchFamily="18" charset="0"/>
              </a:rPr>
              <a:t>1871’deki bütünleşmenin ardından Almanya ne bakımdan ve neden bir sorun oldu?</a:t>
            </a:r>
            <a:endParaRPr lang="tr-TR" sz="1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461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/>
              <a:t>IV. </a:t>
            </a:r>
            <a:r>
              <a:rPr lang="tr-TR" sz="4000" dirty="0"/>
              <a:t>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endParaRPr lang="tr-TR" sz="1600" dirty="0" smtClean="0"/>
          </a:p>
          <a:p>
            <a:pPr indent="0" algn="ctr">
              <a:buNone/>
            </a:pPr>
            <a:r>
              <a:rPr lang="tr-TR" sz="4000" dirty="0" smtClean="0">
                <a:latin typeface="+mj-lt"/>
              </a:rPr>
              <a:t>Küresel Politika Öncesi-II</a:t>
            </a:r>
          </a:p>
          <a:p>
            <a:pPr indent="0" algn="ctr">
              <a:buNone/>
            </a:pPr>
            <a:endParaRPr lang="tr-TR" sz="1700" dirty="0" smtClean="0">
              <a:latin typeface="+mj-lt"/>
            </a:endParaRPr>
          </a:p>
          <a:p>
            <a:pPr indent="0" algn="ctr">
              <a:buNone/>
            </a:pPr>
            <a:endParaRPr lang="tr-TR" sz="1700" dirty="0">
              <a:latin typeface="+mj-lt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dirty="0">
                <a:latin typeface="+mj-lt"/>
              </a:rPr>
              <a:t>Zorunlu Okuma: Andrew </a:t>
            </a:r>
            <a:r>
              <a:rPr lang="tr-TR" sz="1400" dirty="0" err="1">
                <a:latin typeface="+mj-lt"/>
              </a:rPr>
              <a:t>Heywood</a:t>
            </a:r>
            <a:r>
              <a:rPr lang="tr-TR" sz="1400" dirty="0">
                <a:latin typeface="+mj-lt"/>
              </a:rPr>
              <a:t>, </a:t>
            </a:r>
            <a:r>
              <a:rPr lang="tr-TR" sz="1400" dirty="0" smtClean="0">
                <a:latin typeface="+mj-lt"/>
              </a:rPr>
              <a:t>‘‘</a:t>
            </a:r>
            <a:r>
              <a:rPr lang="tr-TR" sz="1400" dirty="0">
                <a:latin typeface="+mj-lt"/>
              </a:rPr>
              <a:t>2</a:t>
            </a:r>
            <a:r>
              <a:rPr lang="tr-TR" sz="1400" dirty="0" smtClean="0">
                <a:latin typeface="+mj-lt"/>
              </a:rPr>
              <a:t>. </a:t>
            </a:r>
            <a:r>
              <a:rPr lang="tr-TR" sz="1400" dirty="0">
                <a:latin typeface="+mj-lt"/>
              </a:rPr>
              <a:t>Bölüm: </a:t>
            </a:r>
            <a:r>
              <a:rPr lang="tr-TR" sz="1400" dirty="0" smtClean="0">
                <a:latin typeface="+mj-lt"/>
              </a:rPr>
              <a:t>Tarihsel Bağlam’’, </a:t>
            </a:r>
            <a:r>
              <a:rPr lang="tr-TR" sz="1400" i="1" dirty="0">
                <a:latin typeface="+mj-lt"/>
              </a:rPr>
              <a:t>Küresel Siyaset</a:t>
            </a:r>
            <a:r>
              <a:rPr lang="tr-TR" sz="1400" dirty="0">
                <a:latin typeface="+mj-lt"/>
              </a:rPr>
              <a:t>, </a:t>
            </a:r>
            <a:r>
              <a:rPr lang="tr-TR" sz="1400" dirty="0" smtClean="0">
                <a:latin typeface="+mj-lt"/>
              </a:rPr>
              <a:t>çev</a:t>
            </a:r>
            <a:r>
              <a:rPr lang="tr-TR" sz="1400" dirty="0">
                <a:latin typeface="+mj-lt"/>
              </a:rPr>
              <a:t>. N. Uslu ve H. Özdemir, Ankara, Adres Yayınları, 2013, s. </a:t>
            </a:r>
            <a:r>
              <a:rPr lang="tr-TR" sz="1400" dirty="0" smtClean="0">
                <a:latin typeface="+mj-lt"/>
              </a:rPr>
              <a:t>55-83.</a:t>
            </a:r>
            <a:endParaRPr lang="tr-TR" sz="1400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337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765448"/>
          </a:xfrm>
        </p:spPr>
        <p:txBody>
          <a:bodyPr>
            <a:normAutofit/>
          </a:bodyPr>
          <a:lstStyle/>
          <a:p>
            <a:pPr indent="0"/>
            <a:r>
              <a:rPr lang="tr-TR" sz="2000" dirty="0"/>
              <a:t>Küresel </a:t>
            </a:r>
            <a:r>
              <a:rPr lang="tr-TR" sz="2000" dirty="0" err="1" smtClean="0"/>
              <a:t>Polİtİka</a:t>
            </a:r>
            <a:r>
              <a:rPr lang="tr-TR" sz="2000" dirty="0" smtClean="0"/>
              <a:t> </a:t>
            </a:r>
            <a:r>
              <a:rPr lang="tr-TR" sz="2000" dirty="0" err="1" smtClean="0"/>
              <a:t>Öncesİ</a:t>
            </a:r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2000" cap="none" dirty="0" smtClean="0">
                <a:latin typeface="+mn-lt"/>
              </a:rPr>
              <a:t>Kavramlar</a:t>
            </a:r>
            <a:endParaRPr lang="tr-TR" sz="2000" cap="none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1600" dirty="0"/>
              <a:t>Batı: Avrupa mirasına sahip toplumları ifade eder. Bu mirasın kökenleri Yahudi-Hristiyan dini ile modern çağda liberalizmin fikir ve değerleri tarafından şekillendirilen klasik Yunan ve Roma öğretisinde yatar. </a:t>
            </a:r>
            <a:endParaRPr lang="tr-TR" sz="1600" dirty="0" smtClean="0"/>
          </a:p>
          <a:p>
            <a:pPr algn="just"/>
            <a:r>
              <a:rPr lang="tr-TR" sz="1600" dirty="0"/>
              <a:t>Modernleşme: Genellikle ekonomik ilerleme, teknolojik gelişme ve siyasi ve toplumsal yaşamın rasyonel örgütlenmesini ima eden süreç. </a:t>
            </a:r>
          </a:p>
          <a:p>
            <a:pPr algn="just"/>
            <a:r>
              <a:rPr lang="tr-TR" sz="1600" dirty="0"/>
              <a:t>Rönesans: Öğrenme ve sanatta önemli gelişmeler kat etmiş klasik Yunan ve Roma’ya yeniden ilgi duyulmasından ilham alan kültürel hareket. </a:t>
            </a:r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52390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000" dirty="0"/>
              <a:t/>
            </a:r>
            <a:br>
              <a:rPr lang="tr-TR" sz="2000" dirty="0"/>
            </a:br>
            <a:r>
              <a:rPr lang="tr-TR" sz="2400" dirty="0"/>
              <a:t>Küresel </a:t>
            </a:r>
            <a:r>
              <a:rPr lang="tr-TR" sz="2400" dirty="0" err="1"/>
              <a:t>Polİtİka</a:t>
            </a:r>
            <a:r>
              <a:rPr lang="tr-TR" sz="2400" dirty="0"/>
              <a:t> </a:t>
            </a:r>
            <a:r>
              <a:rPr lang="tr-TR" sz="2400" dirty="0" err="1"/>
              <a:t>Öncesİ</a:t>
            </a:r>
            <a:r>
              <a:rPr lang="tr-TR" sz="2400" dirty="0"/>
              <a:t/>
            </a:r>
            <a:br>
              <a:rPr lang="tr-TR" sz="2400" dirty="0"/>
            </a:br>
            <a:r>
              <a:rPr lang="tr-TR" sz="2400" cap="none" dirty="0"/>
              <a:t>Kavramlar</a:t>
            </a:r>
            <a:endParaRPr lang="tr-TR" sz="2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spcBef>
                <a:spcPts val="0"/>
              </a:spcBef>
            </a:pPr>
            <a:r>
              <a:rPr lang="tr-TR" sz="2600" dirty="0"/>
              <a:t>Aydınlanma: Akıl ve ilerleme adına siyaset, bilim ve dine dair geleneksel inanışları sorgulayan entelektüel bir hareket. </a:t>
            </a:r>
            <a:endParaRPr lang="tr-TR" sz="2600" dirty="0" smtClean="0"/>
          </a:p>
          <a:p>
            <a:pPr algn="just">
              <a:spcBef>
                <a:spcPts val="0"/>
              </a:spcBef>
            </a:pPr>
            <a:r>
              <a:rPr lang="tr-TR" sz="2600" dirty="0"/>
              <a:t>Total Savaş: Geniş kapsamlı zorunlu askerliği, ekonominin askeri amaçlara yönlendirilmesini ve sivil veya askeri düşman hedeflerinin kitlesel tahribatı yoluyla koşulsuz teslim amacını kapsayan ve toplumu her açıdan içine katan savaş. </a:t>
            </a:r>
          </a:p>
          <a:p>
            <a:pPr algn="just">
              <a:spcBef>
                <a:spcPts val="0"/>
              </a:spcBef>
            </a:pPr>
            <a:r>
              <a:rPr lang="tr-TR" sz="2600" dirty="0"/>
              <a:t>Şovenizm: Ulusal şovenizmde olduğu gibi genellikle üstünlük inancına dayalı olarak bir amaç yada gruba sorgusuzca ve düşünmeden bağlanma. </a:t>
            </a:r>
          </a:p>
          <a:p>
            <a:pPr>
              <a:spcBef>
                <a:spcPts val="0"/>
              </a:spcBef>
            </a:pPr>
            <a:endParaRPr lang="tr-TR" sz="3200" dirty="0"/>
          </a:p>
          <a:p>
            <a:pPr>
              <a:spcBef>
                <a:spcPts val="0"/>
              </a:spcBef>
            </a:pPr>
            <a:endParaRPr lang="tr-TR" sz="2900" dirty="0"/>
          </a:p>
        </p:txBody>
      </p:sp>
    </p:spTree>
    <p:extLst>
      <p:ext uri="{BB962C8B-B14F-4D97-AF65-F5344CB8AC3E}">
        <p14:creationId xmlns:p14="http://schemas.microsoft.com/office/powerpoint/2010/main" val="197724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/>
              <a:t>Küresel </a:t>
            </a:r>
            <a:r>
              <a:rPr lang="tr-TR" sz="2000" dirty="0" err="1"/>
              <a:t>Polİtİka</a:t>
            </a:r>
            <a:r>
              <a:rPr lang="tr-TR" sz="2000" dirty="0"/>
              <a:t> </a:t>
            </a:r>
            <a:r>
              <a:rPr lang="tr-TR" sz="2000" dirty="0" err="1"/>
              <a:t>Öncesİ</a:t>
            </a:r>
            <a:r>
              <a:rPr lang="tr-TR" sz="2000" dirty="0"/>
              <a:t/>
            </a:r>
            <a:br>
              <a:rPr lang="tr-TR" sz="2000" dirty="0"/>
            </a:br>
            <a:r>
              <a:rPr lang="tr-TR" sz="2000" cap="none" dirty="0"/>
              <a:t>Kavramlar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sz="2000" dirty="0"/>
              <a:t>Otarşi: Ekonomik kaynakların güvence altına alınması ve diğer devletlere olan ekonomik bağımlılığın azaltılması amacına yönelik ve genellikle yayılmacılık ve fetihle ilişkilendirilen ekonomik kendine yeterlilik</a:t>
            </a:r>
            <a:r>
              <a:rPr lang="tr-TR" sz="2000" dirty="0" smtClean="0"/>
              <a:t>.</a:t>
            </a:r>
          </a:p>
          <a:p>
            <a:pPr algn="just"/>
            <a:r>
              <a:rPr lang="tr-TR" sz="2000" dirty="0"/>
              <a:t>Yatıştırma: Savaştan kaçınma ve politik amaçlarını değiştireceği ümidiyle saldırgana ödünler vermeye dayalı dış politika stratejisi.</a:t>
            </a:r>
          </a:p>
          <a:p>
            <a:pPr algn="just"/>
            <a:r>
              <a:rPr lang="tr-TR" sz="2000" dirty="0"/>
              <a:t>Sosyal </a:t>
            </a:r>
            <a:r>
              <a:rPr lang="tr-TR" sz="2000" dirty="0" err="1"/>
              <a:t>Darwinizm</a:t>
            </a:r>
            <a:r>
              <a:rPr lang="tr-TR" sz="2000" dirty="0"/>
              <a:t>: Toplumsal varoluşun </a:t>
            </a:r>
            <a:r>
              <a:rPr lang="tr-TR" sz="2000" dirty="0" err="1"/>
              <a:t>uluslarası</a:t>
            </a:r>
            <a:r>
              <a:rPr lang="tr-TR" sz="2000" dirty="0"/>
              <a:t> çatışma ve muhtemelen savaşın kaçınılmaz olduğu anlamında en güçlü olanın hayatta kalması ilkesiyle rekabet veya mücadele tarafından tanımlandığı inancı.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3353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/>
              <a:t>Küresel </a:t>
            </a:r>
            <a:r>
              <a:rPr lang="tr-TR" sz="2000" dirty="0" err="1"/>
              <a:t>Polİtİka</a:t>
            </a:r>
            <a:r>
              <a:rPr lang="tr-TR" sz="2000" dirty="0"/>
              <a:t> </a:t>
            </a:r>
            <a:r>
              <a:rPr lang="tr-TR" sz="2000" dirty="0" err="1"/>
              <a:t>Öncesİ</a:t>
            </a:r>
            <a:r>
              <a:rPr lang="tr-TR" sz="2000" dirty="0"/>
              <a:t/>
            </a:r>
            <a:br>
              <a:rPr lang="tr-TR" sz="2000" dirty="0"/>
            </a:br>
            <a:r>
              <a:rPr lang="tr-TR" sz="2000" cap="none" dirty="0"/>
              <a:t>Kavramlar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spcBef>
                <a:spcPts val="0"/>
              </a:spcBef>
            </a:pPr>
            <a:r>
              <a:rPr lang="tr-TR" sz="1700" dirty="0"/>
              <a:t>Üçüncü dünya: Soğuk savaş döneminde batı ve doğu bloklarına girmeyen dünyayı ifade eder. Üçüncü dünya bu anlamda bağlantısızdır. Ekonomik bağımlılığı ve yaygın fakirlik sorununu çağrıştırması nedeniyle aşağılayıcı çağrışımla yapar. </a:t>
            </a:r>
            <a:endParaRPr lang="tr-TR" sz="1700" dirty="0" smtClean="0"/>
          </a:p>
          <a:p>
            <a:pPr algn="just">
              <a:spcBef>
                <a:spcPts val="0"/>
              </a:spcBef>
            </a:pPr>
            <a:r>
              <a:rPr lang="tr-TR" sz="1700" dirty="0"/>
              <a:t>Süper güç: Geleneksel büyük güçten daha fazla güce sahip olmayı ifade eder. Küresel erişim, kendi bloğunda başat olma, nükleer silahlar dahil üstün askeri kapasite.</a:t>
            </a:r>
          </a:p>
          <a:p>
            <a:pPr algn="just">
              <a:spcBef>
                <a:spcPts val="0"/>
              </a:spcBef>
            </a:pPr>
            <a:r>
              <a:rPr lang="tr-TR" sz="1700" dirty="0" err="1"/>
              <a:t>Brinkmanship</a:t>
            </a:r>
            <a:r>
              <a:rPr lang="tr-TR" sz="1700" dirty="0"/>
              <a:t>: Rakibi geri adım atmaya ikna etmek amacıyla anlaşmazlığı savaşı bile riske edecek noktaya kadar tırmandırma stratejisi. </a:t>
            </a:r>
          </a:p>
          <a:p>
            <a:pPr>
              <a:spcBef>
                <a:spcPts val="0"/>
              </a:spcBef>
            </a:pP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7766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/>
              <a:t>Küresel </a:t>
            </a:r>
            <a:r>
              <a:rPr lang="tr-TR" sz="2000" dirty="0" err="1"/>
              <a:t>Polİtİka</a:t>
            </a:r>
            <a:r>
              <a:rPr lang="tr-TR" sz="2000" dirty="0"/>
              <a:t> </a:t>
            </a:r>
            <a:r>
              <a:rPr lang="tr-TR" sz="2000" dirty="0" err="1"/>
              <a:t>Öncesİ</a:t>
            </a:r>
            <a:r>
              <a:rPr lang="tr-TR" sz="2000" dirty="0"/>
              <a:t/>
            </a:r>
            <a:br>
              <a:rPr lang="tr-TR" sz="2000" dirty="0"/>
            </a:br>
            <a:r>
              <a:rPr lang="tr-TR" sz="2000" cap="none" dirty="0"/>
              <a:t>Kavramlar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1600" dirty="0"/>
              <a:t>Karşılıklı kesin yıkım: İki tarafın da yok edilemeyen bir ikinci vuruş kapasitesine sahip olduğu ve herhangi bir tarafın nükleer bir saldırısının yalnızca kendi yıkımını kesinleştirdiği bir durum</a:t>
            </a:r>
            <a:r>
              <a:rPr lang="tr-TR" sz="1600" dirty="0" smtClean="0"/>
              <a:t>.</a:t>
            </a:r>
          </a:p>
          <a:p>
            <a:pPr algn="just"/>
            <a:r>
              <a:rPr lang="tr-TR" sz="1600" dirty="0"/>
              <a:t>Detant: Gevşeme, yumuşama. Başlangıçta rakip olan devletler arasındaki gerilimin gevşemesi. Genellikle soğuk savaşın bir aşamasını ifade etmek için kullanılır. </a:t>
            </a:r>
            <a:endParaRPr lang="tr-TR" sz="1600" dirty="0" smtClean="0"/>
          </a:p>
          <a:p>
            <a:pPr algn="just"/>
            <a:r>
              <a:rPr lang="tr-TR" sz="1600" dirty="0"/>
              <a:t>Otokrasi: Siyasi gücün tek bir yönetici ve tipik olarak </a:t>
            </a:r>
            <a:r>
              <a:rPr lang="tr-TR" sz="1600" dirty="0" err="1"/>
              <a:t>monarkın</a:t>
            </a:r>
            <a:r>
              <a:rPr lang="tr-TR" sz="1600" dirty="0"/>
              <a:t> elinde toplanmasıdır</a:t>
            </a:r>
            <a:r>
              <a:rPr lang="tr-TR" sz="1600" dirty="0" smtClean="0"/>
              <a:t>.</a:t>
            </a:r>
            <a:endParaRPr lang="tr-TR" sz="16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263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000" dirty="0"/>
              <a:t>Küresel </a:t>
            </a:r>
            <a:r>
              <a:rPr lang="tr-TR" sz="2000" dirty="0" err="1"/>
              <a:t>Polİtİka</a:t>
            </a:r>
            <a:r>
              <a:rPr lang="tr-TR" sz="2000" dirty="0"/>
              <a:t> </a:t>
            </a:r>
            <a:r>
              <a:rPr lang="tr-TR" sz="2000" dirty="0" err="1"/>
              <a:t>Öncesİ</a:t>
            </a:r>
            <a:r>
              <a:rPr lang="tr-TR" sz="2000" dirty="0"/>
              <a:t/>
            </a:r>
            <a:br>
              <a:rPr lang="tr-TR" sz="2000" dirty="0"/>
            </a:br>
            <a:r>
              <a:rPr lang="tr-TR" sz="2000" cap="none" dirty="0"/>
              <a:t>Kavramlar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1600" dirty="0" err="1"/>
              <a:t>Perestroika</a:t>
            </a:r>
            <a:r>
              <a:rPr lang="tr-TR" sz="1600" dirty="0"/>
              <a:t>: Yeniden yapılanma.  Sovyetler birliğinin merkezi veya planlı ekonomisinde piyasa reformları yapılmasını anlatmak için kullanılır. </a:t>
            </a:r>
            <a:endParaRPr lang="tr-TR" sz="1600" dirty="0" smtClean="0"/>
          </a:p>
          <a:p>
            <a:pPr algn="just"/>
            <a:r>
              <a:rPr lang="tr-TR" sz="1600" dirty="0"/>
              <a:t>Glasnost: Açıklık. Sovyetler birliğinde tek parti </a:t>
            </a:r>
            <a:r>
              <a:rPr lang="tr-TR" sz="1600" dirty="0" smtClean="0"/>
              <a:t>komünist </a:t>
            </a:r>
            <a:r>
              <a:rPr lang="tr-TR" sz="1600" dirty="0"/>
              <a:t>devleti bağlamında ifade özgürlüğü belirtmek için kullanılmıştır. </a:t>
            </a:r>
          </a:p>
          <a:p>
            <a:pPr algn="just"/>
            <a:r>
              <a:rPr lang="tr-TR" sz="1600" dirty="0"/>
              <a:t>Brejnev Doktrini: </a:t>
            </a:r>
            <a:r>
              <a:rPr lang="tr-TR" sz="1600" dirty="0" err="1" smtClean="0"/>
              <a:t>Leonid</a:t>
            </a:r>
            <a:r>
              <a:rPr lang="tr-TR" sz="1600" dirty="0" smtClean="0"/>
              <a:t> </a:t>
            </a:r>
            <a:r>
              <a:rPr lang="tr-TR" sz="1600" dirty="0"/>
              <a:t>Brejnev tarafından 1968’de ilan edilen ve Varşova Paktı üyelerinin yalnızca kısmi egemenliğe sahip olduğunu savunan ve olası Sovyet müdahalesini </a:t>
            </a:r>
            <a:r>
              <a:rPr lang="tr-TR" sz="1600" dirty="0" err="1"/>
              <a:t>haklılaştıran</a:t>
            </a:r>
            <a:r>
              <a:rPr lang="tr-TR" sz="1600" dirty="0"/>
              <a:t> doktrin.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159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/>
              <a:t>Küresel </a:t>
            </a:r>
            <a:r>
              <a:rPr lang="tr-TR" sz="2000" dirty="0" err="1"/>
              <a:t>Polİtİka</a:t>
            </a:r>
            <a:r>
              <a:rPr lang="tr-TR" sz="2000" dirty="0"/>
              <a:t> </a:t>
            </a:r>
            <a:r>
              <a:rPr lang="tr-TR" sz="2000" dirty="0" err="1"/>
              <a:t>Öncesİ</a:t>
            </a:r>
            <a:r>
              <a:rPr lang="tr-TR" sz="2000" dirty="0"/>
              <a:t/>
            </a:r>
            <a:br>
              <a:rPr lang="tr-TR" sz="2000" dirty="0"/>
            </a:br>
            <a:r>
              <a:rPr lang="tr-TR" sz="2000" cap="none" dirty="0"/>
              <a:t>Kavramlar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1600" dirty="0"/>
              <a:t>Kapitalist çevreleme: Rus iç savaşı sırasında geliştirilen ve kapitalist devletlerin </a:t>
            </a:r>
            <a:r>
              <a:rPr lang="tr-TR" sz="1600" dirty="0" smtClean="0"/>
              <a:t>komünizmi </a:t>
            </a:r>
            <a:r>
              <a:rPr lang="tr-TR" sz="1600" dirty="0"/>
              <a:t>yıkmak amacıyla aktif bir biçimde Sovyetler </a:t>
            </a:r>
            <a:r>
              <a:rPr lang="tr-TR" sz="1600" dirty="0" smtClean="0"/>
              <a:t>Birliği’nin </a:t>
            </a:r>
            <a:r>
              <a:rPr lang="tr-TR" sz="1600" dirty="0"/>
              <a:t>düzenini bozmaya çalıştığını savunana bir teori. </a:t>
            </a:r>
            <a:endParaRPr lang="tr-TR" sz="1600" dirty="0" smtClean="0"/>
          </a:p>
          <a:p>
            <a:r>
              <a:rPr lang="tr-TR" sz="1600" dirty="0" smtClean="0"/>
              <a:t>Tampon bölge: Potansiyel hasımlar arasında yer alan ve özellikle kara temelli saldırı olasılığını azaltan bölge, devlet veya devletler grubu.</a:t>
            </a:r>
          </a:p>
          <a:p>
            <a:r>
              <a:rPr lang="tr-TR" sz="1600" dirty="0" smtClean="0"/>
              <a:t>Belle </a:t>
            </a:r>
            <a:r>
              <a:rPr lang="tr-TR" sz="1600" dirty="0" err="1" smtClean="0"/>
              <a:t>époque</a:t>
            </a:r>
            <a:r>
              <a:rPr lang="tr-TR" sz="1600" dirty="0" smtClean="0"/>
              <a:t>: Güzel Çağ. Avrupa’da 19. Yüzyıl’ın sonuyla, Birinci Dünya Savaşı arasındaki barış dönemi. Altın Çağ olarak da bilinir.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0085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751</TotalTime>
  <Words>628</Words>
  <Application>Microsoft Office PowerPoint</Application>
  <PresentationFormat>Ekran Gösterisi (4:3)</PresentationFormat>
  <Paragraphs>46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Moda Tasarımı</vt:lpstr>
      <vt:lpstr>ULS219  UluslararasI Polİtİka-I</vt:lpstr>
      <vt:lpstr>IV. hafta</vt:lpstr>
      <vt:lpstr>Küresel Polİtİka Öncesİ Kavramlar</vt:lpstr>
      <vt:lpstr> Küresel Polİtİka Öncesİ Kavramlar</vt:lpstr>
      <vt:lpstr>Küresel Polİtİka Öncesİ Kavramlar</vt:lpstr>
      <vt:lpstr>Küresel Polİtİka Öncesİ Kavramlar</vt:lpstr>
      <vt:lpstr>Küresel Polİtİka Öncesİ Kavramlar</vt:lpstr>
      <vt:lpstr>Küresel Polİtİka Öncesİ Kavramlar</vt:lpstr>
      <vt:lpstr>Küresel Polİtİka Öncesİ Kavramlar</vt:lpstr>
      <vt:lpstr>Küresel Polİtİka Öncesİ Sorular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ULS219 Uluslararası Politika-I</dc:title>
  <dc:creator>AA</dc:creator>
  <cp:lastModifiedBy>AA</cp:lastModifiedBy>
  <cp:revision>201</cp:revision>
  <dcterms:created xsi:type="dcterms:W3CDTF">2018-02-05T17:47:31Z</dcterms:created>
  <dcterms:modified xsi:type="dcterms:W3CDTF">2020-01-12T19:44:53Z</dcterms:modified>
</cp:coreProperties>
</file>