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8" r:id="rId1"/>
  </p:sldMasterIdLst>
  <p:sldIdLst>
    <p:sldId id="257" r:id="rId2"/>
    <p:sldId id="258" r:id="rId3"/>
    <p:sldId id="260" r:id="rId4"/>
    <p:sldId id="261" r:id="rId5"/>
    <p:sldId id="262" r:id="rId6"/>
    <p:sldId id="263" r:id="rId7"/>
    <p:sldId id="264" r:id="rId8"/>
    <p:sldId id="265" r:id="rId9"/>
    <p:sldId id="266" r:id="rId10"/>
    <p:sldId id="267" r:id="rId11"/>
    <p:sldId id="268" r:id="rId12"/>
    <p:sldId id="269" r:id="rId1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5" autoAdjust="0"/>
    <p:restoredTop sz="94660"/>
  </p:normalViewPr>
  <p:slideViewPr>
    <p:cSldViewPr snapToGrid="0">
      <p:cViewPr varScale="1">
        <p:scale>
          <a:sx n="86" d="100"/>
          <a:sy n="86" d="100"/>
        </p:scale>
        <p:origin x="66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447801"/>
            <a:ext cx="6619244" cy="3329581"/>
          </a:xfrm>
        </p:spPr>
        <p:txBody>
          <a:bodyPr anchor="b"/>
          <a:lstStyle>
            <a:lvl1pPr>
              <a:defRPr sz="5400"/>
            </a:lvl1pPr>
          </a:lstStyle>
          <a:p>
            <a:r>
              <a:rPr lang="tr-TR" dirty="0"/>
              <a:t>Asıl başlık stilini düzenlemek için tıklayın</a:t>
            </a:r>
            <a:endParaRPr lang="en-US" dirty="0"/>
          </a:p>
        </p:txBody>
      </p:sp>
      <p:sp>
        <p:nvSpPr>
          <p:cNvPr id="3" name="Subtitle 2"/>
          <p:cNvSpPr>
            <a:spLocks noGrp="1"/>
          </p:cNvSpPr>
          <p:nvPr>
            <p:ph type="subTitle" idx="1"/>
          </p:nvPr>
        </p:nvSpPr>
        <p:spPr>
          <a:xfrm>
            <a:off x="866216" y="4777380"/>
            <a:ext cx="6619244" cy="861420"/>
          </a:xfrm>
        </p:spPr>
        <p:txBody>
          <a:bodyPr anchor="t"/>
          <a:lstStyle>
            <a:lvl1pPr marL="0" indent="0" algn="l">
              <a:buNone/>
              <a:defRPr cap="all">
                <a:solidFill>
                  <a:schemeClr val="bg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dirty="0"/>
              <a:t>Asıl alt başlık stilini düzenlemek için tıklayın</a:t>
            </a:r>
            <a:endParaRPr lang="en-US" dirty="0"/>
          </a:p>
        </p:txBody>
      </p:sp>
      <p:sp>
        <p:nvSpPr>
          <p:cNvPr id="4" name="Date Placeholder 3"/>
          <p:cNvSpPr>
            <a:spLocks noGrp="1"/>
          </p:cNvSpPr>
          <p:nvPr>
            <p:ph type="dt" sz="half" idx="10"/>
          </p:nvPr>
        </p:nvSpPr>
        <p:spPr/>
        <p:txBody>
          <a:bodyPr/>
          <a:lstStyle/>
          <a:p>
            <a:fld id="{E2072480-10DA-4FB4-BEAE-2A1DEA90F248}" type="datetimeFigureOut">
              <a:rPr lang="tr-TR" smtClean="0"/>
              <a:t>23.03.2018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954244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217" y="4800587"/>
            <a:ext cx="6619243" cy="566738"/>
          </a:xfrm>
        </p:spPr>
        <p:txBody>
          <a:bodyPr anchor="b">
            <a:normAutofit/>
          </a:bodyPr>
          <a:lstStyle>
            <a:lvl1pPr algn="l">
              <a:defRPr sz="1800" b="0"/>
            </a:lvl1pPr>
          </a:lstStyle>
          <a:p>
            <a:r>
              <a:rPr lang="tr-TR" dirty="0"/>
              <a:t>Asıl başlık stilini düzenlemek için tıklayın</a:t>
            </a:r>
            <a:endParaRPr lang="en-US" dirty="0"/>
          </a:p>
        </p:txBody>
      </p:sp>
      <p:sp>
        <p:nvSpPr>
          <p:cNvPr id="3" name="Picture Placeholder 2"/>
          <p:cNvSpPr>
            <a:spLocks noGrp="1" noChangeAspect="1"/>
          </p:cNvSpPr>
          <p:nvPr>
            <p:ph type="pic" idx="1"/>
          </p:nvPr>
        </p:nvSpPr>
        <p:spPr>
          <a:xfrm>
            <a:off x="866216" y="685800"/>
            <a:ext cx="6619244"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dirty="0"/>
              <a:t>Resim eklemek için simgeye tıklayın</a:t>
            </a:r>
            <a:endParaRPr lang="en-US" dirty="0"/>
          </a:p>
        </p:txBody>
      </p:sp>
      <p:sp>
        <p:nvSpPr>
          <p:cNvPr id="4" name="Text Placeholder 3"/>
          <p:cNvSpPr>
            <a:spLocks noGrp="1"/>
          </p:cNvSpPr>
          <p:nvPr>
            <p:ph type="body" sz="half" idx="2"/>
          </p:nvPr>
        </p:nvSpPr>
        <p:spPr>
          <a:xfrm>
            <a:off x="866217" y="5367325"/>
            <a:ext cx="6619242"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dirty="0"/>
              <a:t>Asıl metin stillerini düzenle</a:t>
            </a:r>
          </a:p>
        </p:txBody>
      </p:sp>
      <p:sp>
        <p:nvSpPr>
          <p:cNvPr id="5" name="Date Placeholder 4"/>
          <p:cNvSpPr>
            <a:spLocks noGrp="1"/>
          </p:cNvSpPr>
          <p:nvPr>
            <p:ph type="dt" sz="half" idx="10"/>
          </p:nvPr>
        </p:nvSpPr>
        <p:spPr/>
        <p:txBody>
          <a:bodyPr/>
          <a:lstStyle/>
          <a:p>
            <a:fld id="{E2072480-10DA-4FB4-BEAE-2A1DEA90F248}" type="datetimeFigureOut">
              <a:rPr lang="tr-TR" smtClean="0"/>
              <a:t>23.03.2018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518076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66216" y="1447800"/>
            <a:ext cx="6619244" cy="1981200"/>
          </a:xfrm>
        </p:spPr>
        <p:txBody>
          <a:bodyPr/>
          <a:lstStyle>
            <a:lvl1pPr>
              <a:defRPr sz="3600"/>
            </a:lvl1pPr>
          </a:lstStyle>
          <a:p>
            <a:r>
              <a:rPr lang="tr-TR" dirty="0"/>
              <a:t>Asıl başlık stilini düzenlemek için tıklayın</a:t>
            </a:r>
            <a:endParaRPr lang="en-US" dirty="0"/>
          </a:p>
        </p:txBody>
      </p:sp>
      <p:sp>
        <p:nvSpPr>
          <p:cNvPr id="8" name="Text Placeholder 3"/>
          <p:cNvSpPr>
            <a:spLocks noGrp="1"/>
          </p:cNvSpPr>
          <p:nvPr>
            <p:ph type="body" sz="half" idx="2"/>
          </p:nvPr>
        </p:nvSpPr>
        <p:spPr>
          <a:xfrm>
            <a:off x="866216" y="3657600"/>
            <a:ext cx="6619244" cy="23622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dirty="0"/>
              <a:t>Asıl metin stillerini düzenle</a:t>
            </a:r>
          </a:p>
        </p:txBody>
      </p:sp>
      <p:sp>
        <p:nvSpPr>
          <p:cNvPr id="4" name="Date Placeholder 3"/>
          <p:cNvSpPr>
            <a:spLocks noGrp="1"/>
          </p:cNvSpPr>
          <p:nvPr>
            <p:ph type="dt" sz="half" idx="10"/>
          </p:nvPr>
        </p:nvSpPr>
        <p:spPr/>
        <p:txBody>
          <a:bodyPr/>
          <a:lstStyle/>
          <a:p>
            <a:fld id="{E2072480-10DA-4FB4-BEAE-2A1DEA90F248}" type="datetimeFigureOut">
              <a:rPr lang="tr-TR" smtClean="0"/>
              <a:t>23.03.2018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1940952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81101" y="1447800"/>
            <a:ext cx="5999486" cy="2323374"/>
          </a:xfrm>
        </p:spPr>
        <p:txBody>
          <a:bodyPr/>
          <a:lstStyle>
            <a:lvl1pPr>
              <a:defRPr sz="3600"/>
            </a:lvl1pPr>
          </a:lstStyle>
          <a:p>
            <a:r>
              <a:rPr lang="tr-TR" dirty="0"/>
              <a:t>Asıl başlık stilini düzenlemek için tıklayın</a:t>
            </a:r>
            <a:endParaRPr lang="en-US" dirty="0"/>
          </a:p>
        </p:txBody>
      </p:sp>
      <p:sp>
        <p:nvSpPr>
          <p:cNvPr id="11" name="Text Placeholder 3"/>
          <p:cNvSpPr>
            <a:spLocks noGrp="1"/>
          </p:cNvSpPr>
          <p:nvPr>
            <p:ph type="body" sz="half" idx="14"/>
          </p:nvPr>
        </p:nvSpPr>
        <p:spPr>
          <a:xfrm>
            <a:off x="1447800" y="3771174"/>
            <a:ext cx="5459737" cy="342174"/>
          </a:xfrm>
        </p:spPr>
        <p:txBody>
          <a:bodyPr vert="horz" lIns="91440" tIns="45720" rIns="91440" bIns="45720" rtlCol="0" anchor="t">
            <a:normAutofit/>
          </a:bodyPr>
          <a:lstStyle>
            <a:lvl1pPr marL="0" indent="0">
              <a:buNone/>
              <a:defRPr lang="en-US" sz="1050" b="0" i="0" kern="1200" cap="small" dirty="0">
                <a:solidFill>
                  <a:schemeClr val="bg2">
                    <a:lumMod val="40000"/>
                    <a:lumOff val="60000"/>
                  </a:schemeClr>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buNone/>
            </a:pPr>
            <a:r>
              <a:rPr lang="tr-TR" dirty="0"/>
              <a:t>Asıl metin stillerini düzenle</a:t>
            </a:r>
          </a:p>
        </p:txBody>
      </p:sp>
      <p:sp>
        <p:nvSpPr>
          <p:cNvPr id="10" name="Text Placeholder 3"/>
          <p:cNvSpPr>
            <a:spLocks noGrp="1"/>
          </p:cNvSpPr>
          <p:nvPr>
            <p:ph type="body" sz="half" idx="2"/>
          </p:nvPr>
        </p:nvSpPr>
        <p:spPr>
          <a:xfrm>
            <a:off x="866216" y="4350657"/>
            <a:ext cx="6619244" cy="16764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dirty="0"/>
              <a:t>Asıl metin stillerini düzenle</a:t>
            </a:r>
          </a:p>
        </p:txBody>
      </p:sp>
      <p:sp>
        <p:nvSpPr>
          <p:cNvPr id="4" name="Date Placeholder 3"/>
          <p:cNvSpPr>
            <a:spLocks noGrp="1"/>
          </p:cNvSpPr>
          <p:nvPr>
            <p:ph type="dt" sz="half" idx="10"/>
          </p:nvPr>
        </p:nvSpPr>
        <p:spPr/>
        <p:txBody>
          <a:bodyPr/>
          <a:lstStyle/>
          <a:p>
            <a:fld id="{E2072480-10DA-4FB4-BEAE-2A1DEA90F248}" type="datetimeFigureOut">
              <a:rPr lang="tr-TR" smtClean="0"/>
              <a:t>23.03.2018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
        <p:nvSpPr>
          <p:cNvPr id="12" name="TextBox 11"/>
          <p:cNvSpPr txBox="1"/>
          <p:nvPr/>
        </p:nvSpPr>
        <p:spPr>
          <a:xfrm>
            <a:off x="673721" y="971253"/>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
        <p:nvSpPr>
          <p:cNvPr id="15" name="TextBox 14"/>
          <p:cNvSpPr txBox="1"/>
          <p:nvPr/>
        </p:nvSpPr>
        <p:spPr>
          <a:xfrm>
            <a:off x="6997868" y="2613787"/>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3304465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66216" y="3124201"/>
            <a:ext cx="6619245" cy="1653180"/>
          </a:xfrm>
        </p:spPr>
        <p:txBody>
          <a:bodyPr anchor="b"/>
          <a:lstStyle>
            <a:lvl1pPr algn="l">
              <a:defRPr sz="3000" b="0" cap="none"/>
            </a:lvl1pPr>
          </a:lstStyle>
          <a:p>
            <a:r>
              <a:rPr lang="tr-TR" dirty="0"/>
              <a:t>Asıl başlık stilini düzenlemek için tıklayın</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1500" cap="none">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dirty="0"/>
              <a:t>Asıl metin stillerini düzenle</a:t>
            </a:r>
          </a:p>
        </p:txBody>
      </p:sp>
      <p:sp>
        <p:nvSpPr>
          <p:cNvPr id="4" name="Date Placeholder 3"/>
          <p:cNvSpPr>
            <a:spLocks noGrp="1"/>
          </p:cNvSpPr>
          <p:nvPr>
            <p:ph type="dt" sz="half" idx="10"/>
          </p:nvPr>
        </p:nvSpPr>
        <p:spPr/>
        <p:txBody>
          <a:bodyPr/>
          <a:lstStyle/>
          <a:p>
            <a:fld id="{E2072480-10DA-4FB4-BEAE-2A1DEA90F248}" type="datetimeFigureOut">
              <a:rPr lang="tr-TR" smtClean="0"/>
              <a:t>23.03.2018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1158116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tr-TR" dirty="0"/>
              <a:t>Asıl başlık stilini düzenlemek için tıklayın</a:t>
            </a:r>
            <a:endParaRPr lang="en-US" dirty="0"/>
          </a:p>
        </p:txBody>
      </p:sp>
      <p:sp>
        <p:nvSpPr>
          <p:cNvPr id="3" name="Text Placeholder 2"/>
          <p:cNvSpPr>
            <a:spLocks noGrp="1"/>
          </p:cNvSpPr>
          <p:nvPr>
            <p:ph type="body" idx="1"/>
          </p:nvPr>
        </p:nvSpPr>
        <p:spPr>
          <a:xfrm>
            <a:off x="474710" y="1981200"/>
            <a:ext cx="2210150"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dirty="0"/>
              <a:t>Asıl metin stillerini düzenle</a:t>
            </a:r>
          </a:p>
        </p:txBody>
      </p:sp>
      <p:sp>
        <p:nvSpPr>
          <p:cNvPr id="16" name="Text Placeholder 3"/>
          <p:cNvSpPr>
            <a:spLocks noGrp="1"/>
          </p:cNvSpPr>
          <p:nvPr>
            <p:ph type="body" sz="half" idx="15"/>
          </p:nvPr>
        </p:nvSpPr>
        <p:spPr>
          <a:xfrm>
            <a:off x="489347" y="266700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dirty="0"/>
              <a:t>Asıl metin stillerini düzenle</a:t>
            </a:r>
          </a:p>
        </p:txBody>
      </p:sp>
      <p:sp>
        <p:nvSpPr>
          <p:cNvPr id="5" name="Text Placeholder 4"/>
          <p:cNvSpPr>
            <a:spLocks noGrp="1"/>
          </p:cNvSpPr>
          <p:nvPr>
            <p:ph type="body" sz="quarter" idx="3"/>
          </p:nvPr>
        </p:nvSpPr>
        <p:spPr>
          <a:xfrm>
            <a:off x="2912745" y="1981200"/>
            <a:ext cx="2202181"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dirty="0"/>
              <a:t>Asıl metin stillerini düzenle</a:t>
            </a:r>
          </a:p>
        </p:txBody>
      </p:sp>
      <p:sp>
        <p:nvSpPr>
          <p:cNvPr id="19" name="Text Placeholder 3"/>
          <p:cNvSpPr>
            <a:spLocks noGrp="1"/>
          </p:cNvSpPr>
          <p:nvPr>
            <p:ph type="body" sz="half" idx="16"/>
          </p:nvPr>
        </p:nvSpPr>
        <p:spPr>
          <a:xfrm>
            <a:off x="2904829" y="266700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dirty="0"/>
              <a:t>Asıl metin stillerini düzenle</a:t>
            </a:r>
          </a:p>
        </p:txBody>
      </p:sp>
      <p:sp>
        <p:nvSpPr>
          <p:cNvPr id="14" name="Text Placeholder 4"/>
          <p:cNvSpPr>
            <a:spLocks noGrp="1"/>
          </p:cNvSpPr>
          <p:nvPr>
            <p:ph type="body" sz="quarter" idx="13"/>
          </p:nvPr>
        </p:nvSpPr>
        <p:spPr>
          <a:xfrm>
            <a:off x="5343525" y="1981200"/>
            <a:ext cx="2199085"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dirty="0"/>
              <a:t>Asıl metin stillerini düzenle</a:t>
            </a:r>
          </a:p>
        </p:txBody>
      </p:sp>
      <p:sp>
        <p:nvSpPr>
          <p:cNvPr id="20" name="Text Placeholder 3"/>
          <p:cNvSpPr>
            <a:spLocks noGrp="1"/>
          </p:cNvSpPr>
          <p:nvPr>
            <p:ph type="body" sz="half" idx="17"/>
          </p:nvPr>
        </p:nvSpPr>
        <p:spPr>
          <a:xfrm>
            <a:off x="5343525" y="266700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dirty="0"/>
              <a:t>Asıl metin stillerini düzenle</a:t>
            </a:r>
          </a:p>
        </p:txBody>
      </p:sp>
      <p:cxnSp>
        <p:nvCxnSpPr>
          <p:cNvPr id="17" name="Straight Connector 16"/>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2072480-10DA-4FB4-BEAE-2A1DEA90F248}" type="datetimeFigureOut">
              <a:rPr lang="tr-TR" smtClean="0"/>
              <a:t>23.03.2018</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450843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tr-TR" dirty="0"/>
              <a:t>Asıl başlık stilini düzenlemek için tıklayın</a:t>
            </a:r>
            <a:endParaRPr lang="en-US" dirty="0"/>
          </a:p>
        </p:txBody>
      </p:sp>
      <p:sp>
        <p:nvSpPr>
          <p:cNvPr id="3" name="Text Placeholder 2"/>
          <p:cNvSpPr>
            <a:spLocks noGrp="1"/>
          </p:cNvSpPr>
          <p:nvPr>
            <p:ph type="body" idx="1"/>
          </p:nvPr>
        </p:nvSpPr>
        <p:spPr>
          <a:xfrm>
            <a:off x="489347" y="4250949"/>
            <a:ext cx="2205038"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dirty="0"/>
              <a:t>Asıl metin stillerini düzenle</a:t>
            </a:r>
          </a:p>
        </p:txBody>
      </p:sp>
      <p:sp>
        <p:nvSpPr>
          <p:cNvPr id="29" name="Picture Placeholder 2"/>
          <p:cNvSpPr>
            <a:spLocks noGrp="1" noChangeAspect="1"/>
          </p:cNvSpPr>
          <p:nvPr>
            <p:ph type="pic" idx="15"/>
          </p:nvPr>
        </p:nvSpPr>
        <p:spPr>
          <a:xfrm>
            <a:off x="489347" y="2209800"/>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dirty="0"/>
              <a:t>Resim eklemek için simgeye tıklayın</a:t>
            </a:r>
            <a:endParaRPr lang="en-US" dirty="0"/>
          </a:p>
        </p:txBody>
      </p:sp>
      <p:sp>
        <p:nvSpPr>
          <p:cNvPr id="22" name="Text Placeholder 3"/>
          <p:cNvSpPr>
            <a:spLocks noGrp="1"/>
          </p:cNvSpPr>
          <p:nvPr>
            <p:ph type="body" sz="half" idx="18"/>
          </p:nvPr>
        </p:nvSpPr>
        <p:spPr>
          <a:xfrm>
            <a:off x="489347" y="4827212"/>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dirty="0"/>
              <a:t>Asıl metin stillerini düzenle</a:t>
            </a:r>
          </a:p>
        </p:txBody>
      </p:sp>
      <p:sp>
        <p:nvSpPr>
          <p:cNvPr id="5" name="Text Placeholder 4"/>
          <p:cNvSpPr>
            <a:spLocks noGrp="1"/>
          </p:cNvSpPr>
          <p:nvPr>
            <p:ph type="body" sz="quarter" idx="3"/>
          </p:nvPr>
        </p:nvSpPr>
        <p:spPr>
          <a:xfrm>
            <a:off x="2917032" y="4250949"/>
            <a:ext cx="2197894"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dirty="0"/>
              <a:t>Asıl metin stillerini düzenle</a:t>
            </a:r>
          </a:p>
        </p:txBody>
      </p:sp>
      <p:sp>
        <p:nvSpPr>
          <p:cNvPr id="30" name="Picture Placeholder 2"/>
          <p:cNvSpPr>
            <a:spLocks noGrp="1" noChangeAspect="1"/>
          </p:cNvSpPr>
          <p:nvPr>
            <p:ph type="pic" idx="21"/>
          </p:nvPr>
        </p:nvSpPr>
        <p:spPr>
          <a:xfrm>
            <a:off x="2917031" y="2209800"/>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dirty="0"/>
              <a:t>Resim eklemek için simgeye tıklayın</a:t>
            </a:r>
            <a:endParaRPr lang="en-US" dirty="0"/>
          </a:p>
        </p:txBody>
      </p:sp>
      <p:sp>
        <p:nvSpPr>
          <p:cNvPr id="23" name="Text Placeholder 3"/>
          <p:cNvSpPr>
            <a:spLocks noGrp="1"/>
          </p:cNvSpPr>
          <p:nvPr>
            <p:ph type="body" sz="half" idx="19"/>
          </p:nvPr>
        </p:nvSpPr>
        <p:spPr>
          <a:xfrm>
            <a:off x="2916016" y="4827211"/>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dirty="0"/>
              <a:t>Asıl metin stillerini düzenle</a:t>
            </a:r>
          </a:p>
        </p:txBody>
      </p:sp>
      <p:sp>
        <p:nvSpPr>
          <p:cNvPr id="14" name="Text Placeholder 4"/>
          <p:cNvSpPr>
            <a:spLocks noGrp="1"/>
          </p:cNvSpPr>
          <p:nvPr>
            <p:ph type="body" sz="quarter" idx="13"/>
          </p:nvPr>
        </p:nvSpPr>
        <p:spPr>
          <a:xfrm>
            <a:off x="5343525" y="4250949"/>
            <a:ext cx="2199085"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dirty="0"/>
              <a:t>Asıl metin stillerini düzenle</a:t>
            </a:r>
          </a:p>
        </p:txBody>
      </p:sp>
      <p:sp>
        <p:nvSpPr>
          <p:cNvPr id="31" name="Picture Placeholder 2"/>
          <p:cNvSpPr>
            <a:spLocks noGrp="1" noChangeAspect="1"/>
          </p:cNvSpPr>
          <p:nvPr>
            <p:ph type="pic" idx="22"/>
          </p:nvPr>
        </p:nvSpPr>
        <p:spPr>
          <a:xfrm>
            <a:off x="5343525" y="2209800"/>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dirty="0"/>
              <a:t>Resim eklemek için simgeye tıklayın</a:t>
            </a:r>
            <a:endParaRPr lang="en-US" dirty="0"/>
          </a:p>
        </p:txBody>
      </p:sp>
      <p:sp>
        <p:nvSpPr>
          <p:cNvPr id="24" name="Text Placeholder 3"/>
          <p:cNvSpPr>
            <a:spLocks noGrp="1"/>
          </p:cNvSpPr>
          <p:nvPr>
            <p:ph type="body" sz="half" idx="20"/>
          </p:nvPr>
        </p:nvSpPr>
        <p:spPr>
          <a:xfrm>
            <a:off x="5343432" y="4827209"/>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dirty="0"/>
              <a:t>Asıl metin stillerini düzenle</a:t>
            </a:r>
          </a:p>
        </p:txBody>
      </p:sp>
      <p:cxnSp>
        <p:nvCxnSpPr>
          <p:cNvPr id="19" name="Straight Connector 18"/>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2072480-10DA-4FB4-BEAE-2A1DEA90F248}" type="datetimeFigureOut">
              <a:rPr lang="tr-TR" smtClean="0"/>
              <a:t>23.03.2018</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957684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10"/>
          </p:nvPr>
        </p:nvSpPr>
        <p:spPr/>
        <p:txBody>
          <a:bodyPr/>
          <a:lstStyle/>
          <a:p>
            <a:fld id="{E2072480-10DA-4FB4-BEAE-2A1DEA90F248}" type="datetimeFigureOut">
              <a:rPr lang="tr-TR" smtClean="0"/>
              <a:t>23.03.2018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9740413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430214"/>
            <a:ext cx="1314451" cy="5826125"/>
          </a:xfrm>
        </p:spPr>
        <p:txBody>
          <a:bodyPr vert="eaVert" anchor="b" anchorCtr="0"/>
          <a:lstStyle/>
          <a:p>
            <a:r>
              <a:rPr lang="tr-TR" dirty="0"/>
              <a:t>Asıl başlık stilini düzenlemek için tıklayın</a:t>
            </a:r>
            <a:endParaRPr lang="en-US" dirty="0"/>
          </a:p>
        </p:txBody>
      </p:sp>
      <p:sp>
        <p:nvSpPr>
          <p:cNvPr id="3" name="Vertical Text Placeholder 2"/>
          <p:cNvSpPr>
            <a:spLocks noGrp="1"/>
          </p:cNvSpPr>
          <p:nvPr>
            <p:ph type="body" orient="vert" idx="1"/>
          </p:nvPr>
        </p:nvSpPr>
        <p:spPr>
          <a:xfrm>
            <a:off x="489348" y="887414"/>
            <a:ext cx="5567362" cy="5368924"/>
          </a:xfrm>
        </p:spPr>
        <p:txBody>
          <a:bodyPr vert="eaVert"/>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10"/>
          </p:nvPr>
        </p:nvSpPr>
        <p:spPr/>
        <p:txBody>
          <a:bodyPr/>
          <a:lstStyle/>
          <a:p>
            <a:fld id="{E2072480-10DA-4FB4-BEAE-2A1DEA90F248}" type="datetimeFigureOut">
              <a:rPr lang="tr-TR" smtClean="0"/>
              <a:t>23.03.2018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73825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stilini düzenlemek için tıklayın</a:t>
            </a:r>
            <a:endParaRPr lang="en-US" dirty="0"/>
          </a:p>
        </p:txBody>
      </p:sp>
      <p:sp>
        <p:nvSpPr>
          <p:cNvPr id="3" name="Content Placeholder 2"/>
          <p:cNvSpPr>
            <a:spLocks noGrp="1"/>
          </p:cNvSpPr>
          <p:nvPr>
            <p:ph idx="1"/>
          </p:nvPr>
        </p:nvSpPr>
        <p:spPr/>
        <p:txBody>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7" name="Date Placeholder 3"/>
          <p:cNvSpPr>
            <a:spLocks noGrp="1"/>
          </p:cNvSpPr>
          <p:nvPr>
            <p:ph type="dt" sz="half" idx="10"/>
          </p:nvPr>
        </p:nvSpPr>
        <p:spPr/>
        <p:txBody>
          <a:bodyPr/>
          <a:lstStyle/>
          <a:p>
            <a:fld id="{E2072480-10DA-4FB4-BEAE-2A1DEA90F248}" type="datetimeFigureOut">
              <a:rPr lang="tr-TR" smtClean="0"/>
              <a:t>23.03.2018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51749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866217" y="2861734"/>
            <a:ext cx="6619243" cy="1915647"/>
          </a:xfrm>
        </p:spPr>
        <p:txBody>
          <a:bodyPr anchor="b"/>
          <a:lstStyle>
            <a:lvl1pPr algn="l">
              <a:defRPr sz="3000" b="0" cap="none"/>
            </a:lvl1pPr>
          </a:lstStyle>
          <a:p>
            <a:r>
              <a:rPr lang="tr-TR" dirty="0"/>
              <a:t>Asıl başlık stilini düzenlemek için tıklayın</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1500" cap="all">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dirty="0"/>
              <a:t>Asıl metin stillerini düzenle</a:t>
            </a:r>
          </a:p>
        </p:txBody>
      </p:sp>
      <p:sp>
        <p:nvSpPr>
          <p:cNvPr id="4" name="Date Placeholder 3"/>
          <p:cNvSpPr>
            <a:spLocks noGrp="1"/>
          </p:cNvSpPr>
          <p:nvPr>
            <p:ph type="dt" sz="half" idx="10"/>
          </p:nvPr>
        </p:nvSpPr>
        <p:spPr/>
        <p:txBody>
          <a:bodyPr/>
          <a:lstStyle/>
          <a:p>
            <a:fld id="{E2072480-10DA-4FB4-BEAE-2A1DEA90F248}" type="datetimeFigureOut">
              <a:rPr lang="tr-TR" smtClean="0"/>
              <a:t>23.03.2018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693144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stilini düzenlemek için tıklayın</a:t>
            </a:r>
            <a:endParaRPr lang="en-US" dirty="0"/>
          </a:p>
        </p:txBody>
      </p:sp>
      <p:sp>
        <p:nvSpPr>
          <p:cNvPr id="3" name="Content Placeholder 2"/>
          <p:cNvSpPr>
            <a:spLocks noGrp="1"/>
          </p:cNvSpPr>
          <p:nvPr>
            <p:ph sz="half" idx="1"/>
          </p:nvPr>
        </p:nvSpPr>
        <p:spPr>
          <a:xfrm>
            <a:off x="827485" y="2060576"/>
            <a:ext cx="3297254" cy="419576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Content Placeholder 3"/>
          <p:cNvSpPr>
            <a:spLocks noGrp="1"/>
          </p:cNvSpPr>
          <p:nvPr>
            <p:ph sz="half" idx="2"/>
          </p:nvPr>
        </p:nvSpPr>
        <p:spPr>
          <a:xfrm>
            <a:off x="4240870" y="2056093"/>
            <a:ext cx="3297256" cy="4200245"/>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5" name="Date Placeholder 4"/>
          <p:cNvSpPr>
            <a:spLocks noGrp="1"/>
          </p:cNvSpPr>
          <p:nvPr>
            <p:ph type="dt" sz="half" idx="10"/>
          </p:nvPr>
        </p:nvSpPr>
        <p:spPr/>
        <p:txBody>
          <a:bodyPr/>
          <a:lstStyle/>
          <a:p>
            <a:fld id="{E2072480-10DA-4FB4-BEAE-2A1DEA90F248}" type="datetimeFigureOut">
              <a:rPr lang="tr-TR" smtClean="0"/>
              <a:t>23.03.2018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1111751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dirty="0"/>
              <a:t>Asıl başlık stilini düzenlemek için tıklayın</a:t>
            </a:r>
            <a:endParaRPr lang="en-US" dirty="0"/>
          </a:p>
        </p:txBody>
      </p:sp>
      <p:sp>
        <p:nvSpPr>
          <p:cNvPr id="3" name="Text Placeholder 2"/>
          <p:cNvSpPr>
            <a:spLocks noGrp="1"/>
          </p:cNvSpPr>
          <p:nvPr>
            <p:ph type="body" idx="1"/>
          </p:nvPr>
        </p:nvSpPr>
        <p:spPr>
          <a:xfrm>
            <a:off x="827485" y="1905000"/>
            <a:ext cx="3297254"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dirty="0"/>
              <a:t>Asıl metin stillerini düzenle</a:t>
            </a:r>
          </a:p>
        </p:txBody>
      </p:sp>
      <p:sp>
        <p:nvSpPr>
          <p:cNvPr id="4" name="Content Placeholder 3"/>
          <p:cNvSpPr>
            <a:spLocks noGrp="1"/>
          </p:cNvSpPr>
          <p:nvPr>
            <p:ph sz="half" idx="2"/>
          </p:nvPr>
        </p:nvSpPr>
        <p:spPr>
          <a:xfrm>
            <a:off x="827485" y="2514600"/>
            <a:ext cx="3297254" cy="3741738"/>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5" name="Text Placeholder 4"/>
          <p:cNvSpPr>
            <a:spLocks noGrp="1"/>
          </p:cNvSpPr>
          <p:nvPr>
            <p:ph type="body" sz="quarter" idx="3"/>
          </p:nvPr>
        </p:nvSpPr>
        <p:spPr>
          <a:xfrm>
            <a:off x="4240872" y="1905000"/>
            <a:ext cx="3297254"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dirty="0"/>
              <a:t>Asıl metin stillerini düzenle</a:t>
            </a:r>
          </a:p>
        </p:txBody>
      </p:sp>
      <p:sp>
        <p:nvSpPr>
          <p:cNvPr id="6" name="Content Placeholder 5"/>
          <p:cNvSpPr>
            <a:spLocks noGrp="1"/>
          </p:cNvSpPr>
          <p:nvPr>
            <p:ph sz="quarter" idx="4"/>
          </p:nvPr>
        </p:nvSpPr>
        <p:spPr>
          <a:xfrm>
            <a:off x="4240872" y="2514600"/>
            <a:ext cx="3297254" cy="3741738"/>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7" name="Date Placeholder 6"/>
          <p:cNvSpPr>
            <a:spLocks noGrp="1"/>
          </p:cNvSpPr>
          <p:nvPr>
            <p:ph type="dt" sz="half" idx="10"/>
          </p:nvPr>
        </p:nvSpPr>
        <p:spPr/>
        <p:txBody>
          <a:bodyPr/>
          <a:lstStyle/>
          <a:p>
            <a:fld id="{E2072480-10DA-4FB4-BEAE-2A1DEA90F248}" type="datetimeFigureOut">
              <a:rPr lang="tr-TR" smtClean="0"/>
              <a:t>23.03.2018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484362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stilini düzenlemek için tıklayın</a:t>
            </a:r>
            <a:endParaRPr lang="en-US" dirty="0"/>
          </a:p>
        </p:txBody>
      </p:sp>
      <p:sp>
        <p:nvSpPr>
          <p:cNvPr id="7" name="Date Placeholder 2"/>
          <p:cNvSpPr>
            <a:spLocks noGrp="1"/>
          </p:cNvSpPr>
          <p:nvPr>
            <p:ph type="dt" sz="half" idx="10"/>
          </p:nvPr>
        </p:nvSpPr>
        <p:spPr/>
        <p:txBody>
          <a:bodyPr/>
          <a:lstStyle/>
          <a:p>
            <a:fld id="{E2072480-10DA-4FB4-BEAE-2A1DEA90F248}" type="datetimeFigureOut">
              <a:rPr lang="tr-TR" smtClean="0"/>
              <a:t>23.03.2018</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281937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2072480-10DA-4FB4-BEAE-2A1DEA90F248}" type="datetimeFigureOut">
              <a:rPr lang="tr-TR" smtClean="0"/>
              <a:t>23.03.2018</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814926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6215" y="1447800"/>
            <a:ext cx="2550798" cy="1447800"/>
          </a:xfrm>
        </p:spPr>
        <p:txBody>
          <a:bodyPr anchor="b"/>
          <a:lstStyle>
            <a:lvl1pPr algn="l">
              <a:defRPr sz="1800" b="0"/>
            </a:lvl1pPr>
          </a:lstStyle>
          <a:p>
            <a:r>
              <a:rPr lang="tr-TR" dirty="0"/>
              <a:t>Asıl başlık stilini düzenlemek için tıklayın</a:t>
            </a:r>
            <a:endParaRPr lang="en-US" dirty="0"/>
          </a:p>
        </p:txBody>
      </p:sp>
      <p:sp>
        <p:nvSpPr>
          <p:cNvPr id="3" name="Content Placeholder 2"/>
          <p:cNvSpPr>
            <a:spLocks noGrp="1"/>
          </p:cNvSpPr>
          <p:nvPr>
            <p:ph idx="1"/>
          </p:nvPr>
        </p:nvSpPr>
        <p:spPr>
          <a:xfrm>
            <a:off x="3588462" y="1447800"/>
            <a:ext cx="3896998" cy="4572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Text Placeholder 3"/>
          <p:cNvSpPr>
            <a:spLocks noGrp="1"/>
          </p:cNvSpPr>
          <p:nvPr>
            <p:ph type="body" sz="half" idx="2"/>
          </p:nvPr>
        </p:nvSpPr>
        <p:spPr>
          <a:xfrm>
            <a:off x="866215" y="3129281"/>
            <a:ext cx="2550797" cy="28955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dirty="0"/>
              <a:t>Asıl metin stillerini düzenle</a:t>
            </a:r>
          </a:p>
        </p:txBody>
      </p:sp>
      <p:sp>
        <p:nvSpPr>
          <p:cNvPr id="7" name="Date Placeholder 4"/>
          <p:cNvSpPr>
            <a:spLocks noGrp="1"/>
          </p:cNvSpPr>
          <p:nvPr>
            <p:ph type="dt" sz="half" idx="10"/>
          </p:nvPr>
        </p:nvSpPr>
        <p:spPr/>
        <p:txBody>
          <a:bodyPr/>
          <a:lstStyle/>
          <a:p>
            <a:fld id="{E2072480-10DA-4FB4-BEAE-2A1DEA90F248}" type="datetimeFigureOut">
              <a:rPr lang="tr-TR" smtClean="0"/>
              <a:t>23.03.2018</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1174370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65430" y="1854192"/>
            <a:ext cx="3819680" cy="1574808"/>
          </a:xfrm>
        </p:spPr>
        <p:txBody>
          <a:bodyPr anchor="b">
            <a:normAutofit/>
          </a:bodyPr>
          <a:lstStyle>
            <a:lvl1pPr algn="l">
              <a:defRPr sz="2700" b="0"/>
            </a:lvl1pPr>
          </a:lstStyle>
          <a:p>
            <a:r>
              <a:rPr lang="tr-TR" dirty="0"/>
              <a:t>Asıl başlık stilini düzenlemek için tıklayın</a:t>
            </a:r>
            <a:endParaRPr lang="en-US" dirty="0"/>
          </a:p>
        </p:txBody>
      </p:sp>
      <p:sp>
        <p:nvSpPr>
          <p:cNvPr id="3" name="Picture Placeholder 2"/>
          <p:cNvSpPr>
            <a:spLocks noGrp="1" noChangeAspect="1"/>
          </p:cNvSpPr>
          <p:nvPr>
            <p:ph type="pic" idx="1"/>
          </p:nvPr>
        </p:nvSpPr>
        <p:spPr>
          <a:xfrm>
            <a:off x="5212160" y="1143000"/>
            <a:ext cx="24003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dirty="0"/>
              <a:t>Resim eklemek için simgeye tıklayın</a:t>
            </a:r>
            <a:endParaRPr lang="en-US" dirty="0"/>
          </a:p>
        </p:txBody>
      </p:sp>
      <p:sp>
        <p:nvSpPr>
          <p:cNvPr id="4" name="Text Placeholder 3"/>
          <p:cNvSpPr>
            <a:spLocks noGrp="1"/>
          </p:cNvSpPr>
          <p:nvPr>
            <p:ph type="body" sz="half" idx="2"/>
          </p:nvPr>
        </p:nvSpPr>
        <p:spPr>
          <a:xfrm>
            <a:off x="866216" y="3657600"/>
            <a:ext cx="3813734" cy="13716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dirty="0"/>
              <a:t>Asıl metin stillerini düzenle</a:t>
            </a:r>
          </a:p>
        </p:txBody>
      </p:sp>
      <p:sp>
        <p:nvSpPr>
          <p:cNvPr id="5" name="Date Placeholder 4"/>
          <p:cNvSpPr>
            <a:spLocks noGrp="1"/>
          </p:cNvSpPr>
          <p:nvPr>
            <p:ph type="dt" sz="half" idx="10"/>
          </p:nvPr>
        </p:nvSpPr>
        <p:spPr/>
        <p:txBody>
          <a:bodyPr/>
          <a:lstStyle/>
          <a:p>
            <a:fld id="{E2072480-10DA-4FB4-BEAE-2A1DEA90F248}" type="datetimeFigureOut">
              <a:rPr lang="tr-TR" smtClean="0"/>
              <a:t>23.03.2018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1808776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6"/>
            <a:ext cx="302775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8"/>
            <a:ext cx="1141809" cy="2365453"/>
          </a:xfrm>
          <a:prstGeom prst="rect">
            <a:avLst/>
          </a:prstGeom>
        </p:spPr>
      </p:pic>
      <p:sp>
        <p:nvSpPr>
          <p:cNvPr id="16" name="Oval 15"/>
          <p:cNvSpPr/>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1"/>
            <a:ext cx="1202540"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452718"/>
            <a:ext cx="7053542" cy="1400530"/>
          </a:xfrm>
          <a:prstGeom prst="rect">
            <a:avLst/>
          </a:prstGeom>
        </p:spPr>
        <p:txBody>
          <a:bodyPr vert="horz" lIns="91440" tIns="45720" rIns="91440" bIns="45720" rtlCol="0" anchor="t">
            <a:noAutofit/>
          </a:bodyPr>
          <a:lstStyle/>
          <a:p>
            <a:r>
              <a:rPr lang="tr-TR" dirty="0"/>
              <a:t>Asıl başlık stilini düzenlemek için tıklayın</a:t>
            </a:r>
            <a:endParaRPr lang="en-US" dirty="0"/>
          </a:p>
        </p:txBody>
      </p:sp>
      <p:sp>
        <p:nvSpPr>
          <p:cNvPr id="3" name="Text Placeholder 2"/>
          <p:cNvSpPr>
            <a:spLocks noGrp="1"/>
          </p:cNvSpPr>
          <p:nvPr>
            <p:ph type="body" idx="1"/>
          </p:nvPr>
        </p:nvSpPr>
        <p:spPr>
          <a:xfrm>
            <a:off x="827484" y="2052919"/>
            <a:ext cx="6709906" cy="4195481"/>
          </a:xfrm>
          <a:prstGeom prst="rect">
            <a:avLst/>
          </a:prstGeom>
        </p:spPr>
        <p:txBody>
          <a:bodyPr vert="horz" lIns="91440" tIns="45720" rIns="91440" bIns="45720" rtlCol="0">
            <a:normAutofit/>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2"/>
          </p:nvPr>
        </p:nvSpPr>
        <p:spPr>
          <a:xfrm rot="5400000">
            <a:off x="7492905" y="1828801"/>
            <a:ext cx="99059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E2072480-10DA-4FB4-BEAE-2A1DEA90F248}" type="datetimeFigureOut">
              <a:rPr lang="tr-TR" smtClean="0"/>
              <a:t>23.03.2018</a:t>
            </a:fld>
            <a:endParaRPr lang="tr-TR"/>
          </a:p>
        </p:txBody>
      </p:sp>
      <p:sp>
        <p:nvSpPr>
          <p:cNvPr id="5" name="Footer Placeholder 4"/>
          <p:cNvSpPr>
            <a:spLocks noGrp="1"/>
          </p:cNvSpPr>
          <p:nvPr>
            <p:ph type="ftr" sz="quarter" idx="3"/>
          </p:nvPr>
        </p:nvSpPr>
        <p:spPr>
          <a:xfrm rot="5400000">
            <a:off x="6231206" y="3263398"/>
            <a:ext cx="3859795"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bwMode="gray">
          <a:xfrm>
            <a:off x="7764406" y="295730"/>
            <a:ext cx="628649" cy="767687"/>
          </a:xfrm>
          <a:prstGeom prst="rect">
            <a:avLst/>
          </a:prstGeom>
        </p:spPr>
        <p:txBody>
          <a:bodyPr vert="horz" lIns="91440" tIns="45720" rIns="91440" bIns="45720" rtlCol="0" anchor="b"/>
          <a:lstStyle>
            <a:lvl1pPr algn="ctr">
              <a:defRPr sz="2100" b="0" i="0">
                <a:solidFill>
                  <a:schemeClr val="tx1">
                    <a:tint val="75000"/>
                  </a:schemeClr>
                </a:solidFill>
              </a:defRPr>
            </a:lvl1pPr>
          </a:lstStyle>
          <a:p>
            <a:fld id="{320A84BC-3F9E-4B08-9743-FC4E27FA5126}" type="slidenum">
              <a:rPr lang="tr-TR" smtClean="0"/>
              <a:t>‹#›</a:t>
            </a:fld>
            <a:endParaRPr lang="tr-TR"/>
          </a:p>
        </p:txBody>
      </p:sp>
    </p:spTree>
    <p:extLst>
      <p:ext uri="{BB962C8B-B14F-4D97-AF65-F5344CB8AC3E}">
        <p14:creationId xmlns:p14="http://schemas.microsoft.com/office/powerpoint/2010/main" val="3846089529"/>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http://hbogm.meb.gov.tr/MTAO/1Elektroteknik/unite5.pdf" TargetMode="External"/><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hyperlink" Target="http://teknikbilimlermyo.istanbul.edu.tr/elektrik/wp-content/uploads/2015/03/B%C3%B6l%C3%BCm-7.pdf" TargetMode="External"/><Relationship Id="rId4" Type="http://schemas.openxmlformats.org/officeDocument/2006/relationships/hyperlink" Target="http://eng.harran.edu.tr/~nbesli/ETK/PQS/PQS.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95E20991-166E-4170-B3EE-FFF1FC9001EA}"/>
              </a:ext>
            </a:extLst>
          </p:cNvPr>
          <p:cNvSpPr>
            <a:spLocks noGrp="1"/>
          </p:cNvSpPr>
          <p:nvPr/>
        </p:nvSpPr>
        <p:spPr>
          <a:xfrm>
            <a:off x="-85755" y="1533525"/>
            <a:ext cx="9677900" cy="1019175"/>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u="sng" dirty="0"/>
              <a:t>A.Ü. GAMA MYO.   </a:t>
            </a:r>
            <a:br>
              <a:rPr lang="en-US" dirty="0">
                <a:solidFill>
                  <a:schemeClr val="tx1"/>
                </a:solidFill>
                <a:latin typeface="+mj-ea"/>
                <a:cs typeface="+mj-ea"/>
              </a:rPr>
            </a:br>
            <a:r>
              <a:rPr lang="tr-TR" b="1" u="sng" dirty="0"/>
              <a:t>Elektrik ve Enerji Bölümü</a:t>
            </a:r>
            <a:endParaRPr lang="tr-TR" dirty="0">
              <a:solidFill>
                <a:schemeClr val="tx1"/>
              </a:solidFill>
            </a:endParaRPr>
          </a:p>
        </p:txBody>
      </p:sp>
      <p:sp>
        <p:nvSpPr>
          <p:cNvPr id="5" name="Alt Başlık 2">
            <a:extLst>
              <a:ext uri="{FF2B5EF4-FFF2-40B4-BE49-F238E27FC236}">
                <a16:creationId xmlns:a16="http://schemas.microsoft.com/office/drawing/2014/main" id="{EEB33818-28C6-46E8-896D-5DB7E765C878}"/>
              </a:ext>
            </a:extLst>
          </p:cNvPr>
          <p:cNvSpPr>
            <a:spLocks noGrp="1"/>
          </p:cNvSpPr>
          <p:nvPr/>
        </p:nvSpPr>
        <p:spPr>
          <a:xfrm>
            <a:off x="733678" y="3000375"/>
            <a:ext cx="9045010" cy="861420"/>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3429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685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0287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17145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057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24003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tr-TR" sz="4000" b="1" dirty="0"/>
              <a:t>ALTERNATİF AKIM DEVRE ANALİZİ 9.HAFTA </a:t>
            </a:r>
            <a:endParaRPr lang="tr-TR" sz="4000" b="1">
              <a:solidFill>
                <a:schemeClr val="tx1"/>
              </a:solidFill>
            </a:endParaRPr>
          </a:p>
        </p:txBody>
      </p:sp>
      <p:pic>
        <p:nvPicPr>
          <p:cNvPr id="2" name="Resim 2">
            <a:extLst>
              <a:ext uri="{FF2B5EF4-FFF2-40B4-BE49-F238E27FC236}">
                <a16:creationId xmlns:a16="http://schemas.microsoft.com/office/drawing/2014/main" id="{46AA7FAC-BFF5-4370-9B1C-48D0D9200CEE}"/>
              </a:ext>
            </a:extLst>
          </p:cNvPr>
          <p:cNvPicPr>
            <a:picLocks noChangeAspect="1"/>
          </p:cNvPicPr>
          <p:nvPr/>
        </p:nvPicPr>
        <p:blipFill>
          <a:blip r:embed="rId2"/>
          <a:stretch>
            <a:fillRect/>
          </a:stretch>
        </p:blipFill>
        <p:spPr>
          <a:xfrm>
            <a:off x="0" y="0"/>
            <a:ext cx="1000125" cy="1000125"/>
          </a:xfrm>
          <a:prstGeom prst="rect">
            <a:avLst/>
          </a:prstGeom>
        </p:spPr>
      </p:pic>
      <p:pic>
        <p:nvPicPr>
          <p:cNvPr id="6" name="Resim 6">
            <a:extLst>
              <a:ext uri="{FF2B5EF4-FFF2-40B4-BE49-F238E27FC236}">
                <a16:creationId xmlns:a16="http://schemas.microsoft.com/office/drawing/2014/main" id="{2C1DFA9E-5CBF-45B8-A86B-DCF61F6E424C}"/>
              </a:ext>
            </a:extLst>
          </p:cNvPr>
          <p:cNvPicPr>
            <a:picLocks noChangeAspect="1"/>
          </p:cNvPicPr>
          <p:nvPr/>
        </p:nvPicPr>
        <p:blipFill>
          <a:blip r:embed="rId3"/>
          <a:stretch>
            <a:fillRect/>
          </a:stretch>
        </p:blipFill>
        <p:spPr>
          <a:xfrm>
            <a:off x="8137585" y="0"/>
            <a:ext cx="1009650" cy="1000125"/>
          </a:xfrm>
          <a:prstGeom prst="rect">
            <a:avLst/>
          </a:prstGeom>
        </p:spPr>
      </p:pic>
    </p:spTree>
    <p:extLst>
      <p:ext uri="{BB962C8B-B14F-4D97-AF65-F5344CB8AC3E}">
        <p14:creationId xmlns:p14="http://schemas.microsoft.com/office/powerpoint/2010/main" val="927957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FC4CAD9-348F-4CE5-9E43-2FBDBE8D42CE}"/>
              </a:ext>
            </a:extLst>
          </p:cNvPr>
          <p:cNvSpPr>
            <a:spLocks noGrp="1"/>
          </p:cNvSpPr>
          <p:nvPr>
            <p:ph type="title"/>
          </p:nvPr>
        </p:nvSpPr>
        <p:spPr>
          <a:xfrm>
            <a:off x="616515" y="1088981"/>
            <a:ext cx="9164781" cy="1400175"/>
          </a:xfrm>
        </p:spPr>
        <p:txBody>
          <a:bodyPr/>
          <a:lstStyle/>
          <a:p>
            <a:r>
              <a:rPr lang="tr-TR" b="1" u="sng" dirty="0">
                <a:solidFill>
                  <a:srgbClr val="4FB8C1"/>
                </a:solidFill>
              </a:rPr>
              <a:t>Alternatif Akımda Güç Hesabı</a:t>
            </a:r>
            <a:r>
              <a:rPr lang="tr-TR" b="1" dirty="0">
                <a:solidFill>
                  <a:srgbClr val="4FB8C1"/>
                </a:solidFill>
              </a:rPr>
              <a:t> </a:t>
            </a:r>
          </a:p>
        </p:txBody>
      </p:sp>
      <p:sp>
        <p:nvSpPr>
          <p:cNvPr id="3" name="İçerik Yer Tutucusu 2">
            <a:extLst>
              <a:ext uri="{FF2B5EF4-FFF2-40B4-BE49-F238E27FC236}">
                <a16:creationId xmlns:a16="http://schemas.microsoft.com/office/drawing/2014/main" id="{6A3B7A95-6F3E-41D0-A8E4-86D6D788C9AB}"/>
              </a:ext>
            </a:extLst>
          </p:cNvPr>
          <p:cNvSpPr>
            <a:spLocks noGrp="1"/>
          </p:cNvSpPr>
          <p:nvPr>
            <p:ph idx="1"/>
          </p:nvPr>
        </p:nvSpPr>
        <p:spPr/>
        <p:txBody>
          <a:bodyPr vert="horz" lIns="91440" tIns="45720" rIns="91440" bIns="45720" rtlCol="0" anchor="t">
            <a:normAutofit/>
          </a:bodyPr>
          <a:lstStyle/>
          <a:p>
            <a:r>
              <a:rPr lang="tr-TR" b="1" dirty="0"/>
              <a:t>      </a:t>
            </a:r>
            <a:r>
              <a:rPr lang="tr-TR" b="1" dirty="0" err="1"/>
              <a:t>Endüktif</a:t>
            </a:r>
            <a:r>
              <a:rPr lang="tr-TR" b="1" dirty="0"/>
              <a:t> yüklü durumlarda, genellikle yüke paralel C </a:t>
            </a:r>
            <a:r>
              <a:rPr lang="tr-TR" b="1" dirty="0" err="1"/>
              <a:t>kapasitör</a:t>
            </a:r>
            <a:r>
              <a:rPr lang="tr-TR" b="1" dirty="0"/>
              <a:t> yükleri bağlanır. Böylece yükün uçlarındaki gerilim aynı kalıp yükten alınan faydalı güç P de değişmez. Avantajı ise </a:t>
            </a:r>
            <a:r>
              <a:rPr lang="tr-TR" b="1" dirty="0" err="1"/>
              <a:t>cosθ</a:t>
            </a:r>
            <a:r>
              <a:rPr lang="tr-TR" b="1" dirty="0"/>
              <a:t> arttığından akım ve görünür güç S de azalır. Aynı ihtiyaç duyulan P için daha düşük S kullanımı söz konusu olur. Güç ve dağıtım sistemi az yüklenir ve daha etkin kullanılmış olur. </a:t>
            </a:r>
          </a:p>
        </p:txBody>
      </p:sp>
      <p:pic>
        <p:nvPicPr>
          <p:cNvPr id="5" name="Resim 2">
            <a:extLst>
              <a:ext uri="{FF2B5EF4-FFF2-40B4-BE49-F238E27FC236}">
                <a16:creationId xmlns:a16="http://schemas.microsoft.com/office/drawing/2014/main" id="{9DA5335D-B881-4FC3-B8B4-1C8BA485FBD3}"/>
              </a:ext>
            </a:extLst>
          </p:cNvPr>
          <p:cNvPicPr>
            <a:picLocks noChangeAspect="1"/>
          </p:cNvPicPr>
          <p:nvPr/>
        </p:nvPicPr>
        <p:blipFill>
          <a:blip r:embed="rId2"/>
          <a:stretch>
            <a:fillRect/>
          </a:stretch>
        </p:blipFill>
        <p:spPr>
          <a:xfrm>
            <a:off x="0" y="0"/>
            <a:ext cx="1000125" cy="1000125"/>
          </a:xfrm>
          <a:prstGeom prst="rect">
            <a:avLst/>
          </a:prstGeom>
        </p:spPr>
      </p:pic>
      <p:pic>
        <p:nvPicPr>
          <p:cNvPr id="7" name="Resim 6">
            <a:extLst>
              <a:ext uri="{FF2B5EF4-FFF2-40B4-BE49-F238E27FC236}">
                <a16:creationId xmlns:a16="http://schemas.microsoft.com/office/drawing/2014/main" id="{45FFC817-EAFD-4440-A135-0A90F0756B2C}"/>
              </a:ext>
            </a:extLst>
          </p:cNvPr>
          <p:cNvPicPr>
            <a:picLocks noChangeAspect="1"/>
          </p:cNvPicPr>
          <p:nvPr/>
        </p:nvPicPr>
        <p:blipFill>
          <a:blip r:embed="rId3"/>
          <a:stretch>
            <a:fillRect/>
          </a:stretch>
        </p:blipFill>
        <p:spPr>
          <a:xfrm>
            <a:off x="8137584" y="0"/>
            <a:ext cx="1009650" cy="1000125"/>
          </a:xfrm>
          <a:prstGeom prst="rect">
            <a:avLst/>
          </a:prstGeom>
        </p:spPr>
      </p:pic>
    </p:spTree>
    <p:extLst>
      <p:ext uri="{BB962C8B-B14F-4D97-AF65-F5344CB8AC3E}">
        <p14:creationId xmlns:p14="http://schemas.microsoft.com/office/powerpoint/2010/main" val="4142708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19C401A-77FE-40F9-8883-8ECEB67E473D}"/>
              </a:ext>
            </a:extLst>
          </p:cNvPr>
          <p:cNvSpPr>
            <a:spLocks noGrp="1"/>
          </p:cNvSpPr>
          <p:nvPr>
            <p:ph type="title"/>
          </p:nvPr>
        </p:nvSpPr>
        <p:spPr>
          <a:xfrm>
            <a:off x="470661" y="953479"/>
            <a:ext cx="8189301" cy="1400175"/>
          </a:xfrm>
        </p:spPr>
        <p:txBody>
          <a:bodyPr/>
          <a:lstStyle/>
          <a:p>
            <a:r>
              <a:rPr lang="tr-TR" b="1" u="sng" dirty="0">
                <a:solidFill>
                  <a:srgbClr val="4FB8C1"/>
                </a:solidFill>
              </a:rPr>
              <a:t>Alternatif Akımda Güç Hesabı</a:t>
            </a:r>
            <a:r>
              <a:rPr lang="tr-TR" b="1" dirty="0">
                <a:solidFill>
                  <a:srgbClr val="4FB8C1"/>
                </a:solidFill>
              </a:rPr>
              <a:t> </a:t>
            </a:r>
            <a:endParaRPr lang="tr-TR" b="1" u="sng" dirty="0">
              <a:solidFill>
                <a:srgbClr val="4FB8C1"/>
              </a:solidFill>
            </a:endParaRPr>
          </a:p>
        </p:txBody>
      </p:sp>
      <p:pic>
        <p:nvPicPr>
          <p:cNvPr id="4" name="Resim 4" descr="harita, metin içeren bir resim&#10;&#10;Çok yüksek güvenilirlikle oluşturulmuş açıklama">
            <a:extLst>
              <a:ext uri="{FF2B5EF4-FFF2-40B4-BE49-F238E27FC236}">
                <a16:creationId xmlns:a16="http://schemas.microsoft.com/office/drawing/2014/main" id="{43F6EF46-6004-4767-BD4D-AEC011C4DD03}"/>
              </a:ext>
            </a:extLst>
          </p:cNvPr>
          <p:cNvPicPr>
            <a:picLocks noGrp="1" noChangeAspect="1"/>
          </p:cNvPicPr>
          <p:nvPr>
            <p:ph idx="1"/>
          </p:nvPr>
        </p:nvPicPr>
        <p:blipFill>
          <a:blip r:embed="rId2"/>
          <a:stretch>
            <a:fillRect/>
          </a:stretch>
        </p:blipFill>
        <p:spPr>
          <a:xfrm>
            <a:off x="1100464" y="1847042"/>
            <a:ext cx="6575977" cy="4857750"/>
          </a:xfrm>
          <a:prstGeom prst="rect">
            <a:avLst/>
          </a:prstGeom>
        </p:spPr>
      </p:pic>
      <p:pic>
        <p:nvPicPr>
          <p:cNvPr id="3" name="Resim 2">
            <a:extLst>
              <a:ext uri="{FF2B5EF4-FFF2-40B4-BE49-F238E27FC236}">
                <a16:creationId xmlns:a16="http://schemas.microsoft.com/office/drawing/2014/main" id="{31194985-4FA0-45A9-812A-23839A125B48}"/>
              </a:ext>
            </a:extLst>
          </p:cNvPr>
          <p:cNvPicPr>
            <a:picLocks noChangeAspect="1"/>
          </p:cNvPicPr>
          <p:nvPr/>
        </p:nvPicPr>
        <p:blipFill>
          <a:blip r:embed="rId3"/>
          <a:stretch>
            <a:fillRect/>
          </a:stretch>
        </p:blipFill>
        <p:spPr>
          <a:xfrm>
            <a:off x="0" y="0"/>
            <a:ext cx="1000125" cy="1000125"/>
          </a:xfrm>
          <a:prstGeom prst="rect">
            <a:avLst/>
          </a:prstGeom>
        </p:spPr>
      </p:pic>
      <p:pic>
        <p:nvPicPr>
          <p:cNvPr id="7" name="Resim 6">
            <a:extLst>
              <a:ext uri="{FF2B5EF4-FFF2-40B4-BE49-F238E27FC236}">
                <a16:creationId xmlns:a16="http://schemas.microsoft.com/office/drawing/2014/main" id="{2A51D2D0-404A-400A-973C-8990B1F7EDD3}"/>
              </a:ext>
            </a:extLst>
          </p:cNvPr>
          <p:cNvPicPr>
            <a:picLocks noChangeAspect="1"/>
          </p:cNvPicPr>
          <p:nvPr/>
        </p:nvPicPr>
        <p:blipFill>
          <a:blip r:embed="rId4"/>
          <a:stretch>
            <a:fillRect/>
          </a:stretch>
        </p:blipFill>
        <p:spPr>
          <a:xfrm>
            <a:off x="8137584" y="0"/>
            <a:ext cx="1009650" cy="1000125"/>
          </a:xfrm>
          <a:prstGeom prst="rect">
            <a:avLst/>
          </a:prstGeom>
        </p:spPr>
      </p:pic>
    </p:spTree>
    <p:extLst>
      <p:ext uri="{BB962C8B-B14F-4D97-AF65-F5344CB8AC3E}">
        <p14:creationId xmlns:p14="http://schemas.microsoft.com/office/powerpoint/2010/main" val="3205644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ABE7B6F-3028-42B8-8A3D-FDADBDC7AB1A}"/>
              </a:ext>
            </a:extLst>
          </p:cNvPr>
          <p:cNvSpPr>
            <a:spLocks noGrp="1"/>
          </p:cNvSpPr>
          <p:nvPr>
            <p:ph type="title"/>
          </p:nvPr>
        </p:nvSpPr>
        <p:spPr>
          <a:xfrm>
            <a:off x="1111012" y="1861896"/>
            <a:ext cx="7055380" cy="1400530"/>
          </a:xfrm>
        </p:spPr>
        <p:txBody>
          <a:bodyPr/>
          <a:lstStyle/>
          <a:p>
            <a:pPr algn="ctr"/>
            <a:r>
              <a:rPr lang="tr-TR" sz="5400" b="1" u="sng" dirty="0">
                <a:solidFill>
                  <a:srgbClr val="4FB8C1"/>
                </a:solidFill>
              </a:rPr>
              <a:t>KAYNAKÇA</a:t>
            </a:r>
            <a:r>
              <a:rPr lang="tr-TR" sz="5400" b="1" dirty="0">
                <a:solidFill>
                  <a:srgbClr val="4FB8C1"/>
                </a:solidFill>
              </a:rPr>
              <a:t> </a:t>
            </a:r>
            <a:endParaRPr lang="tr-TR"/>
          </a:p>
        </p:txBody>
      </p:sp>
      <p:pic>
        <p:nvPicPr>
          <p:cNvPr id="4" name="Resim 4">
            <a:extLst>
              <a:ext uri="{FF2B5EF4-FFF2-40B4-BE49-F238E27FC236}">
                <a16:creationId xmlns:a16="http://schemas.microsoft.com/office/drawing/2014/main" id="{05747265-32B0-4363-9D1C-696D7F8D22FC}"/>
              </a:ext>
            </a:extLst>
          </p:cNvPr>
          <p:cNvPicPr>
            <a:picLocks noGrp="1" noChangeAspect="1"/>
          </p:cNvPicPr>
          <p:nvPr>
            <p:ph idx="1"/>
          </p:nvPr>
        </p:nvPicPr>
        <p:blipFill>
          <a:blip r:embed="rId2"/>
          <a:stretch>
            <a:fillRect/>
          </a:stretch>
        </p:blipFill>
        <p:spPr>
          <a:xfrm>
            <a:off x="8099794" y="0"/>
            <a:ext cx="1028700" cy="1028700"/>
          </a:xfrm>
          <a:prstGeom prst="rect">
            <a:avLst/>
          </a:prstGeom>
        </p:spPr>
      </p:pic>
      <p:pic>
        <p:nvPicPr>
          <p:cNvPr id="6" name="Resim 6">
            <a:extLst>
              <a:ext uri="{FF2B5EF4-FFF2-40B4-BE49-F238E27FC236}">
                <a16:creationId xmlns:a16="http://schemas.microsoft.com/office/drawing/2014/main" id="{65F7E8EF-B56E-44AA-9DFC-4F635A295D66}"/>
              </a:ext>
            </a:extLst>
          </p:cNvPr>
          <p:cNvPicPr>
            <a:picLocks noChangeAspect="1"/>
          </p:cNvPicPr>
          <p:nvPr/>
        </p:nvPicPr>
        <p:blipFill>
          <a:blip r:embed="rId2"/>
          <a:stretch>
            <a:fillRect/>
          </a:stretch>
        </p:blipFill>
        <p:spPr>
          <a:xfrm>
            <a:off x="0" y="0"/>
            <a:ext cx="1028700" cy="1028700"/>
          </a:xfrm>
          <a:prstGeom prst="rect">
            <a:avLst/>
          </a:prstGeom>
        </p:spPr>
      </p:pic>
      <p:sp>
        <p:nvSpPr>
          <p:cNvPr id="3" name="Metin kutusu 2">
            <a:extLst>
              <a:ext uri="{FF2B5EF4-FFF2-40B4-BE49-F238E27FC236}">
                <a16:creationId xmlns:a16="http://schemas.microsoft.com/office/drawing/2014/main" id="{6C48BFD0-C97C-4FE9-946C-63BD9F01C8C4}"/>
              </a:ext>
            </a:extLst>
          </p:cNvPr>
          <p:cNvSpPr txBox="1"/>
          <p:nvPr/>
        </p:nvSpPr>
        <p:spPr>
          <a:xfrm>
            <a:off x="622182" y="3020977"/>
            <a:ext cx="8032349" cy="341632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tr-TR" dirty="0">
                <a:hlinkClick r:id="rId3"/>
              </a:rPr>
              <a:t>http://hbogm.meb.gov.tr/MTAO/1Elektroteknik/unite5.pdf</a:t>
            </a:r>
            <a:endParaRPr lang="tr-TR">
              <a:hlinkClick r:id="rId3"/>
            </a:endParaRPr>
          </a:p>
          <a:p>
            <a:pPr algn="ctr"/>
            <a:endParaRPr lang="tr-TR" dirty="0"/>
          </a:p>
          <a:p>
            <a:pPr algn="ctr"/>
            <a:r>
              <a:rPr lang="tr-TR" dirty="0">
                <a:hlinkClick r:id="rId4"/>
              </a:rPr>
              <a:t>http://eng.harran.edu.tr/~nbesli/ETK/PQS/PQS.html</a:t>
            </a:r>
            <a:endParaRPr lang="tr-TR" dirty="0"/>
          </a:p>
          <a:p>
            <a:pPr algn="ctr">
              <a:buChar char="•"/>
            </a:pPr>
            <a:endParaRPr lang="tr-TR" dirty="0"/>
          </a:p>
          <a:p>
            <a:pPr algn="ctr"/>
            <a:r>
              <a:rPr lang="tr-TR" dirty="0">
                <a:hlinkClick r:id="rId5"/>
              </a:rPr>
              <a:t>http://teknikbilimlermyo.istanbul.edu.tr/elektrik/wp-content/uploads/2015/03/B%C3%B6l%C3%BCm-7.pdf</a:t>
            </a:r>
            <a:endParaRPr lang="tr-TR" dirty="0"/>
          </a:p>
          <a:p>
            <a:pPr algn="ctr">
              <a:buChar char="•"/>
            </a:pPr>
            <a:endParaRPr lang="tr-TR" dirty="0"/>
          </a:p>
          <a:p>
            <a:pPr algn="ctr"/>
            <a:r>
              <a:rPr lang="tr-TR" dirty="0"/>
              <a:t>Prof. </a:t>
            </a:r>
            <a:r>
              <a:rPr lang="tr-TR" dirty="0" err="1"/>
              <a:t>Dr</a:t>
            </a:r>
            <a:r>
              <a:rPr lang="tr-TR" dirty="0"/>
              <a:t> . Arifoğlu , U.</a:t>
            </a:r>
            <a:endParaRPr lang="en-US"/>
          </a:p>
          <a:p>
            <a:pPr algn="ctr"/>
            <a:r>
              <a:rPr lang="tr-TR" dirty="0"/>
              <a:t> (Elektrik-Elektronik Mühendisliğinin Temelleri </a:t>
            </a:r>
            <a:endParaRPr lang="en-US"/>
          </a:p>
          <a:p>
            <a:pPr algn="ctr"/>
            <a:r>
              <a:rPr lang="tr-TR" dirty="0"/>
              <a:t>Alternatif Akım Devreleri Cilt-II </a:t>
            </a:r>
            <a:endParaRPr lang="en-US"/>
          </a:p>
          <a:p>
            <a:pPr algn="ctr"/>
            <a:r>
              <a:rPr lang="tr-TR" dirty="0"/>
              <a:t>Alfa Basım Yayın Dağıtım Ltd. Şti. </a:t>
            </a:r>
            <a:endParaRPr lang="en-US" dirty="0"/>
          </a:p>
          <a:p>
            <a:pPr algn="ctr"/>
            <a:r>
              <a:rPr lang="tr-TR" dirty="0"/>
              <a:t>5. Basım Şubat 2012 )</a:t>
            </a:r>
          </a:p>
        </p:txBody>
      </p:sp>
    </p:spTree>
    <p:extLst>
      <p:ext uri="{BB962C8B-B14F-4D97-AF65-F5344CB8AC3E}">
        <p14:creationId xmlns:p14="http://schemas.microsoft.com/office/powerpoint/2010/main" val="197845069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4CE5F19-5888-4A8A-8758-FCEFD44F51D9}"/>
              </a:ext>
            </a:extLst>
          </p:cNvPr>
          <p:cNvSpPr>
            <a:spLocks noGrp="1"/>
          </p:cNvSpPr>
          <p:nvPr>
            <p:ph type="title"/>
          </p:nvPr>
        </p:nvSpPr>
        <p:spPr>
          <a:xfrm>
            <a:off x="1133475" y="1409700"/>
            <a:ext cx="7053542" cy="1400530"/>
          </a:xfrm>
        </p:spPr>
        <p:txBody>
          <a:bodyPr/>
          <a:lstStyle/>
          <a:p>
            <a:r>
              <a:rPr lang="tr-TR" sz="5400" b="1" u="sng" dirty="0">
                <a:solidFill>
                  <a:srgbClr val="4FB8C1"/>
                </a:solidFill>
              </a:rPr>
              <a:t>İÇİNDEKİLER</a:t>
            </a:r>
            <a:r>
              <a:rPr lang="tr-TR" sz="5400" b="1" dirty="0">
                <a:solidFill>
                  <a:srgbClr val="4FB8C1"/>
                </a:solidFill>
              </a:rPr>
              <a:t> </a:t>
            </a:r>
          </a:p>
        </p:txBody>
      </p:sp>
      <p:sp>
        <p:nvSpPr>
          <p:cNvPr id="3" name="İçerik Yer Tutucusu 2">
            <a:extLst>
              <a:ext uri="{FF2B5EF4-FFF2-40B4-BE49-F238E27FC236}">
                <a16:creationId xmlns:a16="http://schemas.microsoft.com/office/drawing/2014/main" id="{F6E7C94A-1916-4A31-84CE-F7000650EAF7}"/>
              </a:ext>
            </a:extLst>
          </p:cNvPr>
          <p:cNvSpPr>
            <a:spLocks noGrp="1"/>
          </p:cNvSpPr>
          <p:nvPr>
            <p:ph idx="1"/>
          </p:nvPr>
        </p:nvSpPr>
        <p:spPr>
          <a:xfrm>
            <a:off x="1200150" y="2838450"/>
            <a:ext cx="6709906" cy="4195481"/>
          </a:xfrm>
        </p:spPr>
        <p:txBody>
          <a:bodyPr vert="horz" lIns="91440" tIns="45720" rIns="91440" bIns="45720" rtlCol="0" anchor="t">
            <a:normAutofit/>
          </a:bodyPr>
          <a:lstStyle/>
          <a:p>
            <a:pPr marL="0" indent="0">
              <a:buNone/>
            </a:pPr>
            <a:r>
              <a:rPr lang="tr-TR" sz="2800" b="1" dirty="0"/>
              <a:t>Alternatif akım devrelerinde </a:t>
            </a:r>
          </a:p>
          <a:p>
            <a:r>
              <a:rPr lang="tr-TR" sz="2800" b="1" dirty="0"/>
              <a:t>Güç üçgeninin çizilmesi </a:t>
            </a:r>
          </a:p>
          <a:p>
            <a:r>
              <a:rPr lang="tr-TR" sz="2800" b="1" dirty="0"/>
              <a:t>Güç faktörü </a:t>
            </a:r>
          </a:p>
          <a:p>
            <a:pPr>
              <a:buFont typeface="Wingdings 3"/>
              <a:buChar char=""/>
            </a:pPr>
            <a:r>
              <a:rPr lang="tr-TR" sz="2800" b="1" dirty="0"/>
              <a:t>Güç katsayısının düzeltilmesi </a:t>
            </a:r>
          </a:p>
        </p:txBody>
      </p:sp>
      <p:pic>
        <p:nvPicPr>
          <p:cNvPr id="9" name="Resim 2">
            <a:extLst>
              <a:ext uri="{FF2B5EF4-FFF2-40B4-BE49-F238E27FC236}">
                <a16:creationId xmlns:a16="http://schemas.microsoft.com/office/drawing/2014/main" id="{8EE68019-752B-4243-B18E-31FD551BED65}"/>
              </a:ext>
            </a:extLst>
          </p:cNvPr>
          <p:cNvPicPr>
            <a:picLocks noChangeAspect="1"/>
          </p:cNvPicPr>
          <p:nvPr/>
        </p:nvPicPr>
        <p:blipFill>
          <a:blip r:embed="rId2"/>
          <a:stretch>
            <a:fillRect/>
          </a:stretch>
        </p:blipFill>
        <p:spPr>
          <a:xfrm>
            <a:off x="0" y="0"/>
            <a:ext cx="1000125" cy="1000125"/>
          </a:xfrm>
          <a:prstGeom prst="rect">
            <a:avLst/>
          </a:prstGeom>
        </p:spPr>
      </p:pic>
      <p:pic>
        <p:nvPicPr>
          <p:cNvPr id="11" name="Resim 6">
            <a:extLst>
              <a:ext uri="{FF2B5EF4-FFF2-40B4-BE49-F238E27FC236}">
                <a16:creationId xmlns:a16="http://schemas.microsoft.com/office/drawing/2014/main" id="{206C7167-8D2A-4751-9792-14869A7859C1}"/>
              </a:ext>
            </a:extLst>
          </p:cNvPr>
          <p:cNvPicPr>
            <a:picLocks noChangeAspect="1"/>
          </p:cNvPicPr>
          <p:nvPr/>
        </p:nvPicPr>
        <p:blipFill>
          <a:blip r:embed="rId3"/>
          <a:stretch>
            <a:fillRect/>
          </a:stretch>
        </p:blipFill>
        <p:spPr>
          <a:xfrm>
            <a:off x="8137584" y="0"/>
            <a:ext cx="1009650" cy="1000125"/>
          </a:xfrm>
          <a:prstGeom prst="rect">
            <a:avLst/>
          </a:prstGeom>
        </p:spPr>
      </p:pic>
    </p:spTree>
    <p:extLst>
      <p:ext uri="{BB962C8B-B14F-4D97-AF65-F5344CB8AC3E}">
        <p14:creationId xmlns:p14="http://schemas.microsoft.com/office/powerpoint/2010/main" val="2101160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B6D17F9-EE09-4C0C-A3E1-9400AFA638F8}"/>
              </a:ext>
            </a:extLst>
          </p:cNvPr>
          <p:cNvSpPr>
            <a:spLocks noGrp="1"/>
          </p:cNvSpPr>
          <p:nvPr>
            <p:ph type="title"/>
          </p:nvPr>
        </p:nvSpPr>
        <p:spPr>
          <a:xfrm>
            <a:off x="656421" y="902898"/>
            <a:ext cx="8989153" cy="1400175"/>
          </a:xfrm>
        </p:spPr>
        <p:txBody>
          <a:bodyPr/>
          <a:lstStyle/>
          <a:p>
            <a:r>
              <a:rPr lang="tr-TR" b="1" u="sng" dirty="0">
                <a:solidFill>
                  <a:srgbClr val="4FB8C1"/>
                </a:solidFill>
              </a:rPr>
              <a:t>Alternatif Akımda Güç Hesabı</a:t>
            </a:r>
            <a:r>
              <a:rPr lang="tr-TR" b="1" dirty="0">
                <a:solidFill>
                  <a:srgbClr val="4FB8C1"/>
                </a:solidFill>
              </a:rPr>
              <a:t> </a:t>
            </a:r>
          </a:p>
        </p:txBody>
      </p:sp>
      <p:sp>
        <p:nvSpPr>
          <p:cNvPr id="3" name="İçerik Yer Tutucusu 2">
            <a:extLst>
              <a:ext uri="{FF2B5EF4-FFF2-40B4-BE49-F238E27FC236}">
                <a16:creationId xmlns:a16="http://schemas.microsoft.com/office/drawing/2014/main" id="{3C7CA9AD-2BC6-41BB-B11F-80BF3F00F5EB}"/>
              </a:ext>
            </a:extLst>
          </p:cNvPr>
          <p:cNvSpPr>
            <a:spLocks noGrp="1"/>
          </p:cNvSpPr>
          <p:nvPr>
            <p:ph idx="1"/>
          </p:nvPr>
        </p:nvSpPr>
        <p:spPr>
          <a:xfrm>
            <a:off x="561975" y="1600200"/>
            <a:ext cx="6710363" cy="4782645"/>
          </a:xfrm>
        </p:spPr>
        <p:txBody>
          <a:bodyPr vert="horz" lIns="91440" tIns="45720" rIns="91440" bIns="45720" rtlCol="0" anchor="t">
            <a:normAutofit/>
          </a:bodyPr>
          <a:lstStyle/>
          <a:p>
            <a:pPr>
              <a:buNone/>
            </a:pPr>
            <a:r>
              <a:rPr lang="tr-TR" sz="2400" b="1" u="sng" dirty="0"/>
              <a:t>Güç üçgeni :</a:t>
            </a:r>
          </a:p>
          <a:p>
            <a:pPr marL="0" indent="0">
              <a:buNone/>
            </a:pPr>
            <a:r>
              <a:rPr lang="tr-TR" b="1" dirty="0"/>
              <a:t>     Şimdiye kadar gösterilenlerden de anlaşıldığı gibi ,görünür güç, </a:t>
            </a:r>
            <a:r>
              <a:rPr lang="tr-TR" b="1" dirty="0" err="1"/>
              <a:t>aktüf</a:t>
            </a:r>
            <a:r>
              <a:rPr lang="tr-TR" b="1" dirty="0"/>
              <a:t> güç, ve reaktif güçler </a:t>
            </a:r>
            <a:r>
              <a:rPr lang="tr-TR" b="1" dirty="0" err="1"/>
              <a:t>fazör</a:t>
            </a:r>
            <a:r>
              <a:rPr lang="tr-TR" b="1" dirty="0"/>
              <a:t> bir GÜÇ ÜÇGENİ  oluştururlar. Bu karmaşık güç üçgeni olarak ifade edilir.</a:t>
            </a:r>
          </a:p>
          <a:p>
            <a:pPr>
              <a:buClr>
                <a:srgbClr val="8AD0D6"/>
              </a:buClr>
            </a:pPr>
            <a:endParaRPr lang="tr-TR" b="1" dirty="0"/>
          </a:p>
          <a:p>
            <a:pPr>
              <a:buClr>
                <a:srgbClr val="8AD0D6"/>
              </a:buClr>
            </a:pPr>
            <a:endParaRPr lang="tr-TR" b="1" dirty="0"/>
          </a:p>
          <a:p>
            <a:pPr>
              <a:buClr>
                <a:srgbClr val="8AD0D6"/>
              </a:buClr>
            </a:pPr>
            <a:r>
              <a:rPr lang="tr-TR" b="1" err="1"/>
              <a:t>Omik</a:t>
            </a:r>
            <a:r>
              <a:rPr lang="tr-TR" b="1" dirty="0"/>
              <a:t> yüklerde:</a:t>
            </a:r>
          </a:p>
          <a:p>
            <a:pPr marL="0" indent="0">
              <a:buClr>
                <a:srgbClr val="8AD0D6"/>
              </a:buClr>
              <a:buNone/>
            </a:pPr>
            <a:r>
              <a:rPr lang="tr-TR" b="1" dirty="0"/>
              <a:t>     Saf </a:t>
            </a:r>
            <a:r>
              <a:rPr lang="tr-TR" b="1" dirty="0" err="1"/>
              <a:t>omik</a:t>
            </a:r>
            <a:r>
              <a:rPr lang="tr-TR" b="1" dirty="0"/>
              <a:t> yükler R elemanlarından oluşur .Akımla gerilim aynı fazdadır. </a:t>
            </a:r>
            <a:r>
              <a:rPr lang="tr-TR" b="1" err="1"/>
              <a:t>Omik</a:t>
            </a:r>
            <a:r>
              <a:rPr lang="tr-TR" b="1" dirty="0"/>
              <a:t> yüklerde sadece aktif güç P harcanır . Reaktif güç sıfırdır (Q=0) . Aktif güç değeri S görünür güce eşittir (P=S).</a:t>
            </a:r>
          </a:p>
        </p:txBody>
      </p:sp>
      <p:pic>
        <p:nvPicPr>
          <p:cNvPr id="4" name="Resim 4">
            <a:extLst>
              <a:ext uri="{FF2B5EF4-FFF2-40B4-BE49-F238E27FC236}">
                <a16:creationId xmlns:a16="http://schemas.microsoft.com/office/drawing/2014/main" id="{4A7E5027-8725-4976-A3AD-EC41AD1FEEB7}"/>
              </a:ext>
            </a:extLst>
          </p:cNvPr>
          <p:cNvPicPr>
            <a:picLocks noChangeAspect="1"/>
          </p:cNvPicPr>
          <p:nvPr/>
        </p:nvPicPr>
        <p:blipFill>
          <a:blip r:embed="rId2"/>
          <a:stretch>
            <a:fillRect/>
          </a:stretch>
        </p:blipFill>
        <p:spPr>
          <a:xfrm>
            <a:off x="1952625" y="3514725"/>
            <a:ext cx="3235325" cy="684025"/>
          </a:xfrm>
          <a:prstGeom prst="rect">
            <a:avLst/>
          </a:prstGeom>
        </p:spPr>
      </p:pic>
      <p:pic>
        <p:nvPicPr>
          <p:cNvPr id="6" name="Resim 2">
            <a:extLst>
              <a:ext uri="{FF2B5EF4-FFF2-40B4-BE49-F238E27FC236}">
                <a16:creationId xmlns:a16="http://schemas.microsoft.com/office/drawing/2014/main" id="{21BF432A-BEC2-4770-AA98-38707F9CF7EE}"/>
              </a:ext>
            </a:extLst>
          </p:cNvPr>
          <p:cNvPicPr>
            <a:picLocks noChangeAspect="1"/>
          </p:cNvPicPr>
          <p:nvPr/>
        </p:nvPicPr>
        <p:blipFill>
          <a:blip r:embed="rId3"/>
          <a:stretch>
            <a:fillRect/>
          </a:stretch>
        </p:blipFill>
        <p:spPr>
          <a:xfrm>
            <a:off x="0" y="0"/>
            <a:ext cx="1000125" cy="1000125"/>
          </a:xfrm>
          <a:prstGeom prst="rect">
            <a:avLst/>
          </a:prstGeom>
        </p:spPr>
      </p:pic>
      <p:pic>
        <p:nvPicPr>
          <p:cNvPr id="8" name="Resim 6">
            <a:extLst>
              <a:ext uri="{FF2B5EF4-FFF2-40B4-BE49-F238E27FC236}">
                <a16:creationId xmlns:a16="http://schemas.microsoft.com/office/drawing/2014/main" id="{A8EAB042-ABF2-480C-9A33-8B6123F83FE1}"/>
              </a:ext>
            </a:extLst>
          </p:cNvPr>
          <p:cNvPicPr>
            <a:picLocks noChangeAspect="1"/>
          </p:cNvPicPr>
          <p:nvPr/>
        </p:nvPicPr>
        <p:blipFill>
          <a:blip r:embed="rId4"/>
          <a:stretch>
            <a:fillRect/>
          </a:stretch>
        </p:blipFill>
        <p:spPr>
          <a:xfrm>
            <a:off x="8137584" y="0"/>
            <a:ext cx="1009650" cy="1000125"/>
          </a:xfrm>
          <a:prstGeom prst="rect">
            <a:avLst/>
          </a:prstGeom>
        </p:spPr>
      </p:pic>
    </p:spTree>
    <p:extLst>
      <p:ext uri="{BB962C8B-B14F-4D97-AF65-F5344CB8AC3E}">
        <p14:creationId xmlns:p14="http://schemas.microsoft.com/office/powerpoint/2010/main" val="324629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6B0470B-944A-471B-B72F-92FA46F6B706}"/>
              </a:ext>
            </a:extLst>
          </p:cNvPr>
          <p:cNvSpPr>
            <a:spLocks noGrp="1"/>
          </p:cNvSpPr>
          <p:nvPr>
            <p:ph type="title"/>
          </p:nvPr>
        </p:nvSpPr>
        <p:spPr>
          <a:xfrm>
            <a:off x="760304" y="774265"/>
            <a:ext cx="8303364" cy="1400175"/>
          </a:xfrm>
        </p:spPr>
        <p:txBody>
          <a:bodyPr/>
          <a:lstStyle/>
          <a:p>
            <a:r>
              <a:rPr lang="tr-TR" sz="4000" b="1" u="sng" dirty="0">
                <a:solidFill>
                  <a:srgbClr val="4FB8C1"/>
                </a:solidFill>
              </a:rPr>
              <a:t>Alternatif Akımda Güç Hesabı</a:t>
            </a:r>
            <a:r>
              <a:rPr lang="tr-TR" sz="4000" b="1" dirty="0">
                <a:solidFill>
                  <a:srgbClr val="4FB8C1"/>
                </a:solidFill>
              </a:rPr>
              <a:t> </a:t>
            </a:r>
          </a:p>
        </p:txBody>
      </p:sp>
      <p:sp>
        <p:nvSpPr>
          <p:cNvPr id="3" name="İçerik Yer Tutucusu 2">
            <a:extLst>
              <a:ext uri="{FF2B5EF4-FFF2-40B4-BE49-F238E27FC236}">
                <a16:creationId xmlns:a16="http://schemas.microsoft.com/office/drawing/2014/main" id="{41FFF612-1A9C-45A4-BE10-64BE532CB5C8}"/>
              </a:ext>
            </a:extLst>
          </p:cNvPr>
          <p:cNvSpPr>
            <a:spLocks noGrp="1"/>
          </p:cNvSpPr>
          <p:nvPr>
            <p:ph idx="1"/>
          </p:nvPr>
        </p:nvSpPr>
        <p:spPr>
          <a:xfrm>
            <a:off x="333375" y="1676400"/>
            <a:ext cx="6709906" cy="4195481"/>
          </a:xfrm>
        </p:spPr>
        <p:txBody>
          <a:bodyPr vert="horz" lIns="91440" tIns="45720" rIns="91440" bIns="45720" rtlCol="0" anchor="t">
            <a:normAutofit/>
          </a:bodyPr>
          <a:lstStyle/>
          <a:p>
            <a:r>
              <a:rPr lang="tr-TR" b="1" dirty="0" err="1"/>
              <a:t>Endüktif</a:t>
            </a:r>
            <a:r>
              <a:rPr lang="tr-TR" b="1" dirty="0"/>
              <a:t> yüklü devrelerde:</a:t>
            </a:r>
          </a:p>
          <a:p>
            <a:pPr marL="0" indent="0">
              <a:buClr>
                <a:srgbClr val="8AD0D6"/>
              </a:buClr>
              <a:buNone/>
            </a:pPr>
            <a:r>
              <a:rPr lang="tr-TR" b="1" dirty="0"/>
              <a:t>  Akım gerilimden geri fazda olup , geri güç katsayılı devreler olarak ifade edilir.</a:t>
            </a:r>
          </a:p>
          <a:p>
            <a:pPr marL="0" indent="0">
              <a:buNone/>
            </a:pPr>
            <a:endParaRPr lang="tr-TR" b="1" dirty="0"/>
          </a:p>
          <a:p>
            <a:pPr marL="0" indent="0">
              <a:buNone/>
            </a:pPr>
            <a:endParaRPr lang="tr-TR" b="1" dirty="0"/>
          </a:p>
          <a:p>
            <a:pPr marL="0" indent="0">
              <a:buNone/>
            </a:pPr>
            <a:endParaRPr lang="tr-TR" b="1" dirty="0"/>
          </a:p>
          <a:p>
            <a:pPr marL="0" indent="0">
              <a:buNone/>
            </a:pPr>
            <a:r>
              <a:rPr lang="tr-TR" b="1" dirty="0" err="1"/>
              <a:t>Kapasitif</a:t>
            </a:r>
            <a:r>
              <a:rPr lang="tr-TR" b="1" dirty="0"/>
              <a:t> yüklü devrelerde :</a:t>
            </a:r>
          </a:p>
          <a:p>
            <a:pPr marL="0" indent="0">
              <a:buNone/>
            </a:pPr>
            <a:r>
              <a:rPr lang="tr-TR" b="1" dirty="0"/>
              <a:t>Akım gerilimden ileri fazda olup , ileri güç katsayılı devreler olarak ifade edilir. </a:t>
            </a:r>
          </a:p>
          <a:p>
            <a:pPr marL="0" indent="0">
              <a:buNone/>
            </a:pPr>
            <a:endParaRPr lang="tr-TR" b="1" dirty="0"/>
          </a:p>
        </p:txBody>
      </p:sp>
      <p:pic>
        <p:nvPicPr>
          <p:cNvPr id="4" name="Resim 4" descr="nesne, saat, kol saati içeren bir resim&#10;&#10;Çok yüksek güvenilirlikle oluşturulmuş açıklama">
            <a:extLst>
              <a:ext uri="{FF2B5EF4-FFF2-40B4-BE49-F238E27FC236}">
                <a16:creationId xmlns:a16="http://schemas.microsoft.com/office/drawing/2014/main" id="{99FE2633-76D8-41F2-B7E3-C6112F9BC746}"/>
              </a:ext>
            </a:extLst>
          </p:cNvPr>
          <p:cNvPicPr>
            <a:picLocks noChangeAspect="1"/>
          </p:cNvPicPr>
          <p:nvPr/>
        </p:nvPicPr>
        <p:blipFill>
          <a:blip r:embed="rId2"/>
          <a:stretch>
            <a:fillRect/>
          </a:stretch>
        </p:blipFill>
        <p:spPr>
          <a:xfrm>
            <a:off x="428625" y="2901315"/>
            <a:ext cx="5564187" cy="1148166"/>
          </a:xfrm>
          <a:prstGeom prst="rect">
            <a:avLst/>
          </a:prstGeom>
        </p:spPr>
      </p:pic>
      <p:pic>
        <p:nvPicPr>
          <p:cNvPr id="6" name="Resim 6" descr="nesne, kol saati içeren bir resim&#10;&#10;Çok yüksek güvenilirlikle oluşturulmuş açıklama">
            <a:extLst>
              <a:ext uri="{FF2B5EF4-FFF2-40B4-BE49-F238E27FC236}">
                <a16:creationId xmlns:a16="http://schemas.microsoft.com/office/drawing/2014/main" id="{BA031EAB-85C5-46B9-9F3F-849EC32FC46C}"/>
              </a:ext>
            </a:extLst>
          </p:cNvPr>
          <p:cNvPicPr>
            <a:picLocks noChangeAspect="1"/>
          </p:cNvPicPr>
          <p:nvPr/>
        </p:nvPicPr>
        <p:blipFill>
          <a:blip r:embed="rId3"/>
          <a:stretch>
            <a:fillRect/>
          </a:stretch>
        </p:blipFill>
        <p:spPr>
          <a:xfrm>
            <a:off x="465138" y="5401267"/>
            <a:ext cx="5602287" cy="1196383"/>
          </a:xfrm>
          <a:prstGeom prst="rect">
            <a:avLst/>
          </a:prstGeom>
        </p:spPr>
      </p:pic>
      <p:pic>
        <p:nvPicPr>
          <p:cNvPr id="5" name="Resim 2">
            <a:extLst>
              <a:ext uri="{FF2B5EF4-FFF2-40B4-BE49-F238E27FC236}">
                <a16:creationId xmlns:a16="http://schemas.microsoft.com/office/drawing/2014/main" id="{1DC47907-3A77-4646-B4AB-190F30538982}"/>
              </a:ext>
            </a:extLst>
          </p:cNvPr>
          <p:cNvPicPr>
            <a:picLocks noChangeAspect="1"/>
          </p:cNvPicPr>
          <p:nvPr/>
        </p:nvPicPr>
        <p:blipFill>
          <a:blip r:embed="rId4"/>
          <a:stretch>
            <a:fillRect/>
          </a:stretch>
        </p:blipFill>
        <p:spPr>
          <a:xfrm>
            <a:off x="0" y="0"/>
            <a:ext cx="1000125" cy="1000125"/>
          </a:xfrm>
          <a:prstGeom prst="rect">
            <a:avLst/>
          </a:prstGeom>
        </p:spPr>
      </p:pic>
      <p:pic>
        <p:nvPicPr>
          <p:cNvPr id="9" name="Resim 6">
            <a:extLst>
              <a:ext uri="{FF2B5EF4-FFF2-40B4-BE49-F238E27FC236}">
                <a16:creationId xmlns:a16="http://schemas.microsoft.com/office/drawing/2014/main" id="{9EB0D9C2-C606-4B07-845F-C774C492F530}"/>
              </a:ext>
            </a:extLst>
          </p:cNvPr>
          <p:cNvPicPr>
            <a:picLocks noChangeAspect="1"/>
          </p:cNvPicPr>
          <p:nvPr/>
        </p:nvPicPr>
        <p:blipFill>
          <a:blip r:embed="rId5"/>
          <a:stretch>
            <a:fillRect/>
          </a:stretch>
        </p:blipFill>
        <p:spPr>
          <a:xfrm>
            <a:off x="8137584" y="0"/>
            <a:ext cx="1009650" cy="1000125"/>
          </a:xfrm>
          <a:prstGeom prst="rect">
            <a:avLst/>
          </a:prstGeom>
        </p:spPr>
      </p:pic>
    </p:spTree>
    <p:extLst>
      <p:ext uri="{BB962C8B-B14F-4D97-AF65-F5344CB8AC3E}">
        <p14:creationId xmlns:p14="http://schemas.microsoft.com/office/powerpoint/2010/main" val="1152960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0860B2C-2BBF-4E3D-9FBC-E78EC82F80CB}"/>
              </a:ext>
            </a:extLst>
          </p:cNvPr>
          <p:cNvSpPr>
            <a:spLocks noGrp="1"/>
          </p:cNvSpPr>
          <p:nvPr>
            <p:ph type="title"/>
          </p:nvPr>
        </p:nvSpPr>
        <p:spPr>
          <a:xfrm>
            <a:off x="571500" y="998951"/>
            <a:ext cx="8132978" cy="1400175"/>
          </a:xfrm>
        </p:spPr>
        <p:txBody>
          <a:bodyPr/>
          <a:lstStyle/>
          <a:p>
            <a:r>
              <a:rPr lang="tr-TR" b="1" u="sng" dirty="0">
                <a:solidFill>
                  <a:srgbClr val="4FB8C1"/>
                </a:solidFill>
              </a:rPr>
              <a:t>Alternatif Akımda Güç Hesabı</a:t>
            </a:r>
          </a:p>
        </p:txBody>
      </p:sp>
      <p:sp>
        <p:nvSpPr>
          <p:cNvPr id="3" name="İçerik Yer Tutucusu 2">
            <a:extLst>
              <a:ext uri="{FF2B5EF4-FFF2-40B4-BE49-F238E27FC236}">
                <a16:creationId xmlns:a16="http://schemas.microsoft.com/office/drawing/2014/main" id="{DC141FA2-9752-42F1-AC7E-BA81DECDD9CB}"/>
              </a:ext>
            </a:extLst>
          </p:cNvPr>
          <p:cNvSpPr>
            <a:spLocks noGrp="1"/>
          </p:cNvSpPr>
          <p:nvPr>
            <p:ph idx="1"/>
          </p:nvPr>
        </p:nvSpPr>
        <p:spPr>
          <a:xfrm>
            <a:off x="571500" y="1847850"/>
            <a:ext cx="6709906" cy="4195481"/>
          </a:xfrm>
        </p:spPr>
        <p:txBody>
          <a:bodyPr vert="horz" lIns="91440" tIns="45720" rIns="91440" bIns="45720" rtlCol="0" anchor="t">
            <a:normAutofit/>
          </a:bodyPr>
          <a:lstStyle/>
          <a:p>
            <a:r>
              <a:rPr lang="tr-TR" b="1" dirty="0"/>
              <a:t>    S görünür gücü V∠θ</a:t>
            </a:r>
            <a:r>
              <a:rPr lang="tr-TR" sz="1400" b="1" dirty="0"/>
              <a:t>1  </a:t>
            </a:r>
            <a:r>
              <a:rPr lang="tr-TR" b="1" dirty="0"/>
              <a:t>ve I∠θ</a:t>
            </a:r>
            <a:r>
              <a:rPr lang="tr-TR" sz="1400" b="1" dirty="0"/>
              <a:t>2  </a:t>
            </a:r>
            <a:r>
              <a:rPr lang="tr-TR" b="1" dirty="0"/>
              <a:t>değerlerine göre hesaplanırken , çarpım sonucu S ∠θ ' </a:t>
            </a:r>
            <a:r>
              <a:rPr lang="tr-TR" b="1" dirty="0" err="1"/>
              <a:t>daki</a:t>
            </a:r>
            <a:r>
              <a:rPr lang="tr-TR" b="1" dirty="0"/>
              <a:t>  θ açısı V ile I  arasındaki açı olmalıdır . ( θ = θ</a:t>
            </a:r>
            <a:r>
              <a:rPr lang="tr-TR" sz="1400" b="1" dirty="0"/>
              <a:t>1</a:t>
            </a:r>
            <a:r>
              <a:rPr lang="tr-TR" b="1" dirty="0"/>
              <a:t>−θ</a:t>
            </a:r>
            <a:r>
              <a:rPr lang="tr-TR" sz="1400" b="1" dirty="0"/>
              <a:t>2</a:t>
            </a:r>
            <a:r>
              <a:rPr lang="tr-TR" b="1" dirty="0"/>
              <a:t> ). Oysa kutupsal karmaşık sayı çarpımında açılar toplanması gerektiğinden bu sonuç açısı fark açıyı vermeyecektir. Bu nedenle işlem sonu açısının fark açıyla anlamsal uyumu için I akımının işlemde eşleniği alınır. Yani;</a:t>
            </a:r>
          </a:p>
        </p:txBody>
      </p:sp>
      <p:pic>
        <p:nvPicPr>
          <p:cNvPr id="4" name="Resim 4">
            <a:extLst>
              <a:ext uri="{FF2B5EF4-FFF2-40B4-BE49-F238E27FC236}">
                <a16:creationId xmlns:a16="http://schemas.microsoft.com/office/drawing/2014/main" id="{0EAA6D84-1159-4923-9A22-AC2169FB5D50}"/>
              </a:ext>
            </a:extLst>
          </p:cNvPr>
          <p:cNvPicPr>
            <a:picLocks noChangeAspect="1"/>
          </p:cNvPicPr>
          <p:nvPr/>
        </p:nvPicPr>
        <p:blipFill>
          <a:blip r:embed="rId2"/>
          <a:stretch>
            <a:fillRect/>
          </a:stretch>
        </p:blipFill>
        <p:spPr>
          <a:xfrm>
            <a:off x="762000" y="4667250"/>
            <a:ext cx="6983413" cy="2088284"/>
          </a:xfrm>
          <a:prstGeom prst="rect">
            <a:avLst/>
          </a:prstGeom>
        </p:spPr>
      </p:pic>
      <p:pic>
        <p:nvPicPr>
          <p:cNvPr id="6" name="Resim 2">
            <a:extLst>
              <a:ext uri="{FF2B5EF4-FFF2-40B4-BE49-F238E27FC236}">
                <a16:creationId xmlns:a16="http://schemas.microsoft.com/office/drawing/2014/main" id="{F15C9037-D8FC-4848-ACE1-B8B9BD83F825}"/>
              </a:ext>
            </a:extLst>
          </p:cNvPr>
          <p:cNvPicPr>
            <a:picLocks noChangeAspect="1"/>
          </p:cNvPicPr>
          <p:nvPr/>
        </p:nvPicPr>
        <p:blipFill>
          <a:blip r:embed="rId3"/>
          <a:stretch>
            <a:fillRect/>
          </a:stretch>
        </p:blipFill>
        <p:spPr>
          <a:xfrm>
            <a:off x="0" y="0"/>
            <a:ext cx="1000125" cy="1000125"/>
          </a:xfrm>
          <a:prstGeom prst="rect">
            <a:avLst/>
          </a:prstGeom>
        </p:spPr>
      </p:pic>
      <p:pic>
        <p:nvPicPr>
          <p:cNvPr id="8" name="Resim 6">
            <a:extLst>
              <a:ext uri="{FF2B5EF4-FFF2-40B4-BE49-F238E27FC236}">
                <a16:creationId xmlns:a16="http://schemas.microsoft.com/office/drawing/2014/main" id="{F7C30F1D-F35F-4997-BED8-0D7FC1DDA10F}"/>
              </a:ext>
            </a:extLst>
          </p:cNvPr>
          <p:cNvPicPr>
            <a:picLocks noChangeAspect="1"/>
          </p:cNvPicPr>
          <p:nvPr/>
        </p:nvPicPr>
        <p:blipFill>
          <a:blip r:embed="rId4"/>
          <a:stretch>
            <a:fillRect/>
          </a:stretch>
        </p:blipFill>
        <p:spPr>
          <a:xfrm>
            <a:off x="8137584" y="0"/>
            <a:ext cx="1009650" cy="1000125"/>
          </a:xfrm>
          <a:prstGeom prst="rect">
            <a:avLst/>
          </a:prstGeom>
        </p:spPr>
      </p:pic>
    </p:spTree>
    <p:extLst>
      <p:ext uri="{BB962C8B-B14F-4D97-AF65-F5344CB8AC3E}">
        <p14:creationId xmlns:p14="http://schemas.microsoft.com/office/powerpoint/2010/main" val="1618173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D511D8A-170B-4D0F-9D62-143C990EA823}"/>
              </a:ext>
            </a:extLst>
          </p:cNvPr>
          <p:cNvSpPr>
            <a:spLocks noGrp="1"/>
          </p:cNvSpPr>
          <p:nvPr>
            <p:ph type="title"/>
          </p:nvPr>
        </p:nvSpPr>
        <p:spPr>
          <a:xfrm>
            <a:off x="656421" y="609014"/>
            <a:ext cx="8637875" cy="1400175"/>
          </a:xfrm>
        </p:spPr>
        <p:txBody>
          <a:bodyPr/>
          <a:lstStyle/>
          <a:p>
            <a:r>
              <a:rPr lang="tr-TR" b="1" u="sng" dirty="0">
                <a:solidFill>
                  <a:srgbClr val="4FB8C1"/>
                </a:solidFill>
              </a:rPr>
              <a:t>Alternatif Akımda Güç Hesabı</a:t>
            </a:r>
            <a:r>
              <a:rPr lang="tr-TR" b="1" dirty="0">
                <a:solidFill>
                  <a:srgbClr val="4FB8C1"/>
                </a:solidFill>
              </a:rPr>
              <a:t> </a:t>
            </a:r>
          </a:p>
        </p:txBody>
      </p:sp>
      <p:sp>
        <p:nvSpPr>
          <p:cNvPr id="3" name="İçerik Yer Tutucusu 2">
            <a:extLst>
              <a:ext uri="{FF2B5EF4-FFF2-40B4-BE49-F238E27FC236}">
                <a16:creationId xmlns:a16="http://schemas.microsoft.com/office/drawing/2014/main" id="{2ED7D5D4-00A9-4A49-9D5B-50CDE05A00BD}"/>
              </a:ext>
            </a:extLst>
          </p:cNvPr>
          <p:cNvSpPr>
            <a:spLocks noGrp="1"/>
          </p:cNvSpPr>
          <p:nvPr>
            <p:ph idx="1"/>
          </p:nvPr>
        </p:nvSpPr>
        <p:spPr>
          <a:xfrm>
            <a:off x="303365" y="1376135"/>
            <a:ext cx="7259638" cy="5141774"/>
          </a:xfrm>
        </p:spPr>
        <p:txBody>
          <a:bodyPr vert="horz" lIns="91440" tIns="45720" rIns="91440" bIns="45720" rtlCol="0" anchor="t">
            <a:normAutofit fontScale="92500" lnSpcReduction="10000"/>
          </a:bodyPr>
          <a:lstStyle/>
          <a:p>
            <a:r>
              <a:rPr lang="tr-TR" b="1" dirty="0" err="1"/>
              <a:t>Ac</a:t>
            </a:r>
            <a:r>
              <a:rPr lang="tr-TR" b="1" dirty="0"/>
              <a:t>' de genel anlamda güç ifadelerinin büyüklükleri aşağıda şekillerle hesaplanır.</a:t>
            </a:r>
          </a:p>
          <a:p>
            <a:pPr>
              <a:buClr>
                <a:srgbClr val="8AD0D6"/>
              </a:buClr>
            </a:pPr>
            <a:endParaRPr lang="tr-TR" b="1" dirty="0"/>
          </a:p>
          <a:p>
            <a:pPr>
              <a:buClr>
                <a:srgbClr val="8AD0D6"/>
              </a:buClr>
            </a:pPr>
            <a:endParaRPr lang="tr-TR" b="1" dirty="0"/>
          </a:p>
          <a:p>
            <a:pPr>
              <a:buClr>
                <a:srgbClr val="8AD0D6"/>
              </a:buClr>
            </a:pPr>
            <a:endParaRPr lang="tr-TR" b="1" dirty="0"/>
          </a:p>
          <a:p>
            <a:pPr>
              <a:buClr>
                <a:srgbClr val="8AD0D6"/>
              </a:buClr>
            </a:pPr>
            <a:endParaRPr lang="tr-TR" b="1" dirty="0"/>
          </a:p>
          <a:p>
            <a:pPr>
              <a:buClr>
                <a:srgbClr val="8AD0D6"/>
              </a:buClr>
            </a:pPr>
            <a:endParaRPr lang="tr-TR" b="1" dirty="0"/>
          </a:p>
          <a:p>
            <a:pPr>
              <a:buNone/>
            </a:pPr>
            <a:r>
              <a:rPr lang="tr-TR" b="1" dirty="0"/>
              <a:t>R, L ve C elemanlarından oluşan herhangi bir devrede, P güçleri R elemanları üzerinde, Q güçleri L ve C elemanları üzerinde harcanır. Her elemanın bireysel aktif veya reaktif güçleri hesaplandıktan sonra, sistem güçleri için aynı tipteki güçler kendi aralarında cebirsel olarak toplanabilir. Reaktif güçler için L’lerde harcanan güçler C’lerde harcanan güçlerden çıkarılarak j ‘</a:t>
            </a:r>
            <a:r>
              <a:rPr lang="tr-TR" b="1" dirty="0" err="1"/>
              <a:t>li</a:t>
            </a:r>
            <a:r>
              <a:rPr lang="tr-TR" b="1" dirty="0"/>
              <a:t> sanal terim ile </a:t>
            </a:r>
            <a:r>
              <a:rPr lang="tr-TR" b="1" dirty="0" err="1"/>
              <a:t>ifadelendirilir</a:t>
            </a:r>
            <a:r>
              <a:rPr lang="tr-TR" b="1" dirty="0"/>
              <a:t>. Yani, </a:t>
            </a:r>
          </a:p>
        </p:txBody>
      </p:sp>
      <p:pic>
        <p:nvPicPr>
          <p:cNvPr id="4" name="Resim 4">
            <a:extLst>
              <a:ext uri="{FF2B5EF4-FFF2-40B4-BE49-F238E27FC236}">
                <a16:creationId xmlns:a16="http://schemas.microsoft.com/office/drawing/2014/main" id="{85D9E710-7DBA-42F9-9AB8-45A23CA1005B}"/>
              </a:ext>
            </a:extLst>
          </p:cNvPr>
          <p:cNvPicPr>
            <a:picLocks noChangeAspect="1"/>
          </p:cNvPicPr>
          <p:nvPr/>
        </p:nvPicPr>
        <p:blipFill>
          <a:blip r:embed="rId2"/>
          <a:stretch>
            <a:fillRect/>
          </a:stretch>
        </p:blipFill>
        <p:spPr>
          <a:xfrm>
            <a:off x="531160" y="2080625"/>
            <a:ext cx="6490302" cy="1651000"/>
          </a:xfrm>
          <a:prstGeom prst="rect">
            <a:avLst/>
          </a:prstGeom>
        </p:spPr>
      </p:pic>
      <p:pic>
        <p:nvPicPr>
          <p:cNvPr id="6" name="Resim 6" descr="nesne, anten içeren bir resim&#10;&#10;Çok yüksek güvenilirlikle oluşturulmuş açıklama">
            <a:extLst>
              <a:ext uri="{FF2B5EF4-FFF2-40B4-BE49-F238E27FC236}">
                <a16:creationId xmlns:a16="http://schemas.microsoft.com/office/drawing/2014/main" id="{6642DD33-CAFE-4637-9410-7E7FC9571998}"/>
              </a:ext>
            </a:extLst>
          </p:cNvPr>
          <p:cNvPicPr>
            <a:picLocks noChangeAspect="1"/>
          </p:cNvPicPr>
          <p:nvPr/>
        </p:nvPicPr>
        <p:blipFill>
          <a:blip r:embed="rId3"/>
          <a:stretch>
            <a:fillRect/>
          </a:stretch>
        </p:blipFill>
        <p:spPr>
          <a:xfrm>
            <a:off x="1391908" y="6096180"/>
            <a:ext cx="5337175" cy="722835"/>
          </a:xfrm>
          <a:prstGeom prst="rect">
            <a:avLst/>
          </a:prstGeom>
        </p:spPr>
      </p:pic>
      <p:pic>
        <p:nvPicPr>
          <p:cNvPr id="5" name="Resim 2">
            <a:extLst>
              <a:ext uri="{FF2B5EF4-FFF2-40B4-BE49-F238E27FC236}">
                <a16:creationId xmlns:a16="http://schemas.microsoft.com/office/drawing/2014/main" id="{2D4C7097-3713-492E-BF5A-D4ED76332B6A}"/>
              </a:ext>
            </a:extLst>
          </p:cNvPr>
          <p:cNvPicPr>
            <a:picLocks noChangeAspect="1"/>
          </p:cNvPicPr>
          <p:nvPr/>
        </p:nvPicPr>
        <p:blipFill>
          <a:blip r:embed="rId4"/>
          <a:stretch>
            <a:fillRect/>
          </a:stretch>
        </p:blipFill>
        <p:spPr>
          <a:xfrm>
            <a:off x="0" y="0"/>
            <a:ext cx="1000125" cy="1000125"/>
          </a:xfrm>
          <a:prstGeom prst="rect">
            <a:avLst/>
          </a:prstGeom>
        </p:spPr>
      </p:pic>
      <p:pic>
        <p:nvPicPr>
          <p:cNvPr id="9" name="Resim 6">
            <a:extLst>
              <a:ext uri="{FF2B5EF4-FFF2-40B4-BE49-F238E27FC236}">
                <a16:creationId xmlns:a16="http://schemas.microsoft.com/office/drawing/2014/main" id="{2F9C724E-AF07-4A95-A785-E3BC50859C43}"/>
              </a:ext>
            </a:extLst>
          </p:cNvPr>
          <p:cNvPicPr>
            <a:picLocks noChangeAspect="1"/>
          </p:cNvPicPr>
          <p:nvPr/>
        </p:nvPicPr>
        <p:blipFill>
          <a:blip r:embed="rId5"/>
          <a:stretch>
            <a:fillRect/>
          </a:stretch>
        </p:blipFill>
        <p:spPr>
          <a:xfrm>
            <a:off x="8137584" y="0"/>
            <a:ext cx="1009650" cy="1000125"/>
          </a:xfrm>
          <a:prstGeom prst="rect">
            <a:avLst/>
          </a:prstGeom>
        </p:spPr>
      </p:pic>
    </p:spTree>
    <p:extLst>
      <p:ext uri="{BB962C8B-B14F-4D97-AF65-F5344CB8AC3E}">
        <p14:creationId xmlns:p14="http://schemas.microsoft.com/office/powerpoint/2010/main" val="1914613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E9EEE31-0A9B-41DB-93DD-086FA11D3C53}"/>
              </a:ext>
            </a:extLst>
          </p:cNvPr>
          <p:cNvSpPr>
            <a:spLocks noGrp="1"/>
          </p:cNvSpPr>
          <p:nvPr>
            <p:ph type="title"/>
          </p:nvPr>
        </p:nvSpPr>
        <p:spPr>
          <a:xfrm>
            <a:off x="676275" y="720769"/>
            <a:ext cx="8283822" cy="1400175"/>
          </a:xfrm>
        </p:spPr>
        <p:txBody>
          <a:bodyPr/>
          <a:lstStyle/>
          <a:p>
            <a:r>
              <a:rPr lang="tr-TR" b="1" u="sng" dirty="0">
                <a:solidFill>
                  <a:srgbClr val="4FB8C1"/>
                </a:solidFill>
              </a:rPr>
              <a:t>Alternatif Akımda Güç Hesabı</a:t>
            </a:r>
            <a:r>
              <a:rPr lang="tr-TR" dirty="0">
                <a:solidFill>
                  <a:srgbClr val="4FB8C1"/>
                </a:solidFill>
              </a:rPr>
              <a:t> </a:t>
            </a:r>
          </a:p>
        </p:txBody>
      </p:sp>
      <p:sp>
        <p:nvSpPr>
          <p:cNvPr id="3" name="İçerik Yer Tutucusu 2">
            <a:extLst>
              <a:ext uri="{FF2B5EF4-FFF2-40B4-BE49-F238E27FC236}">
                <a16:creationId xmlns:a16="http://schemas.microsoft.com/office/drawing/2014/main" id="{0527B9E7-D793-4561-AD03-4AD087A21ADD}"/>
              </a:ext>
            </a:extLst>
          </p:cNvPr>
          <p:cNvSpPr>
            <a:spLocks noGrp="1"/>
          </p:cNvSpPr>
          <p:nvPr>
            <p:ph idx="1"/>
          </p:nvPr>
        </p:nvSpPr>
        <p:spPr>
          <a:xfrm>
            <a:off x="676275" y="1352550"/>
            <a:ext cx="6709906" cy="4195481"/>
          </a:xfrm>
        </p:spPr>
        <p:txBody>
          <a:bodyPr vert="horz" lIns="91440" tIns="45720" rIns="91440" bIns="45720" rtlCol="0" anchor="t">
            <a:normAutofit/>
          </a:bodyPr>
          <a:lstStyle/>
          <a:p>
            <a:r>
              <a:rPr lang="tr-TR" b="1" dirty="0">
                <a:solidFill>
                  <a:srgbClr val="4FB8C1"/>
                </a:solidFill>
              </a:rPr>
              <a:t>Örnek :</a:t>
            </a:r>
          </a:p>
          <a:p>
            <a:pPr marL="0" indent="0">
              <a:buClr>
                <a:srgbClr val="8AD0D6"/>
              </a:buClr>
              <a:buNone/>
            </a:pPr>
            <a:r>
              <a:rPr lang="tr-TR" b="1" dirty="0"/>
              <a:t>Bir devrenin eşdeğer empedansı Z = 3+ j4  </a:t>
            </a:r>
            <a:r>
              <a:rPr lang="tr-TR" b="1" dirty="0" err="1"/>
              <a:t>ohm</a:t>
            </a:r>
            <a:r>
              <a:rPr lang="tr-TR" b="1" dirty="0"/>
              <a:t> ,  V=100 ∠30° '</a:t>
            </a:r>
            <a:r>
              <a:rPr lang="tr-TR" b="1" dirty="0" err="1"/>
              <a:t>dir</a:t>
            </a:r>
            <a:r>
              <a:rPr lang="tr-TR" b="1" dirty="0"/>
              <a:t>. Güç üçgeninin bileşenlerini bulunuz. </a:t>
            </a:r>
          </a:p>
          <a:p>
            <a:r>
              <a:rPr lang="tr-TR" b="1" dirty="0">
                <a:solidFill>
                  <a:srgbClr val="4FB8C1"/>
                </a:solidFill>
              </a:rPr>
              <a:t>Çözüm :</a:t>
            </a:r>
          </a:p>
          <a:p>
            <a:pPr marL="0" indent="0">
              <a:buNone/>
            </a:pPr>
            <a:endParaRPr lang="tr-TR" b="1" dirty="0"/>
          </a:p>
          <a:p>
            <a:pPr marL="0" indent="0">
              <a:buNone/>
            </a:pPr>
            <a:endParaRPr lang="tr-TR" b="1" dirty="0"/>
          </a:p>
        </p:txBody>
      </p:sp>
      <p:pic>
        <p:nvPicPr>
          <p:cNvPr id="4" name="Resim 4">
            <a:extLst>
              <a:ext uri="{FF2B5EF4-FFF2-40B4-BE49-F238E27FC236}">
                <a16:creationId xmlns:a16="http://schemas.microsoft.com/office/drawing/2014/main" id="{2D43A88A-43A2-4642-8739-822C37B9BFB2}"/>
              </a:ext>
            </a:extLst>
          </p:cNvPr>
          <p:cNvPicPr>
            <a:picLocks noChangeAspect="1"/>
          </p:cNvPicPr>
          <p:nvPr/>
        </p:nvPicPr>
        <p:blipFill>
          <a:blip r:embed="rId2"/>
          <a:stretch>
            <a:fillRect/>
          </a:stretch>
        </p:blipFill>
        <p:spPr>
          <a:xfrm>
            <a:off x="676275" y="3476625"/>
            <a:ext cx="5621338" cy="560318"/>
          </a:xfrm>
          <a:prstGeom prst="rect">
            <a:avLst/>
          </a:prstGeom>
        </p:spPr>
      </p:pic>
      <p:pic>
        <p:nvPicPr>
          <p:cNvPr id="6" name="Resim 6">
            <a:extLst>
              <a:ext uri="{FF2B5EF4-FFF2-40B4-BE49-F238E27FC236}">
                <a16:creationId xmlns:a16="http://schemas.microsoft.com/office/drawing/2014/main" id="{338647E6-1857-460D-A9BA-637645AFCCFD}"/>
              </a:ext>
            </a:extLst>
          </p:cNvPr>
          <p:cNvPicPr>
            <a:picLocks noChangeAspect="1"/>
          </p:cNvPicPr>
          <p:nvPr/>
        </p:nvPicPr>
        <p:blipFill>
          <a:blip r:embed="rId3"/>
          <a:stretch>
            <a:fillRect/>
          </a:stretch>
        </p:blipFill>
        <p:spPr>
          <a:xfrm>
            <a:off x="676275" y="4276725"/>
            <a:ext cx="6170613" cy="2209977"/>
          </a:xfrm>
          <a:prstGeom prst="rect">
            <a:avLst/>
          </a:prstGeom>
        </p:spPr>
      </p:pic>
      <p:pic>
        <p:nvPicPr>
          <p:cNvPr id="5" name="Resim 2">
            <a:extLst>
              <a:ext uri="{FF2B5EF4-FFF2-40B4-BE49-F238E27FC236}">
                <a16:creationId xmlns:a16="http://schemas.microsoft.com/office/drawing/2014/main" id="{857C9372-5355-4C90-A08F-00BDCC75F800}"/>
              </a:ext>
            </a:extLst>
          </p:cNvPr>
          <p:cNvPicPr>
            <a:picLocks noChangeAspect="1"/>
          </p:cNvPicPr>
          <p:nvPr/>
        </p:nvPicPr>
        <p:blipFill>
          <a:blip r:embed="rId4"/>
          <a:stretch>
            <a:fillRect/>
          </a:stretch>
        </p:blipFill>
        <p:spPr>
          <a:xfrm>
            <a:off x="0" y="0"/>
            <a:ext cx="1000125" cy="1000125"/>
          </a:xfrm>
          <a:prstGeom prst="rect">
            <a:avLst/>
          </a:prstGeom>
        </p:spPr>
      </p:pic>
      <p:pic>
        <p:nvPicPr>
          <p:cNvPr id="9" name="Resim 6">
            <a:extLst>
              <a:ext uri="{FF2B5EF4-FFF2-40B4-BE49-F238E27FC236}">
                <a16:creationId xmlns:a16="http://schemas.microsoft.com/office/drawing/2014/main" id="{33E25D3B-A2CA-4129-B17B-93B6565DE116}"/>
              </a:ext>
            </a:extLst>
          </p:cNvPr>
          <p:cNvPicPr>
            <a:picLocks noChangeAspect="1"/>
          </p:cNvPicPr>
          <p:nvPr/>
        </p:nvPicPr>
        <p:blipFill>
          <a:blip r:embed="rId5"/>
          <a:stretch>
            <a:fillRect/>
          </a:stretch>
        </p:blipFill>
        <p:spPr>
          <a:xfrm>
            <a:off x="8137584" y="0"/>
            <a:ext cx="1009650" cy="1000125"/>
          </a:xfrm>
          <a:prstGeom prst="rect">
            <a:avLst/>
          </a:prstGeom>
        </p:spPr>
      </p:pic>
    </p:spTree>
    <p:extLst>
      <p:ext uri="{BB962C8B-B14F-4D97-AF65-F5344CB8AC3E}">
        <p14:creationId xmlns:p14="http://schemas.microsoft.com/office/powerpoint/2010/main" val="316381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D6A53D5-43DD-44A2-A40B-07348A25D27E}"/>
              </a:ext>
            </a:extLst>
          </p:cNvPr>
          <p:cNvSpPr>
            <a:spLocks noGrp="1"/>
          </p:cNvSpPr>
          <p:nvPr>
            <p:ph type="title"/>
          </p:nvPr>
        </p:nvSpPr>
        <p:spPr>
          <a:xfrm>
            <a:off x="604340" y="1063082"/>
            <a:ext cx="8151555" cy="1400175"/>
          </a:xfrm>
        </p:spPr>
        <p:txBody>
          <a:bodyPr/>
          <a:lstStyle/>
          <a:p>
            <a:r>
              <a:rPr lang="tr-TR" b="1" u="sng" dirty="0">
                <a:solidFill>
                  <a:srgbClr val="4FB8C1"/>
                </a:solidFill>
              </a:rPr>
              <a:t>Alternatif Akımda Güç Hesabı</a:t>
            </a:r>
            <a:r>
              <a:rPr lang="tr-TR" b="1" dirty="0">
                <a:solidFill>
                  <a:srgbClr val="4FB8C1"/>
                </a:solidFill>
              </a:rPr>
              <a:t> </a:t>
            </a:r>
          </a:p>
        </p:txBody>
      </p:sp>
      <p:pic>
        <p:nvPicPr>
          <p:cNvPr id="4" name="Resim 4" descr="metin içeren bir resim&#10;&#10;Yüksek güvenilirlikle oluşturulmuş açıklama">
            <a:extLst>
              <a:ext uri="{FF2B5EF4-FFF2-40B4-BE49-F238E27FC236}">
                <a16:creationId xmlns:a16="http://schemas.microsoft.com/office/drawing/2014/main" id="{4F1021F4-E7FD-422E-9579-848CE9C96262}"/>
              </a:ext>
            </a:extLst>
          </p:cNvPr>
          <p:cNvPicPr>
            <a:picLocks noGrp="1" noChangeAspect="1"/>
          </p:cNvPicPr>
          <p:nvPr>
            <p:ph idx="1"/>
          </p:nvPr>
        </p:nvPicPr>
        <p:blipFill>
          <a:blip r:embed="rId2"/>
          <a:stretch>
            <a:fillRect/>
          </a:stretch>
        </p:blipFill>
        <p:spPr>
          <a:xfrm>
            <a:off x="721001" y="2257425"/>
            <a:ext cx="6810098" cy="4195762"/>
          </a:xfrm>
          <a:prstGeom prst="rect">
            <a:avLst/>
          </a:prstGeom>
        </p:spPr>
      </p:pic>
      <p:pic>
        <p:nvPicPr>
          <p:cNvPr id="3" name="Resim 2">
            <a:extLst>
              <a:ext uri="{FF2B5EF4-FFF2-40B4-BE49-F238E27FC236}">
                <a16:creationId xmlns:a16="http://schemas.microsoft.com/office/drawing/2014/main" id="{E8DCC574-660B-40D8-AE6B-34BD5219AFA1}"/>
              </a:ext>
            </a:extLst>
          </p:cNvPr>
          <p:cNvPicPr>
            <a:picLocks noChangeAspect="1"/>
          </p:cNvPicPr>
          <p:nvPr/>
        </p:nvPicPr>
        <p:blipFill>
          <a:blip r:embed="rId3"/>
          <a:stretch>
            <a:fillRect/>
          </a:stretch>
        </p:blipFill>
        <p:spPr>
          <a:xfrm>
            <a:off x="0" y="0"/>
            <a:ext cx="1000125" cy="1000125"/>
          </a:xfrm>
          <a:prstGeom prst="rect">
            <a:avLst/>
          </a:prstGeom>
        </p:spPr>
      </p:pic>
      <p:pic>
        <p:nvPicPr>
          <p:cNvPr id="7" name="Resim 6">
            <a:extLst>
              <a:ext uri="{FF2B5EF4-FFF2-40B4-BE49-F238E27FC236}">
                <a16:creationId xmlns:a16="http://schemas.microsoft.com/office/drawing/2014/main" id="{E3B72AB8-F920-4DF8-A9F2-CCB11D9766D2}"/>
              </a:ext>
            </a:extLst>
          </p:cNvPr>
          <p:cNvPicPr>
            <a:picLocks noChangeAspect="1"/>
          </p:cNvPicPr>
          <p:nvPr/>
        </p:nvPicPr>
        <p:blipFill>
          <a:blip r:embed="rId4"/>
          <a:stretch>
            <a:fillRect/>
          </a:stretch>
        </p:blipFill>
        <p:spPr>
          <a:xfrm>
            <a:off x="8137584" y="0"/>
            <a:ext cx="1009650" cy="1000125"/>
          </a:xfrm>
          <a:prstGeom prst="rect">
            <a:avLst/>
          </a:prstGeom>
        </p:spPr>
      </p:pic>
    </p:spTree>
    <p:extLst>
      <p:ext uri="{BB962C8B-B14F-4D97-AF65-F5344CB8AC3E}">
        <p14:creationId xmlns:p14="http://schemas.microsoft.com/office/powerpoint/2010/main" val="2655393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FCD11B5-C025-4988-A44D-62153E168720}"/>
              </a:ext>
            </a:extLst>
          </p:cNvPr>
          <p:cNvSpPr>
            <a:spLocks noGrp="1"/>
          </p:cNvSpPr>
          <p:nvPr>
            <p:ph type="title"/>
          </p:nvPr>
        </p:nvSpPr>
        <p:spPr>
          <a:xfrm>
            <a:off x="657263" y="655986"/>
            <a:ext cx="8037610" cy="1400175"/>
          </a:xfrm>
        </p:spPr>
        <p:txBody>
          <a:bodyPr/>
          <a:lstStyle/>
          <a:p>
            <a:r>
              <a:rPr lang="tr-TR" b="1" u="sng" dirty="0">
                <a:solidFill>
                  <a:srgbClr val="4FB8C1"/>
                </a:solidFill>
              </a:rPr>
              <a:t>Alternatif Akımda Güç Hesabı</a:t>
            </a:r>
            <a:r>
              <a:rPr lang="tr-TR" b="1" dirty="0">
                <a:solidFill>
                  <a:srgbClr val="4FB8C1"/>
                </a:solidFill>
              </a:rPr>
              <a:t> </a:t>
            </a:r>
          </a:p>
        </p:txBody>
      </p:sp>
      <p:sp>
        <p:nvSpPr>
          <p:cNvPr id="3" name="İçerik Yer Tutucusu 2">
            <a:extLst>
              <a:ext uri="{FF2B5EF4-FFF2-40B4-BE49-F238E27FC236}">
                <a16:creationId xmlns:a16="http://schemas.microsoft.com/office/drawing/2014/main" id="{7B6BCA85-368D-41E9-8281-58E073AA5CBE}"/>
              </a:ext>
            </a:extLst>
          </p:cNvPr>
          <p:cNvSpPr>
            <a:spLocks noGrp="1"/>
          </p:cNvSpPr>
          <p:nvPr>
            <p:ph idx="1"/>
          </p:nvPr>
        </p:nvSpPr>
        <p:spPr>
          <a:xfrm>
            <a:off x="254697" y="1353288"/>
            <a:ext cx="8839330" cy="4195481"/>
          </a:xfrm>
        </p:spPr>
        <p:txBody>
          <a:bodyPr vert="horz" lIns="91440" tIns="45720" rIns="91440" bIns="45720" rtlCol="0" anchor="t">
            <a:noAutofit/>
          </a:bodyPr>
          <a:lstStyle/>
          <a:p>
            <a:pPr marL="0" indent="0">
              <a:buNone/>
            </a:pPr>
            <a:r>
              <a:rPr lang="tr-TR" b="1" dirty="0"/>
              <a:t>Güç Katsayısının Düzeltilmesi </a:t>
            </a:r>
          </a:p>
          <a:p>
            <a:pPr marL="0" indent="0">
              <a:buNone/>
            </a:pPr>
            <a:r>
              <a:rPr lang="tr-TR" b="1" dirty="0"/>
              <a:t>Genelde yükler , evler ve endüstride </a:t>
            </a:r>
            <a:r>
              <a:rPr lang="tr-TR" b="1" dirty="0" err="1"/>
              <a:t>endüktif</a:t>
            </a:r>
            <a:r>
              <a:rPr lang="tr-TR" b="1" dirty="0"/>
              <a:t> karakterdedir (motorlar, </a:t>
            </a:r>
            <a:r>
              <a:rPr lang="tr-TR" b="1" dirty="0" err="1"/>
              <a:t>florasan</a:t>
            </a:r>
            <a:r>
              <a:rPr lang="tr-TR" b="1" dirty="0"/>
              <a:t>, şok bobinli lambalar </a:t>
            </a:r>
            <a:r>
              <a:rPr lang="tr-TR" b="1" dirty="0" err="1"/>
              <a:t>vb</a:t>
            </a:r>
            <a:r>
              <a:rPr lang="tr-TR" b="1" dirty="0"/>
              <a:t>). Akım gerilimden geri fazdadır. P aktif gücü, yükün birim zamanda yapabileceği faydalı işin ölçüsüdür. Santrallerden dağıtım hatları ve trafolar bu gücü aktarırlar. Ancak trafolar, faydalı gücü iletirken sabit gerilimle bu işi yaparlar. Güç ölçüsü ise VA’ </a:t>
            </a:r>
            <a:r>
              <a:rPr lang="tr-TR" b="1" dirty="0" err="1"/>
              <a:t>dir</a:t>
            </a:r>
            <a:r>
              <a:rPr lang="tr-TR" b="1" dirty="0"/>
              <a:t>. Sadece </a:t>
            </a:r>
            <a:r>
              <a:rPr lang="tr-TR" b="1" dirty="0" err="1"/>
              <a:t>endüktif</a:t>
            </a:r>
            <a:r>
              <a:rPr lang="tr-TR" b="1" dirty="0"/>
              <a:t> veya </a:t>
            </a:r>
            <a:r>
              <a:rPr lang="tr-TR" b="1" dirty="0" err="1"/>
              <a:t>kapasitif</a:t>
            </a:r>
            <a:r>
              <a:rPr lang="tr-TR" b="1" dirty="0"/>
              <a:t> yük ile de bir trafo tamamen yüklenebilirken fakat ortalama güç olarak adlandırılan faydalı güç sıfır olabilir.</a:t>
            </a:r>
          </a:p>
          <a:p>
            <a:pPr marL="0" indent="0">
              <a:buNone/>
            </a:pPr>
            <a:r>
              <a:rPr lang="tr-TR" b="1" dirty="0"/>
              <a:t> S görünür gücü, sistem yüklenmesinin ölçüsüdür. P ise sistem tarafından aktarılan faydalı işe dönüşen güçtür. P = </a:t>
            </a:r>
            <a:r>
              <a:rPr lang="tr-TR" b="1" dirty="0" err="1"/>
              <a:t>S.cosθ</a:t>
            </a:r>
            <a:r>
              <a:rPr lang="tr-TR" b="1" dirty="0"/>
              <a:t> ile S’nin gücü faydalı güce dönüşür. S’nin P’ye yaklaşması için θ sıfıra yaklaştırılır. Buna güç katsayısının ( </a:t>
            </a:r>
            <a:r>
              <a:rPr lang="tr-TR" b="1" dirty="0" err="1"/>
              <a:t>cosθ</a:t>
            </a:r>
            <a:r>
              <a:rPr lang="tr-TR" b="1" dirty="0"/>
              <a:t> ) düzeltilmesi veya </a:t>
            </a:r>
            <a:r>
              <a:rPr lang="tr-TR" b="1" dirty="0" err="1"/>
              <a:t>kompanzasyon</a:t>
            </a:r>
            <a:r>
              <a:rPr lang="tr-TR" b="1" dirty="0"/>
              <a:t> adı verilir. Bu işlem, sistemdeki reaktif güçlere neden olan L veya C elemanlarından birinin, devrenin durumuna göre reaktif gücü azaltacak şekilde devreye eklenmesiyle yapılır.  </a:t>
            </a:r>
          </a:p>
        </p:txBody>
      </p:sp>
      <p:pic>
        <p:nvPicPr>
          <p:cNvPr id="5" name="Resim 2">
            <a:extLst>
              <a:ext uri="{FF2B5EF4-FFF2-40B4-BE49-F238E27FC236}">
                <a16:creationId xmlns:a16="http://schemas.microsoft.com/office/drawing/2014/main" id="{B2FBF48F-E091-4F76-A990-5941D7754CEC}"/>
              </a:ext>
            </a:extLst>
          </p:cNvPr>
          <p:cNvPicPr>
            <a:picLocks noChangeAspect="1"/>
          </p:cNvPicPr>
          <p:nvPr/>
        </p:nvPicPr>
        <p:blipFill>
          <a:blip r:embed="rId2"/>
          <a:stretch>
            <a:fillRect/>
          </a:stretch>
        </p:blipFill>
        <p:spPr>
          <a:xfrm>
            <a:off x="0" y="0"/>
            <a:ext cx="1000125" cy="1000125"/>
          </a:xfrm>
          <a:prstGeom prst="rect">
            <a:avLst/>
          </a:prstGeom>
        </p:spPr>
      </p:pic>
      <p:pic>
        <p:nvPicPr>
          <p:cNvPr id="7" name="Resim 6">
            <a:extLst>
              <a:ext uri="{FF2B5EF4-FFF2-40B4-BE49-F238E27FC236}">
                <a16:creationId xmlns:a16="http://schemas.microsoft.com/office/drawing/2014/main" id="{6542BF5C-463E-4EB7-B146-19D10A7301CB}"/>
              </a:ext>
            </a:extLst>
          </p:cNvPr>
          <p:cNvPicPr>
            <a:picLocks noChangeAspect="1"/>
          </p:cNvPicPr>
          <p:nvPr/>
        </p:nvPicPr>
        <p:blipFill>
          <a:blip r:embed="rId3"/>
          <a:stretch>
            <a:fillRect/>
          </a:stretch>
        </p:blipFill>
        <p:spPr>
          <a:xfrm>
            <a:off x="8137584" y="0"/>
            <a:ext cx="1009650" cy="1000125"/>
          </a:xfrm>
          <a:prstGeom prst="rect">
            <a:avLst/>
          </a:prstGeom>
        </p:spPr>
      </p:pic>
    </p:spTree>
    <p:extLst>
      <p:ext uri="{BB962C8B-B14F-4D97-AF65-F5344CB8AC3E}">
        <p14:creationId xmlns:p14="http://schemas.microsoft.com/office/powerpoint/2010/main" val="26476025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0</TotalTime>
  <Words>0</Words>
  <Application>Microsoft Office PowerPoint</Application>
  <PresentationFormat>Ekran Gösterisi (4:3)</PresentationFormat>
  <Paragraphs>0</Paragraphs>
  <Slides>12</Slides>
  <Notes>0</Notes>
  <HiddenSlides>0</HiddenSlides>
  <MMClips>0</MMClips>
  <ScaleCrop>false</ScaleCrop>
  <HeadingPairs>
    <vt:vector size="4" baseType="variant">
      <vt:variant>
        <vt:lpstr>Tema</vt:lpstr>
      </vt:variant>
      <vt:variant>
        <vt:i4>1</vt:i4>
      </vt:variant>
      <vt:variant>
        <vt:lpstr>Slayt Başlıkları</vt:lpstr>
      </vt:variant>
      <vt:variant>
        <vt:i4>12</vt:i4>
      </vt:variant>
    </vt:vector>
  </HeadingPairs>
  <TitlesOfParts>
    <vt:vector size="13" baseType="lpstr">
      <vt:lpstr>İyon</vt:lpstr>
      <vt:lpstr>PowerPoint Sunusu</vt:lpstr>
      <vt:lpstr>İÇİNDEKİLER </vt:lpstr>
      <vt:lpstr>Alternatif Akımda Güç Hesabı </vt:lpstr>
      <vt:lpstr>Alternatif Akımda Güç Hesabı </vt:lpstr>
      <vt:lpstr>Alternatif Akımda Güç Hesabı</vt:lpstr>
      <vt:lpstr>Alternatif Akımda Güç Hesabı </vt:lpstr>
      <vt:lpstr>Alternatif Akımda Güç Hesabı </vt:lpstr>
      <vt:lpstr>Alternatif Akımda Güç Hesabı </vt:lpstr>
      <vt:lpstr>Alternatif Akımda Güç Hesabı </vt:lpstr>
      <vt:lpstr>Alternatif Akımda Güç Hesabı </vt:lpstr>
      <vt:lpstr>Alternatif Akımda Güç Hesabı </vt:lpstr>
      <vt:lpstr>KAYNAKÇA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
  <cp:lastModifiedBy/>
  <cp:revision>8</cp:revision>
  <dcterms:created xsi:type="dcterms:W3CDTF">2012-08-15T22:53:30Z</dcterms:created>
  <dcterms:modified xsi:type="dcterms:W3CDTF">2018-03-23T20:48:03Z</dcterms:modified>
</cp:coreProperties>
</file>