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6670547" y="3893820"/>
            <a:ext cx="2470150" cy="2659380"/>
          </a:xfrm>
          <a:custGeom>
            <a:avLst/>
            <a:gdLst/>
            <a:ahLst/>
            <a:cxnLst/>
            <a:rect l="l" t="t" r="r" b="b"/>
            <a:pathLst>
              <a:path w="2470150" h="2659379">
                <a:moveTo>
                  <a:pt x="2470150" y="0"/>
                </a:moveTo>
                <a:lnTo>
                  <a:pt x="1714500" y="755649"/>
                </a:lnTo>
              </a:path>
              <a:path w="2470150" h="2659379">
                <a:moveTo>
                  <a:pt x="2470150" y="187451"/>
                </a:moveTo>
                <a:lnTo>
                  <a:pt x="0" y="2659189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7569707" y="4160520"/>
            <a:ext cx="1571625" cy="1571625"/>
          </a:xfrm>
          <a:custGeom>
            <a:avLst/>
            <a:gdLst/>
            <a:ahLst/>
            <a:cxnLst/>
            <a:rect l="l" t="t" r="r" b="b"/>
            <a:pathLst>
              <a:path w="1571625" h="1571625">
                <a:moveTo>
                  <a:pt x="1571625" y="0"/>
                </a:moveTo>
                <a:lnTo>
                  <a:pt x="0" y="1571624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7695437" y="4039362"/>
            <a:ext cx="1441450" cy="1441450"/>
          </a:xfrm>
          <a:custGeom>
            <a:avLst/>
            <a:gdLst/>
            <a:ahLst/>
            <a:cxnLst/>
            <a:rect l="l" t="t" r="r" b="b"/>
            <a:pathLst>
              <a:path w="1441450" h="1441450">
                <a:moveTo>
                  <a:pt x="1441450" y="0"/>
                </a:moveTo>
                <a:lnTo>
                  <a:pt x="0" y="1441450"/>
                </a:lnTo>
              </a:path>
            </a:pathLst>
          </a:custGeom>
          <a:ln w="28956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8088629" y="4496562"/>
            <a:ext cx="1047750" cy="1047750"/>
          </a:xfrm>
          <a:custGeom>
            <a:avLst/>
            <a:gdLst/>
            <a:ahLst/>
            <a:cxnLst/>
            <a:rect l="l" t="t" r="r" b="b"/>
            <a:pathLst>
              <a:path w="1047750" h="1047750">
                <a:moveTo>
                  <a:pt x="1047750" y="0"/>
                </a:moveTo>
                <a:lnTo>
                  <a:pt x="0" y="1047750"/>
                </a:lnTo>
              </a:path>
            </a:pathLst>
          </a:custGeom>
          <a:ln w="28956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049903" y="360044"/>
            <a:ext cx="1324610" cy="13665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0850" y="1593850"/>
            <a:ext cx="8526780" cy="46405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4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75535" y="1154684"/>
            <a:ext cx="5608320" cy="10312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600" spc="-5" b="1">
                <a:solidFill>
                  <a:srgbClr val="A40D82"/>
                </a:solidFill>
                <a:latin typeface="TeXGyreAdventor"/>
                <a:cs typeface="TeXGyreAdventor"/>
              </a:rPr>
              <a:t>METEOROLOJİ</a:t>
            </a:r>
            <a:endParaRPr sz="6600">
              <a:latin typeface="TeXGyreAdventor"/>
              <a:cs typeface="TeXGyreAdventor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03273" y="3160928"/>
            <a:ext cx="5461000" cy="1421765"/>
          </a:xfrm>
          <a:prstGeom prst="rect">
            <a:avLst/>
          </a:prstGeom>
        </p:spPr>
        <p:txBody>
          <a:bodyPr wrap="square" lIns="0" tIns="1924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15"/>
              </a:spcBef>
            </a:pPr>
            <a:r>
              <a:rPr dirty="0" sz="3400" spc="-10" b="1">
                <a:solidFill>
                  <a:srgbClr val="A40D82"/>
                </a:solidFill>
                <a:latin typeface="TeXGyreAdventor"/>
                <a:cs typeface="TeXGyreAdventor"/>
              </a:rPr>
              <a:t>Doç. Dr. </a:t>
            </a:r>
            <a:r>
              <a:rPr dirty="0" sz="3400" spc="-5" b="1">
                <a:solidFill>
                  <a:srgbClr val="A40D82"/>
                </a:solidFill>
                <a:latin typeface="TeXGyreAdventor"/>
                <a:cs typeface="TeXGyreAdventor"/>
              </a:rPr>
              <a:t>Alper </a:t>
            </a:r>
            <a:r>
              <a:rPr dirty="0" sz="3400" spc="-10" b="1">
                <a:solidFill>
                  <a:srgbClr val="A40D82"/>
                </a:solidFill>
                <a:latin typeface="TeXGyreAdventor"/>
                <a:cs typeface="TeXGyreAdventor"/>
              </a:rPr>
              <a:t>Serdar</a:t>
            </a:r>
            <a:r>
              <a:rPr dirty="0" sz="3400" spc="-5" b="1">
                <a:solidFill>
                  <a:srgbClr val="A40D82"/>
                </a:solidFill>
                <a:latin typeface="TeXGyreAdventor"/>
                <a:cs typeface="TeXGyreAdventor"/>
              </a:rPr>
              <a:t> ANLI</a:t>
            </a:r>
            <a:endParaRPr sz="3400">
              <a:latin typeface="TeXGyreAdventor"/>
              <a:cs typeface="TeXGyreAdventor"/>
            </a:endParaRPr>
          </a:p>
          <a:p>
            <a:pPr marL="1769745">
              <a:lnSpc>
                <a:spcPct val="100000"/>
              </a:lnSpc>
              <a:spcBef>
                <a:spcPts val="1415"/>
              </a:spcBef>
            </a:pPr>
            <a:r>
              <a:rPr dirty="0" sz="3400" spc="-5" b="1">
                <a:solidFill>
                  <a:srgbClr val="A40D82"/>
                </a:solidFill>
                <a:latin typeface="TeXGyreAdventor"/>
                <a:cs typeface="TeXGyreAdventor"/>
              </a:rPr>
              <a:t>III.</a:t>
            </a:r>
            <a:r>
              <a:rPr dirty="0" sz="3400" spc="-20" b="1">
                <a:solidFill>
                  <a:srgbClr val="A40D82"/>
                </a:solidFill>
                <a:latin typeface="TeXGyreAdventor"/>
                <a:cs typeface="TeXGyreAdventor"/>
              </a:rPr>
              <a:t> </a:t>
            </a:r>
            <a:r>
              <a:rPr dirty="0" sz="3400" spc="-10" b="1">
                <a:solidFill>
                  <a:srgbClr val="A40D82"/>
                </a:solidFill>
                <a:latin typeface="TeXGyreAdventor"/>
                <a:cs typeface="TeXGyreAdventor"/>
              </a:rPr>
              <a:t>HAFTA</a:t>
            </a:r>
            <a:endParaRPr sz="3400">
              <a:latin typeface="TeXGyreAdventor"/>
              <a:cs typeface="TeXGyreAdventor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6892" y="303098"/>
            <a:ext cx="3784600" cy="3917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000099"/>
                </a:solidFill>
                <a:latin typeface="Arial"/>
                <a:cs typeface="Arial"/>
              </a:rPr>
              <a:t>Günlük </a:t>
            </a:r>
            <a:r>
              <a:rPr dirty="0" sz="2400" spc="-5" b="1">
                <a:solidFill>
                  <a:srgbClr val="000099"/>
                </a:solidFill>
                <a:latin typeface="Arial"/>
                <a:cs typeface="Arial"/>
              </a:rPr>
              <a:t>Sıcaklık</a:t>
            </a:r>
            <a:r>
              <a:rPr dirty="0" sz="2400" spc="-70" b="1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solidFill>
                  <a:srgbClr val="000099"/>
                </a:solidFill>
                <a:latin typeface="Arial"/>
                <a:cs typeface="Arial"/>
              </a:rPr>
              <a:t>Ölçümleri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10692" y="745616"/>
            <a:ext cx="69684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000099"/>
                </a:solidFill>
                <a:latin typeface="Arial"/>
                <a:cs typeface="Arial"/>
              </a:rPr>
              <a:t>Günlük </a:t>
            </a:r>
            <a:r>
              <a:rPr dirty="0" sz="2400" spc="-10">
                <a:solidFill>
                  <a:srgbClr val="000099"/>
                </a:solidFill>
                <a:latin typeface="Arial"/>
                <a:cs typeface="Arial"/>
              </a:rPr>
              <a:t>sıcaklık </a:t>
            </a:r>
            <a:r>
              <a:rPr dirty="0" sz="2400" spc="-5">
                <a:solidFill>
                  <a:srgbClr val="000099"/>
                </a:solidFill>
                <a:latin typeface="Arial"/>
                <a:cs typeface="Arial"/>
              </a:rPr>
              <a:t>ölçümleri </a:t>
            </a:r>
            <a:r>
              <a:rPr dirty="0" sz="2400">
                <a:solidFill>
                  <a:srgbClr val="000099"/>
                </a:solidFill>
                <a:latin typeface="Arial"/>
                <a:cs typeface="Arial"/>
              </a:rPr>
              <a:t>saat </a:t>
            </a:r>
            <a:r>
              <a:rPr dirty="0" sz="2400" spc="-5">
                <a:solidFill>
                  <a:srgbClr val="000099"/>
                </a:solidFill>
                <a:latin typeface="Arial"/>
                <a:cs typeface="Arial"/>
              </a:rPr>
              <a:t>7,14 </a:t>
            </a:r>
            <a:r>
              <a:rPr dirty="0" sz="2400">
                <a:solidFill>
                  <a:srgbClr val="000099"/>
                </a:solidFill>
                <a:latin typeface="Arial"/>
                <a:cs typeface="Arial"/>
              </a:rPr>
              <a:t>ve </a:t>
            </a:r>
            <a:r>
              <a:rPr dirty="0" sz="2400" spc="-5">
                <a:solidFill>
                  <a:srgbClr val="000099"/>
                </a:solidFill>
                <a:latin typeface="Arial"/>
                <a:cs typeface="Arial"/>
              </a:rPr>
              <a:t>21 de</a:t>
            </a:r>
            <a:r>
              <a:rPr dirty="0" sz="2400" spc="75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dirty="0" sz="2400" spc="-25">
                <a:solidFill>
                  <a:srgbClr val="000099"/>
                </a:solidFill>
                <a:latin typeface="Arial"/>
                <a:cs typeface="Arial"/>
              </a:rPr>
              <a:t>yapılır.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614283" y="2168219"/>
            <a:ext cx="2359025" cy="0"/>
          </a:xfrm>
          <a:custGeom>
            <a:avLst/>
            <a:gdLst/>
            <a:ahLst/>
            <a:cxnLst/>
            <a:rect l="l" t="t" r="r" b="b"/>
            <a:pathLst>
              <a:path w="2359025" h="0">
                <a:moveTo>
                  <a:pt x="0" y="0"/>
                </a:moveTo>
                <a:lnTo>
                  <a:pt x="2358631" y="0"/>
                </a:lnTo>
              </a:path>
            </a:pathLst>
          </a:custGeom>
          <a:ln w="1200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2690621" y="2165454"/>
            <a:ext cx="219075" cy="37909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2300" spc="370">
                <a:latin typeface="Times New Roman"/>
                <a:cs typeface="Times New Roman"/>
              </a:rPr>
              <a:t>4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91757" y="1747698"/>
            <a:ext cx="2002789" cy="37909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dirty="0" sz="2300" spc="409">
                <a:latin typeface="Symbol"/>
                <a:cs typeface="Symbol"/>
              </a:rPr>
              <a:t></a:t>
            </a:r>
            <a:r>
              <a:rPr dirty="0" sz="2300" spc="-229">
                <a:latin typeface="Times New Roman"/>
                <a:cs typeface="Times New Roman"/>
              </a:rPr>
              <a:t> </a:t>
            </a:r>
            <a:r>
              <a:rPr dirty="0" sz="2300" spc="175" i="1">
                <a:latin typeface="Times New Roman"/>
                <a:cs typeface="Times New Roman"/>
              </a:rPr>
              <a:t>T</a:t>
            </a:r>
            <a:r>
              <a:rPr dirty="0" baseline="-24691" sz="2025" spc="262">
                <a:latin typeface="Times New Roman"/>
                <a:cs typeface="Times New Roman"/>
              </a:rPr>
              <a:t>14</a:t>
            </a:r>
            <a:r>
              <a:rPr dirty="0" baseline="-24691" sz="2025" spc="622">
                <a:latin typeface="Times New Roman"/>
                <a:cs typeface="Times New Roman"/>
              </a:rPr>
              <a:t> </a:t>
            </a:r>
            <a:r>
              <a:rPr dirty="0" sz="2300" spc="409">
                <a:latin typeface="Symbol"/>
                <a:cs typeface="Symbol"/>
              </a:rPr>
              <a:t></a:t>
            </a:r>
            <a:r>
              <a:rPr dirty="0" sz="2300" spc="-50">
                <a:latin typeface="Times New Roman"/>
                <a:cs typeface="Times New Roman"/>
              </a:rPr>
              <a:t> </a:t>
            </a:r>
            <a:r>
              <a:rPr dirty="0" sz="2300" spc="240">
                <a:latin typeface="Times New Roman"/>
                <a:cs typeface="Times New Roman"/>
              </a:rPr>
              <a:t>2(</a:t>
            </a:r>
            <a:r>
              <a:rPr dirty="0" sz="2300" spc="240" i="1">
                <a:latin typeface="Times New Roman"/>
                <a:cs typeface="Times New Roman"/>
              </a:rPr>
              <a:t>T</a:t>
            </a:r>
            <a:r>
              <a:rPr dirty="0" baseline="-24691" sz="2025" spc="359">
                <a:latin typeface="Times New Roman"/>
                <a:cs typeface="Times New Roman"/>
              </a:rPr>
              <a:t>21</a:t>
            </a:r>
            <a:r>
              <a:rPr dirty="0" baseline="-24691" sz="2025" spc="-247">
                <a:latin typeface="Times New Roman"/>
                <a:cs typeface="Times New Roman"/>
              </a:rPr>
              <a:t> </a:t>
            </a:r>
            <a:r>
              <a:rPr dirty="0" sz="2300" spc="245">
                <a:latin typeface="Times New Roman"/>
                <a:cs typeface="Times New Roman"/>
              </a:rPr>
              <a:t>)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7470" y="1934299"/>
            <a:ext cx="1774189" cy="37909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dirty="0" sz="2300" spc="295" i="1">
                <a:latin typeface="Times New Roman"/>
                <a:cs typeface="Times New Roman"/>
              </a:rPr>
              <a:t>G</a:t>
            </a:r>
            <a:r>
              <a:rPr dirty="0" sz="2300" spc="295">
                <a:latin typeface="Times New Roman"/>
                <a:cs typeface="Times New Roman"/>
              </a:rPr>
              <a:t>.</a:t>
            </a:r>
            <a:r>
              <a:rPr dirty="0" sz="2300" spc="295" i="1">
                <a:latin typeface="Times New Roman"/>
                <a:cs typeface="Times New Roman"/>
              </a:rPr>
              <a:t>O</a:t>
            </a:r>
            <a:r>
              <a:rPr dirty="0" sz="2300" spc="295">
                <a:latin typeface="Times New Roman"/>
                <a:cs typeface="Times New Roman"/>
              </a:rPr>
              <a:t>.</a:t>
            </a:r>
            <a:r>
              <a:rPr dirty="0" sz="2300" spc="295" i="1">
                <a:latin typeface="Times New Roman"/>
                <a:cs typeface="Times New Roman"/>
              </a:rPr>
              <a:t>S</a:t>
            </a:r>
            <a:r>
              <a:rPr dirty="0" sz="2300" spc="295">
                <a:latin typeface="Times New Roman"/>
                <a:cs typeface="Times New Roman"/>
              </a:rPr>
              <a:t>. </a:t>
            </a:r>
            <a:r>
              <a:rPr dirty="0" sz="2300" spc="409">
                <a:latin typeface="Symbol"/>
                <a:cs typeface="Symbol"/>
              </a:rPr>
              <a:t></a:t>
            </a:r>
            <a:r>
              <a:rPr dirty="0" sz="2300" spc="-229">
                <a:latin typeface="Times New Roman"/>
                <a:cs typeface="Times New Roman"/>
              </a:rPr>
              <a:t> </a:t>
            </a:r>
            <a:r>
              <a:rPr dirty="0" baseline="35024" sz="3450" spc="337" i="1">
                <a:latin typeface="Times New Roman"/>
                <a:cs typeface="Times New Roman"/>
              </a:rPr>
              <a:t>T</a:t>
            </a:r>
            <a:r>
              <a:rPr dirty="0" baseline="37037" sz="2025" spc="337">
                <a:latin typeface="Times New Roman"/>
                <a:cs typeface="Times New Roman"/>
              </a:rPr>
              <a:t>7</a:t>
            </a:r>
            <a:endParaRPr baseline="37037" sz="2025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29590" y="1294257"/>
            <a:ext cx="361442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000099"/>
                </a:solidFill>
                <a:latin typeface="Arial"/>
                <a:cs typeface="Arial"/>
              </a:rPr>
              <a:t>Günlük </a:t>
            </a:r>
            <a:r>
              <a:rPr dirty="0" sz="2400" spc="-5" b="1">
                <a:solidFill>
                  <a:srgbClr val="000099"/>
                </a:solidFill>
                <a:latin typeface="Arial"/>
                <a:cs typeface="Arial"/>
              </a:rPr>
              <a:t>ortalama</a:t>
            </a:r>
            <a:r>
              <a:rPr dirty="0" sz="2400" spc="-90" b="1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solidFill>
                  <a:srgbClr val="000099"/>
                </a:solidFill>
                <a:latin typeface="Arial"/>
                <a:cs typeface="Arial"/>
              </a:rPr>
              <a:t>sıcaklık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222928" y="2211498"/>
            <a:ext cx="414020" cy="35814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2150" spc="450">
                <a:latin typeface="Times New Roman"/>
                <a:cs typeface="Times New Roman"/>
              </a:rPr>
              <a:t>30</a:t>
            </a:r>
            <a:endParaRPr sz="21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963807" y="1818608"/>
            <a:ext cx="3662045" cy="35814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30"/>
              </a:spcBef>
            </a:pPr>
            <a:r>
              <a:rPr dirty="0" baseline="-36175" sz="3225" spc="367" i="1">
                <a:latin typeface="Times New Roman"/>
                <a:cs typeface="Times New Roman"/>
              </a:rPr>
              <a:t>A</a:t>
            </a:r>
            <a:r>
              <a:rPr dirty="0" baseline="-36175" sz="3225" spc="367">
                <a:latin typeface="Times New Roman"/>
                <a:cs typeface="Times New Roman"/>
              </a:rPr>
              <a:t>.</a:t>
            </a:r>
            <a:r>
              <a:rPr dirty="0" baseline="-36175" sz="3225" spc="367" i="1">
                <a:latin typeface="Times New Roman"/>
                <a:cs typeface="Times New Roman"/>
              </a:rPr>
              <a:t>O</a:t>
            </a:r>
            <a:r>
              <a:rPr dirty="0" baseline="-36175" sz="3225" spc="367">
                <a:latin typeface="Times New Roman"/>
                <a:cs typeface="Times New Roman"/>
              </a:rPr>
              <a:t>.</a:t>
            </a:r>
            <a:r>
              <a:rPr dirty="0" baseline="-36175" sz="3225" spc="367" i="1">
                <a:latin typeface="Times New Roman"/>
                <a:cs typeface="Times New Roman"/>
              </a:rPr>
              <a:t>S</a:t>
            </a:r>
            <a:r>
              <a:rPr dirty="0" baseline="-36175" sz="3225" spc="367">
                <a:latin typeface="Times New Roman"/>
                <a:cs typeface="Times New Roman"/>
              </a:rPr>
              <a:t>.</a:t>
            </a:r>
            <a:r>
              <a:rPr dirty="0" baseline="-36175" sz="3225" spc="-89">
                <a:latin typeface="Times New Roman"/>
                <a:cs typeface="Times New Roman"/>
              </a:rPr>
              <a:t> </a:t>
            </a:r>
            <a:r>
              <a:rPr dirty="0" baseline="-36175" sz="3225" spc="585">
                <a:latin typeface="Symbol"/>
                <a:cs typeface="Symbol"/>
              </a:rPr>
              <a:t></a:t>
            </a:r>
            <a:r>
              <a:rPr dirty="0" baseline="-36175" sz="3225" spc="247">
                <a:latin typeface="Times New Roman"/>
                <a:cs typeface="Times New Roman"/>
              </a:rPr>
              <a:t> </a:t>
            </a:r>
            <a:r>
              <a:rPr dirty="0" u="sng" sz="2150" spc="145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</a:t>
            </a:r>
            <a:r>
              <a:rPr dirty="0" baseline="-24444" sz="1875" spc="217">
                <a:latin typeface="Times New Roman"/>
                <a:cs typeface="Times New Roman"/>
              </a:rPr>
              <a:t>1</a:t>
            </a:r>
            <a:r>
              <a:rPr dirty="0" baseline="-24444" sz="1875" spc="472">
                <a:latin typeface="Times New Roman"/>
                <a:cs typeface="Times New Roman"/>
              </a:rPr>
              <a:t> </a:t>
            </a:r>
            <a:r>
              <a:rPr dirty="0" u="sng" sz="2150" spc="39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</a:t>
            </a:r>
            <a:r>
              <a:rPr dirty="0" u="sng" sz="2150" spc="-2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2150" spc="235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</a:t>
            </a:r>
            <a:r>
              <a:rPr dirty="0" baseline="-24444" sz="1875" spc="352">
                <a:latin typeface="Times New Roman"/>
                <a:cs typeface="Times New Roman"/>
              </a:rPr>
              <a:t>2</a:t>
            </a:r>
            <a:r>
              <a:rPr dirty="0" baseline="-24444" sz="1875" spc="660">
                <a:latin typeface="Times New Roman"/>
                <a:cs typeface="Times New Roman"/>
              </a:rPr>
              <a:t> </a:t>
            </a:r>
            <a:r>
              <a:rPr dirty="0" u="sng" sz="2150" spc="39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</a:t>
            </a:r>
            <a:r>
              <a:rPr dirty="0" u="sng" sz="2150" spc="-2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2150" spc="14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....</a:t>
            </a:r>
            <a:r>
              <a:rPr dirty="0" u="sng" sz="2150" spc="-14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2150" spc="39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</a:t>
            </a:r>
            <a:r>
              <a:rPr dirty="0" u="sng" sz="2150" spc="-2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2150" spc="215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</a:t>
            </a:r>
            <a:r>
              <a:rPr dirty="0" baseline="-24444" sz="1875" spc="322">
                <a:latin typeface="Times New Roman"/>
                <a:cs typeface="Times New Roman"/>
              </a:rPr>
              <a:t>30</a:t>
            </a:r>
            <a:endParaRPr baseline="-24444" sz="1875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938776" y="1366850"/>
            <a:ext cx="3286125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25" b="1">
                <a:solidFill>
                  <a:srgbClr val="000099"/>
                </a:solidFill>
                <a:latin typeface="Arial"/>
                <a:cs typeface="Arial"/>
              </a:rPr>
              <a:t>Aylık </a:t>
            </a:r>
            <a:r>
              <a:rPr dirty="0" sz="2400" b="1">
                <a:solidFill>
                  <a:srgbClr val="000099"/>
                </a:solidFill>
                <a:latin typeface="Arial"/>
                <a:cs typeface="Arial"/>
              </a:rPr>
              <a:t>ortalama</a:t>
            </a:r>
            <a:r>
              <a:rPr dirty="0" sz="2400" spc="-30" b="1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solidFill>
                  <a:srgbClr val="000099"/>
                </a:solidFill>
                <a:latin typeface="Arial"/>
                <a:cs typeface="Arial"/>
              </a:rPr>
              <a:t>sıcaklık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842772" y="2848355"/>
            <a:ext cx="1304925" cy="3248025"/>
            <a:chOff x="842772" y="2848355"/>
            <a:chExt cx="1304925" cy="3248025"/>
          </a:xfrm>
        </p:grpSpPr>
        <p:sp>
          <p:nvSpPr>
            <p:cNvPr id="13" name="object 13"/>
            <p:cNvSpPr/>
            <p:nvPr/>
          </p:nvSpPr>
          <p:spPr>
            <a:xfrm>
              <a:off x="847344" y="4867655"/>
              <a:ext cx="1295400" cy="1224280"/>
            </a:xfrm>
            <a:custGeom>
              <a:avLst/>
              <a:gdLst/>
              <a:ahLst/>
              <a:cxnLst/>
              <a:rect l="l" t="t" r="r" b="b"/>
              <a:pathLst>
                <a:path w="1295400" h="1224279">
                  <a:moveTo>
                    <a:pt x="647700" y="0"/>
                  </a:moveTo>
                  <a:lnTo>
                    <a:pt x="599360" y="1678"/>
                  </a:lnTo>
                  <a:lnTo>
                    <a:pt x="551986" y="6634"/>
                  </a:lnTo>
                  <a:lnTo>
                    <a:pt x="505702" y="14749"/>
                  </a:lnTo>
                  <a:lnTo>
                    <a:pt x="460633" y="25905"/>
                  </a:lnTo>
                  <a:lnTo>
                    <a:pt x="416905" y="39984"/>
                  </a:lnTo>
                  <a:lnTo>
                    <a:pt x="374643" y="56868"/>
                  </a:lnTo>
                  <a:lnTo>
                    <a:pt x="333972" y="76438"/>
                  </a:lnTo>
                  <a:lnTo>
                    <a:pt x="295017" y="98575"/>
                  </a:lnTo>
                  <a:lnTo>
                    <a:pt x="257904" y="123162"/>
                  </a:lnTo>
                  <a:lnTo>
                    <a:pt x="222758" y="150081"/>
                  </a:lnTo>
                  <a:lnTo>
                    <a:pt x="189704" y="179212"/>
                  </a:lnTo>
                  <a:lnTo>
                    <a:pt x="158867" y="210439"/>
                  </a:lnTo>
                  <a:lnTo>
                    <a:pt x="130373" y="243641"/>
                  </a:lnTo>
                  <a:lnTo>
                    <a:pt x="104346" y="278702"/>
                  </a:lnTo>
                  <a:lnTo>
                    <a:pt x="80913" y="315503"/>
                  </a:lnTo>
                  <a:lnTo>
                    <a:pt x="60197" y="353925"/>
                  </a:lnTo>
                  <a:lnTo>
                    <a:pt x="42325" y="393850"/>
                  </a:lnTo>
                  <a:lnTo>
                    <a:pt x="27422" y="435160"/>
                  </a:lnTo>
                  <a:lnTo>
                    <a:pt x="15612" y="477737"/>
                  </a:lnTo>
                  <a:lnTo>
                    <a:pt x="7022" y="521463"/>
                  </a:lnTo>
                  <a:lnTo>
                    <a:pt x="1776" y="566218"/>
                  </a:lnTo>
                  <a:lnTo>
                    <a:pt x="0" y="611886"/>
                  </a:lnTo>
                  <a:lnTo>
                    <a:pt x="1776" y="657551"/>
                  </a:lnTo>
                  <a:lnTo>
                    <a:pt x="7022" y="702305"/>
                  </a:lnTo>
                  <a:lnTo>
                    <a:pt x="15612" y="746030"/>
                  </a:lnTo>
                  <a:lnTo>
                    <a:pt x="27422" y="788606"/>
                  </a:lnTo>
                  <a:lnTo>
                    <a:pt x="42325" y="829916"/>
                  </a:lnTo>
                  <a:lnTo>
                    <a:pt x="60197" y="869841"/>
                  </a:lnTo>
                  <a:lnTo>
                    <a:pt x="80913" y="908263"/>
                  </a:lnTo>
                  <a:lnTo>
                    <a:pt x="104346" y="945063"/>
                  </a:lnTo>
                  <a:lnTo>
                    <a:pt x="130373" y="980124"/>
                  </a:lnTo>
                  <a:lnTo>
                    <a:pt x="158867" y="1013327"/>
                  </a:lnTo>
                  <a:lnTo>
                    <a:pt x="189704" y="1044554"/>
                  </a:lnTo>
                  <a:lnTo>
                    <a:pt x="222758" y="1073686"/>
                  </a:lnTo>
                  <a:lnTo>
                    <a:pt x="257904" y="1100605"/>
                  </a:lnTo>
                  <a:lnTo>
                    <a:pt x="295017" y="1125193"/>
                  </a:lnTo>
                  <a:lnTo>
                    <a:pt x="333972" y="1147331"/>
                  </a:lnTo>
                  <a:lnTo>
                    <a:pt x="374643" y="1166901"/>
                  </a:lnTo>
                  <a:lnTo>
                    <a:pt x="416905" y="1183785"/>
                  </a:lnTo>
                  <a:lnTo>
                    <a:pt x="460633" y="1197865"/>
                  </a:lnTo>
                  <a:lnTo>
                    <a:pt x="505702" y="1209021"/>
                  </a:lnTo>
                  <a:lnTo>
                    <a:pt x="551986" y="1217137"/>
                  </a:lnTo>
                  <a:lnTo>
                    <a:pt x="599360" y="1222093"/>
                  </a:lnTo>
                  <a:lnTo>
                    <a:pt x="647700" y="1223772"/>
                  </a:lnTo>
                  <a:lnTo>
                    <a:pt x="696044" y="1222093"/>
                  </a:lnTo>
                  <a:lnTo>
                    <a:pt x="743422" y="1217137"/>
                  </a:lnTo>
                  <a:lnTo>
                    <a:pt x="789709" y="1209021"/>
                  </a:lnTo>
                  <a:lnTo>
                    <a:pt x="834780" y="1197865"/>
                  </a:lnTo>
                  <a:lnTo>
                    <a:pt x="878510" y="1183785"/>
                  </a:lnTo>
                  <a:lnTo>
                    <a:pt x="920773" y="1166901"/>
                  </a:lnTo>
                  <a:lnTo>
                    <a:pt x="961444" y="1147331"/>
                  </a:lnTo>
                  <a:lnTo>
                    <a:pt x="1000398" y="1125193"/>
                  </a:lnTo>
                  <a:lnTo>
                    <a:pt x="1037511" y="1100605"/>
                  </a:lnTo>
                  <a:lnTo>
                    <a:pt x="1072656" y="1073686"/>
                  </a:lnTo>
                  <a:lnTo>
                    <a:pt x="1105709" y="1044554"/>
                  </a:lnTo>
                  <a:lnTo>
                    <a:pt x="1136545" y="1013327"/>
                  </a:lnTo>
                  <a:lnTo>
                    <a:pt x="1165037" y="980124"/>
                  </a:lnTo>
                  <a:lnTo>
                    <a:pt x="1191062" y="945063"/>
                  </a:lnTo>
                  <a:lnTo>
                    <a:pt x="1214494" y="908263"/>
                  </a:lnTo>
                  <a:lnTo>
                    <a:pt x="1235208" y="869841"/>
                  </a:lnTo>
                  <a:lnTo>
                    <a:pt x="1253078" y="829916"/>
                  </a:lnTo>
                  <a:lnTo>
                    <a:pt x="1267980" y="788606"/>
                  </a:lnTo>
                  <a:lnTo>
                    <a:pt x="1279788" y="746030"/>
                  </a:lnTo>
                  <a:lnTo>
                    <a:pt x="1288378" y="702305"/>
                  </a:lnTo>
                  <a:lnTo>
                    <a:pt x="1293623" y="657551"/>
                  </a:lnTo>
                  <a:lnTo>
                    <a:pt x="1295400" y="611886"/>
                  </a:lnTo>
                  <a:lnTo>
                    <a:pt x="1293623" y="566218"/>
                  </a:lnTo>
                  <a:lnTo>
                    <a:pt x="1288378" y="521463"/>
                  </a:lnTo>
                  <a:lnTo>
                    <a:pt x="1279788" y="477737"/>
                  </a:lnTo>
                  <a:lnTo>
                    <a:pt x="1267980" y="435160"/>
                  </a:lnTo>
                  <a:lnTo>
                    <a:pt x="1253078" y="393850"/>
                  </a:lnTo>
                  <a:lnTo>
                    <a:pt x="1235208" y="353925"/>
                  </a:lnTo>
                  <a:lnTo>
                    <a:pt x="1214494" y="315503"/>
                  </a:lnTo>
                  <a:lnTo>
                    <a:pt x="1191062" y="278702"/>
                  </a:lnTo>
                  <a:lnTo>
                    <a:pt x="1165037" y="243641"/>
                  </a:lnTo>
                  <a:lnTo>
                    <a:pt x="1136545" y="210439"/>
                  </a:lnTo>
                  <a:lnTo>
                    <a:pt x="1105709" y="179212"/>
                  </a:lnTo>
                  <a:lnTo>
                    <a:pt x="1072656" y="150081"/>
                  </a:lnTo>
                  <a:lnTo>
                    <a:pt x="1037511" y="123162"/>
                  </a:lnTo>
                  <a:lnTo>
                    <a:pt x="1000398" y="98575"/>
                  </a:lnTo>
                  <a:lnTo>
                    <a:pt x="961444" y="76438"/>
                  </a:lnTo>
                  <a:lnTo>
                    <a:pt x="920773" y="56868"/>
                  </a:lnTo>
                  <a:lnTo>
                    <a:pt x="878510" y="39984"/>
                  </a:lnTo>
                  <a:lnTo>
                    <a:pt x="834780" y="25905"/>
                  </a:lnTo>
                  <a:lnTo>
                    <a:pt x="789709" y="14749"/>
                  </a:lnTo>
                  <a:lnTo>
                    <a:pt x="743422" y="6634"/>
                  </a:lnTo>
                  <a:lnTo>
                    <a:pt x="696044" y="1678"/>
                  </a:lnTo>
                  <a:lnTo>
                    <a:pt x="647700" y="0"/>
                  </a:lnTo>
                  <a:close/>
                </a:path>
              </a:pathLst>
            </a:custGeom>
            <a:solidFill>
              <a:srgbClr val="0D610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847344" y="4867655"/>
              <a:ext cx="1295400" cy="1224280"/>
            </a:xfrm>
            <a:custGeom>
              <a:avLst/>
              <a:gdLst/>
              <a:ahLst/>
              <a:cxnLst/>
              <a:rect l="l" t="t" r="r" b="b"/>
              <a:pathLst>
                <a:path w="1295400" h="1224279">
                  <a:moveTo>
                    <a:pt x="0" y="611886"/>
                  </a:moveTo>
                  <a:lnTo>
                    <a:pt x="1776" y="566218"/>
                  </a:lnTo>
                  <a:lnTo>
                    <a:pt x="7022" y="521463"/>
                  </a:lnTo>
                  <a:lnTo>
                    <a:pt x="15612" y="477737"/>
                  </a:lnTo>
                  <a:lnTo>
                    <a:pt x="27422" y="435160"/>
                  </a:lnTo>
                  <a:lnTo>
                    <a:pt x="42325" y="393850"/>
                  </a:lnTo>
                  <a:lnTo>
                    <a:pt x="60197" y="353925"/>
                  </a:lnTo>
                  <a:lnTo>
                    <a:pt x="80913" y="315503"/>
                  </a:lnTo>
                  <a:lnTo>
                    <a:pt x="104346" y="278702"/>
                  </a:lnTo>
                  <a:lnTo>
                    <a:pt x="130373" y="243641"/>
                  </a:lnTo>
                  <a:lnTo>
                    <a:pt x="158867" y="210439"/>
                  </a:lnTo>
                  <a:lnTo>
                    <a:pt x="189704" y="179212"/>
                  </a:lnTo>
                  <a:lnTo>
                    <a:pt x="222758" y="150081"/>
                  </a:lnTo>
                  <a:lnTo>
                    <a:pt x="257904" y="123162"/>
                  </a:lnTo>
                  <a:lnTo>
                    <a:pt x="295017" y="98575"/>
                  </a:lnTo>
                  <a:lnTo>
                    <a:pt x="333972" y="76438"/>
                  </a:lnTo>
                  <a:lnTo>
                    <a:pt x="374643" y="56868"/>
                  </a:lnTo>
                  <a:lnTo>
                    <a:pt x="416905" y="39984"/>
                  </a:lnTo>
                  <a:lnTo>
                    <a:pt x="460633" y="25905"/>
                  </a:lnTo>
                  <a:lnTo>
                    <a:pt x="505702" y="14749"/>
                  </a:lnTo>
                  <a:lnTo>
                    <a:pt x="551986" y="6634"/>
                  </a:lnTo>
                  <a:lnTo>
                    <a:pt x="599360" y="1678"/>
                  </a:lnTo>
                  <a:lnTo>
                    <a:pt x="647700" y="0"/>
                  </a:lnTo>
                  <a:lnTo>
                    <a:pt x="696044" y="1678"/>
                  </a:lnTo>
                  <a:lnTo>
                    <a:pt x="743422" y="6634"/>
                  </a:lnTo>
                  <a:lnTo>
                    <a:pt x="789709" y="14749"/>
                  </a:lnTo>
                  <a:lnTo>
                    <a:pt x="834780" y="25905"/>
                  </a:lnTo>
                  <a:lnTo>
                    <a:pt x="878510" y="39984"/>
                  </a:lnTo>
                  <a:lnTo>
                    <a:pt x="920773" y="56868"/>
                  </a:lnTo>
                  <a:lnTo>
                    <a:pt x="961444" y="76438"/>
                  </a:lnTo>
                  <a:lnTo>
                    <a:pt x="1000398" y="98575"/>
                  </a:lnTo>
                  <a:lnTo>
                    <a:pt x="1037511" y="123162"/>
                  </a:lnTo>
                  <a:lnTo>
                    <a:pt x="1072656" y="150081"/>
                  </a:lnTo>
                  <a:lnTo>
                    <a:pt x="1105709" y="179212"/>
                  </a:lnTo>
                  <a:lnTo>
                    <a:pt x="1136545" y="210439"/>
                  </a:lnTo>
                  <a:lnTo>
                    <a:pt x="1165037" y="243641"/>
                  </a:lnTo>
                  <a:lnTo>
                    <a:pt x="1191062" y="278702"/>
                  </a:lnTo>
                  <a:lnTo>
                    <a:pt x="1214494" y="315503"/>
                  </a:lnTo>
                  <a:lnTo>
                    <a:pt x="1235208" y="353925"/>
                  </a:lnTo>
                  <a:lnTo>
                    <a:pt x="1253078" y="393850"/>
                  </a:lnTo>
                  <a:lnTo>
                    <a:pt x="1267980" y="435160"/>
                  </a:lnTo>
                  <a:lnTo>
                    <a:pt x="1279788" y="477737"/>
                  </a:lnTo>
                  <a:lnTo>
                    <a:pt x="1288378" y="521463"/>
                  </a:lnTo>
                  <a:lnTo>
                    <a:pt x="1293623" y="566218"/>
                  </a:lnTo>
                  <a:lnTo>
                    <a:pt x="1295400" y="611886"/>
                  </a:lnTo>
                  <a:lnTo>
                    <a:pt x="1293623" y="657551"/>
                  </a:lnTo>
                  <a:lnTo>
                    <a:pt x="1288378" y="702305"/>
                  </a:lnTo>
                  <a:lnTo>
                    <a:pt x="1279788" y="746030"/>
                  </a:lnTo>
                  <a:lnTo>
                    <a:pt x="1267980" y="788606"/>
                  </a:lnTo>
                  <a:lnTo>
                    <a:pt x="1253078" y="829916"/>
                  </a:lnTo>
                  <a:lnTo>
                    <a:pt x="1235208" y="869841"/>
                  </a:lnTo>
                  <a:lnTo>
                    <a:pt x="1214494" y="908263"/>
                  </a:lnTo>
                  <a:lnTo>
                    <a:pt x="1191062" y="945063"/>
                  </a:lnTo>
                  <a:lnTo>
                    <a:pt x="1165037" y="980124"/>
                  </a:lnTo>
                  <a:lnTo>
                    <a:pt x="1136545" y="1013327"/>
                  </a:lnTo>
                  <a:lnTo>
                    <a:pt x="1105709" y="1044554"/>
                  </a:lnTo>
                  <a:lnTo>
                    <a:pt x="1072656" y="1073686"/>
                  </a:lnTo>
                  <a:lnTo>
                    <a:pt x="1037511" y="1100605"/>
                  </a:lnTo>
                  <a:lnTo>
                    <a:pt x="1000398" y="1125193"/>
                  </a:lnTo>
                  <a:lnTo>
                    <a:pt x="961444" y="1147331"/>
                  </a:lnTo>
                  <a:lnTo>
                    <a:pt x="920773" y="1166901"/>
                  </a:lnTo>
                  <a:lnTo>
                    <a:pt x="878510" y="1183785"/>
                  </a:lnTo>
                  <a:lnTo>
                    <a:pt x="834780" y="1197865"/>
                  </a:lnTo>
                  <a:lnTo>
                    <a:pt x="789709" y="1209021"/>
                  </a:lnTo>
                  <a:lnTo>
                    <a:pt x="743422" y="1217137"/>
                  </a:lnTo>
                  <a:lnTo>
                    <a:pt x="696044" y="1222093"/>
                  </a:lnTo>
                  <a:lnTo>
                    <a:pt x="647700" y="1223772"/>
                  </a:lnTo>
                  <a:lnTo>
                    <a:pt x="599360" y="1222093"/>
                  </a:lnTo>
                  <a:lnTo>
                    <a:pt x="551986" y="1217137"/>
                  </a:lnTo>
                  <a:lnTo>
                    <a:pt x="505702" y="1209021"/>
                  </a:lnTo>
                  <a:lnTo>
                    <a:pt x="460633" y="1197865"/>
                  </a:lnTo>
                  <a:lnTo>
                    <a:pt x="416905" y="1183785"/>
                  </a:lnTo>
                  <a:lnTo>
                    <a:pt x="374643" y="1166901"/>
                  </a:lnTo>
                  <a:lnTo>
                    <a:pt x="333972" y="1147331"/>
                  </a:lnTo>
                  <a:lnTo>
                    <a:pt x="295017" y="1125193"/>
                  </a:lnTo>
                  <a:lnTo>
                    <a:pt x="257904" y="1100605"/>
                  </a:lnTo>
                  <a:lnTo>
                    <a:pt x="222758" y="1073686"/>
                  </a:lnTo>
                  <a:lnTo>
                    <a:pt x="189704" y="1044554"/>
                  </a:lnTo>
                  <a:lnTo>
                    <a:pt x="158867" y="1013327"/>
                  </a:lnTo>
                  <a:lnTo>
                    <a:pt x="130373" y="980124"/>
                  </a:lnTo>
                  <a:lnTo>
                    <a:pt x="104346" y="945063"/>
                  </a:lnTo>
                  <a:lnTo>
                    <a:pt x="80913" y="908263"/>
                  </a:lnTo>
                  <a:lnTo>
                    <a:pt x="60197" y="869841"/>
                  </a:lnTo>
                  <a:lnTo>
                    <a:pt x="42325" y="829916"/>
                  </a:lnTo>
                  <a:lnTo>
                    <a:pt x="27422" y="788606"/>
                  </a:lnTo>
                  <a:lnTo>
                    <a:pt x="15612" y="746030"/>
                  </a:lnTo>
                  <a:lnTo>
                    <a:pt x="7022" y="702305"/>
                  </a:lnTo>
                  <a:lnTo>
                    <a:pt x="1776" y="657551"/>
                  </a:lnTo>
                  <a:lnTo>
                    <a:pt x="0" y="611886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1207008" y="2852927"/>
              <a:ext cx="576580" cy="1079500"/>
            </a:xfrm>
            <a:custGeom>
              <a:avLst/>
              <a:gdLst/>
              <a:ahLst/>
              <a:cxnLst/>
              <a:rect l="l" t="t" r="r" b="b"/>
              <a:pathLst>
                <a:path w="576580" h="1079500">
                  <a:moveTo>
                    <a:pt x="0" y="1078992"/>
                  </a:moveTo>
                  <a:lnTo>
                    <a:pt x="576072" y="1078992"/>
                  </a:lnTo>
                  <a:lnTo>
                    <a:pt x="576072" y="0"/>
                  </a:lnTo>
                  <a:lnTo>
                    <a:pt x="0" y="0"/>
                  </a:lnTo>
                  <a:lnTo>
                    <a:pt x="0" y="1078992"/>
                  </a:lnTo>
                  <a:close/>
                </a:path>
              </a:pathLst>
            </a:custGeom>
            <a:solidFill>
              <a:srgbClr val="042E6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1207008" y="2852927"/>
              <a:ext cx="576580" cy="2087880"/>
            </a:xfrm>
            <a:custGeom>
              <a:avLst/>
              <a:gdLst/>
              <a:ahLst/>
              <a:cxnLst/>
              <a:rect l="l" t="t" r="r" b="b"/>
              <a:pathLst>
                <a:path w="576580" h="2087879">
                  <a:moveTo>
                    <a:pt x="0" y="2087880"/>
                  </a:moveTo>
                  <a:lnTo>
                    <a:pt x="576072" y="2087880"/>
                  </a:lnTo>
                  <a:lnTo>
                    <a:pt x="576072" y="0"/>
                  </a:lnTo>
                  <a:lnTo>
                    <a:pt x="0" y="0"/>
                  </a:lnTo>
                  <a:lnTo>
                    <a:pt x="0" y="2087880"/>
                  </a:lnTo>
                  <a:close/>
                </a:path>
              </a:pathLst>
            </a:custGeom>
            <a:ln w="9143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1207008" y="3931919"/>
              <a:ext cx="576580" cy="1009015"/>
            </a:xfrm>
            <a:custGeom>
              <a:avLst/>
              <a:gdLst/>
              <a:ahLst/>
              <a:cxnLst/>
              <a:rect l="l" t="t" r="r" b="b"/>
              <a:pathLst>
                <a:path w="576580" h="1009014">
                  <a:moveTo>
                    <a:pt x="576072" y="0"/>
                  </a:moveTo>
                  <a:lnTo>
                    <a:pt x="0" y="0"/>
                  </a:lnTo>
                  <a:lnTo>
                    <a:pt x="0" y="1008887"/>
                  </a:lnTo>
                  <a:lnTo>
                    <a:pt x="576072" y="1008887"/>
                  </a:lnTo>
                  <a:lnTo>
                    <a:pt x="576072" y="0"/>
                  </a:lnTo>
                  <a:close/>
                </a:path>
              </a:pathLst>
            </a:custGeom>
            <a:solidFill>
              <a:srgbClr val="0D610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1207008" y="3931919"/>
              <a:ext cx="576580" cy="1009015"/>
            </a:xfrm>
            <a:custGeom>
              <a:avLst/>
              <a:gdLst/>
              <a:ahLst/>
              <a:cxnLst/>
              <a:rect l="l" t="t" r="r" b="b"/>
              <a:pathLst>
                <a:path w="576580" h="1009014">
                  <a:moveTo>
                    <a:pt x="0" y="1008887"/>
                  </a:moveTo>
                  <a:lnTo>
                    <a:pt x="576072" y="1008887"/>
                  </a:lnTo>
                  <a:lnTo>
                    <a:pt x="576072" y="0"/>
                  </a:lnTo>
                  <a:lnTo>
                    <a:pt x="0" y="0"/>
                  </a:lnTo>
                  <a:lnTo>
                    <a:pt x="0" y="1008887"/>
                  </a:lnTo>
                  <a:close/>
                </a:path>
              </a:pathLst>
            </a:custGeom>
            <a:ln w="9143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1207770" y="3572001"/>
              <a:ext cx="576580" cy="360680"/>
            </a:xfrm>
            <a:custGeom>
              <a:avLst/>
              <a:gdLst/>
              <a:ahLst/>
              <a:cxnLst/>
              <a:rect l="l" t="t" r="r" b="b"/>
              <a:pathLst>
                <a:path w="576580" h="360679">
                  <a:moveTo>
                    <a:pt x="0" y="360680"/>
                  </a:moveTo>
                  <a:lnTo>
                    <a:pt x="72194" y="345170"/>
                  </a:lnTo>
                  <a:lnTo>
                    <a:pt x="108440" y="324907"/>
                  </a:lnTo>
                  <a:lnTo>
                    <a:pt x="144399" y="289179"/>
                  </a:lnTo>
                  <a:lnTo>
                    <a:pt x="165389" y="254832"/>
                  </a:lnTo>
                  <a:lnTo>
                    <a:pt x="187153" y="207689"/>
                  </a:lnTo>
                  <a:lnTo>
                    <a:pt x="209110" y="154035"/>
                  </a:lnTo>
                  <a:lnTo>
                    <a:pt x="230680" y="100154"/>
                  </a:lnTo>
                  <a:lnTo>
                    <a:pt x="251284" y="52331"/>
                  </a:lnTo>
                  <a:lnTo>
                    <a:pt x="270342" y="16851"/>
                  </a:lnTo>
                  <a:lnTo>
                    <a:pt x="287274" y="0"/>
                  </a:lnTo>
                  <a:lnTo>
                    <a:pt x="302031" y="7403"/>
                  </a:lnTo>
                  <a:lnTo>
                    <a:pt x="311822" y="36961"/>
                  </a:lnTo>
                  <a:lnTo>
                    <a:pt x="319595" y="80644"/>
                  </a:lnTo>
                  <a:lnTo>
                    <a:pt x="328299" y="130424"/>
                  </a:lnTo>
                  <a:lnTo>
                    <a:pt x="340884" y="178270"/>
                  </a:lnTo>
                  <a:lnTo>
                    <a:pt x="360299" y="216154"/>
                  </a:lnTo>
                  <a:lnTo>
                    <a:pt x="392907" y="250228"/>
                  </a:lnTo>
                  <a:lnTo>
                    <a:pt x="432556" y="280724"/>
                  </a:lnTo>
                  <a:lnTo>
                    <a:pt x="477479" y="308636"/>
                  </a:lnTo>
                  <a:lnTo>
                    <a:pt x="525907" y="334956"/>
                  </a:lnTo>
                  <a:lnTo>
                    <a:pt x="576072" y="36068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0" name="object 20"/>
          <p:cNvGrpSpPr/>
          <p:nvPr/>
        </p:nvGrpSpPr>
        <p:grpSpPr>
          <a:xfrm>
            <a:off x="4730496" y="2848355"/>
            <a:ext cx="1304925" cy="3248025"/>
            <a:chOff x="4730496" y="2848355"/>
            <a:chExt cx="1304925" cy="3248025"/>
          </a:xfrm>
        </p:grpSpPr>
        <p:sp>
          <p:nvSpPr>
            <p:cNvPr id="21" name="object 21"/>
            <p:cNvSpPr/>
            <p:nvPr/>
          </p:nvSpPr>
          <p:spPr>
            <a:xfrm>
              <a:off x="4735068" y="4867655"/>
              <a:ext cx="1295400" cy="1224280"/>
            </a:xfrm>
            <a:custGeom>
              <a:avLst/>
              <a:gdLst/>
              <a:ahLst/>
              <a:cxnLst/>
              <a:rect l="l" t="t" r="r" b="b"/>
              <a:pathLst>
                <a:path w="1295400" h="1224279">
                  <a:moveTo>
                    <a:pt x="647700" y="0"/>
                  </a:moveTo>
                  <a:lnTo>
                    <a:pt x="599355" y="1678"/>
                  </a:lnTo>
                  <a:lnTo>
                    <a:pt x="551977" y="6634"/>
                  </a:lnTo>
                  <a:lnTo>
                    <a:pt x="505690" y="14749"/>
                  </a:lnTo>
                  <a:lnTo>
                    <a:pt x="460619" y="25905"/>
                  </a:lnTo>
                  <a:lnTo>
                    <a:pt x="416889" y="39984"/>
                  </a:lnTo>
                  <a:lnTo>
                    <a:pt x="374626" y="56868"/>
                  </a:lnTo>
                  <a:lnTo>
                    <a:pt x="333955" y="76438"/>
                  </a:lnTo>
                  <a:lnTo>
                    <a:pt x="295001" y="98575"/>
                  </a:lnTo>
                  <a:lnTo>
                    <a:pt x="257888" y="123162"/>
                  </a:lnTo>
                  <a:lnTo>
                    <a:pt x="222743" y="150081"/>
                  </a:lnTo>
                  <a:lnTo>
                    <a:pt x="189690" y="179212"/>
                  </a:lnTo>
                  <a:lnTo>
                    <a:pt x="158854" y="210439"/>
                  </a:lnTo>
                  <a:lnTo>
                    <a:pt x="130362" y="243641"/>
                  </a:lnTo>
                  <a:lnTo>
                    <a:pt x="104337" y="278702"/>
                  </a:lnTo>
                  <a:lnTo>
                    <a:pt x="80905" y="315503"/>
                  </a:lnTo>
                  <a:lnTo>
                    <a:pt x="60191" y="353925"/>
                  </a:lnTo>
                  <a:lnTo>
                    <a:pt x="42321" y="393850"/>
                  </a:lnTo>
                  <a:lnTo>
                    <a:pt x="27419" y="435160"/>
                  </a:lnTo>
                  <a:lnTo>
                    <a:pt x="15611" y="477737"/>
                  </a:lnTo>
                  <a:lnTo>
                    <a:pt x="7021" y="521463"/>
                  </a:lnTo>
                  <a:lnTo>
                    <a:pt x="1776" y="566218"/>
                  </a:lnTo>
                  <a:lnTo>
                    <a:pt x="0" y="611886"/>
                  </a:lnTo>
                  <a:lnTo>
                    <a:pt x="1776" y="657551"/>
                  </a:lnTo>
                  <a:lnTo>
                    <a:pt x="7021" y="702305"/>
                  </a:lnTo>
                  <a:lnTo>
                    <a:pt x="15611" y="746030"/>
                  </a:lnTo>
                  <a:lnTo>
                    <a:pt x="27419" y="788606"/>
                  </a:lnTo>
                  <a:lnTo>
                    <a:pt x="42321" y="829916"/>
                  </a:lnTo>
                  <a:lnTo>
                    <a:pt x="60191" y="869841"/>
                  </a:lnTo>
                  <a:lnTo>
                    <a:pt x="80905" y="908263"/>
                  </a:lnTo>
                  <a:lnTo>
                    <a:pt x="104337" y="945063"/>
                  </a:lnTo>
                  <a:lnTo>
                    <a:pt x="130362" y="980124"/>
                  </a:lnTo>
                  <a:lnTo>
                    <a:pt x="158854" y="1013327"/>
                  </a:lnTo>
                  <a:lnTo>
                    <a:pt x="189690" y="1044554"/>
                  </a:lnTo>
                  <a:lnTo>
                    <a:pt x="222743" y="1073686"/>
                  </a:lnTo>
                  <a:lnTo>
                    <a:pt x="257888" y="1100605"/>
                  </a:lnTo>
                  <a:lnTo>
                    <a:pt x="295001" y="1125193"/>
                  </a:lnTo>
                  <a:lnTo>
                    <a:pt x="333955" y="1147331"/>
                  </a:lnTo>
                  <a:lnTo>
                    <a:pt x="374626" y="1166901"/>
                  </a:lnTo>
                  <a:lnTo>
                    <a:pt x="416889" y="1183785"/>
                  </a:lnTo>
                  <a:lnTo>
                    <a:pt x="460619" y="1197865"/>
                  </a:lnTo>
                  <a:lnTo>
                    <a:pt x="505690" y="1209021"/>
                  </a:lnTo>
                  <a:lnTo>
                    <a:pt x="551977" y="1217137"/>
                  </a:lnTo>
                  <a:lnTo>
                    <a:pt x="599355" y="1222093"/>
                  </a:lnTo>
                  <a:lnTo>
                    <a:pt x="647700" y="1223772"/>
                  </a:lnTo>
                  <a:lnTo>
                    <a:pt x="696044" y="1222093"/>
                  </a:lnTo>
                  <a:lnTo>
                    <a:pt x="743422" y="1217137"/>
                  </a:lnTo>
                  <a:lnTo>
                    <a:pt x="789709" y="1209021"/>
                  </a:lnTo>
                  <a:lnTo>
                    <a:pt x="834780" y="1197865"/>
                  </a:lnTo>
                  <a:lnTo>
                    <a:pt x="878510" y="1183785"/>
                  </a:lnTo>
                  <a:lnTo>
                    <a:pt x="920773" y="1166901"/>
                  </a:lnTo>
                  <a:lnTo>
                    <a:pt x="961444" y="1147331"/>
                  </a:lnTo>
                  <a:lnTo>
                    <a:pt x="1000398" y="1125193"/>
                  </a:lnTo>
                  <a:lnTo>
                    <a:pt x="1037511" y="1100605"/>
                  </a:lnTo>
                  <a:lnTo>
                    <a:pt x="1072656" y="1073686"/>
                  </a:lnTo>
                  <a:lnTo>
                    <a:pt x="1105709" y="1044554"/>
                  </a:lnTo>
                  <a:lnTo>
                    <a:pt x="1136545" y="1013327"/>
                  </a:lnTo>
                  <a:lnTo>
                    <a:pt x="1165037" y="980124"/>
                  </a:lnTo>
                  <a:lnTo>
                    <a:pt x="1191062" y="945063"/>
                  </a:lnTo>
                  <a:lnTo>
                    <a:pt x="1214494" y="908263"/>
                  </a:lnTo>
                  <a:lnTo>
                    <a:pt x="1235208" y="869841"/>
                  </a:lnTo>
                  <a:lnTo>
                    <a:pt x="1253078" y="829916"/>
                  </a:lnTo>
                  <a:lnTo>
                    <a:pt x="1267980" y="788606"/>
                  </a:lnTo>
                  <a:lnTo>
                    <a:pt x="1279788" y="746030"/>
                  </a:lnTo>
                  <a:lnTo>
                    <a:pt x="1288378" y="702305"/>
                  </a:lnTo>
                  <a:lnTo>
                    <a:pt x="1293623" y="657551"/>
                  </a:lnTo>
                  <a:lnTo>
                    <a:pt x="1295400" y="611886"/>
                  </a:lnTo>
                  <a:lnTo>
                    <a:pt x="1293623" y="566218"/>
                  </a:lnTo>
                  <a:lnTo>
                    <a:pt x="1288378" y="521463"/>
                  </a:lnTo>
                  <a:lnTo>
                    <a:pt x="1279788" y="477737"/>
                  </a:lnTo>
                  <a:lnTo>
                    <a:pt x="1267980" y="435160"/>
                  </a:lnTo>
                  <a:lnTo>
                    <a:pt x="1253078" y="393850"/>
                  </a:lnTo>
                  <a:lnTo>
                    <a:pt x="1235208" y="353925"/>
                  </a:lnTo>
                  <a:lnTo>
                    <a:pt x="1214494" y="315503"/>
                  </a:lnTo>
                  <a:lnTo>
                    <a:pt x="1191062" y="278702"/>
                  </a:lnTo>
                  <a:lnTo>
                    <a:pt x="1165037" y="243641"/>
                  </a:lnTo>
                  <a:lnTo>
                    <a:pt x="1136545" y="210439"/>
                  </a:lnTo>
                  <a:lnTo>
                    <a:pt x="1105709" y="179212"/>
                  </a:lnTo>
                  <a:lnTo>
                    <a:pt x="1072656" y="150081"/>
                  </a:lnTo>
                  <a:lnTo>
                    <a:pt x="1037511" y="123162"/>
                  </a:lnTo>
                  <a:lnTo>
                    <a:pt x="1000398" y="98575"/>
                  </a:lnTo>
                  <a:lnTo>
                    <a:pt x="961444" y="76438"/>
                  </a:lnTo>
                  <a:lnTo>
                    <a:pt x="920773" y="56868"/>
                  </a:lnTo>
                  <a:lnTo>
                    <a:pt x="878510" y="39984"/>
                  </a:lnTo>
                  <a:lnTo>
                    <a:pt x="834780" y="25905"/>
                  </a:lnTo>
                  <a:lnTo>
                    <a:pt x="789709" y="14749"/>
                  </a:lnTo>
                  <a:lnTo>
                    <a:pt x="743422" y="6634"/>
                  </a:lnTo>
                  <a:lnTo>
                    <a:pt x="696044" y="1678"/>
                  </a:lnTo>
                  <a:lnTo>
                    <a:pt x="647700" y="0"/>
                  </a:lnTo>
                  <a:close/>
                </a:path>
              </a:pathLst>
            </a:custGeom>
            <a:solidFill>
              <a:srgbClr val="0D610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4735068" y="4867655"/>
              <a:ext cx="1295400" cy="1224280"/>
            </a:xfrm>
            <a:custGeom>
              <a:avLst/>
              <a:gdLst/>
              <a:ahLst/>
              <a:cxnLst/>
              <a:rect l="l" t="t" r="r" b="b"/>
              <a:pathLst>
                <a:path w="1295400" h="1224279">
                  <a:moveTo>
                    <a:pt x="0" y="611886"/>
                  </a:moveTo>
                  <a:lnTo>
                    <a:pt x="1776" y="566218"/>
                  </a:lnTo>
                  <a:lnTo>
                    <a:pt x="7021" y="521463"/>
                  </a:lnTo>
                  <a:lnTo>
                    <a:pt x="15611" y="477737"/>
                  </a:lnTo>
                  <a:lnTo>
                    <a:pt x="27419" y="435160"/>
                  </a:lnTo>
                  <a:lnTo>
                    <a:pt x="42321" y="393850"/>
                  </a:lnTo>
                  <a:lnTo>
                    <a:pt x="60191" y="353925"/>
                  </a:lnTo>
                  <a:lnTo>
                    <a:pt x="80905" y="315503"/>
                  </a:lnTo>
                  <a:lnTo>
                    <a:pt x="104337" y="278702"/>
                  </a:lnTo>
                  <a:lnTo>
                    <a:pt x="130362" y="243641"/>
                  </a:lnTo>
                  <a:lnTo>
                    <a:pt x="158854" y="210439"/>
                  </a:lnTo>
                  <a:lnTo>
                    <a:pt x="189690" y="179212"/>
                  </a:lnTo>
                  <a:lnTo>
                    <a:pt x="222743" y="150081"/>
                  </a:lnTo>
                  <a:lnTo>
                    <a:pt x="257888" y="123162"/>
                  </a:lnTo>
                  <a:lnTo>
                    <a:pt x="295001" y="98575"/>
                  </a:lnTo>
                  <a:lnTo>
                    <a:pt x="333955" y="76438"/>
                  </a:lnTo>
                  <a:lnTo>
                    <a:pt x="374626" y="56868"/>
                  </a:lnTo>
                  <a:lnTo>
                    <a:pt x="416889" y="39984"/>
                  </a:lnTo>
                  <a:lnTo>
                    <a:pt x="460619" y="25905"/>
                  </a:lnTo>
                  <a:lnTo>
                    <a:pt x="505690" y="14749"/>
                  </a:lnTo>
                  <a:lnTo>
                    <a:pt x="551977" y="6634"/>
                  </a:lnTo>
                  <a:lnTo>
                    <a:pt x="599355" y="1678"/>
                  </a:lnTo>
                  <a:lnTo>
                    <a:pt x="647700" y="0"/>
                  </a:lnTo>
                  <a:lnTo>
                    <a:pt x="696044" y="1678"/>
                  </a:lnTo>
                  <a:lnTo>
                    <a:pt x="743422" y="6634"/>
                  </a:lnTo>
                  <a:lnTo>
                    <a:pt x="789709" y="14749"/>
                  </a:lnTo>
                  <a:lnTo>
                    <a:pt x="834780" y="25905"/>
                  </a:lnTo>
                  <a:lnTo>
                    <a:pt x="878510" y="39984"/>
                  </a:lnTo>
                  <a:lnTo>
                    <a:pt x="920773" y="56868"/>
                  </a:lnTo>
                  <a:lnTo>
                    <a:pt x="961444" y="76438"/>
                  </a:lnTo>
                  <a:lnTo>
                    <a:pt x="1000398" y="98575"/>
                  </a:lnTo>
                  <a:lnTo>
                    <a:pt x="1037511" y="123162"/>
                  </a:lnTo>
                  <a:lnTo>
                    <a:pt x="1072656" y="150081"/>
                  </a:lnTo>
                  <a:lnTo>
                    <a:pt x="1105709" y="179212"/>
                  </a:lnTo>
                  <a:lnTo>
                    <a:pt x="1136545" y="210439"/>
                  </a:lnTo>
                  <a:lnTo>
                    <a:pt x="1165037" y="243641"/>
                  </a:lnTo>
                  <a:lnTo>
                    <a:pt x="1191062" y="278702"/>
                  </a:lnTo>
                  <a:lnTo>
                    <a:pt x="1214494" y="315503"/>
                  </a:lnTo>
                  <a:lnTo>
                    <a:pt x="1235208" y="353925"/>
                  </a:lnTo>
                  <a:lnTo>
                    <a:pt x="1253078" y="393850"/>
                  </a:lnTo>
                  <a:lnTo>
                    <a:pt x="1267980" y="435160"/>
                  </a:lnTo>
                  <a:lnTo>
                    <a:pt x="1279788" y="477737"/>
                  </a:lnTo>
                  <a:lnTo>
                    <a:pt x="1288378" y="521463"/>
                  </a:lnTo>
                  <a:lnTo>
                    <a:pt x="1293623" y="566218"/>
                  </a:lnTo>
                  <a:lnTo>
                    <a:pt x="1295400" y="611886"/>
                  </a:lnTo>
                  <a:lnTo>
                    <a:pt x="1293623" y="657551"/>
                  </a:lnTo>
                  <a:lnTo>
                    <a:pt x="1288378" y="702305"/>
                  </a:lnTo>
                  <a:lnTo>
                    <a:pt x="1279788" y="746030"/>
                  </a:lnTo>
                  <a:lnTo>
                    <a:pt x="1267980" y="788606"/>
                  </a:lnTo>
                  <a:lnTo>
                    <a:pt x="1253078" y="829916"/>
                  </a:lnTo>
                  <a:lnTo>
                    <a:pt x="1235208" y="869841"/>
                  </a:lnTo>
                  <a:lnTo>
                    <a:pt x="1214494" y="908263"/>
                  </a:lnTo>
                  <a:lnTo>
                    <a:pt x="1191062" y="945063"/>
                  </a:lnTo>
                  <a:lnTo>
                    <a:pt x="1165037" y="980124"/>
                  </a:lnTo>
                  <a:lnTo>
                    <a:pt x="1136545" y="1013327"/>
                  </a:lnTo>
                  <a:lnTo>
                    <a:pt x="1105709" y="1044554"/>
                  </a:lnTo>
                  <a:lnTo>
                    <a:pt x="1072656" y="1073686"/>
                  </a:lnTo>
                  <a:lnTo>
                    <a:pt x="1037511" y="1100605"/>
                  </a:lnTo>
                  <a:lnTo>
                    <a:pt x="1000398" y="1125193"/>
                  </a:lnTo>
                  <a:lnTo>
                    <a:pt x="961444" y="1147331"/>
                  </a:lnTo>
                  <a:lnTo>
                    <a:pt x="920773" y="1166901"/>
                  </a:lnTo>
                  <a:lnTo>
                    <a:pt x="878510" y="1183785"/>
                  </a:lnTo>
                  <a:lnTo>
                    <a:pt x="834780" y="1197865"/>
                  </a:lnTo>
                  <a:lnTo>
                    <a:pt x="789709" y="1209021"/>
                  </a:lnTo>
                  <a:lnTo>
                    <a:pt x="743422" y="1217137"/>
                  </a:lnTo>
                  <a:lnTo>
                    <a:pt x="696044" y="1222093"/>
                  </a:lnTo>
                  <a:lnTo>
                    <a:pt x="647700" y="1223772"/>
                  </a:lnTo>
                  <a:lnTo>
                    <a:pt x="599355" y="1222093"/>
                  </a:lnTo>
                  <a:lnTo>
                    <a:pt x="551977" y="1217137"/>
                  </a:lnTo>
                  <a:lnTo>
                    <a:pt x="505690" y="1209021"/>
                  </a:lnTo>
                  <a:lnTo>
                    <a:pt x="460619" y="1197865"/>
                  </a:lnTo>
                  <a:lnTo>
                    <a:pt x="416889" y="1183785"/>
                  </a:lnTo>
                  <a:lnTo>
                    <a:pt x="374626" y="1166901"/>
                  </a:lnTo>
                  <a:lnTo>
                    <a:pt x="333955" y="1147331"/>
                  </a:lnTo>
                  <a:lnTo>
                    <a:pt x="295001" y="1125193"/>
                  </a:lnTo>
                  <a:lnTo>
                    <a:pt x="257888" y="1100605"/>
                  </a:lnTo>
                  <a:lnTo>
                    <a:pt x="222743" y="1073686"/>
                  </a:lnTo>
                  <a:lnTo>
                    <a:pt x="189690" y="1044554"/>
                  </a:lnTo>
                  <a:lnTo>
                    <a:pt x="158854" y="1013327"/>
                  </a:lnTo>
                  <a:lnTo>
                    <a:pt x="130362" y="980124"/>
                  </a:lnTo>
                  <a:lnTo>
                    <a:pt x="104337" y="945063"/>
                  </a:lnTo>
                  <a:lnTo>
                    <a:pt x="80905" y="908263"/>
                  </a:lnTo>
                  <a:lnTo>
                    <a:pt x="60191" y="869841"/>
                  </a:lnTo>
                  <a:lnTo>
                    <a:pt x="42321" y="829916"/>
                  </a:lnTo>
                  <a:lnTo>
                    <a:pt x="27419" y="788606"/>
                  </a:lnTo>
                  <a:lnTo>
                    <a:pt x="15611" y="746030"/>
                  </a:lnTo>
                  <a:lnTo>
                    <a:pt x="7021" y="702305"/>
                  </a:lnTo>
                  <a:lnTo>
                    <a:pt x="1776" y="657551"/>
                  </a:lnTo>
                  <a:lnTo>
                    <a:pt x="0" y="611886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5094732" y="2852927"/>
              <a:ext cx="576580" cy="1079500"/>
            </a:xfrm>
            <a:custGeom>
              <a:avLst/>
              <a:gdLst/>
              <a:ahLst/>
              <a:cxnLst/>
              <a:rect l="l" t="t" r="r" b="b"/>
              <a:pathLst>
                <a:path w="576579" h="1079500">
                  <a:moveTo>
                    <a:pt x="0" y="1078992"/>
                  </a:moveTo>
                  <a:lnTo>
                    <a:pt x="576072" y="1078992"/>
                  </a:lnTo>
                  <a:lnTo>
                    <a:pt x="576072" y="0"/>
                  </a:lnTo>
                  <a:lnTo>
                    <a:pt x="0" y="0"/>
                  </a:lnTo>
                  <a:lnTo>
                    <a:pt x="0" y="1078992"/>
                  </a:lnTo>
                  <a:close/>
                </a:path>
              </a:pathLst>
            </a:custGeom>
            <a:solidFill>
              <a:srgbClr val="042E6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/>
            <p:cNvSpPr/>
            <p:nvPr/>
          </p:nvSpPr>
          <p:spPr>
            <a:xfrm>
              <a:off x="5094732" y="2852927"/>
              <a:ext cx="576580" cy="2087880"/>
            </a:xfrm>
            <a:custGeom>
              <a:avLst/>
              <a:gdLst/>
              <a:ahLst/>
              <a:cxnLst/>
              <a:rect l="l" t="t" r="r" b="b"/>
              <a:pathLst>
                <a:path w="576579" h="2087879">
                  <a:moveTo>
                    <a:pt x="0" y="2087880"/>
                  </a:moveTo>
                  <a:lnTo>
                    <a:pt x="576072" y="2087880"/>
                  </a:lnTo>
                  <a:lnTo>
                    <a:pt x="576072" y="0"/>
                  </a:lnTo>
                  <a:lnTo>
                    <a:pt x="0" y="0"/>
                  </a:lnTo>
                  <a:lnTo>
                    <a:pt x="0" y="2087880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/>
            <p:cNvSpPr/>
            <p:nvPr/>
          </p:nvSpPr>
          <p:spPr>
            <a:xfrm>
              <a:off x="5094732" y="3931919"/>
              <a:ext cx="576580" cy="1009015"/>
            </a:xfrm>
            <a:custGeom>
              <a:avLst/>
              <a:gdLst/>
              <a:ahLst/>
              <a:cxnLst/>
              <a:rect l="l" t="t" r="r" b="b"/>
              <a:pathLst>
                <a:path w="576579" h="1009014">
                  <a:moveTo>
                    <a:pt x="576072" y="0"/>
                  </a:moveTo>
                  <a:lnTo>
                    <a:pt x="0" y="0"/>
                  </a:lnTo>
                  <a:lnTo>
                    <a:pt x="0" y="1008887"/>
                  </a:lnTo>
                  <a:lnTo>
                    <a:pt x="576072" y="1008887"/>
                  </a:lnTo>
                  <a:lnTo>
                    <a:pt x="576072" y="0"/>
                  </a:lnTo>
                  <a:close/>
                </a:path>
              </a:pathLst>
            </a:custGeom>
            <a:solidFill>
              <a:srgbClr val="0D610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5094732" y="3931919"/>
              <a:ext cx="576580" cy="1009015"/>
            </a:xfrm>
            <a:custGeom>
              <a:avLst/>
              <a:gdLst/>
              <a:ahLst/>
              <a:cxnLst/>
              <a:rect l="l" t="t" r="r" b="b"/>
              <a:pathLst>
                <a:path w="576579" h="1009014">
                  <a:moveTo>
                    <a:pt x="0" y="1008887"/>
                  </a:moveTo>
                  <a:lnTo>
                    <a:pt x="576072" y="1008887"/>
                  </a:lnTo>
                  <a:lnTo>
                    <a:pt x="576072" y="0"/>
                  </a:lnTo>
                  <a:lnTo>
                    <a:pt x="0" y="0"/>
                  </a:lnTo>
                  <a:lnTo>
                    <a:pt x="0" y="1008887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/>
            <p:cNvSpPr/>
            <p:nvPr/>
          </p:nvSpPr>
          <p:spPr>
            <a:xfrm>
              <a:off x="5095494" y="3932681"/>
              <a:ext cx="576580" cy="360680"/>
            </a:xfrm>
            <a:custGeom>
              <a:avLst/>
              <a:gdLst/>
              <a:ahLst/>
              <a:cxnLst/>
              <a:rect l="l" t="t" r="r" b="b"/>
              <a:pathLst>
                <a:path w="576579" h="360679">
                  <a:moveTo>
                    <a:pt x="0" y="0"/>
                  </a:moveTo>
                  <a:lnTo>
                    <a:pt x="72199" y="15509"/>
                  </a:lnTo>
                  <a:lnTo>
                    <a:pt x="108442" y="35772"/>
                  </a:lnTo>
                  <a:lnTo>
                    <a:pt x="144398" y="71501"/>
                  </a:lnTo>
                  <a:lnTo>
                    <a:pt x="165389" y="105847"/>
                  </a:lnTo>
                  <a:lnTo>
                    <a:pt x="187153" y="152990"/>
                  </a:lnTo>
                  <a:lnTo>
                    <a:pt x="209110" y="206644"/>
                  </a:lnTo>
                  <a:lnTo>
                    <a:pt x="230680" y="260525"/>
                  </a:lnTo>
                  <a:lnTo>
                    <a:pt x="251284" y="308348"/>
                  </a:lnTo>
                  <a:lnTo>
                    <a:pt x="270342" y="343828"/>
                  </a:lnTo>
                  <a:lnTo>
                    <a:pt x="287273" y="360680"/>
                  </a:lnTo>
                  <a:lnTo>
                    <a:pt x="302031" y="353276"/>
                  </a:lnTo>
                  <a:lnTo>
                    <a:pt x="311822" y="323718"/>
                  </a:lnTo>
                  <a:lnTo>
                    <a:pt x="319595" y="280035"/>
                  </a:lnTo>
                  <a:lnTo>
                    <a:pt x="328299" y="230255"/>
                  </a:lnTo>
                  <a:lnTo>
                    <a:pt x="340884" y="182409"/>
                  </a:lnTo>
                  <a:lnTo>
                    <a:pt x="360298" y="144526"/>
                  </a:lnTo>
                  <a:lnTo>
                    <a:pt x="392907" y="110451"/>
                  </a:lnTo>
                  <a:lnTo>
                    <a:pt x="432556" y="79955"/>
                  </a:lnTo>
                  <a:lnTo>
                    <a:pt x="477479" y="52043"/>
                  </a:lnTo>
                  <a:lnTo>
                    <a:pt x="525906" y="25723"/>
                  </a:lnTo>
                  <a:lnTo>
                    <a:pt x="576071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8" name="object 28"/>
          <p:cNvSpPr txBox="1"/>
          <p:nvPr/>
        </p:nvSpPr>
        <p:spPr>
          <a:xfrm>
            <a:off x="329590" y="6137249"/>
            <a:ext cx="296608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solidFill>
                  <a:srgbClr val="FFFFFF"/>
                </a:solidFill>
                <a:latin typeface="Times New Roman"/>
                <a:cs typeface="Times New Roman"/>
              </a:rPr>
              <a:t>Maksimum</a:t>
            </a:r>
            <a:r>
              <a:rPr dirty="0" sz="2400" spc="-7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spc="-25">
                <a:solidFill>
                  <a:srgbClr val="FFFFFF"/>
                </a:solidFill>
                <a:latin typeface="Times New Roman"/>
                <a:cs typeface="Times New Roman"/>
              </a:rPr>
              <a:t>Termometre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111497" y="6116218"/>
            <a:ext cx="2796540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solidFill>
                  <a:srgbClr val="FFFFFF"/>
                </a:solidFill>
                <a:latin typeface="Times New Roman"/>
                <a:cs typeface="Times New Roman"/>
              </a:rPr>
              <a:t>Minimum</a:t>
            </a:r>
            <a:r>
              <a:rPr dirty="0" sz="2400" spc="-11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spc="-20">
                <a:solidFill>
                  <a:srgbClr val="FFFFFF"/>
                </a:solidFill>
                <a:latin typeface="Times New Roman"/>
                <a:cs typeface="Times New Roman"/>
              </a:rPr>
              <a:t>Termometre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4065" y="282955"/>
            <a:ext cx="472440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000099"/>
                </a:solidFill>
                <a:latin typeface="Arial"/>
                <a:cs typeface="Arial"/>
              </a:rPr>
              <a:t>Sıcaklık </a:t>
            </a:r>
            <a:r>
              <a:rPr dirty="0" sz="2400" spc="-5" b="1">
                <a:solidFill>
                  <a:srgbClr val="000099"/>
                </a:solidFill>
                <a:latin typeface="Arial"/>
                <a:cs typeface="Arial"/>
              </a:rPr>
              <a:t>Yönünden Belirli</a:t>
            </a:r>
            <a:r>
              <a:rPr dirty="0" sz="2400" spc="-114" b="1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000099"/>
                </a:solidFill>
                <a:latin typeface="Arial"/>
                <a:cs typeface="Arial"/>
              </a:rPr>
              <a:t>Günler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61543" y="1006855"/>
            <a:ext cx="259524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000099"/>
                </a:solidFill>
                <a:latin typeface="Arial"/>
                <a:cs typeface="Arial"/>
              </a:rPr>
              <a:t>Maksimum</a:t>
            </a:r>
            <a:r>
              <a:rPr dirty="0" sz="2400" spc="-6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000099"/>
                </a:solidFill>
                <a:latin typeface="Arial"/>
                <a:cs typeface="Arial"/>
              </a:rPr>
              <a:t>sıcaklık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6143" y="933704"/>
            <a:ext cx="7911465" cy="2220595"/>
          </a:xfrm>
          <a:prstGeom prst="rect">
            <a:avLst/>
          </a:prstGeom>
        </p:spPr>
        <p:txBody>
          <a:bodyPr wrap="square" lIns="0" tIns="85725" rIns="0" bIns="0" rtlCol="0" vert="horz">
            <a:spAutoFit/>
          </a:bodyPr>
          <a:lstStyle/>
          <a:p>
            <a:pPr marL="4114800" indent="-250190">
              <a:lnSpc>
                <a:spcPct val="100000"/>
              </a:lnSpc>
              <a:spcBef>
                <a:spcPts val="675"/>
              </a:spcBef>
              <a:buFont typeface="Symbol"/>
              <a:buChar char=""/>
              <a:tabLst>
                <a:tab pos="4115435" algn="l"/>
              </a:tabLst>
            </a:pPr>
            <a:r>
              <a:rPr dirty="0" sz="2400" spc="-5">
                <a:solidFill>
                  <a:srgbClr val="000099"/>
                </a:solidFill>
                <a:latin typeface="Arial"/>
                <a:cs typeface="Arial"/>
              </a:rPr>
              <a:t>25 </a:t>
            </a:r>
            <a:r>
              <a:rPr dirty="0" baseline="24305" sz="2400" spc="-7">
                <a:solidFill>
                  <a:srgbClr val="000099"/>
                </a:solidFill>
                <a:latin typeface="Arial"/>
                <a:cs typeface="Arial"/>
              </a:rPr>
              <a:t>o</a:t>
            </a:r>
            <a:r>
              <a:rPr dirty="0" sz="2400" spc="-5">
                <a:solidFill>
                  <a:srgbClr val="000099"/>
                </a:solidFill>
                <a:latin typeface="Arial"/>
                <a:cs typeface="Arial"/>
              </a:rPr>
              <a:t>C </a:t>
            </a:r>
            <a:r>
              <a:rPr dirty="0" sz="2400">
                <a:solidFill>
                  <a:srgbClr val="000099"/>
                </a:solidFill>
                <a:latin typeface="Arial"/>
                <a:cs typeface="Arial"/>
              </a:rPr>
              <a:t>= </a:t>
            </a:r>
            <a:r>
              <a:rPr dirty="0" sz="2400" spc="-65">
                <a:solidFill>
                  <a:srgbClr val="000099"/>
                </a:solidFill>
                <a:latin typeface="Arial"/>
                <a:cs typeface="Arial"/>
              </a:rPr>
              <a:t>Yaz</a:t>
            </a:r>
            <a:r>
              <a:rPr dirty="0" sz="2400" spc="-55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000099"/>
                </a:solidFill>
                <a:latin typeface="Arial"/>
                <a:cs typeface="Arial"/>
              </a:rPr>
              <a:t>günü,</a:t>
            </a:r>
            <a:endParaRPr sz="2400">
              <a:latin typeface="Arial"/>
              <a:cs typeface="Arial"/>
            </a:endParaRPr>
          </a:p>
          <a:p>
            <a:pPr marL="4125595" indent="-250190">
              <a:lnSpc>
                <a:spcPct val="100000"/>
              </a:lnSpc>
              <a:spcBef>
                <a:spcPts val="575"/>
              </a:spcBef>
              <a:buFont typeface="Symbol"/>
              <a:buChar char=""/>
              <a:tabLst>
                <a:tab pos="4126229" algn="l"/>
              </a:tabLst>
            </a:pPr>
            <a:r>
              <a:rPr dirty="0" sz="2400" spc="-5">
                <a:solidFill>
                  <a:srgbClr val="000099"/>
                </a:solidFill>
                <a:latin typeface="Arial"/>
                <a:cs typeface="Arial"/>
              </a:rPr>
              <a:t>30 </a:t>
            </a:r>
            <a:r>
              <a:rPr dirty="0" baseline="24305" sz="2400" spc="-7">
                <a:solidFill>
                  <a:srgbClr val="000099"/>
                </a:solidFill>
                <a:latin typeface="Arial"/>
                <a:cs typeface="Arial"/>
              </a:rPr>
              <a:t>o</a:t>
            </a:r>
            <a:r>
              <a:rPr dirty="0" sz="2400" spc="-5">
                <a:solidFill>
                  <a:srgbClr val="000099"/>
                </a:solidFill>
                <a:latin typeface="Arial"/>
                <a:cs typeface="Arial"/>
              </a:rPr>
              <a:t>C </a:t>
            </a:r>
            <a:r>
              <a:rPr dirty="0" sz="2400">
                <a:solidFill>
                  <a:srgbClr val="000099"/>
                </a:solidFill>
                <a:latin typeface="Arial"/>
                <a:cs typeface="Arial"/>
              </a:rPr>
              <a:t>= </a:t>
            </a:r>
            <a:r>
              <a:rPr dirty="0" sz="2400" spc="-15">
                <a:solidFill>
                  <a:srgbClr val="000099"/>
                </a:solidFill>
                <a:latin typeface="Arial"/>
                <a:cs typeface="Arial"/>
              </a:rPr>
              <a:t>Tropik</a:t>
            </a:r>
            <a:r>
              <a:rPr dirty="0" sz="2400" spc="-6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000099"/>
                </a:solidFill>
                <a:latin typeface="Arial"/>
                <a:cs typeface="Arial"/>
              </a:rPr>
              <a:t>gün</a:t>
            </a:r>
            <a:endParaRPr sz="2400">
              <a:latin typeface="Arial"/>
              <a:cs typeface="Arial"/>
            </a:endParaRPr>
          </a:p>
          <a:p>
            <a:pPr marL="3695700">
              <a:lnSpc>
                <a:spcPct val="100000"/>
              </a:lnSpc>
              <a:spcBef>
                <a:spcPts val="575"/>
              </a:spcBef>
            </a:pPr>
            <a:r>
              <a:rPr dirty="0" sz="2400">
                <a:solidFill>
                  <a:srgbClr val="000099"/>
                </a:solidFill>
                <a:latin typeface="Symbol"/>
                <a:cs typeface="Symbol"/>
              </a:rPr>
              <a:t></a:t>
            </a:r>
            <a:r>
              <a:rPr dirty="0" sz="240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0099"/>
                </a:solidFill>
                <a:latin typeface="Arial"/>
                <a:cs typeface="Arial"/>
              </a:rPr>
              <a:t>-0.1 </a:t>
            </a:r>
            <a:r>
              <a:rPr dirty="0" baseline="24305" sz="2400" spc="-7">
                <a:solidFill>
                  <a:srgbClr val="000099"/>
                </a:solidFill>
                <a:latin typeface="Arial"/>
                <a:cs typeface="Arial"/>
              </a:rPr>
              <a:t>o</a:t>
            </a:r>
            <a:r>
              <a:rPr dirty="0" sz="2400" spc="-5">
                <a:solidFill>
                  <a:srgbClr val="000099"/>
                </a:solidFill>
                <a:latin typeface="Arial"/>
                <a:cs typeface="Arial"/>
              </a:rPr>
              <a:t>C </a:t>
            </a:r>
            <a:r>
              <a:rPr dirty="0" sz="2400">
                <a:solidFill>
                  <a:srgbClr val="000099"/>
                </a:solidFill>
                <a:latin typeface="Arial"/>
                <a:cs typeface="Arial"/>
              </a:rPr>
              <a:t>= </a:t>
            </a:r>
            <a:r>
              <a:rPr dirty="0" sz="2400" spc="-10">
                <a:solidFill>
                  <a:srgbClr val="000099"/>
                </a:solidFill>
                <a:latin typeface="Arial"/>
                <a:cs typeface="Arial"/>
              </a:rPr>
              <a:t>Kış</a:t>
            </a:r>
            <a:r>
              <a:rPr dirty="0" sz="2400" spc="15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000099"/>
                </a:solidFill>
                <a:latin typeface="Arial"/>
                <a:cs typeface="Arial"/>
              </a:rPr>
              <a:t>günü</a:t>
            </a:r>
            <a:endParaRPr sz="24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580"/>
              </a:spcBef>
              <a:tabLst>
                <a:tab pos="3936365" algn="l"/>
              </a:tabLst>
            </a:pPr>
            <a:r>
              <a:rPr dirty="0" sz="2400" spc="-10">
                <a:solidFill>
                  <a:srgbClr val="000099"/>
                </a:solidFill>
                <a:latin typeface="Arial"/>
                <a:cs typeface="Arial"/>
              </a:rPr>
              <a:t>Sıcaklık </a:t>
            </a:r>
            <a:r>
              <a:rPr dirty="0" sz="2400" spc="-5">
                <a:solidFill>
                  <a:srgbClr val="000099"/>
                </a:solidFill>
                <a:latin typeface="Arial"/>
                <a:cs typeface="Arial"/>
              </a:rPr>
              <a:t>herhangi bir</a:t>
            </a:r>
            <a:r>
              <a:rPr dirty="0" sz="2400" spc="10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000099"/>
                </a:solidFill>
                <a:latin typeface="Arial"/>
                <a:cs typeface="Arial"/>
              </a:rPr>
              <a:t>an için	</a:t>
            </a:r>
            <a:r>
              <a:rPr dirty="0" sz="2400">
                <a:solidFill>
                  <a:srgbClr val="000099"/>
                </a:solidFill>
                <a:latin typeface="Symbol"/>
                <a:cs typeface="Symbol"/>
              </a:rPr>
              <a:t></a:t>
            </a:r>
            <a:r>
              <a:rPr dirty="0" sz="240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000099"/>
                </a:solidFill>
                <a:latin typeface="Arial"/>
                <a:cs typeface="Arial"/>
              </a:rPr>
              <a:t>0 </a:t>
            </a:r>
            <a:r>
              <a:rPr dirty="0" baseline="24305" sz="2400" spc="-7">
                <a:solidFill>
                  <a:srgbClr val="000099"/>
                </a:solidFill>
                <a:latin typeface="Arial"/>
                <a:cs typeface="Arial"/>
              </a:rPr>
              <a:t>o</a:t>
            </a:r>
            <a:r>
              <a:rPr dirty="0" sz="2400" spc="-5">
                <a:solidFill>
                  <a:srgbClr val="000099"/>
                </a:solidFill>
                <a:latin typeface="Arial"/>
                <a:cs typeface="Arial"/>
              </a:rPr>
              <a:t>C ise </a:t>
            </a:r>
            <a:r>
              <a:rPr dirty="0" sz="2400" spc="-10">
                <a:solidFill>
                  <a:srgbClr val="000099"/>
                </a:solidFill>
                <a:latin typeface="Arial"/>
                <a:cs typeface="Arial"/>
              </a:rPr>
              <a:t>Donlu</a:t>
            </a:r>
            <a:r>
              <a:rPr dirty="0" sz="2400" spc="7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000099"/>
                </a:solidFill>
                <a:latin typeface="Arial"/>
                <a:cs typeface="Arial"/>
              </a:rPr>
              <a:t>gün</a:t>
            </a:r>
            <a:endParaRPr sz="2400">
              <a:latin typeface="Arial"/>
              <a:cs typeface="Arial"/>
            </a:endParaRPr>
          </a:p>
          <a:p>
            <a:pPr marL="3695700">
              <a:lnSpc>
                <a:spcPct val="100000"/>
              </a:lnSpc>
              <a:spcBef>
                <a:spcPts val="575"/>
              </a:spcBef>
              <a:tabLst>
                <a:tab pos="5448935" algn="l"/>
              </a:tabLst>
            </a:pPr>
            <a:r>
              <a:rPr dirty="0" sz="2400">
                <a:solidFill>
                  <a:srgbClr val="000099"/>
                </a:solidFill>
                <a:latin typeface="Symbol"/>
                <a:cs typeface="Symbol"/>
              </a:rPr>
              <a:t></a:t>
            </a:r>
            <a:r>
              <a:rPr dirty="0" sz="240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000099"/>
                </a:solidFill>
                <a:latin typeface="Arial"/>
                <a:cs typeface="Arial"/>
              </a:rPr>
              <a:t>-10</a:t>
            </a:r>
            <a:r>
              <a:rPr dirty="0" sz="2400" spc="55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dirty="0" baseline="24305" sz="2400" spc="-7">
                <a:solidFill>
                  <a:srgbClr val="000099"/>
                </a:solidFill>
                <a:latin typeface="Arial"/>
                <a:cs typeface="Arial"/>
              </a:rPr>
              <a:t>o</a:t>
            </a:r>
            <a:r>
              <a:rPr dirty="0" sz="2400" spc="-5">
                <a:solidFill>
                  <a:srgbClr val="000099"/>
                </a:solidFill>
                <a:latin typeface="Arial"/>
                <a:cs typeface="Arial"/>
              </a:rPr>
              <a:t>C</a:t>
            </a:r>
            <a:r>
              <a:rPr dirty="0" sz="240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000099"/>
                </a:solidFill>
                <a:latin typeface="Arial"/>
                <a:cs typeface="Arial"/>
              </a:rPr>
              <a:t>ise	</a:t>
            </a:r>
            <a:r>
              <a:rPr dirty="0" sz="2400" spc="-10">
                <a:solidFill>
                  <a:srgbClr val="000099"/>
                </a:solidFill>
                <a:latin typeface="Arial"/>
                <a:cs typeface="Arial"/>
              </a:rPr>
              <a:t>Şiddetli </a:t>
            </a:r>
            <a:r>
              <a:rPr dirty="0" sz="2400" spc="-5">
                <a:solidFill>
                  <a:srgbClr val="000099"/>
                </a:solidFill>
                <a:latin typeface="Arial"/>
                <a:cs typeface="Arial"/>
              </a:rPr>
              <a:t>donlu</a:t>
            </a:r>
            <a:r>
              <a:rPr dirty="0" sz="2400" spc="-15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000099"/>
                </a:solidFill>
                <a:latin typeface="Arial"/>
                <a:cs typeface="Arial"/>
              </a:rPr>
              <a:t>gün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90168" y="4031742"/>
            <a:ext cx="7682230" cy="15621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156845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000099"/>
                </a:solidFill>
                <a:latin typeface="Arial"/>
                <a:cs typeface="Arial"/>
              </a:rPr>
              <a:t>İlk don: </a:t>
            </a:r>
            <a:r>
              <a:rPr dirty="0" sz="2400" spc="-5">
                <a:solidFill>
                  <a:srgbClr val="000099"/>
                </a:solidFill>
                <a:latin typeface="Arial"/>
                <a:cs typeface="Arial"/>
              </a:rPr>
              <a:t>Belirli bir </a:t>
            </a:r>
            <a:r>
              <a:rPr dirty="0" sz="2400" spc="-10">
                <a:solidFill>
                  <a:srgbClr val="000099"/>
                </a:solidFill>
                <a:latin typeface="Arial"/>
                <a:cs typeface="Arial"/>
              </a:rPr>
              <a:t>bölgede </a:t>
            </a:r>
            <a:r>
              <a:rPr dirty="0" sz="2400">
                <a:solidFill>
                  <a:srgbClr val="000099"/>
                </a:solidFill>
                <a:latin typeface="Arial"/>
                <a:cs typeface="Arial"/>
              </a:rPr>
              <a:t>yazdan </a:t>
            </a:r>
            <a:r>
              <a:rPr dirty="0" sz="2400" spc="-5">
                <a:solidFill>
                  <a:srgbClr val="000099"/>
                </a:solidFill>
                <a:latin typeface="Arial"/>
                <a:cs typeface="Arial"/>
              </a:rPr>
              <a:t>kışa girerken </a:t>
            </a:r>
            <a:r>
              <a:rPr dirty="0" sz="2400" spc="-10">
                <a:solidFill>
                  <a:srgbClr val="000099"/>
                </a:solidFill>
                <a:latin typeface="Arial"/>
                <a:cs typeface="Arial"/>
              </a:rPr>
              <a:t>görülen  </a:t>
            </a:r>
            <a:r>
              <a:rPr dirty="0" sz="2400" spc="-5">
                <a:solidFill>
                  <a:srgbClr val="000099"/>
                </a:solidFill>
                <a:latin typeface="Arial"/>
                <a:cs typeface="Arial"/>
              </a:rPr>
              <a:t>ilk donun</a:t>
            </a:r>
            <a:r>
              <a:rPr dirty="0" sz="2400" spc="2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dirty="0" sz="2400" spc="-20">
                <a:solidFill>
                  <a:srgbClr val="000099"/>
                </a:solidFill>
                <a:latin typeface="Arial"/>
                <a:cs typeface="Arial"/>
              </a:rPr>
              <a:t>tarihidir.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dirty="0" sz="2400" spc="-5" b="1">
                <a:solidFill>
                  <a:srgbClr val="000099"/>
                </a:solidFill>
                <a:latin typeface="Arial"/>
                <a:cs typeface="Arial"/>
              </a:rPr>
              <a:t>Son don: </a:t>
            </a:r>
            <a:r>
              <a:rPr dirty="0" sz="2400" spc="-5">
                <a:solidFill>
                  <a:srgbClr val="000099"/>
                </a:solidFill>
                <a:latin typeface="Arial"/>
                <a:cs typeface="Arial"/>
              </a:rPr>
              <a:t>Belirli bir </a:t>
            </a:r>
            <a:r>
              <a:rPr dirty="0" sz="2400" spc="-10">
                <a:solidFill>
                  <a:srgbClr val="000099"/>
                </a:solidFill>
                <a:latin typeface="Arial"/>
                <a:cs typeface="Arial"/>
              </a:rPr>
              <a:t>bölgede </a:t>
            </a:r>
            <a:r>
              <a:rPr dirty="0" sz="2400" spc="-5">
                <a:solidFill>
                  <a:srgbClr val="000099"/>
                </a:solidFill>
                <a:latin typeface="Arial"/>
                <a:cs typeface="Arial"/>
              </a:rPr>
              <a:t>kıştan </a:t>
            </a:r>
            <a:r>
              <a:rPr dirty="0" sz="2400">
                <a:solidFill>
                  <a:srgbClr val="000099"/>
                </a:solidFill>
                <a:latin typeface="Arial"/>
                <a:cs typeface="Arial"/>
              </a:rPr>
              <a:t>yaza </a:t>
            </a:r>
            <a:r>
              <a:rPr dirty="0" sz="2400" spc="-5">
                <a:solidFill>
                  <a:srgbClr val="000099"/>
                </a:solidFill>
                <a:latin typeface="Arial"/>
                <a:cs typeface="Arial"/>
              </a:rPr>
              <a:t>girerken</a:t>
            </a:r>
            <a:r>
              <a:rPr dirty="0" sz="2400" spc="95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000099"/>
                </a:solidFill>
                <a:latin typeface="Arial"/>
                <a:cs typeface="Arial"/>
              </a:rPr>
              <a:t>görülen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2400" spc="-5">
                <a:solidFill>
                  <a:srgbClr val="000099"/>
                </a:solidFill>
                <a:latin typeface="Arial"/>
                <a:cs typeface="Arial"/>
              </a:rPr>
              <a:t>son donun</a:t>
            </a:r>
            <a:r>
              <a:rPr dirty="0" sz="2400" spc="2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dirty="0" sz="2400" spc="-20">
                <a:solidFill>
                  <a:srgbClr val="000099"/>
                </a:solidFill>
                <a:latin typeface="Arial"/>
                <a:cs typeface="Arial"/>
              </a:rPr>
              <a:t>tarihidir.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8904" y="295147"/>
            <a:ext cx="8259445" cy="33248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27305" marR="5080">
              <a:lnSpc>
                <a:spcPct val="100299"/>
              </a:lnSpc>
              <a:spcBef>
                <a:spcPts val="95"/>
              </a:spcBef>
            </a:pPr>
            <a:r>
              <a:rPr dirty="0" sz="2300" spc="-40">
                <a:solidFill>
                  <a:srgbClr val="000099"/>
                </a:solidFill>
                <a:latin typeface="Arial"/>
                <a:cs typeface="Arial"/>
              </a:rPr>
              <a:t>Tarımsal </a:t>
            </a:r>
            <a:r>
              <a:rPr dirty="0" sz="2300" spc="-5">
                <a:solidFill>
                  <a:srgbClr val="000099"/>
                </a:solidFill>
                <a:latin typeface="Arial"/>
                <a:cs typeface="Arial"/>
              </a:rPr>
              <a:t>üretimin </a:t>
            </a:r>
            <a:r>
              <a:rPr dirty="0" sz="2300" spc="-10">
                <a:solidFill>
                  <a:srgbClr val="000099"/>
                </a:solidFill>
                <a:latin typeface="Arial"/>
                <a:cs typeface="Arial"/>
              </a:rPr>
              <a:t>çeşitli aşamalarında </a:t>
            </a:r>
            <a:r>
              <a:rPr dirty="0" sz="2300" spc="-5">
                <a:solidFill>
                  <a:srgbClr val="000099"/>
                </a:solidFill>
                <a:latin typeface="Arial"/>
                <a:cs typeface="Arial"/>
              </a:rPr>
              <a:t>bitkilerin dondan zarar  görmesi söz </a:t>
            </a:r>
            <a:r>
              <a:rPr dirty="0" sz="2300">
                <a:solidFill>
                  <a:srgbClr val="000099"/>
                </a:solidFill>
                <a:latin typeface="Arial"/>
                <a:cs typeface="Arial"/>
              </a:rPr>
              <a:t>konusu </a:t>
            </a:r>
            <a:r>
              <a:rPr dirty="0" sz="2300" spc="-10">
                <a:solidFill>
                  <a:srgbClr val="000099"/>
                </a:solidFill>
                <a:latin typeface="Arial"/>
                <a:cs typeface="Arial"/>
              </a:rPr>
              <a:t>olduğundan, </a:t>
            </a:r>
            <a:r>
              <a:rPr dirty="0" sz="2300" spc="-5">
                <a:solidFill>
                  <a:srgbClr val="000099"/>
                </a:solidFill>
                <a:latin typeface="Arial"/>
                <a:cs typeface="Arial"/>
              </a:rPr>
              <a:t>ilkbaharda meydana gelen  son don ile sonbaharda meydana gelen </a:t>
            </a:r>
            <a:r>
              <a:rPr dirty="0" sz="2300">
                <a:solidFill>
                  <a:srgbClr val="000099"/>
                </a:solidFill>
                <a:latin typeface="Arial"/>
                <a:cs typeface="Arial"/>
              </a:rPr>
              <a:t>ilk </a:t>
            </a:r>
            <a:r>
              <a:rPr dirty="0" sz="2300" spc="-5">
                <a:solidFill>
                  <a:srgbClr val="000099"/>
                </a:solidFill>
                <a:latin typeface="Arial"/>
                <a:cs typeface="Arial"/>
              </a:rPr>
              <a:t>donun yüzde </a:t>
            </a:r>
            <a:r>
              <a:rPr dirty="0" sz="2300">
                <a:solidFill>
                  <a:srgbClr val="000099"/>
                </a:solidFill>
                <a:latin typeface="Arial"/>
                <a:cs typeface="Arial"/>
              </a:rPr>
              <a:t>(%)  </a:t>
            </a:r>
            <a:r>
              <a:rPr dirty="0" sz="2300" spc="-5">
                <a:solidFill>
                  <a:srgbClr val="000099"/>
                </a:solidFill>
                <a:latin typeface="Arial"/>
                <a:cs typeface="Arial"/>
              </a:rPr>
              <a:t>olarak meydana gelme olasılığını bilmek faydalı </a:t>
            </a:r>
            <a:r>
              <a:rPr dirty="0" sz="2300">
                <a:solidFill>
                  <a:srgbClr val="000099"/>
                </a:solidFill>
                <a:latin typeface="Arial"/>
                <a:cs typeface="Arial"/>
              </a:rPr>
              <a:t>olup </a:t>
            </a:r>
            <a:r>
              <a:rPr dirty="0" sz="2300" spc="-10">
                <a:solidFill>
                  <a:srgbClr val="000099"/>
                </a:solidFill>
                <a:latin typeface="Arial"/>
                <a:cs typeface="Arial"/>
              </a:rPr>
              <a:t>üreticilerin  </a:t>
            </a:r>
            <a:r>
              <a:rPr dirty="0" sz="2300" spc="-5">
                <a:solidFill>
                  <a:srgbClr val="000099"/>
                </a:solidFill>
                <a:latin typeface="Arial"/>
                <a:cs typeface="Arial"/>
              </a:rPr>
              <a:t>tedbir alması </a:t>
            </a:r>
            <a:r>
              <a:rPr dirty="0" sz="2300" spc="-10">
                <a:solidFill>
                  <a:srgbClr val="000099"/>
                </a:solidFill>
                <a:latin typeface="Arial"/>
                <a:cs typeface="Arial"/>
              </a:rPr>
              <a:t>ve </a:t>
            </a:r>
            <a:r>
              <a:rPr dirty="0" sz="2300" spc="-5">
                <a:solidFill>
                  <a:srgbClr val="000099"/>
                </a:solidFill>
                <a:latin typeface="Arial"/>
                <a:cs typeface="Arial"/>
              </a:rPr>
              <a:t>verebileceği zararı kısmen önlemesi  </a:t>
            </a:r>
            <a:r>
              <a:rPr dirty="0" sz="2300" spc="-15">
                <a:solidFill>
                  <a:srgbClr val="000099"/>
                </a:solidFill>
                <a:latin typeface="Arial"/>
                <a:cs typeface="Arial"/>
              </a:rPr>
              <a:t>mümkündür. </a:t>
            </a:r>
            <a:r>
              <a:rPr dirty="0" sz="2300">
                <a:solidFill>
                  <a:srgbClr val="000099"/>
                </a:solidFill>
                <a:latin typeface="Arial"/>
                <a:cs typeface="Arial"/>
              </a:rPr>
              <a:t>Oluş şekline </a:t>
            </a:r>
            <a:r>
              <a:rPr dirty="0" sz="2300" spc="-5">
                <a:solidFill>
                  <a:srgbClr val="000099"/>
                </a:solidFill>
                <a:latin typeface="Arial"/>
                <a:cs typeface="Arial"/>
              </a:rPr>
              <a:t>göre</a:t>
            </a:r>
            <a:r>
              <a:rPr dirty="0" sz="2300" spc="-12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dirty="0" sz="2300">
                <a:solidFill>
                  <a:srgbClr val="000099"/>
                </a:solidFill>
                <a:latin typeface="Arial"/>
                <a:cs typeface="Arial"/>
              </a:rPr>
              <a:t>donlar;</a:t>
            </a:r>
            <a:endParaRPr sz="2300">
              <a:latin typeface="Arial"/>
              <a:cs typeface="Arial"/>
            </a:endParaRPr>
          </a:p>
          <a:p>
            <a:pPr algn="just" marL="352425" indent="-340360">
              <a:lnSpc>
                <a:spcPct val="100000"/>
              </a:lnSpc>
              <a:spcBef>
                <a:spcPts val="550"/>
              </a:spcBef>
              <a:buAutoNum type="alphaLcParenR"/>
              <a:tabLst>
                <a:tab pos="353060" algn="l"/>
              </a:tabLst>
            </a:pPr>
            <a:r>
              <a:rPr dirty="0" sz="2300" spc="-10" b="1">
                <a:solidFill>
                  <a:srgbClr val="000099"/>
                </a:solidFill>
                <a:latin typeface="Arial"/>
                <a:cs typeface="Arial"/>
              </a:rPr>
              <a:t>Radyasyon </a:t>
            </a:r>
            <a:r>
              <a:rPr dirty="0" sz="2300" spc="-5" b="1">
                <a:solidFill>
                  <a:srgbClr val="000099"/>
                </a:solidFill>
                <a:latin typeface="Arial"/>
                <a:cs typeface="Arial"/>
              </a:rPr>
              <a:t>donu</a:t>
            </a:r>
            <a:r>
              <a:rPr dirty="0" sz="2300" spc="-10" b="1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dirty="0" sz="2300" spc="-15">
                <a:solidFill>
                  <a:srgbClr val="000099"/>
                </a:solidFill>
                <a:latin typeface="Arial"/>
                <a:cs typeface="Arial"/>
              </a:rPr>
              <a:t>ve</a:t>
            </a:r>
            <a:endParaRPr sz="2300">
              <a:latin typeface="Arial"/>
              <a:cs typeface="Arial"/>
            </a:endParaRPr>
          </a:p>
          <a:p>
            <a:pPr algn="just" marL="27305" marR="6350" indent="-15240">
              <a:lnSpc>
                <a:spcPts val="2750"/>
              </a:lnSpc>
              <a:spcBef>
                <a:spcPts val="655"/>
              </a:spcBef>
              <a:buAutoNum type="alphaLcParenR"/>
              <a:tabLst>
                <a:tab pos="465455" algn="l"/>
              </a:tabLst>
            </a:pPr>
            <a:r>
              <a:rPr dirty="0" sz="2300" spc="-5" b="1">
                <a:solidFill>
                  <a:srgbClr val="000099"/>
                </a:solidFill>
                <a:latin typeface="Arial"/>
                <a:cs typeface="Arial"/>
              </a:rPr>
              <a:t>Rüzgar </a:t>
            </a:r>
            <a:r>
              <a:rPr dirty="0" sz="2300" spc="-10" b="1">
                <a:solidFill>
                  <a:srgbClr val="000099"/>
                </a:solidFill>
                <a:latin typeface="Arial"/>
                <a:cs typeface="Arial"/>
              </a:rPr>
              <a:t>veya </a:t>
            </a:r>
            <a:r>
              <a:rPr dirty="0" sz="2300" spc="-5" b="1">
                <a:solidFill>
                  <a:srgbClr val="000099"/>
                </a:solidFill>
                <a:latin typeface="Arial"/>
                <a:cs typeface="Arial"/>
              </a:rPr>
              <a:t>adveksiyon donu </a:t>
            </a:r>
            <a:r>
              <a:rPr dirty="0" sz="2300" spc="-5">
                <a:solidFill>
                  <a:srgbClr val="000099"/>
                </a:solidFill>
                <a:latin typeface="Arial"/>
                <a:cs typeface="Arial"/>
              </a:rPr>
              <a:t>olmak üzere iki grupta  toplanır</a:t>
            </a:r>
            <a:r>
              <a:rPr dirty="0" sz="2300" spc="-5">
                <a:solidFill>
                  <a:srgbClr val="000099"/>
                </a:solidFill>
                <a:latin typeface="Times New Roman"/>
                <a:cs typeface="Times New Roman"/>
              </a:rPr>
              <a:t>.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28904" y="3665346"/>
            <a:ext cx="5149850" cy="3765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41985" algn="l"/>
                <a:tab pos="2565400" algn="l"/>
                <a:tab pos="3729990" algn="l"/>
                <a:tab pos="4830445" algn="l"/>
              </a:tabLst>
            </a:pPr>
            <a:r>
              <a:rPr dirty="0" sz="2300" b="1">
                <a:solidFill>
                  <a:srgbClr val="000099"/>
                </a:solidFill>
                <a:latin typeface="Arial"/>
                <a:cs typeface="Arial"/>
              </a:rPr>
              <a:t>a)</a:t>
            </a:r>
            <a:r>
              <a:rPr dirty="0" sz="2300" b="1">
                <a:solidFill>
                  <a:srgbClr val="000099"/>
                </a:solidFill>
                <a:latin typeface="Arial"/>
                <a:cs typeface="Arial"/>
              </a:rPr>
              <a:t>	</a:t>
            </a:r>
            <a:r>
              <a:rPr dirty="0" sz="2300" spc="-10" b="1">
                <a:solidFill>
                  <a:srgbClr val="000099"/>
                </a:solidFill>
                <a:latin typeface="Arial"/>
                <a:cs typeface="Arial"/>
              </a:rPr>
              <a:t>R</a:t>
            </a:r>
            <a:r>
              <a:rPr dirty="0" sz="2300" b="1">
                <a:solidFill>
                  <a:srgbClr val="000099"/>
                </a:solidFill>
                <a:latin typeface="Arial"/>
                <a:cs typeface="Arial"/>
              </a:rPr>
              <a:t>ad</a:t>
            </a:r>
            <a:r>
              <a:rPr dirty="0" sz="2300" spc="-35" b="1">
                <a:solidFill>
                  <a:srgbClr val="000099"/>
                </a:solidFill>
                <a:latin typeface="Arial"/>
                <a:cs typeface="Arial"/>
              </a:rPr>
              <a:t>y</a:t>
            </a:r>
            <a:r>
              <a:rPr dirty="0" sz="2300" spc="10" b="1">
                <a:solidFill>
                  <a:srgbClr val="000099"/>
                </a:solidFill>
                <a:latin typeface="Arial"/>
                <a:cs typeface="Arial"/>
              </a:rPr>
              <a:t>a</a:t>
            </a:r>
            <a:r>
              <a:rPr dirty="0" sz="2300" b="1">
                <a:solidFill>
                  <a:srgbClr val="000099"/>
                </a:solidFill>
                <a:latin typeface="Arial"/>
                <a:cs typeface="Arial"/>
              </a:rPr>
              <a:t>s</a:t>
            </a:r>
            <a:r>
              <a:rPr dirty="0" sz="2300" spc="-30" b="1">
                <a:solidFill>
                  <a:srgbClr val="000099"/>
                </a:solidFill>
                <a:latin typeface="Arial"/>
                <a:cs typeface="Arial"/>
              </a:rPr>
              <a:t>y</a:t>
            </a:r>
            <a:r>
              <a:rPr dirty="0" sz="2300" b="1">
                <a:solidFill>
                  <a:srgbClr val="000099"/>
                </a:solidFill>
                <a:latin typeface="Arial"/>
                <a:cs typeface="Arial"/>
              </a:rPr>
              <a:t>on</a:t>
            </a:r>
            <a:r>
              <a:rPr dirty="0" sz="2300" b="1">
                <a:solidFill>
                  <a:srgbClr val="000099"/>
                </a:solidFill>
                <a:latin typeface="Arial"/>
                <a:cs typeface="Arial"/>
              </a:rPr>
              <a:t>	</a:t>
            </a:r>
            <a:r>
              <a:rPr dirty="0" sz="2300" spc="-5" b="1">
                <a:solidFill>
                  <a:srgbClr val="000099"/>
                </a:solidFill>
                <a:latin typeface="Arial"/>
                <a:cs typeface="Arial"/>
              </a:rPr>
              <a:t>donu</a:t>
            </a:r>
            <a:r>
              <a:rPr dirty="0" sz="2300">
                <a:solidFill>
                  <a:srgbClr val="000099"/>
                </a:solidFill>
                <a:latin typeface="Arial"/>
                <a:cs typeface="Arial"/>
              </a:rPr>
              <a:t>:</a:t>
            </a:r>
            <a:r>
              <a:rPr dirty="0" sz="2300">
                <a:solidFill>
                  <a:srgbClr val="000099"/>
                </a:solidFill>
                <a:latin typeface="Arial"/>
                <a:cs typeface="Arial"/>
              </a:rPr>
              <a:t>	</a:t>
            </a:r>
            <a:r>
              <a:rPr dirty="0" sz="2300">
                <a:solidFill>
                  <a:srgbClr val="000099"/>
                </a:solidFill>
                <a:latin typeface="Arial"/>
                <a:cs typeface="Arial"/>
              </a:rPr>
              <a:t>Sa</a:t>
            </a:r>
            <a:r>
              <a:rPr dirty="0" sz="2300" spc="-10">
                <a:solidFill>
                  <a:srgbClr val="000099"/>
                </a:solidFill>
                <a:latin typeface="Arial"/>
                <a:cs typeface="Arial"/>
              </a:rPr>
              <a:t>k</a:t>
            </a:r>
            <a:r>
              <a:rPr dirty="0" sz="2300">
                <a:solidFill>
                  <a:srgbClr val="000099"/>
                </a:solidFill>
                <a:latin typeface="Arial"/>
                <a:cs typeface="Arial"/>
              </a:rPr>
              <a:t>in</a:t>
            </a:r>
            <a:r>
              <a:rPr dirty="0" sz="2300">
                <a:solidFill>
                  <a:srgbClr val="000099"/>
                </a:solidFill>
                <a:latin typeface="Arial"/>
                <a:cs typeface="Arial"/>
              </a:rPr>
              <a:t>	</a:t>
            </a:r>
            <a:r>
              <a:rPr dirty="0" sz="2300" spc="-15">
                <a:solidFill>
                  <a:srgbClr val="000099"/>
                </a:solidFill>
                <a:latin typeface="Arial"/>
                <a:cs typeface="Arial"/>
              </a:rPr>
              <a:t>ve</a:t>
            </a:r>
            <a:endParaRPr sz="23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44144" y="3665346"/>
            <a:ext cx="6861175" cy="7277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493385">
              <a:lnSpc>
                <a:spcPct val="100000"/>
              </a:lnSpc>
              <a:spcBef>
                <a:spcPts val="100"/>
              </a:spcBef>
            </a:pPr>
            <a:r>
              <a:rPr dirty="0" sz="2300" spc="-5">
                <a:solidFill>
                  <a:srgbClr val="000099"/>
                </a:solidFill>
                <a:latin typeface="Arial"/>
                <a:cs typeface="Arial"/>
              </a:rPr>
              <a:t>bulutsuz</a:t>
            </a:r>
            <a:endParaRPr sz="2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2044064" algn="l"/>
                <a:tab pos="3180715" algn="l"/>
                <a:tab pos="5211445" algn="l"/>
              </a:tabLst>
            </a:pPr>
            <a:r>
              <a:rPr dirty="0" sz="2300" spc="-5">
                <a:solidFill>
                  <a:srgbClr val="000099"/>
                </a:solidFill>
                <a:latin typeface="Arial"/>
                <a:cs typeface="Arial"/>
              </a:rPr>
              <a:t>yeryüzünden	</a:t>
            </a:r>
            <a:r>
              <a:rPr dirty="0" sz="2300" spc="-10">
                <a:solidFill>
                  <a:srgbClr val="000099"/>
                </a:solidFill>
                <a:latin typeface="Arial"/>
                <a:cs typeface="Arial"/>
              </a:rPr>
              <a:t>kaçan	</a:t>
            </a:r>
            <a:r>
              <a:rPr dirty="0" sz="2300" spc="-5">
                <a:solidFill>
                  <a:srgbClr val="000099"/>
                </a:solidFill>
                <a:latin typeface="Arial"/>
                <a:cs typeface="Arial"/>
              </a:rPr>
              <a:t>radyasyonun	</a:t>
            </a:r>
            <a:r>
              <a:rPr dirty="0" sz="2300" spc="-10">
                <a:solidFill>
                  <a:srgbClr val="000099"/>
                </a:solidFill>
                <a:latin typeface="Arial"/>
                <a:cs typeface="Arial"/>
              </a:rPr>
              <a:t>kontrolsüzce</a:t>
            </a:r>
            <a:endParaRPr sz="23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580756" y="3665346"/>
            <a:ext cx="1308735" cy="7277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6350">
              <a:lnSpc>
                <a:spcPct val="100000"/>
              </a:lnSpc>
              <a:spcBef>
                <a:spcPts val="100"/>
              </a:spcBef>
            </a:pPr>
            <a:r>
              <a:rPr dirty="0" sz="2300">
                <a:solidFill>
                  <a:srgbClr val="000099"/>
                </a:solidFill>
                <a:latin typeface="Arial"/>
                <a:cs typeface="Arial"/>
              </a:rPr>
              <a:t>gece</a:t>
            </a:r>
            <a:r>
              <a:rPr dirty="0" sz="2300" spc="-15">
                <a:solidFill>
                  <a:srgbClr val="000099"/>
                </a:solidFill>
                <a:latin typeface="Arial"/>
                <a:cs typeface="Arial"/>
              </a:rPr>
              <a:t>l</a:t>
            </a:r>
            <a:r>
              <a:rPr dirty="0" sz="2300">
                <a:solidFill>
                  <a:srgbClr val="000099"/>
                </a:solidFill>
                <a:latin typeface="Arial"/>
                <a:cs typeface="Arial"/>
              </a:rPr>
              <a:t>e</a:t>
            </a:r>
            <a:r>
              <a:rPr dirty="0" sz="2300" spc="-10">
                <a:solidFill>
                  <a:srgbClr val="000099"/>
                </a:solidFill>
                <a:latin typeface="Arial"/>
                <a:cs typeface="Arial"/>
              </a:rPr>
              <a:t>rd</a:t>
            </a:r>
            <a:r>
              <a:rPr dirty="0" sz="2300">
                <a:solidFill>
                  <a:srgbClr val="000099"/>
                </a:solidFill>
                <a:latin typeface="Arial"/>
                <a:cs typeface="Arial"/>
              </a:rPr>
              <a:t>e</a:t>
            </a:r>
            <a:endParaRPr sz="2300">
              <a:latin typeface="Arial"/>
              <a:cs typeface="Arial"/>
            </a:endParaRPr>
          </a:p>
          <a:p>
            <a:pPr algn="r" marR="5080">
              <a:lnSpc>
                <a:spcPct val="100000"/>
              </a:lnSpc>
              <a:spcBef>
                <a:spcPts val="5"/>
              </a:spcBef>
            </a:pPr>
            <a:r>
              <a:rPr dirty="0" sz="2300" spc="-10">
                <a:solidFill>
                  <a:srgbClr val="000099"/>
                </a:solidFill>
                <a:latin typeface="Arial"/>
                <a:cs typeface="Arial"/>
              </a:rPr>
              <a:t>b</a:t>
            </a:r>
            <a:r>
              <a:rPr dirty="0" sz="2300" spc="-5">
                <a:solidFill>
                  <a:srgbClr val="000099"/>
                </a:solidFill>
                <a:latin typeface="Arial"/>
                <a:cs typeface="Arial"/>
              </a:rPr>
              <a:t>oşl</a:t>
            </a:r>
            <a:r>
              <a:rPr dirty="0" sz="2300" spc="-10">
                <a:solidFill>
                  <a:srgbClr val="000099"/>
                </a:solidFill>
                <a:latin typeface="Arial"/>
                <a:cs typeface="Arial"/>
              </a:rPr>
              <a:t>u</a:t>
            </a:r>
            <a:r>
              <a:rPr dirty="0" sz="2300" spc="-5">
                <a:solidFill>
                  <a:srgbClr val="000099"/>
                </a:solidFill>
                <a:latin typeface="Arial"/>
                <a:cs typeface="Arial"/>
              </a:rPr>
              <a:t>ğa</a:t>
            </a:r>
            <a:endParaRPr sz="23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44144" y="4366640"/>
            <a:ext cx="8246109" cy="17792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2300" spc="-5">
                <a:solidFill>
                  <a:srgbClr val="000099"/>
                </a:solidFill>
                <a:latin typeface="Arial"/>
                <a:cs typeface="Arial"/>
              </a:rPr>
              <a:t>yayıldığı zamanlarda toprak sıcaklığı </a:t>
            </a:r>
            <a:r>
              <a:rPr dirty="0" sz="2300" spc="-10">
                <a:solidFill>
                  <a:srgbClr val="000099"/>
                </a:solidFill>
                <a:latin typeface="Arial"/>
                <a:cs typeface="Arial"/>
              </a:rPr>
              <a:t>ve </a:t>
            </a:r>
            <a:r>
              <a:rPr dirty="0" sz="2300" spc="-5">
                <a:solidFill>
                  <a:srgbClr val="000099"/>
                </a:solidFill>
                <a:latin typeface="Arial"/>
                <a:cs typeface="Arial"/>
              </a:rPr>
              <a:t>aynı şekilde </a:t>
            </a:r>
            <a:r>
              <a:rPr dirty="0" sz="2300">
                <a:solidFill>
                  <a:srgbClr val="000099"/>
                </a:solidFill>
                <a:latin typeface="Arial"/>
                <a:cs typeface="Arial"/>
              </a:rPr>
              <a:t>toprakla  </a:t>
            </a:r>
            <a:r>
              <a:rPr dirty="0" sz="2300" spc="-5">
                <a:solidFill>
                  <a:srgbClr val="000099"/>
                </a:solidFill>
                <a:latin typeface="Arial"/>
                <a:cs typeface="Arial"/>
              </a:rPr>
              <a:t>temas halindeki havanın da sıcaklığı </a:t>
            </a:r>
            <a:r>
              <a:rPr dirty="0" sz="2300" spc="-25">
                <a:solidFill>
                  <a:srgbClr val="000099"/>
                </a:solidFill>
                <a:latin typeface="Arial"/>
                <a:cs typeface="Arial"/>
              </a:rPr>
              <a:t>azalır. </a:t>
            </a:r>
            <a:r>
              <a:rPr dirty="0" sz="2300">
                <a:solidFill>
                  <a:srgbClr val="000099"/>
                </a:solidFill>
                <a:latin typeface="Arial"/>
                <a:cs typeface="Arial"/>
              </a:rPr>
              <a:t>Eğer </a:t>
            </a:r>
            <a:r>
              <a:rPr dirty="0" sz="2300" spc="-5">
                <a:solidFill>
                  <a:srgbClr val="000099"/>
                </a:solidFill>
                <a:latin typeface="Arial"/>
                <a:cs typeface="Arial"/>
              </a:rPr>
              <a:t>soğuma  oldukça yüzeyde olursa soğuk </a:t>
            </a:r>
            <a:r>
              <a:rPr dirty="0" sz="2300" spc="-10">
                <a:solidFill>
                  <a:srgbClr val="000099"/>
                </a:solidFill>
                <a:latin typeface="Arial"/>
                <a:cs typeface="Arial"/>
              </a:rPr>
              <a:t>hava </a:t>
            </a:r>
            <a:r>
              <a:rPr dirty="0" sz="2300" spc="-5">
                <a:solidFill>
                  <a:srgbClr val="000099"/>
                </a:solidFill>
                <a:latin typeface="Arial"/>
                <a:cs typeface="Arial"/>
              </a:rPr>
              <a:t>tabakası </a:t>
            </a:r>
            <a:r>
              <a:rPr dirty="0" sz="2300">
                <a:solidFill>
                  <a:srgbClr val="000099"/>
                </a:solidFill>
                <a:latin typeface="Arial"/>
                <a:cs typeface="Arial"/>
              </a:rPr>
              <a:t>gece </a:t>
            </a:r>
            <a:r>
              <a:rPr dirty="0" sz="2300" spc="-5">
                <a:solidFill>
                  <a:srgbClr val="000099"/>
                </a:solidFill>
                <a:latin typeface="Arial"/>
                <a:cs typeface="Arial"/>
              </a:rPr>
              <a:t>ilerledikçe  derinleşerek </a:t>
            </a:r>
            <a:r>
              <a:rPr dirty="0" sz="2300">
                <a:solidFill>
                  <a:srgbClr val="000099"/>
                </a:solidFill>
                <a:latin typeface="Arial"/>
                <a:cs typeface="Arial"/>
              </a:rPr>
              <a:t>hava </a:t>
            </a:r>
            <a:r>
              <a:rPr dirty="0" sz="2300" spc="-5">
                <a:solidFill>
                  <a:srgbClr val="000099"/>
                </a:solidFill>
                <a:latin typeface="Arial"/>
                <a:cs typeface="Arial"/>
              </a:rPr>
              <a:t>sıcaklığı donma noktasının altına düşer </a:t>
            </a:r>
            <a:r>
              <a:rPr dirty="0" sz="2300" spc="-15">
                <a:solidFill>
                  <a:srgbClr val="000099"/>
                </a:solidFill>
                <a:latin typeface="Arial"/>
                <a:cs typeface="Arial"/>
              </a:rPr>
              <a:t>ve  </a:t>
            </a:r>
            <a:r>
              <a:rPr dirty="0" sz="2300" spc="-5" b="1">
                <a:solidFill>
                  <a:srgbClr val="000099"/>
                </a:solidFill>
                <a:latin typeface="Arial"/>
                <a:cs typeface="Arial"/>
              </a:rPr>
              <a:t>radyasyon donu </a:t>
            </a:r>
            <a:r>
              <a:rPr dirty="0" sz="2300">
                <a:solidFill>
                  <a:srgbClr val="000099"/>
                </a:solidFill>
                <a:latin typeface="Arial"/>
                <a:cs typeface="Arial"/>
              </a:rPr>
              <a:t>meydana</a:t>
            </a:r>
            <a:r>
              <a:rPr dirty="0" sz="2300" spc="-55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dirty="0" sz="2300" spc="-20">
                <a:solidFill>
                  <a:srgbClr val="000099"/>
                </a:solidFill>
                <a:latin typeface="Arial"/>
                <a:cs typeface="Arial"/>
              </a:rPr>
              <a:t>gelir.</a:t>
            </a:r>
            <a:endParaRPr sz="2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25095"/>
            <a:ext cx="8580755" cy="148907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solidFill>
                  <a:srgbClr val="000099"/>
                </a:solidFill>
                <a:latin typeface="Arial"/>
                <a:cs typeface="Arial"/>
              </a:rPr>
              <a:t>b</a:t>
            </a:r>
            <a:r>
              <a:rPr dirty="0" sz="2400" spc="-5">
                <a:solidFill>
                  <a:srgbClr val="000099"/>
                </a:solidFill>
              </a:rPr>
              <a:t>) </a:t>
            </a:r>
            <a:r>
              <a:rPr dirty="0" sz="2400" spc="-5" b="1">
                <a:solidFill>
                  <a:srgbClr val="000099"/>
                </a:solidFill>
                <a:latin typeface="Arial"/>
                <a:cs typeface="Arial"/>
              </a:rPr>
              <a:t>Rüzgar </a:t>
            </a:r>
            <a:r>
              <a:rPr dirty="0" sz="2400" spc="-10" b="1">
                <a:solidFill>
                  <a:srgbClr val="000099"/>
                </a:solidFill>
                <a:latin typeface="Arial"/>
                <a:cs typeface="Arial"/>
              </a:rPr>
              <a:t>veya adveksiyon </a:t>
            </a:r>
            <a:r>
              <a:rPr dirty="0" sz="2400" spc="-5" b="1">
                <a:solidFill>
                  <a:srgbClr val="000099"/>
                </a:solidFill>
                <a:latin typeface="Arial"/>
                <a:cs typeface="Arial"/>
              </a:rPr>
              <a:t>donu </a:t>
            </a:r>
            <a:r>
              <a:rPr dirty="0" sz="2400" b="1">
                <a:solidFill>
                  <a:srgbClr val="000099"/>
                </a:solidFill>
                <a:latin typeface="Arial"/>
                <a:cs typeface="Arial"/>
              </a:rPr>
              <a:t>: </a:t>
            </a:r>
            <a:r>
              <a:rPr dirty="0" sz="2400" spc="-5">
                <a:solidFill>
                  <a:srgbClr val="000099"/>
                </a:solidFill>
              </a:rPr>
              <a:t>Kutup bölgelerinden gelen  </a:t>
            </a:r>
            <a:r>
              <a:rPr dirty="0" sz="2400">
                <a:solidFill>
                  <a:srgbClr val="000099"/>
                </a:solidFill>
              </a:rPr>
              <a:t>soğuk </a:t>
            </a:r>
            <a:r>
              <a:rPr dirty="0" sz="2400" spc="-5">
                <a:solidFill>
                  <a:srgbClr val="000099"/>
                </a:solidFill>
              </a:rPr>
              <a:t>hava kütleleri, hava hareketi (rüzgar) ile </a:t>
            </a:r>
            <a:r>
              <a:rPr dirty="0" sz="2400" spc="-10">
                <a:solidFill>
                  <a:srgbClr val="000099"/>
                </a:solidFill>
              </a:rPr>
              <a:t>bölgenin </a:t>
            </a:r>
            <a:r>
              <a:rPr dirty="0" sz="2400" spc="-5">
                <a:solidFill>
                  <a:srgbClr val="000099"/>
                </a:solidFill>
              </a:rPr>
              <a:t>hava  </a:t>
            </a:r>
            <a:r>
              <a:rPr dirty="0" sz="2400" spc="-10">
                <a:solidFill>
                  <a:srgbClr val="000099"/>
                </a:solidFill>
              </a:rPr>
              <a:t>sıcaklığını </a:t>
            </a:r>
            <a:r>
              <a:rPr dirty="0" sz="2400" spc="-5">
                <a:solidFill>
                  <a:srgbClr val="000099"/>
                </a:solidFill>
              </a:rPr>
              <a:t>aniden düşürerek dona neden olmakta </a:t>
            </a:r>
            <a:r>
              <a:rPr dirty="0" sz="2400">
                <a:solidFill>
                  <a:srgbClr val="000099"/>
                </a:solidFill>
              </a:rPr>
              <a:t>ve </a:t>
            </a:r>
            <a:r>
              <a:rPr dirty="0" sz="2400" spc="-5" b="1">
                <a:solidFill>
                  <a:srgbClr val="000099"/>
                </a:solidFill>
                <a:latin typeface="Arial"/>
                <a:cs typeface="Arial"/>
              </a:rPr>
              <a:t>rüzgar  </a:t>
            </a:r>
            <a:r>
              <a:rPr dirty="0" sz="2400" spc="-5">
                <a:solidFill>
                  <a:srgbClr val="000099"/>
                </a:solidFill>
              </a:rPr>
              <a:t>(</a:t>
            </a:r>
            <a:r>
              <a:rPr dirty="0" sz="2400" spc="-5" b="1">
                <a:solidFill>
                  <a:srgbClr val="000099"/>
                </a:solidFill>
                <a:latin typeface="Arial"/>
                <a:cs typeface="Arial"/>
              </a:rPr>
              <a:t>adveksiyon</a:t>
            </a:r>
            <a:r>
              <a:rPr dirty="0" sz="2400" spc="-5">
                <a:solidFill>
                  <a:srgbClr val="000099"/>
                </a:solidFill>
              </a:rPr>
              <a:t>) </a:t>
            </a:r>
            <a:r>
              <a:rPr dirty="0" sz="2400" spc="-5" b="1">
                <a:solidFill>
                  <a:srgbClr val="000099"/>
                </a:solidFill>
                <a:latin typeface="Arial"/>
                <a:cs typeface="Arial"/>
              </a:rPr>
              <a:t>donu </a:t>
            </a:r>
            <a:r>
              <a:rPr dirty="0" sz="2400" spc="-5">
                <a:solidFill>
                  <a:srgbClr val="000099"/>
                </a:solidFill>
              </a:rPr>
              <a:t>olarak</a:t>
            </a:r>
            <a:r>
              <a:rPr dirty="0" sz="2400" spc="35">
                <a:solidFill>
                  <a:srgbClr val="000099"/>
                </a:solidFill>
              </a:rPr>
              <a:t> </a:t>
            </a:r>
            <a:r>
              <a:rPr dirty="0" sz="2400" spc="-15">
                <a:solidFill>
                  <a:srgbClr val="000099"/>
                </a:solidFill>
              </a:rPr>
              <a:t>tanımlanmaktadır.</a:t>
            </a:r>
            <a:endParaRPr sz="24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61962" y="1909826"/>
          <a:ext cx="8300084" cy="40309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75230"/>
                <a:gridCol w="2891155"/>
                <a:gridCol w="2914649"/>
              </a:tblGrid>
              <a:tr h="647700">
                <a:tc>
                  <a:txBody>
                    <a:bodyPr/>
                    <a:lstStyle/>
                    <a:p>
                      <a:pPr marL="50927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2000" b="1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Donun</a:t>
                      </a:r>
                      <a:r>
                        <a:rPr dirty="0" sz="2000" spc="-10" b="1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b="1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cinsi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907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2000" b="1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Rüzgar hızı &lt; </a:t>
                      </a:r>
                      <a:r>
                        <a:rPr dirty="0" sz="2000" spc="-5" b="1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10</a:t>
                      </a:r>
                      <a:r>
                        <a:rPr dirty="0" sz="2000" spc="-114" b="1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b="1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knot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177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2000" b="1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Rüzgar hızı &gt; </a:t>
                      </a:r>
                      <a:r>
                        <a:rPr dirty="0" sz="2000" spc="-5" b="1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10</a:t>
                      </a:r>
                      <a:r>
                        <a:rPr dirty="0" sz="2000" spc="-114" b="1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b="1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knot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08050">
                <a:tc>
                  <a:txBody>
                    <a:bodyPr/>
                    <a:lstStyle/>
                    <a:p>
                      <a:pPr marL="79121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2000" b="1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Hafif</a:t>
                      </a:r>
                      <a:r>
                        <a:rPr dirty="0" sz="2000" spc="-35" b="1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b="1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don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12395">
                        <a:lnSpc>
                          <a:spcPct val="100000"/>
                        </a:lnSpc>
                        <a:spcBef>
                          <a:spcPts val="310"/>
                        </a:spcBef>
                        <a:tabLst>
                          <a:tab pos="1087755" algn="l"/>
                          <a:tab pos="1311910" algn="l"/>
                        </a:tabLst>
                      </a:pPr>
                      <a:r>
                        <a:rPr dirty="0" sz="2000" b="1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(0.0</a:t>
                      </a:r>
                      <a:r>
                        <a:rPr dirty="0" sz="2000" spc="-10" b="1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25641" sz="1950" spc="7" b="1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2000" spc="5" b="1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C)	</a:t>
                      </a:r>
                      <a:r>
                        <a:rPr dirty="0" sz="2000" b="1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-	(- 3.5</a:t>
                      </a:r>
                      <a:r>
                        <a:rPr dirty="0" sz="2000" spc="80" b="1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25641" sz="1950" spc="7" b="1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2000" spc="5" b="1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C)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2900">
                        <a:lnSpc>
                          <a:spcPct val="100000"/>
                        </a:lnSpc>
                        <a:spcBef>
                          <a:spcPts val="310"/>
                        </a:spcBef>
                        <a:tabLst>
                          <a:tab pos="1360805" algn="l"/>
                          <a:tab pos="1584960" algn="l"/>
                        </a:tabLst>
                      </a:pPr>
                      <a:r>
                        <a:rPr dirty="0" sz="2000" b="1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(0.0</a:t>
                      </a:r>
                      <a:r>
                        <a:rPr dirty="0" sz="2000" spc="-25" b="1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25641" sz="1950" spc="7" b="1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2000" spc="5" b="1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C)	</a:t>
                      </a:r>
                      <a:r>
                        <a:rPr dirty="0" sz="2000" b="1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-	(- 0.4</a:t>
                      </a:r>
                      <a:r>
                        <a:rPr dirty="0" sz="2000" spc="114" b="1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25641" sz="1950" spc="7" b="1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2000" spc="5" b="1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C)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06399">
                <a:tc>
                  <a:txBody>
                    <a:bodyPr/>
                    <a:lstStyle/>
                    <a:p>
                      <a:pPr marL="628650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dirty="0" sz="2000" b="1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Mutedil</a:t>
                      </a:r>
                      <a:r>
                        <a:rPr dirty="0" sz="2000" spc="-40" b="1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b="1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don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3936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2550">
                        <a:lnSpc>
                          <a:spcPct val="100000"/>
                        </a:lnSpc>
                        <a:spcBef>
                          <a:spcPts val="309"/>
                        </a:spcBef>
                        <a:tabLst>
                          <a:tab pos="1171575" algn="l"/>
                          <a:tab pos="1464310" algn="l"/>
                          <a:tab pos="2194560" algn="l"/>
                        </a:tabLst>
                      </a:pPr>
                      <a:r>
                        <a:rPr dirty="0" sz="2000" b="1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(-</a:t>
                      </a:r>
                      <a:r>
                        <a:rPr dirty="0" sz="2000" spc="-25" b="1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b="1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3.6</a:t>
                      </a:r>
                      <a:r>
                        <a:rPr dirty="0" sz="2000" spc="-25" b="1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25641" sz="1950" b="1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2000" b="1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2000" b="1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)</a:t>
                      </a:r>
                      <a:r>
                        <a:rPr dirty="0" sz="2000" b="1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dirty="0" sz="2000" b="1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2000" b="1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dirty="0" sz="2000" b="1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(-</a:t>
                      </a:r>
                      <a:r>
                        <a:rPr dirty="0" sz="2000" spc="-25" b="1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b="1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6.4</a:t>
                      </a:r>
                      <a:r>
                        <a:rPr dirty="0" sz="2000" b="1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dirty="0" baseline="25641" sz="1950" b="1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2000" b="1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2000" b="1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3936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3690">
                        <a:lnSpc>
                          <a:spcPct val="100000"/>
                        </a:lnSpc>
                        <a:spcBef>
                          <a:spcPts val="309"/>
                        </a:spcBef>
                        <a:tabLst>
                          <a:tab pos="1639570" algn="l"/>
                          <a:tab pos="2369820" algn="l"/>
                        </a:tabLst>
                      </a:pPr>
                      <a:r>
                        <a:rPr dirty="0" sz="2000" b="1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(- 0.5</a:t>
                      </a:r>
                      <a:r>
                        <a:rPr dirty="0" sz="2000" spc="-35" b="1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25641" sz="1950" spc="7" b="1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2000" spc="5" b="1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C)</a:t>
                      </a:r>
                      <a:r>
                        <a:rPr dirty="0" sz="2000" spc="-10" b="1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b="1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-	(-</a:t>
                      </a:r>
                      <a:r>
                        <a:rPr dirty="0" sz="2000" spc="-20" b="1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b="1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2.4	</a:t>
                      </a:r>
                      <a:r>
                        <a:rPr dirty="0" baseline="25641" sz="1950" spc="7" b="1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2000" spc="5" b="1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C)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3936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08050">
                <a:tc>
                  <a:txBody>
                    <a:bodyPr/>
                    <a:lstStyle/>
                    <a:p>
                      <a:pPr marL="61468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2000" b="1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Şiddetli</a:t>
                      </a:r>
                      <a:r>
                        <a:rPr dirty="0" sz="2000" spc="-35" b="1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b="1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don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0170">
                        <a:lnSpc>
                          <a:spcPct val="100000"/>
                        </a:lnSpc>
                        <a:spcBef>
                          <a:spcPts val="310"/>
                        </a:spcBef>
                        <a:tabLst>
                          <a:tab pos="1171575" algn="l"/>
                          <a:tab pos="2182495" algn="l"/>
                        </a:tabLst>
                      </a:pPr>
                      <a:r>
                        <a:rPr dirty="0" sz="2000" b="1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(-</a:t>
                      </a:r>
                      <a:r>
                        <a:rPr dirty="0" sz="2000" spc="-25" b="1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b="1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6.5</a:t>
                      </a:r>
                      <a:r>
                        <a:rPr dirty="0" sz="2000" spc="-20" b="1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25641" sz="1950" b="1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2000" spc="5" b="1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2000" b="1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)</a:t>
                      </a:r>
                      <a:r>
                        <a:rPr dirty="0" sz="2000" b="1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dirty="0" sz="2000" b="1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2000" spc="-25" b="1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b="1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(-</a:t>
                      </a:r>
                      <a:r>
                        <a:rPr dirty="0" sz="2000" spc="-15" b="1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spc="-110" b="1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2000" b="1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1.5</a:t>
                      </a:r>
                      <a:r>
                        <a:rPr dirty="0" sz="2000" b="1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dirty="0" baseline="25641" sz="1950" b="1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2000" spc="5" b="1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2000" b="1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8765">
                        <a:lnSpc>
                          <a:spcPct val="100000"/>
                        </a:lnSpc>
                        <a:spcBef>
                          <a:spcPts val="310"/>
                        </a:spcBef>
                        <a:tabLst>
                          <a:tab pos="1450975" algn="l"/>
                          <a:tab pos="1673225" algn="l"/>
                          <a:tab pos="2404745" algn="l"/>
                        </a:tabLst>
                      </a:pPr>
                      <a:r>
                        <a:rPr dirty="0" sz="2000" b="1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(-</a:t>
                      </a:r>
                      <a:r>
                        <a:rPr dirty="0" sz="2000" spc="-20" b="1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b="1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2.5</a:t>
                      </a:r>
                      <a:r>
                        <a:rPr dirty="0" sz="2000" spc="-10" b="1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25641" sz="1950" spc="7" b="1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2000" spc="5" b="1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C)	</a:t>
                      </a:r>
                      <a:r>
                        <a:rPr dirty="0" sz="2000" b="1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-	(-</a:t>
                      </a:r>
                      <a:r>
                        <a:rPr dirty="0" sz="2000" spc="-15" b="1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b="1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5.5	</a:t>
                      </a:r>
                      <a:r>
                        <a:rPr dirty="0" baseline="25641" sz="1950" spc="7" b="1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2000" spc="5" b="1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C)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35433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2000" spc="-5" b="1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Çok şiddetli</a:t>
                      </a:r>
                      <a:r>
                        <a:rPr dirty="0" sz="2000" spc="-45" b="1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b="1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don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3779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2000" spc="-25" b="1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-11.6 </a:t>
                      </a:r>
                      <a:r>
                        <a:rPr dirty="0" baseline="25641" sz="1950" spc="7" b="1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2000" spc="5" b="1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C’ </a:t>
                      </a:r>
                      <a:r>
                        <a:rPr dirty="0" sz="2000" b="1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den</a:t>
                      </a:r>
                      <a:r>
                        <a:rPr dirty="0" sz="2000" spc="-195" b="1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b="1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düşük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609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2000" b="1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- 5.6 </a:t>
                      </a:r>
                      <a:r>
                        <a:rPr dirty="0" baseline="25641" sz="1950" spc="7" b="1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2000" spc="5" b="1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C’ </a:t>
                      </a:r>
                      <a:r>
                        <a:rPr dirty="0" sz="2000" b="1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den</a:t>
                      </a:r>
                      <a:r>
                        <a:rPr dirty="0" sz="2000" spc="-210" b="1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b="1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düşük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8540" y="437133"/>
            <a:ext cx="3094990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 spc="-5" b="1">
                <a:solidFill>
                  <a:srgbClr val="000099"/>
                </a:solidFill>
                <a:latin typeface="Arial"/>
                <a:cs typeface="Arial"/>
              </a:rPr>
              <a:t>Sıcaklık ve</a:t>
            </a:r>
            <a:r>
              <a:rPr dirty="0" sz="3200" spc="-95" b="1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dirty="0" sz="3200" b="1">
                <a:solidFill>
                  <a:srgbClr val="000099"/>
                </a:solidFill>
                <a:latin typeface="Arial"/>
                <a:cs typeface="Arial"/>
              </a:rPr>
              <a:t>Bitki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55040" y="1229639"/>
            <a:ext cx="8258175" cy="41440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76200" marR="55880">
              <a:lnSpc>
                <a:spcPct val="135000"/>
              </a:lnSpc>
              <a:spcBef>
                <a:spcPts val="100"/>
              </a:spcBef>
            </a:pPr>
            <a:r>
              <a:rPr dirty="0" sz="2800" spc="-5">
                <a:solidFill>
                  <a:srgbClr val="000099"/>
                </a:solidFill>
                <a:latin typeface="Arial"/>
                <a:cs typeface="Arial"/>
              </a:rPr>
              <a:t>Bitkiler için en önemli iklim </a:t>
            </a:r>
            <a:r>
              <a:rPr dirty="0" sz="2800">
                <a:solidFill>
                  <a:srgbClr val="000099"/>
                </a:solidFill>
                <a:latin typeface="Arial"/>
                <a:cs typeface="Arial"/>
              </a:rPr>
              <a:t>parametresi </a:t>
            </a:r>
            <a:r>
              <a:rPr dirty="0" sz="2800" spc="-15">
                <a:solidFill>
                  <a:srgbClr val="000099"/>
                </a:solidFill>
                <a:latin typeface="Arial"/>
                <a:cs typeface="Arial"/>
              </a:rPr>
              <a:t>sıcaklıktır.  </a:t>
            </a:r>
            <a:r>
              <a:rPr dirty="0" sz="2800" spc="-5">
                <a:solidFill>
                  <a:srgbClr val="000099"/>
                </a:solidFill>
                <a:latin typeface="Arial"/>
                <a:cs typeface="Arial"/>
              </a:rPr>
              <a:t>Bitkilerin </a:t>
            </a:r>
            <a:r>
              <a:rPr dirty="0" sz="2800">
                <a:solidFill>
                  <a:srgbClr val="000099"/>
                </a:solidFill>
                <a:latin typeface="Arial"/>
                <a:cs typeface="Arial"/>
              </a:rPr>
              <a:t>optimum </a:t>
            </a:r>
            <a:r>
              <a:rPr dirty="0" sz="2800" spc="-5">
                <a:solidFill>
                  <a:srgbClr val="000099"/>
                </a:solidFill>
                <a:latin typeface="Arial"/>
                <a:cs typeface="Arial"/>
              </a:rPr>
              <a:t>sıcaklık istekleri </a:t>
            </a:r>
            <a:r>
              <a:rPr dirty="0" sz="2800" spc="-10">
                <a:solidFill>
                  <a:srgbClr val="000099"/>
                </a:solidFill>
                <a:latin typeface="Arial"/>
                <a:cs typeface="Arial"/>
              </a:rPr>
              <a:t>belirlenmelidir.  </a:t>
            </a:r>
            <a:r>
              <a:rPr dirty="0" sz="2800" spc="-45">
                <a:solidFill>
                  <a:srgbClr val="000099"/>
                </a:solidFill>
                <a:latin typeface="Arial"/>
                <a:cs typeface="Arial"/>
              </a:rPr>
              <a:t>Tarımsal </a:t>
            </a:r>
            <a:r>
              <a:rPr dirty="0" sz="2800" spc="-5">
                <a:solidFill>
                  <a:srgbClr val="000099"/>
                </a:solidFill>
                <a:latin typeface="Arial"/>
                <a:cs typeface="Arial"/>
              </a:rPr>
              <a:t>meteoroloji bu konuyla </a:t>
            </a:r>
            <a:r>
              <a:rPr dirty="0" sz="2800" spc="-15">
                <a:solidFill>
                  <a:srgbClr val="000099"/>
                </a:solidFill>
                <a:latin typeface="Arial"/>
                <a:cs typeface="Arial"/>
              </a:rPr>
              <a:t>ilgilenir.</a:t>
            </a:r>
            <a:r>
              <a:rPr dirty="0" sz="2800" spc="745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000099"/>
                </a:solidFill>
                <a:latin typeface="Arial"/>
                <a:cs typeface="Arial"/>
              </a:rPr>
              <a:t>Genel  </a:t>
            </a:r>
            <a:r>
              <a:rPr dirty="0" sz="2800" spc="-5">
                <a:solidFill>
                  <a:srgbClr val="000099"/>
                </a:solidFill>
                <a:latin typeface="Arial"/>
                <a:cs typeface="Arial"/>
              </a:rPr>
              <a:t>olarak </a:t>
            </a:r>
            <a:r>
              <a:rPr dirty="0" sz="2800">
                <a:solidFill>
                  <a:srgbClr val="000099"/>
                </a:solidFill>
                <a:latin typeface="Arial"/>
                <a:cs typeface="Arial"/>
              </a:rPr>
              <a:t>bitkiler </a:t>
            </a:r>
            <a:r>
              <a:rPr dirty="0" sz="2800" spc="-5">
                <a:solidFill>
                  <a:srgbClr val="000099"/>
                </a:solidFill>
                <a:latin typeface="Arial"/>
                <a:cs typeface="Arial"/>
              </a:rPr>
              <a:t>7 - 38 </a:t>
            </a:r>
            <a:r>
              <a:rPr dirty="0" baseline="25525" sz="2775">
                <a:solidFill>
                  <a:srgbClr val="000099"/>
                </a:solidFill>
                <a:latin typeface="Arial"/>
                <a:cs typeface="Arial"/>
              </a:rPr>
              <a:t>o</a:t>
            </a:r>
            <a:r>
              <a:rPr dirty="0" sz="2800">
                <a:solidFill>
                  <a:srgbClr val="000099"/>
                </a:solidFill>
                <a:latin typeface="Arial"/>
                <a:cs typeface="Arial"/>
              </a:rPr>
              <a:t>C </a:t>
            </a:r>
            <a:r>
              <a:rPr dirty="0" sz="2800" spc="-5">
                <a:solidFill>
                  <a:srgbClr val="000099"/>
                </a:solidFill>
                <a:latin typeface="Arial"/>
                <a:cs typeface="Arial"/>
              </a:rPr>
              <a:t>arasında optimum</a:t>
            </a:r>
            <a:r>
              <a:rPr dirty="0" sz="2800" spc="12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dirty="0" sz="2800" spc="-25">
                <a:solidFill>
                  <a:srgbClr val="000099"/>
                </a:solidFill>
                <a:latin typeface="Arial"/>
                <a:cs typeface="Arial"/>
              </a:rPr>
              <a:t>gelişir.</a:t>
            </a:r>
            <a:endParaRPr sz="2800">
              <a:latin typeface="Arial"/>
              <a:cs typeface="Arial"/>
            </a:endParaRPr>
          </a:p>
          <a:p>
            <a:pPr algn="just" marL="76200" marR="53975">
              <a:lnSpc>
                <a:spcPct val="135000"/>
              </a:lnSpc>
              <a:spcBef>
                <a:spcPts val="675"/>
              </a:spcBef>
            </a:pPr>
            <a:r>
              <a:rPr dirty="0" sz="2800" spc="-5">
                <a:solidFill>
                  <a:srgbClr val="000099"/>
                </a:solidFill>
                <a:latin typeface="Arial"/>
                <a:cs typeface="Arial"/>
              </a:rPr>
              <a:t>Bitkilerin </a:t>
            </a:r>
            <a:r>
              <a:rPr dirty="0" sz="2800">
                <a:solidFill>
                  <a:srgbClr val="000099"/>
                </a:solidFill>
                <a:latin typeface="Arial"/>
                <a:cs typeface="Arial"/>
              </a:rPr>
              <a:t>dona </a:t>
            </a:r>
            <a:r>
              <a:rPr dirty="0" sz="2800" spc="-5">
                <a:solidFill>
                  <a:srgbClr val="000099"/>
                </a:solidFill>
                <a:latin typeface="Arial"/>
                <a:cs typeface="Arial"/>
              </a:rPr>
              <a:t>dayanımları </a:t>
            </a:r>
            <a:r>
              <a:rPr dirty="0" sz="2800">
                <a:solidFill>
                  <a:srgbClr val="000099"/>
                </a:solidFill>
                <a:latin typeface="Arial"/>
                <a:cs typeface="Arial"/>
              </a:rPr>
              <a:t>birbirinden </a:t>
            </a:r>
            <a:r>
              <a:rPr dirty="0" sz="2800" spc="-15">
                <a:solidFill>
                  <a:srgbClr val="000099"/>
                </a:solidFill>
                <a:latin typeface="Arial"/>
                <a:cs typeface="Arial"/>
              </a:rPr>
              <a:t>farklıdır.  </a:t>
            </a:r>
            <a:r>
              <a:rPr dirty="0" sz="2800" spc="-5">
                <a:solidFill>
                  <a:srgbClr val="000099"/>
                </a:solidFill>
                <a:latin typeface="Arial"/>
                <a:cs typeface="Arial"/>
              </a:rPr>
              <a:t>Zeytin </a:t>
            </a:r>
            <a:r>
              <a:rPr dirty="0" sz="2800">
                <a:solidFill>
                  <a:srgbClr val="000099"/>
                </a:solidFill>
                <a:latin typeface="Arial"/>
                <a:cs typeface="Arial"/>
              </a:rPr>
              <a:t>–10 </a:t>
            </a:r>
            <a:r>
              <a:rPr dirty="0" baseline="25525" sz="2775">
                <a:solidFill>
                  <a:srgbClr val="000099"/>
                </a:solidFill>
                <a:latin typeface="Arial"/>
                <a:cs typeface="Arial"/>
              </a:rPr>
              <a:t>o</a:t>
            </a:r>
            <a:r>
              <a:rPr dirty="0" sz="2800">
                <a:solidFill>
                  <a:srgbClr val="000099"/>
                </a:solidFill>
                <a:latin typeface="Arial"/>
                <a:cs typeface="Arial"/>
              </a:rPr>
              <a:t>C ye </a:t>
            </a:r>
            <a:r>
              <a:rPr dirty="0" sz="2800" spc="-5">
                <a:solidFill>
                  <a:srgbClr val="000099"/>
                </a:solidFill>
                <a:latin typeface="Arial"/>
                <a:cs typeface="Arial"/>
              </a:rPr>
              <a:t>dayanırken, turunçgil -10 </a:t>
            </a:r>
            <a:r>
              <a:rPr dirty="0" baseline="25525" sz="2775" spc="-7">
                <a:solidFill>
                  <a:srgbClr val="000099"/>
                </a:solidFill>
                <a:latin typeface="Arial"/>
                <a:cs typeface="Arial"/>
              </a:rPr>
              <a:t>o</a:t>
            </a:r>
            <a:r>
              <a:rPr dirty="0" sz="2800" spc="-5">
                <a:solidFill>
                  <a:srgbClr val="000099"/>
                </a:solidFill>
                <a:latin typeface="Arial"/>
                <a:cs typeface="Arial"/>
              </a:rPr>
              <a:t>C’ye  ancak birkaç saat</a:t>
            </a:r>
            <a:r>
              <a:rPr dirty="0" sz="2800" spc="5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dirty="0" sz="2800" spc="-15">
                <a:solidFill>
                  <a:srgbClr val="000099"/>
                </a:solidFill>
                <a:latin typeface="Arial"/>
                <a:cs typeface="Arial"/>
              </a:rPr>
              <a:t>dayanabilir.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470025" y="1766951"/>
          <a:ext cx="6067425" cy="38531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36875"/>
                <a:gridCol w="3111500"/>
              </a:tblGrid>
              <a:tr h="822833">
                <a:tc>
                  <a:txBody>
                    <a:bodyPr/>
                    <a:lstStyle/>
                    <a:p>
                      <a:pPr marL="70167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2400" b="1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Bitki</a:t>
                      </a:r>
                      <a:r>
                        <a:rPr dirty="0" sz="2400" spc="-35" b="1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spc="-5" b="1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Çeşidi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2400" spc="-5" b="1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Çimlenme</a:t>
                      </a:r>
                      <a:r>
                        <a:rPr dirty="0" sz="2400" spc="-35" b="1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spc="-10" b="1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derecesi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2400" spc="-5" b="1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baseline="24305" sz="2400" spc="-7" b="1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2400" spc="-5" b="1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C)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17532">
                <a:tc>
                  <a:txBody>
                    <a:bodyPr/>
                    <a:lstStyle/>
                    <a:p>
                      <a:pPr marL="940435" marR="989330" indent="1651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2400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Çavdar  Buğday  Arpa  </a:t>
                      </a:r>
                      <a:r>
                        <a:rPr dirty="0" sz="2400" spc="-55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Yulaf  </a:t>
                      </a:r>
                      <a:r>
                        <a:rPr dirty="0" sz="2400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Bezelye  </a:t>
                      </a:r>
                      <a:r>
                        <a:rPr dirty="0" sz="2400" spc="-5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Mısır  </a:t>
                      </a:r>
                      <a:r>
                        <a:rPr dirty="0" sz="2400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Tütün  </a:t>
                      </a:r>
                      <a:r>
                        <a:rPr dirty="0" sz="2400" spc="-5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Pamuk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2400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1-2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</a:pPr>
                      <a:r>
                        <a:rPr dirty="0" sz="2400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3-4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</a:pPr>
                      <a:r>
                        <a:rPr dirty="0" sz="2400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3-4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2400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5-6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</a:pPr>
                      <a:r>
                        <a:rPr dirty="0" sz="2400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7-8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algn="ctr" marR="1905">
                        <a:lnSpc>
                          <a:spcPct val="100000"/>
                        </a:lnSpc>
                      </a:pPr>
                      <a:r>
                        <a:rPr dirty="0" sz="2400" spc="-35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10-11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</a:pPr>
                      <a:r>
                        <a:rPr dirty="0" sz="2400" spc="-5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13-14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</a:pPr>
                      <a:r>
                        <a:rPr dirty="0" sz="2400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14-16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6639" y="717930"/>
            <a:ext cx="8689975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solidFill>
                  <a:srgbClr val="000099"/>
                </a:solidFill>
                <a:latin typeface="Arial"/>
                <a:cs typeface="Arial"/>
              </a:rPr>
              <a:t>Çeşitli bitkilerin çimlenmesi </a:t>
            </a:r>
            <a:r>
              <a:rPr dirty="0" sz="2400" b="1">
                <a:solidFill>
                  <a:srgbClr val="000099"/>
                </a:solidFill>
                <a:latin typeface="Arial"/>
                <a:cs typeface="Arial"/>
              </a:rPr>
              <a:t>için </a:t>
            </a:r>
            <a:r>
              <a:rPr dirty="0" sz="2400" spc="-5" b="1">
                <a:solidFill>
                  <a:srgbClr val="000099"/>
                </a:solidFill>
                <a:latin typeface="Arial"/>
                <a:cs typeface="Arial"/>
              </a:rPr>
              <a:t>gerekli en düşük</a:t>
            </a:r>
            <a:r>
              <a:rPr dirty="0" sz="2400" spc="-55" b="1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solidFill>
                  <a:srgbClr val="000099"/>
                </a:solidFill>
                <a:latin typeface="Arial"/>
                <a:cs typeface="Arial"/>
              </a:rPr>
              <a:t>sıcaklıklar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612900" y="2343150"/>
          <a:ext cx="6212205" cy="26644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71825"/>
                <a:gridCol w="3021329"/>
              </a:tblGrid>
              <a:tr h="822833">
                <a:tc>
                  <a:txBody>
                    <a:bodyPr/>
                    <a:lstStyle/>
                    <a:p>
                      <a:pPr marL="77724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2400" b="1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Bitki</a:t>
                      </a:r>
                      <a:r>
                        <a:rPr dirty="0" sz="2400" spc="-30" b="1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b="1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çeşidi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47775" marR="330200" indent="-91313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2400" b="1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Optimum</a:t>
                      </a:r>
                      <a:r>
                        <a:rPr dirty="0" sz="2400" spc="-110" b="1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b="1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sıcaklık  </a:t>
                      </a:r>
                      <a:r>
                        <a:rPr dirty="0" sz="2400" spc="-5" b="1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baseline="24305" sz="2400" spc="-7" b="1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2400" spc="-5" b="1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C)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199">
                <a:tc>
                  <a:txBody>
                    <a:bodyPr/>
                    <a:lstStyle/>
                    <a:p>
                      <a:pPr marL="79756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2400" spc="-5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Mısır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2400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20-26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073">
                <a:tc>
                  <a:txBody>
                    <a:bodyPr/>
                    <a:lstStyle/>
                    <a:p>
                      <a:pPr marL="77724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2400" spc="-5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Pamuk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2400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26-32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77724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2400" spc="-5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Soğan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2400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12-24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073">
                <a:tc>
                  <a:txBody>
                    <a:bodyPr/>
                    <a:lstStyle/>
                    <a:p>
                      <a:pPr marL="69532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2400" spc="-10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Turunçgiller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2400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22-32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03298" y="1795729"/>
            <a:ext cx="5271770" cy="3917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solidFill>
                  <a:srgbClr val="000099"/>
                </a:solidFill>
                <a:latin typeface="Arial"/>
                <a:cs typeface="Arial"/>
              </a:rPr>
              <a:t>Bazı </a:t>
            </a:r>
            <a:r>
              <a:rPr dirty="0" sz="2400" b="1">
                <a:solidFill>
                  <a:srgbClr val="000099"/>
                </a:solidFill>
                <a:latin typeface="Arial"/>
                <a:cs typeface="Arial"/>
              </a:rPr>
              <a:t>bitkiler için </a:t>
            </a:r>
            <a:r>
              <a:rPr dirty="0" sz="2400" spc="-5" b="1">
                <a:solidFill>
                  <a:srgbClr val="000099"/>
                </a:solidFill>
                <a:latin typeface="Arial"/>
                <a:cs typeface="Arial"/>
              </a:rPr>
              <a:t>optimum</a:t>
            </a:r>
            <a:r>
              <a:rPr dirty="0" sz="2400" spc="-100" b="1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solidFill>
                  <a:srgbClr val="000099"/>
                </a:solidFill>
                <a:latin typeface="Arial"/>
                <a:cs typeface="Arial"/>
              </a:rPr>
              <a:t>sıcaklıklar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11987" y="478028"/>
            <a:ext cx="7686040" cy="69596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dirty="0" sz="2200" spc="-5">
                <a:solidFill>
                  <a:srgbClr val="000099"/>
                </a:solidFill>
                <a:latin typeface="TeXGyreAdventor"/>
                <a:cs typeface="TeXGyreAdventor"/>
              </a:rPr>
              <a:t>ÇEŞİTLİ </a:t>
            </a:r>
            <a:r>
              <a:rPr dirty="0" sz="2200" spc="-10">
                <a:solidFill>
                  <a:srgbClr val="000099"/>
                </a:solidFill>
                <a:latin typeface="TeXGyreAdventor"/>
                <a:cs typeface="TeXGyreAdventor"/>
              </a:rPr>
              <a:t>MEYVE </a:t>
            </a:r>
            <a:r>
              <a:rPr dirty="0" sz="2200" spc="-15">
                <a:solidFill>
                  <a:srgbClr val="000099"/>
                </a:solidFill>
                <a:latin typeface="TeXGyreAdventor"/>
                <a:cs typeface="TeXGyreAdventor"/>
              </a:rPr>
              <a:t>AĞAÇLARININ </a:t>
            </a:r>
            <a:r>
              <a:rPr dirty="0" sz="2200" spc="-5">
                <a:solidFill>
                  <a:srgbClr val="000099"/>
                </a:solidFill>
                <a:latin typeface="TeXGyreAdventor"/>
                <a:cs typeface="TeXGyreAdventor"/>
              </a:rPr>
              <a:t>FENOLOJİK</a:t>
            </a:r>
            <a:r>
              <a:rPr dirty="0" sz="2200" spc="195">
                <a:solidFill>
                  <a:srgbClr val="000099"/>
                </a:solidFill>
                <a:latin typeface="TeXGyreAdventor"/>
                <a:cs typeface="TeXGyreAdventor"/>
              </a:rPr>
              <a:t> </a:t>
            </a:r>
            <a:r>
              <a:rPr dirty="0" sz="2200" spc="-10">
                <a:solidFill>
                  <a:srgbClr val="000099"/>
                </a:solidFill>
                <a:latin typeface="TeXGyreAdventor"/>
                <a:cs typeface="TeXGyreAdventor"/>
              </a:rPr>
              <a:t>DÖNEMLERDEKİ</a:t>
            </a:r>
            <a:endParaRPr sz="2200">
              <a:latin typeface="TeXGyreAdventor"/>
              <a:cs typeface="TeXGyreAdventor"/>
            </a:endParaRPr>
          </a:p>
          <a:p>
            <a:pPr algn="ctr" marL="3175">
              <a:lnSpc>
                <a:spcPct val="100000"/>
              </a:lnSpc>
            </a:pPr>
            <a:r>
              <a:rPr dirty="0" sz="2200" spc="-10" b="1">
                <a:solidFill>
                  <a:srgbClr val="000099"/>
                </a:solidFill>
                <a:latin typeface="TeXGyreAdventor"/>
                <a:cs typeface="TeXGyreAdventor"/>
              </a:rPr>
              <a:t>DONA KARŞI DAYANABİLECEKLERİ SICAKLIKLAR </a:t>
            </a:r>
            <a:r>
              <a:rPr dirty="0" sz="2200" spc="-20">
                <a:solidFill>
                  <a:srgbClr val="000099"/>
                </a:solidFill>
                <a:latin typeface="TeXGyreAdventor"/>
                <a:cs typeface="TeXGyreAdventor"/>
              </a:rPr>
              <a:t>(</a:t>
            </a:r>
            <a:r>
              <a:rPr dirty="0" baseline="24904" sz="2175" spc="-30">
                <a:solidFill>
                  <a:srgbClr val="000099"/>
                </a:solidFill>
                <a:latin typeface="TeXGyreAdventor"/>
                <a:cs typeface="TeXGyreAdventor"/>
              </a:rPr>
              <a:t>O</a:t>
            </a:r>
            <a:r>
              <a:rPr dirty="0" baseline="24904" sz="2175" spc="270">
                <a:solidFill>
                  <a:srgbClr val="000099"/>
                </a:solidFill>
                <a:latin typeface="TeXGyreAdventor"/>
                <a:cs typeface="TeXGyreAdventor"/>
              </a:rPr>
              <a:t> </a:t>
            </a:r>
            <a:r>
              <a:rPr dirty="0" sz="2200" spc="-5">
                <a:solidFill>
                  <a:srgbClr val="000099"/>
                </a:solidFill>
                <a:latin typeface="TeXGyreAdventor"/>
                <a:cs typeface="TeXGyreAdventor"/>
              </a:rPr>
              <a:t>C)</a:t>
            </a:r>
            <a:endParaRPr sz="2200">
              <a:latin typeface="TeXGyreAdventor"/>
              <a:cs typeface="TeXGyreAdventor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50850" y="1593850"/>
          <a:ext cx="8526780" cy="46405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56130"/>
                <a:gridCol w="2240280"/>
                <a:gridCol w="1875155"/>
                <a:gridCol w="2336800"/>
              </a:tblGrid>
              <a:tr h="10059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2000" b="1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Ağaç</a:t>
                      </a:r>
                      <a:r>
                        <a:rPr dirty="0" sz="2000" spc="-30" b="1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 b="1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Çeşitleri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</a:pPr>
                      <a:r>
                        <a:rPr dirty="0" sz="2000" spc="-15" b="1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Tomurcuklanma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2000" spc="-5" b="1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Çiçeklenme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2000" b="1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Meyve</a:t>
                      </a:r>
                      <a:r>
                        <a:rPr dirty="0" sz="2000" spc="-30" b="1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b="1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Bağlama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050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2400" spc="-5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Elma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9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2400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2400" spc="-10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3.9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9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2400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2400" spc="-15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2.2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9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  <a:p>
                      <a:pPr algn="ctr" marL="2540">
                        <a:lnSpc>
                          <a:spcPct val="100000"/>
                        </a:lnSpc>
                      </a:pPr>
                      <a:r>
                        <a:rPr dirty="0" sz="2400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2400" spc="-10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1.7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9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066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2400" spc="-5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Şeftali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2400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2400" spc="-10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3.9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2400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2400" spc="-15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2.8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50">
                        <a:latin typeface="Times New Roman"/>
                        <a:cs typeface="Times New Roman"/>
                      </a:endParaRPr>
                    </a:p>
                    <a:p>
                      <a:pPr algn="ctr" marL="2540">
                        <a:lnSpc>
                          <a:spcPct val="100000"/>
                        </a:lnSpc>
                      </a:pPr>
                      <a:r>
                        <a:rPr dirty="0" sz="2400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2400" spc="-10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1.1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0500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2400" spc="-5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Armut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2400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2400" spc="-10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3.9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2400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2400" spc="-15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2.2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50">
                        <a:latin typeface="Times New Roman"/>
                        <a:cs typeface="Times New Roman"/>
                      </a:endParaRPr>
                    </a:p>
                    <a:p>
                      <a:pPr algn="ctr" marL="2540">
                        <a:lnSpc>
                          <a:spcPct val="100000"/>
                        </a:lnSpc>
                      </a:pPr>
                      <a:r>
                        <a:rPr dirty="0" sz="2400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2400" spc="-10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1.1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0493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27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2400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Erik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27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2400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2400" spc="-10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3.9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27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2400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2400" spc="-15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2.2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2750">
                        <a:latin typeface="Times New Roman"/>
                        <a:cs typeface="Times New Roman"/>
                      </a:endParaRPr>
                    </a:p>
                    <a:p>
                      <a:pPr algn="ctr" marL="2540">
                        <a:lnSpc>
                          <a:spcPct val="100000"/>
                        </a:lnSpc>
                      </a:pPr>
                      <a:r>
                        <a:rPr dirty="0" sz="2400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2400" spc="-10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1.1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8456" y="1076705"/>
            <a:ext cx="7534909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5" b="1">
                <a:solidFill>
                  <a:srgbClr val="000099"/>
                </a:solidFill>
                <a:latin typeface="Arial"/>
                <a:cs typeface="Arial"/>
              </a:rPr>
              <a:t>SICAKLIĞIN </a:t>
            </a:r>
            <a:r>
              <a:rPr dirty="0" sz="2800" spc="-190" b="1">
                <a:solidFill>
                  <a:srgbClr val="000099"/>
                </a:solidFill>
                <a:latin typeface="Arial"/>
                <a:cs typeface="Arial"/>
              </a:rPr>
              <a:t>YATAY </a:t>
            </a:r>
            <a:r>
              <a:rPr dirty="0" sz="2800" spc="-30" b="1">
                <a:solidFill>
                  <a:srgbClr val="000099"/>
                </a:solidFill>
                <a:latin typeface="Arial"/>
                <a:cs typeface="Arial"/>
              </a:rPr>
              <a:t>DOĞRULTUDA</a:t>
            </a:r>
            <a:r>
              <a:rPr dirty="0" sz="2800" b="1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dirty="0" sz="2800" spc="-5" b="1">
                <a:solidFill>
                  <a:srgbClr val="000099"/>
                </a:solidFill>
                <a:latin typeface="Arial"/>
                <a:cs typeface="Arial"/>
              </a:rPr>
              <a:t>DAĞILIMI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8267" y="1717039"/>
            <a:ext cx="8126095" cy="18529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208279">
              <a:lnSpc>
                <a:spcPct val="100000"/>
              </a:lnSpc>
              <a:spcBef>
                <a:spcPts val="95"/>
              </a:spcBef>
            </a:pPr>
            <a:r>
              <a:rPr dirty="0" sz="2800" b="1">
                <a:solidFill>
                  <a:srgbClr val="000099"/>
                </a:solidFill>
                <a:latin typeface="Arial"/>
                <a:cs typeface="Arial"/>
              </a:rPr>
              <a:t>(izoterm- </a:t>
            </a:r>
            <a:r>
              <a:rPr dirty="0" sz="2800" spc="-5" b="1">
                <a:solidFill>
                  <a:srgbClr val="000099"/>
                </a:solidFill>
                <a:latin typeface="Arial"/>
                <a:cs typeface="Arial"/>
              </a:rPr>
              <a:t>eş sıcaklık</a:t>
            </a:r>
            <a:r>
              <a:rPr dirty="0" sz="2800" b="1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dirty="0" sz="2800" spc="-10" b="1">
                <a:solidFill>
                  <a:srgbClr val="000099"/>
                </a:solidFill>
                <a:latin typeface="Arial"/>
                <a:cs typeface="Arial"/>
              </a:rPr>
              <a:t>eğrileri)</a:t>
            </a:r>
            <a:endParaRPr sz="2800">
              <a:latin typeface="Arial"/>
              <a:cs typeface="Arial"/>
            </a:endParaRPr>
          </a:p>
          <a:p>
            <a:pPr algn="just" marL="12700" marR="5080">
              <a:lnSpc>
                <a:spcPct val="100000"/>
              </a:lnSpc>
              <a:spcBef>
                <a:spcPts val="2390"/>
              </a:spcBef>
            </a:pPr>
            <a:r>
              <a:rPr dirty="0" sz="2400" spc="-5">
                <a:solidFill>
                  <a:srgbClr val="000099"/>
                </a:solidFill>
                <a:latin typeface="Arial"/>
                <a:cs typeface="Arial"/>
              </a:rPr>
              <a:t>Bir bölgede beş farklı noktada bulunan A, </a:t>
            </a:r>
            <a:r>
              <a:rPr dirty="0" sz="2400" spc="-10">
                <a:solidFill>
                  <a:srgbClr val="000099"/>
                </a:solidFill>
                <a:latin typeface="Arial"/>
                <a:cs typeface="Arial"/>
              </a:rPr>
              <a:t>B, </a:t>
            </a:r>
            <a:r>
              <a:rPr dirty="0" sz="2400" spc="-5">
                <a:solidFill>
                  <a:srgbClr val="000099"/>
                </a:solidFill>
                <a:latin typeface="Arial"/>
                <a:cs typeface="Arial"/>
              </a:rPr>
              <a:t>C, D, </a:t>
            </a:r>
            <a:r>
              <a:rPr dirty="0" sz="2400">
                <a:solidFill>
                  <a:srgbClr val="000099"/>
                </a:solidFill>
                <a:latin typeface="Arial"/>
                <a:cs typeface="Arial"/>
              </a:rPr>
              <a:t>E  meteoroloji </a:t>
            </a:r>
            <a:r>
              <a:rPr dirty="0" sz="2400" spc="-5">
                <a:solidFill>
                  <a:srgbClr val="000099"/>
                </a:solidFill>
                <a:latin typeface="Arial"/>
                <a:cs typeface="Arial"/>
              </a:rPr>
              <a:t>istasyonlarında ölçülen sıcaklık miktarlarının  </a:t>
            </a:r>
            <a:r>
              <a:rPr dirty="0" sz="2400" spc="-10">
                <a:solidFill>
                  <a:srgbClr val="000099"/>
                </a:solidFill>
                <a:latin typeface="Arial"/>
                <a:cs typeface="Arial"/>
              </a:rPr>
              <a:t>aylık </a:t>
            </a:r>
            <a:r>
              <a:rPr dirty="0" sz="2400" spc="-5">
                <a:solidFill>
                  <a:srgbClr val="000099"/>
                </a:solidFill>
                <a:latin typeface="Arial"/>
                <a:cs typeface="Arial"/>
              </a:rPr>
              <a:t>ortalama değerleri aşağıdaki şekilde görüldüğü</a:t>
            </a:r>
            <a:r>
              <a:rPr dirty="0" sz="2400" spc="17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dirty="0" sz="2400" spc="-20">
                <a:solidFill>
                  <a:srgbClr val="000099"/>
                </a:solidFill>
                <a:latin typeface="Arial"/>
                <a:cs typeface="Arial"/>
              </a:rPr>
              <a:t>gibidir.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998841" y="4184650"/>
            <a:ext cx="40957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600" spc="-5">
                <a:solidFill>
                  <a:srgbClr val="000099"/>
                </a:solidFill>
                <a:latin typeface="Arial"/>
                <a:cs typeface="Arial"/>
              </a:rPr>
              <a:t>o</a:t>
            </a:r>
            <a:r>
              <a:rPr dirty="0" baseline="-16203" sz="3600" spc="-7">
                <a:solidFill>
                  <a:srgbClr val="000099"/>
                </a:solidFill>
                <a:latin typeface="Arial"/>
                <a:cs typeface="Arial"/>
              </a:rPr>
              <a:t>C</a:t>
            </a:r>
            <a:endParaRPr baseline="-16203" sz="3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8267" y="4276090"/>
            <a:ext cx="7610475" cy="7575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297305" algn="l"/>
                <a:tab pos="2225675" algn="l"/>
                <a:tab pos="3423285" algn="l"/>
                <a:tab pos="4606290" algn="l"/>
                <a:tab pos="5991860" algn="l"/>
                <a:tab pos="7427595" algn="l"/>
              </a:tabLst>
            </a:pPr>
            <a:r>
              <a:rPr dirty="0" sz="2400">
                <a:solidFill>
                  <a:srgbClr val="000099"/>
                </a:solidFill>
                <a:latin typeface="Arial"/>
                <a:cs typeface="Arial"/>
              </a:rPr>
              <a:t>Bölgeye	i</a:t>
            </a:r>
            <a:r>
              <a:rPr dirty="0" sz="2400" spc="-5">
                <a:solidFill>
                  <a:srgbClr val="000099"/>
                </a:solidFill>
                <a:latin typeface="Arial"/>
                <a:cs typeface="Arial"/>
              </a:rPr>
              <a:t>lişki</a:t>
            </a:r>
            <a:r>
              <a:rPr dirty="0" sz="2400">
                <a:solidFill>
                  <a:srgbClr val="000099"/>
                </a:solidFill>
                <a:latin typeface="Arial"/>
                <a:cs typeface="Arial"/>
              </a:rPr>
              <a:t>n	s</a:t>
            </a:r>
            <a:r>
              <a:rPr dirty="0" sz="2400" spc="-20">
                <a:solidFill>
                  <a:srgbClr val="000099"/>
                </a:solidFill>
                <a:latin typeface="Arial"/>
                <a:cs typeface="Arial"/>
              </a:rPr>
              <a:t>ı</a:t>
            </a:r>
            <a:r>
              <a:rPr dirty="0" sz="2400" spc="5">
                <a:solidFill>
                  <a:srgbClr val="000099"/>
                </a:solidFill>
                <a:latin typeface="Arial"/>
                <a:cs typeface="Arial"/>
              </a:rPr>
              <a:t>c</a:t>
            </a:r>
            <a:r>
              <a:rPr dirty="0" sz="2400" spc="-5">
                <a:solidFill>
                  <a:srgbClr val="000099"/>
                </a:solidFill>
                <a:latin typeface="Arial"/>
                <a:cs typeface="Arial"/>
              </a:rPr>
              <a:t>a</a:t>
            </a:r>
            <a:r>
              <a:rPr dirty="0" sz="2400" spc="5">
                <a:solidFill>
                  <a:srgbClr val="000099"/>
                </a:solidFill>
                <a:latin typeface="Arial"/>
                <a:cs typeface="Arial"/>
              </a:rPr>
              <a:t>k</a:t>
            </a:r>
            <a:r>
              <a:rPr dirty="0" sz="2400">
                <a:solidFill>
                  <a:srgbClr val="000099"/>
                </a:solidFill>
                <a:latin typeface="Arial"/>
                <a:cs typeface="Arial"/>
              </a:rPr>
              <a:t>l</a:t>
            </a:r>
            <a:r>
              <a:rPr dirty="0" sz="2400" spc="-20">
                <a:solidFill>
                  <a:srgbClr val="000099"/>
                </a:solidFill>
                <a:latin typeface="Arial"/>
                <a:cs typeface="Arial"/>
              </a:rPr>
              <a:t>ı</a:t>
            </a:r>
            <a:r>
              <a:rPr dirty="0" sz="2400">
                <a:solidFill>
                  <a:srgbClr val="000099"/>
                </a:solidFill>
                <a:latin typeface="Arial"/>
                <a:cs typeface="Arial"/>
              </a:rPr>
              <a:t>k	</a:t>
            </a:r>
            <a:r>
              <a:rPr dirty="0" sz="2400" spc="-5">
                <a:solidFill>
                  <a:srgbClr val="000099"/>
                </a:solidFill>
                <a:latin typeface="Arial"/>
                <a:cs typeface="Arial"/>
              </a:rPr>
              <a:t>d</a:t>
            </a:r>
            <a:r>
              <a:rPr dirty="0" sz="2400">
                <a:solidFill>
                  <a:srgbClr val="000099"/>
                </a:solidFill>
                <a:latin typeface="Arial"/>
                <a:cs typeface="Arial"/>
              </a:rPr>
              <a:t>a</a:t>
            </a:r>
            <a:r>
              <a:rPr dirty="0" sz="2400" spc="5">
                <a:solidFill>
                  <a:srgbClr val="000099"/>
                </a:solidFill>
                <a:latin typeface="Arial"/>
                <a:cs typeface="Arial"/>
              </a:rPr>
              <a:t>ğ</a:t>
            </a:r>
            <a:r>
              <a:rPr dirty="0" sz="2400">
                <a:solidFill>
                  <a:srgbClr val="000099"/>
                </a:solidFill>
                <a:latin typeface="Arial"/>
                <a:cs typeface="Arial"/>
              </a:rPr>
              <a:t>ıl</a:t>
            </a:r>
            <a:r>
              <a:rPr dirty="0" sz="2400" spc="-20">
                <a:solidFill>
                  <a:srgbClr val="000099"/>
                </a:solidFill>
                <a:latin typeface="Arial"/>
                <a:cs typeface="Arial"/>
              </a:rPr>
              <a:t>ı</a:t>
            </a:r>
            <a:r>
              <a:rPr dirty="0" sz="2400">
                <a:solidFill>
                  <a:srgbClr val="000099"/>
                </a:solidFill>
                <a:latin typeface="Arial"/>
                <a:cs typeface="Arial"/>
              </a:rPr>
              <a:t>m	(izoter</a:t>
            </a:r>
            <a:r>
              <a:rPr dirty="0" sz="2400" spc="5">
                <a:solidFill>
                  <a:srgbClr val="000099"/>
                </a:solidFill>
                <a:latin typeface="Arial"/>
                <a:cs typeface="Arial"/>
              </a:rPr>
              <a:t>m</a:t>
            </a:r>
            <a:r>
              <a:rPr dirty="0" sz="2400">
                <a:solidFill>
                  <a:srgbClr val="000099"/>
                </a:solidFill>
                <a:latin typeface="Arial"/>
                <a:cs typeface="Arial"/>
              </a:rPr>
              <a:t>)	</a:t>
            </a:r>
            <a:r>
              <a:rPr dirty="0" sz="2400" spc="-5">
                <a:solidFill>
                  <a:srgbClr val="000099"/>
                </a:solidFill>
                <a:latin typeface="Arial"/>
                <a:cs typeface="Arial"/>
              </a:rPr>
              <a:t>haritas</a:t>
            </a:r>
            <a:r>
              <a:rPr dirty="0" sz="2400" spc="-10">
                <a:solidFill>
                  <a:srgbClr val="000099"/>
                </a:solidFill>
                <a:latin typeface="Arial"/>
                <a:cs typeface="Arial"/>
              </a:rPr>
              <a:t>ı</a:t>
            </a:r>
            <a:r>
              <a:rPr dirty="0" sz="2400" spc="5">
                <a:solidFill>
                  <a:srgbClr val="000099"/>
                </a:solidFill>
                <a:latin typeface="Arial"/>
                <a:cs typeface="Arial"/>
              </a:rPr>
              <a:t>n</a:t>
            </a:r>
            <a:r>
              <a:rPr dirty="0" sz="2400">
                <a:solidFill>
                  <a:srgbClr val="000099"/>
                </a:solidFill>
                <a:latin typeface="Arial"/>
                <a:cs typeface="Arial"/>
              </a:rPr>
              <a:t>ı	</a:t>
            </a:r>
            <a:r>
              <a:rPr dirty="0" sz="2400" spc="-5">
                <a:solidFill>
                  <a:srgbClr val="000099"/>
                </a:solidFill>
                <a:latin typeface="Arial"/>
                <a:cs typeface="Arial"/>
              </a:rPr>
              <a:t>2  </a:t>
            </a:r>
            <a:r>
              <a:rPr dirty="0" sz="2400" spc="-5">
                <a:solidFill>
                  <a:srgbClr val="000099"/>
                </a:solidFill>
                <a:latin typeface="Arial"/>
                <a:cs typeface="Arial"/>
              </a:rPr>
              <a:t>aralıklarla </a:t>
            </a:r>
            <a:r>
              <a:rPr dirty="0" sz="2400">
                <a:solidFill>
                  <a:srgbClr val="000099"/>
                </a:solidFill>
                <a:latin typeface="Arial"/>
                <a:cs typeface="Arial"/>
              </a:rPr>
              <a:t>elde</a:t>
            </a:r>
            <a:r>
              <a:rPr dirty="0" sz="2400" spc="45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000099"/>
                </a:solidFill>
                <a:latin typeface="Arial"/>
                <a:cs typeface="Arial"/>
              </a:rPr>
              <a:t>ediniz.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31467" y="1804797"/>
            <a:ext cx="323850" cy="1366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800" spc="-136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8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957184" y="2596718"/>
            <a:ext cx="336550" cy="1366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80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8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69897" y="2456179"/>
            <a:ext cx="120014" cy="2286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300" spc="15">
                <a:solidFill>
                  <a:srgbClr val="FFFFFF"/>
                </a:solidFill>
                <a:latin typeface="Arial"/>
                <a:cs typeface="Arial"/>
              </a:rPr>
              <a:t>0</a:t>
            </a:r>
            <a:endParaRPr sz="13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5967" y="2447036"/>
            <a:ext cx="913765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716280" algn="l"/>
              </a:tabLs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12.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8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C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046084" y="3239262"/>
            <a:ext cx="964565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23.2 </a:t>
            </a:r>
            <a:r>
              <a:rPr dirty="0" baseline="25641" sz="1950" spc="22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dirty="0" baseline="25641" sz="1950" spc="-127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C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01469" y="4757724"/>
            <a:ext cx="1244600" cy="1366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baseline="1388" sz="3000">
                <a:solidFill>
                  <a:srgbClr val="FFFFFF"/>
                </a:solidFill>
                <a:latin typeface="Arial"/>
                <a:cs typeface="Arial"/>
              </a:rPr>
              <a:t>9.6 </a:t>
            </a:r>
            <a:r>
              <a:rPr dirty="0" baseline="27777" sz="1950" spc="22">
                <a:solidFill>
                  <a:srgbClr val="FFFFFF"/>
                </a:solidFill>
                <a:latin typeface="Arial"/>
                <a:cs typeface="Arial"/>
              </a:rPr>
              <a:t>0 </a:t>
            </a:r>
            <a:r>
              <a:rPr dirty="0" baseline="1388" sz="300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baseline="1388" sz="3000" spc="307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880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8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699505" y="5113731"/>
            <a:ext cx="1209675" cy="1366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baseline="3472" sz="13200" spc="-105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15.7</a:t>
            </a:r>
            <a:r>
              <a:rPr dirty="0" sz="20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baseline="25641" sz="1950" spc="22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dirty="0" baseline="25641" sz="19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baseline="25641" sz="1950" spc="-277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C</a:t>
            </a:r>
            <a:endParaRPr sz="2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02842" y="2734436"/>
            <a:ext cx="22923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418969" y="5831840"/>
            <a:ext cx="229235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588253" y="6119266"/>
            <a:ext cx="245745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D</a:t>
            </a:r>
            <a:endParaRPr sz="2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252586" y="3599815"/>
            <a:ext cx="24574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solidFill>
                  <a:srgbClr val="FFFFFF"/>
                </a:solidFill>
                <a:latin typeface="Arial"/>
                <a:cs typeface="Arial"/>
              </a:rPr>
              <a:t>C</a:t>
            </a:r>
            <a:endParaRPr sz="2400">
              <a:latin typeface="Arial"/>
              <a:cs typeface="Arial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baseline="-21990" sz="3600" spc="67"/>
              <a:t>B</a:t>
            </a:r>
            <a:r>
              <a:rPr dirty="0" baseline="-7260" sz="13200" spc="-1889"/>
              <a:t>.</a:t>
            </a:r>
            <a:r>
              <a:rPr dirty="0" sz="2000"/>
              <a:t>20.7</a:t>
            </a:r>
            <a:r>
              <a:rPr dirty="0" sz="2000" spc="-20"/>
              <a:t> </a:t>
            </a:r>
            <a:r>
              <a:rPr dirty="0" baseline="25641" sz="1950" spc="22"/>
              <a:t>0</a:t>
            </a:r>
            <a:r>
              <a:rPr dirty="0" baseline="25641" sz="1950"/>
              <a:t> </a:t>
            </a:r>
            <a:r>
              <a:rPr dirty="0" sz="2000"/>
              <a:t>C</a:t>
            </a:r>
            <a:endParaRPr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62250" y="703910"/>
            <a:ext cx="3623310" cy="940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0" spc="-5" b="1">
                <a:solidFill>
                  <a:srgbClr val="000099"/>
                </a:solidFill>
                <a:latin typeface="Arial"/>
                <a:cs typeface="Arial"/>
              </a:rPr>
              <a:t>SICAKLIK</a:t>
            </a:r>
            <a:endParaRPr sz="6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26440" y="2157031"/>
            <a:ext cx="7693025" cy="1709420"/>
          </a:xfrm>
          <a:prstGeom prst="rect">
            <a:avLst/>
          </a:prstGeom>
        </p:spPr>
        <p:txBody>
          <a:bodyPr wrap="square" lIns="0" tIns="863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80"/>
              </a:spcBef>
            </a:pPr>
            <a:r>
              <a:rPr dirty="0" sz="2400" spc="-5" b="1">
                <a:solidFill>
                  <a:srgbClr val="000099"/>
                </a:solidFill>
                <a:latin typeface="Arial"/>
                <a:cs typeface="Arial"/>
              </a:rPr>
              <a:t>Doğada </a:t>
            </a:r>
            <a:r>
              <a:rPr dirty="0" sz="2400" b="1">
                <a:solidFill>
                  <a:srgbClr val="000099"/>
                </a:solidFill>
                <a:latin typeface="Arial"/>
                <a:cs typeface="Arial"/>
              </a:rPr>
              <a:t>2 tip </a:t>
            </a:r>
            <a:r>
              <a:rPr dirty="0" sz="2400" spc="-5" b="1">
                <a:solidFill>
                  <a:srgbClr val="000099"/>
                </a:solidFill>
                <a:latin typeface="Arial"/>
                <a:cs typeface="Arial"/>
              </a:rPr>
              <a:t>denge</a:t>
            </a:r>
            <a:r>
              <a:rPr dirty="0" sz="2400" spc="-45" b="1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dirty="0" sz="2400" spc="-40" b="1">
                <a:solidFill>
                  <a:srgbClr val="000099"/>
                </a:solidFill>
                <a:latin typeface="Arial"/>
                <a:cs typeface="Arial"/>
              </a:rPr>
              <a:t>var.</a:t>
            </a:r>
            <a:endParaRPr sz="24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580"/>
              </a:spcBef>
              <a:buAutoNum type="arabicPeriod"/>
              <a:tabLst>
                <a:tab pos="414655" algn="l"/>
                <a:tab pos="415925" algn="l"/>
                <a:tab pos="1405255" algn="l"/>
                <a:tab pos="1891664" algn="l"/>
                <a:tab pos="3141980" algn="l"/>
                <a:tab pos="4440555" algn="l"/>
                <a:tab pos="5534660" algn="l"/>
                <a:tab pos="6495415" algn="l"/>
                <a:tab pos="6817995" algn="l"/>
              </a:tabLst>
            </a:pPr>
            <a:r>
              <a:rPr dirty="0" sz="2400" b="1">
                <a:solidFill>
                  <a:srgbClr val="000099"/>
                </a:solidFill>
                <a:latin typeface="Arial"/>
                <a:cs typeface="Arial"/>
              </a:rPr>
              <a:t>En</a:t>
            </a:r>
            <a:r>
              <a:rPr dirty="0" sz="2400" spc="-10" b="1">
                <a:solidFill>
                  <a:srgbClr val="000099"/>
                </a:solidFill>
                <a:latin typeface="Arial"/>
                <a:cs typeface="Arial"/>
              </a:rPr>
              <a:t>e</a:t>
            </a:r>
            <a:r>
              <a:rPr dirty="0" sz="2400" b="1">
                <a:solidFill>
                  <a:srgbClr val="000099"/>
                </a:solidFill>
                <a:latin typeface="Arial"/>
                <a:cs typeface="Arial"/>
              </a:rPr>
              <a:t>rji</a:t>
            </a:r>
            <a:r>
              <a:rPr dirty="0" sz="2400" b="1">
                <a:solidFill>
                  <a:srgbClr val="000099"/>
                </a:solidFill>
                <a:latin typeface="Arial"/>
                <a:cs typeface="Arial"/>
              </a:rPr>
              <a:t>	</a:t>
            </a:r>
            <a:r>
              <a:rPr dirty="0" sz="2400" spc="-10" b="1">
                <a:solidFill>
                  <a:srgbClr val="000099"/>
                </a:solidFill>
                <a:latin typeface="Arial"/>
                <a:cs typeface="Arial"/>
              </a:rPr>
              <a:t>v</a:t>
            </a:r>
            <a:r>
              <a:rPr dirty="0" sz="2400" spc="-5" b="1">
                <a:solidFill>
                  <a:srgbClr val="000099"/>
                </a:solidFill>
                <a:latin typeface="Arial"/>
                <a:cs typeface="Arial"/>
              </a:rPr>
              <a:t>e</a:t>
            </a:r>
            <a:r>
              <a:rPr dirty="0" sz="2400" b="1">
                <a:solidFill>
                  <a:srgbClr val="000099"/>
                </a:solidFill>
                <a:latin typeface="Arial"/>
                <a:cs typeface="Arial"/>
              </a:rPr>
              <a:t>	</a:t>
            </a:r>
            <a:r>
              <a:rPr dirty="0" sz="2400" spc="-5" b="1">
                <a:solidFill>
                  <a:srgbClr val="000099"/>
                </a:solidFill>
                <a:latin typeface="Arial"/>
                <a:cs typeface="Arial"/>
              </a:rPr>
              <a:t>s</a:t>
            </a:r>
            <a:r>
              <a:rPr dirty="0" sz="2400" b="1">
                <a:solidFill>
                  <a:srgbClr val="000099"/>
                </a:solidFill>
                <a:latin typeface="Arial"/>
                <a:cs typeface="Arial"/>
              </a:rPr>
              <a:t>ı</a:t>
            </a:r>
            <a:r>
              <a:rPr dirty="0" sz="2400" spc="-5" b="1">
                <a:solidFill>
                  <a:srgbClr val="000099"/>
                </a:solidFill>
                <a:latin typeface="Arial"/>
                <a:cs typeface="Arial"/>
              </a:rPr>
              <a:t>cak</a:t>
            </a:r>
            <a:r>
              <a:rPr dirty="0" sz="2400" b="1">
                <a:solidFill>
                  <a:srgbClr val="000099"/>
                </a:solidFill>
                <a:latin typeface="Arial"/>
                <a:cs typeface="Arial"/>
              </a:rPr>
              <a:t>lık	</a:t>
            </a:r>
            <a:r>
              <a:rPr dirty="0" sz="2400" spc="-5" b="1">
                <a:solidFill>
                  <a:srgbClr val="000099"/>
                </a:solidFill>
                <a:latin typeface="Arial"/>
                <a:cs typeface="Arial"/>
              </a:rPr>
              <a:t>denges</a:t>
            </a:r>
            <a:r>
              <a:rPr dirty="0" sz="2400" b="1">
                <a:solidFill>
                  <a:srgbClr val="000099"/>
                </a:solidFill>
                <a:latin typeface="Arial"/>
                <a:cs typeface="Arial"/>
              </a:rPr>
              <a:t>i	(Gelen	enerji	=	</a:t>
            </a:r>
            <a:r>
              <a:rPr dirty="0" sz="2400" spc="-10" b="1">
                <a:solidFill>
                  <a:srgbClr val="000099"/>
                </a:solidFill>
                <a:latin typeface="Arial"/>
                <a:cs typeface="Arial"/>
              </a:rPr>
              <a:t>G</a:t>
            </a:r>
            <a:r>
              <a:rPr dirty="0" sz="2400" b="1">
                <a:solidFill>
                  <a:srgbClr val="000099"/>
                </a:solidFill>
                <a:latin typeface="Arial"/>
                <a:cs typeface="Arial"/>
              </a:rPr>
              <a:t>i</a:t>
            </a:r>
            <a:r>
              <a:rPr dirty="0" sz="2400" spc="-10" b="1">
                <a:solidFill>
                  <a:srgbClr val="000099"/>
                </a:solidFill>
                <a:latin typeface="Arial"/>
                <a:cs typeface="Arial"/>
              </a:rPr>
              <a:t>d</a:t>
            </a:r>
            <a:r>
              <a:rPr dirty="0" sz="2400" b="1">
                <a:solidFill>
                  <a:srgbClr val="000099"/>
                </a:solidFill>
                <a:latin typeface="Arial"/>
                <a:cs typeface="Arial"/>
              </a:rPr>
              <a:t>en  </a:t>
            </a:r>
            <a:r>
              <a:rPr dirty="0" sz="2400" b="1">
                <a:solidFill>
                  <a:srgbClr val="000099"/>
                </a:solidFill>
                <a:latin typeface="Arial"/>
                <a:cs typeface="Arial"/>
              </a:rPr>
              <a:t>enerji)</a:t>
            </a:r>
            <a:endParaRPr sz="2400">
              <a:latin typeface="Arial"/>
              <a:cs typeface="Arial"/>
            </a:endParaRPr>
          </a:p>
          <a:p>
            <a:pPr marL="351155" indent="-339090">
              <a:lnSpc>
                <a:spcPct val="100000"/>
              </a:lnSpc>
              <a:spcBef>
                <a:spcPts val="575"/>
              </a:spcBef>
              <a:buAutoNum type="arabicPeriod"/>
              <a:tabLst>
                <a:tab pos="351790" algn="l"/>
              </a:tabLst>
            </a:pPr>
            <a:r>
              <a:rPr dirty="0" sz="2400" spc="-5" b="1">
                <a:solidFill>
                  <a:srgbClr val="000099"/>
                </a:solidFill>
                <a:latin typeface="Arial"/>
                <a:cs typeface="Arial"/>
              </a:rPr>
              <a:t>Su dengesi </a:t>
            </a:r>
            <a:r>
              <a:rPr dirty="0" sz="2400" b="1">
                <a:solidFill>
                  <a:srgbClr val="000099"/>
                </a:solidFill>
                <a:latin typeface="Arial"/>
                <a:cs typeface="Arial"/>
              </a:rPr>
              <a:t>(Hidrolojik</a:t>
            </a:r>
            <a:r>
              <a:rPr dirty="0" sz="2400" spc="-40" b="1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000099"/>
                </a:solidFill>
                <a:latin typeface="Arial"/>
                <a:cs typeface="Arial"/>
              </a:rPr>
              <a:t>döngü)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30901" y="3914013"/>
            <a:ext cx="302514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1111250" algn="l"/>
                <a:tab pos="1997710" algn="l"/>
                <a:tab pos="2621280" algn="l"/>
              </a:tabLst>
            </a:pPr>
            <a:r>
              <a:rPr dirty="0" sz="2400" spc="-5" b="1">
                <a:solidFill>
                  <a:srgbClr val="000099"/>
                </a:solidFill>
                <a:latin typeface="Arial"/>
                <a:cs typeface="Arial"/>
              </a:rPr>
              <a:t>ancak	–273	</a:t>
            </a:r>
            <a:r>
              <a:rPr dirty="0" baseline="24305" sz="2400" spc="-7" b="1">
                <a:solidFill>
                  <a:srgbClr val="000099"/>
                </a:solidFill>
                <a:latin typeface="Arial"/>
                <a:cs typeface="Arial"/>
              </a:rPr>
              <a:t>o</a:t>
            </a:r>
            <a:r>
              <a:rPr dirty="0" sz="2400" spc="-5" b="1">
                <a:solidFill>
                  <a:srgbClr val="000099"/>
                </a:solidFill>
                <a:latin typeface="Arial"/>
                <a:cs typeface="Arial"/>
              </a:rPr>
              <a:t>C’	</a:t>
            </a:r>
            <a:r>
              <a:rPr dirty="0" sz="2400" spc="-15" b="1">
                <a:solidFill>
                  <a:srgbClr val="000099"/>
                </a:solidFill>
                <a:latin typeface="Arial"/>
                <a:cs typeface="Arial"/>
              </a:rPr>
              <a:t>de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26440" y="3914013"/>
            <a:ext cx="4544695" cy="11963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696720" algn="l"/>
                <a:tab pos="3515360" algn="l"/>
              </a:tabLst>
            </a:pPr>
            <a:r>
              <a:rPr dirty="0" sz="2400" spc="-5" b="1">
                <a:solidFill>
                  <a:srgbClr val="000099"/>
                </a:solidFill>
                <a:latin typeface="Arial"/>
                <a:cs typeface="Arial"/>
              </a:rPr>
              <a:t>Cisi</a:t>
            </a:r>
            <a:r>
              <a:rPr dirty="0" sz="2400" b="1">
                <a:solidFill>
                  <a:srgbClr val="000099"/>
                </a:solidFill>
                <a:latin typeface="Arial"/>
                <a:cs typeface="Arial"/>
              </a:rPr>
              <a:t>m</a:t>
            </a:r>
            <a:r>
              <a:rPr dirty="0" sz="2400" b="1">
                <a:solidFill>
                  <a:srgbClr val="000099"/>
                </a:solidFill>
                <a:latin typeface="Arial"/>
                <a:cs typeface="Arial"/>
              </a:rPr>
              <a:t>ler</a:t>
            </a:r>
            <a:r>
              <a:rPr dirty="0" sz="2400" spc="5" b="1">
                <a:solidFill>
                  <a:srgbClr val="000099"/>
                </a:solidFill>
                <a:latin typeface="Arial"/>
                <a:cs typeface="Arial"/>
              </a:rPr>
              <a:t>i</a:t>
            </a:r>
            <a:r>
              <a:rPr dirty="0" sz="2400" b="1">
                <a:solidFill>
                  <a:srgbClr val="000099"/>
                </a:solidFill>
                <a:latin typeface="Arial"/>
                <a:cs typeface="Arial"/>
              </a:rPr>
              <a:t>n</a:t>
            </a:r>
            <a:r>
              <a:rPr dirty="0" sz="2400" b="1">
                <a:solidFill>
                  <a:srgbClr val="000099"/>
                </a:solidFill>
                <a:latin typeface="Arial"/>
                <a:cs typeface="Arial"/>
              </a:rPr>
              <a:t>	</a:t>
            </a:r>
            <a:r>
              <a:rPr dirty="0" sz="2400" spc="-5" b="1">
                <a:solidFill>
                  <a:srgbClr val="000099"/>
                </a:solidFill>
                <a:latin typeface="Arial"/>
                <a:cs typeface="Arial"/>
              </a:rPr>
              <a:t>molekü</a:t>
            </a:r>
            <a:r>
              <a:rPr dirty="0" sz="2400" spc="-10" b="1">
                <a:solidFill>
                  <a:srgbClr val="000099"/>
                </a:solidFill>
                <a:latin typeface="Arial"/>
                <a:cs typeface="Arial"/>
              </a:rPr>
              <a:t>l</a:t>
            </a:r>
            <a:r>
              <a:rPr dirty="0" sz="2400" b="1">
                <a:solidFill>
                  <a:srgbClr val="000099"/>
                </a:solidFill>
                <a:latin typeface="Arial"/>
                <a:cs typeface="Arial"/>
              </a:rPr>
              <a:t>l</a:t>
            </a:r>
            <a:r>
              <a:rPr dirty="0" sz="2400" spc="-10" b="1">
                <a:solidFill>
                  <a:srgbClr val="000099"/>
                </a:solidFill>
                <a:latin typeface="Arial"/>
                <a:cs typeface="Arial"/>
              </a:rPr>
              <a:t>e</a:t>
            </a:r>
            <a:r>
              <a:rPr dirty="0" sz="2400" spc="-5" b="1">
                <a:solidFill>
                  <a:srgbClr val="000099"/>
                </a:solidFill>
                <a:latin typeface="Arial"/>
                <a:cs typeface="Arial"/>
              </a:rPr>
              <a:t>r</a:t>
            </a:r>
            <a:r>
              <a:rPr dirty="0" sz="2400" b="1">
                <a:solidFill>
                  <a:srgbClr val="000099"/>
                </a:solidFill>
                <a:latin typeface="Arial"/>
                <a:cs typeface="Arial"/>
              </a:rPr>
              <a:t>i	titreşi</a:t>
            </a:r>
            <a:r>
              <a:rPr dirty="0" sz="2400" spc="-140" b="1">
                <a:solidFill>
                  <a:srgbClr val="000099"/>
                </a:solidFill>
                <a:latin typeface="Arial"/>
                <a:cs typeface="Arial"/>
              </a:rPr>
              <a:t>r</a:t>
            </a:r>
            <a:r>
              <a:rPr dirty="0" sz="2400" b="1">
                <a:solidFill>
                  <a:srgbClr val="000099"/>
                </a:solidFill>
                <a:latin typeface="Arial"/>
                <a:cs typeface="Arial"/>
              </a:rPr>
              <a:t>,  </a:t>
            </a:r>
            <a:r>
              <a:rPr dirty="0" sz="2400" spc="-25" b="1">
                <a:solidFill>
                  <a:srgbClr val="000099"/>
                </a:solidFill>
                <a:latin typeface="Arial"/>
                <a:cs typeface="Arial"/>
              </a:rPr>
              <a:t>durur. </a:t>
            </a:r>
            <a:r>
              <a:rPr dirty="0" sz="2400" spc="-5" b="1">
                <a:solidFill>
                  <a:srgbClr val="000099"/>
                </a:solidFill>
                <a:latin typeface="Arial"/>
                <a:cs typeface="Arial"/>
              </a:rPr>
              <a:t>Buna </a:t>
            </a:r>
            <a:r>
              <a:rPr dirty="0" sz="2400" b="1">
                <a:solidFill>
                  <a:srgbClr val="000099"/>
                </a:solidFill>
                <a:latin typeface="Arial"/>
                <a:cs typeface="Arial"/>
              </a:rPr>
              <a:t>mutlak </a:t>
            </a:r>
            <a:r>
              <a:rPr dirty="0" sz="2400" spc="-5" b="1">
                <a:solidFill>
                  <a:srgbClr val="000099"/>
                </a:solidFill>
                <a:latin typeface="Arial"/>
                <a:cs typeface="Arial"/>
              </a:rPr>
              <a:t>sıfır</a:t>
            </a:r>
            <a:r>
              <a:rPr dirty="0" sz="2400" spc="-30" b="1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dirty="0" sz="2400" spc="-25" b="1">
                <a:solidFill>
                  <a:srgbClr val="000099"/>
                </a:solidFill>
                <a:latin typeface="Arial"/>
                <a:cs typeface="Arial"/>
              </a:rPr>
              <a:t>denir.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dirty="0" sz="2400" b="1">
                <a:solidFill>
                  <a:srgbClr val="000099"/>
                </a:solidFill>
                <a:latin typeface="Arial"/>
                <a:cs typeface="Arial"/>
              </a:rPr>
              <a:t>Isı </a:t>
            </a:r>
            <a:r>
              <a:rPr dirty="0" sz="2400" spc="-5" b="1">
                <a:solidFill>
                  <a:srgbClr val="000099"/>
                </a:solidFill>
                <a:latin typeface="Symbol"/>
                <a:cs typeface="Symbol"/>
              </a:rPr>
              <a:t></a:t>
            </a:r>
            <a:r>
              <a:rPr dirty="0" sz="2400" spc="40" b="1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000099"/>
                </a:solidFill>
                <a:latin typeface="Arial"/>
                <a:cs typeface="Arial"/>
              </a:rPr>
              <a:t>Sıcaklık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31467" y="1804797"/>
            <a:ext cx="323850" cy="1366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800" spc="-136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8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957184" y="2596718"/>
            <a:ext cx="336550" cy="1366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80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8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69897" y="2527553"/>
            <a:ext cx="120014" cy="2286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300" spc="15">
                <a:solidFill>
                  <a:srgbClr val="FFFFFF"/>
                </a:solidFill>
                <a:latin typeface="Arial"/>
                <a:cs typeface="Arial"/>
              </a:rPr>
              <a:t>0</a:t>
            </a:r>
            <a:endParaRPr sz="13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5967" y="2518410"/>
            <a:ext cx="913765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716280" algn="l"/>
              </a:tabLs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12.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8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C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046084" y="3239262"/>
            <a:ext cx="964565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23.2 </a:t>
            </a:r>
            <a:r>
              <a:rPr dirty="0" baseline="25641" sz="1950" spc="22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dirty="0" baseline="25641" sz="1950" spc="-127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C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01469" y="4757724"/>
            <a:ext cx="1244600" cy="1366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baseline="1388" sz="3000">
                <a:solidFill>
                  <a:srgbClr val="FFFFFF"/>
                </a:solidFill>
                <a:latin typeface="Arial"/>
                <a:cs typeface="Arial"/>
              </a:rPr>
              <a:t>9.6 </a:t>
            </a:r>
            <a:r>
              <a:rPr dirty="0" baseline="27777" sz="1950" spc="22">
                <a:solidFill>
                  <a:srgbClr val="FFFFFF"/>
                </a:solidFill>
                <a:latin typeface="Arial"/>
                <a:cs typeface="Arial"/>
              </a:rPr>
              <a:t>0 </a:t>
            </a:r>
            <a:r>
              <a:rPr dirty="0" baseline="1388" sz="300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baseline="1388" sz="3000" spc="307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880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8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699505" y="5113731"/>
            <a:ext cx="1209675" cy="1366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baseline="3472" sz="13200" spc="-105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15.7</a:t>
            </a:r>
            <a:r>
              <a:rPr dirty="0" sz="20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baseline="25641" sz="1950" spc="22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dirty="0" baseline="25641" sz="19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baseline="25641" sz="1950" spc="-277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C</a:t>
            </a:r>
            <a:endParaRPr sz="2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02842" y="2734436"/>
            <a:ext cx="22923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418969" y="5831840"/>
            <a:ext cx="229235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588253" y="6119266"/>
            <a:ext cx="245745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D</a:t>
            </a:r>
            <a:endParaRPr sz="2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252586" y="3599815"/>
            <a:ext cx="24574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solidFill>
                  <a:srgbClr val="FFFFFF"/>
                </a:solidFill>
                <a:latin typeface="Arial"/>
                <a:cs typeface="Arial"/>
              </a:rPr>
              <a:t>C</a:t>
            </a:r>
            <a:endParaRPr sz="2400">
              <a:latin typeface="Arial"/>
              <a:cs typeface="Arial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baseline="-21990" sz="3600" spc="67"/>
              <a:t>B</a:t>
            </a:r>
            <a:r>
              <a:rPr dirty="0" baseline="-7260" sz="13200" spc="-1889"/>
              <a:t>.</a:t>
            </a:r>
            <a:r>
              <a:rPr dirty="0" sz="2000"/>
              <a:t>20.7</a:t>
            </a:r>
            <a:r>
              <a:rPr dirty="0" sz="2000" spc="-20"/>
              <a:t> </a:t>
            </a:r>
            <a:r>
              <a:rPr dirty="0" baseline="25641" sz="1950" spc="22"/>
              <a:t>0</a:t>
            </a:r>
            <a:r>
              <a:rPr dirty="0" baseline="25641" sz="1950"/>
              <a:t> </a:t>
            </a:r>
            <a:r>
              <a:rPr dirty="0" sz="2000"/>
              <a:t>C</a:t>
            </a:r>
            <a:endParaRPr sz="2000"/>
          </a:p>
        </p:txBody>
      </p:sp>
      <p:sp>
        <p:nvSpPr>
          <p:cNvPr id="14" name="object 14"/>
          <p:cNvSpPr/>
          <p:nvPr/>
        </p:nvSpPr>
        <p:spPr>
          <a:xfrm>
            <a:off x="1548383" y="1557527"/>
            <a:ext cx="6624955" cy="4535805"/>
          </a:xfrm>
          <a:custGeom>
            <a:avLst/>
            <a:gdLst/>
            <a:ahLst/>
            <a:cxnLst/>
            <a:rect l="l" t="t" r="r" b="b"/>
            <a:pathLst>
              <a:path w="6624955" h="4535805">
                <a:moveTo>
                  <a:pt x="0" y="1295400"/>
                </a:moveTo>
                <a:lnTo>
                  <a:pt x="2878836" y="0"/>
                </a:lnTo>
              </a:path>
              <a:path w="6624955" h="4535805">
                <a:moveTo>
                  <a:pt x="0" y="1367027"/>
                </a:moveTo>
                <a:lnTo>
                  <a:pt x="1078992" y="4247388"/>
                </a:lnTo>
              </a:path>
              <a:path w="6624955" h="4535805">
                <a:moveTo>
                  <a:pt x="2878836" y="71627"/>
                </a:moveTo>
                <a:lnTo>
                  <a:pt x="1078992" y="4247388"/>
                </a:lnTo>
              </a:path>
              <a:path w="6624955" h="4535805">
                <a:moveTo>
                  <a:pt x="2951988" y="71627"/>
                </a:moveTo>
                <a:lnTo>
                  <a:pt x="6553200" y="2087880"/>
                </a:lnTo>
              </a:path>
              <a:path w="6624955" h="4535805">
                <a:moveTo>
                  <a:pt x="2951988" y="71627"/>
                </a:moveTo>
                <a:lnTo>
                  <a:pt x="4319016" y="4535424"/>
                </a:lnTo>
              </a:path>
              <a:path w="6624955" h="4535805">
                <a:moveTo>
                  <a:pt x="1152143" y="4247388"/>
                </a:moveTo>
                <a:lnTo>
                  <a:pt x="4319016" y="4535424"/>
                </a:lnTo>
              </a:path>
              <a:path w="6624955" h="4535805">
                <a:moveTo>
                  <a:pt x="6624828" y="2159508"/>
                </a:moveTo>
                <a:lnTo>
                  <a:pt x="4319016" y="4535424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31467" y="1804797"/>
            <a:ext cx="336550" cy="1366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80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8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724905" y="5045151"/>
            <a:ext cx="336550" cy="1366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80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8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957184" y="2596718"/>
            <a:ext cx="336550" cy="1366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80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8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80567" y="2518410"/>
            <a:ext cx="964565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12.8 </a:t>
            </a:r>
            <a:r>
              <a:rPr dirty="0" baseline="25641" sz="1950" spc="22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dirty="0" baseline="25641" sz="1950" spc="-127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C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046084" y="3239262"/>
            <a:ext cx="964565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23.2 </a:t>
            </a:r>
            <a:r>
              <a:rPr dirty="0" baseline="25641" sz="1950" spc="22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dirty="0" baseline="25641" sz="1950" spc="-127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C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88769" y="4757724"/>
            <a:ext cx="1257300" cy="1366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95"/>
              </a:spcBef>
            </a:pPr>
            <a:r>
              <a:rPr dirty="0" baseline="1388" sz="3000">
                <a:solidFill>
                  <a:srgbClr val="FFFFFF"/>
                </a:solidFill>
                <a:latin typeface="Arial"/>
                <a:cs typeface="Arial"/>
              </a:rPr>
              <a:t>9.6 </a:t>
            </a:r>
            <a:r>
              <a:rPr dirty="0" baseline="27777" sz="1950" spc="22">
                <a:solidFill>
                  <a:srgbClr val="FFFFFF"/>
                </a:solidFill>
                <a:latin typeface="Arial"/>
                <a:cs typeface="Arial"/>
              </a:rPr>
              <a:t>0 </a:t>
            </a:r>
            <a:r>
              <a:rPr dirty="0" baseline="1388" sz="300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baseline="1388" sz="3000" spc="307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880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8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921628" y="5976315"/>
            <a:ext cx="988060" cy="3314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15.7 </a:t>
            </a:r>
            <a:r>
              <a:rPr dirty="0" baseline="25641" sz="1950" spc="22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dirty="0" baseline="25641" sz="1950" spc="1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C</a:t>
            </a:r>
            <a:endParaRPr sz="2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02842" y="2734436"/>
            <a:ext cx="22923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418969" y="5831840"/>
            <a:ext cx="229235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588253" y="6119266"/>
            <a:ext cx="245745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D</a:t>
            </a:r>
            <a:endParaRPr sz="2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252586" y="3599815"/>
            <a:ext cx="24574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solidFill>
                  <a:srgbClr val="FFFFFF"/>
                </a:solidFill>
                <a:latin typeface="Arial"/>
                <a:cs typeface="Arial"/>
              </a:rPr>
              <a:t>C</a:t>
            </a:r>
            <a:endParaRPr sz="2400">
              <a:latin typeface="Arial"/>
              <a:cs typeface="Arial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baseline="-21990" sz="3600" spc="67"/>
              <a:t>B</a:t>
            </a:r>
            <a:r>
              <a:rPr dirty="0" baseline="-7260" sz="13200" spc="-1889"/>
              <a:t>.</a:t>
            </a:r>
            <a:r>
              <a:rPr dirty="0" sz="2000"/>
              <a:t>20.7</a:t>
            </a:r>
            <a:r>
              <a:rPr dirty="0" sz="2000" spc="-20"/>
              <a:t> </a:t>
            </a:r>
            <a:r>
              <a:rPr dirty="0" baseline="25641" sz="1950" spc="22"/>
              <a:t>0</a:t>
            </a:r>
            <a:r>
              <a:rPr dirty="0" baseline="25641" sz="1950"/>
              <a:t> </a:t>
            </a:r>
            <a:r>
              <a:rPr dirty="0" sz="2000"/>
              <a:t>C</a:t>
            </a:r>
            <a:endParaRPr sz="2000"/>
          </a:p>
        </p:txBody>
      </p:sp>
      <p:sp>
        <p:nvSpPr>
          <p:cNvPr id="14" name="object 14"/>
          <p:cNvSpPr/>
          <p:nvPr/>
        </p:nvSpPr>
        <p:spPr>
          <a:xfrm>
            <a:off x="1548383" y="1557527"/>
            <a:ext cx="6624955" cy="4558665"/>
          </a:xfrm>
          <a:custGeom>
            <a:avLst/>
            <a:gdLst/>
            <a:ahLst/>
            <a:cxnLst/>
            <a:rect l="l" t="t" r="r" b="b"/>
            <a:pathLst>
              <a:path w="6624955" h="4558665">
                <a:moveTo>
                  <a:pt x="0" y="1295400"/>
                </a:moveTo>
                <a:lnTo>
                  <a:pt x="2878836" y="0"/>
                </a:lnTo>
              </a:path>
              <a:path w="6624955" h="4558665">
                <a:moveTo>
                  <a:pt x="0" y="1367027"/>
                </a:moveTo>
                <a:lnTo>
                  <a:pt x="1078992" y="4247388"/>
                </a:lnTo>
              </a:path>
              <a:path w="6624955" h="4558665">
                <a:moveTo>
                  <a:pt x="2878836" y="71627"/>
                </a:moveTo>
                <a:lnTo>
                  <a:pt x="1078992" y="4247388"/>
                </a:lnTo>
              </a:path>
              <a:path w="6624955" h="4558665">
                <a:moveTo>
                  <a:pt x="2951988" y="71627"/>
                </a:moveTo>
                <a:lnTo>
                  <a:pt x="6553200" y="2087880"/>
                </a:lnTo>
              </a:path>
              <a:path w="6624955" h="4558665">
                <a:moveTo>
                  <a:pt x="2951988" y="71627"/>
                </a:moveTo>
                <a:lnTo>
                  <a:pt x="4319016" y="4535424"/>
                </a:lnTo>
              </a:path>
              <a:path w="6624955" h="4558665">
                <a:moveTo>
                  <a:pt x="1152143" y="4247388"/>
                </a:moveTo>
                <a:lnTo>
                  <a:pt x="4319016" y="4535424"/>
                </a:lnTo>
              </a:path>
              <a:path w="6624955" h="4558665">
                <a:moveTo>
                  <a:pt x="6624828" y="2159508"/>
                </a:moveTo>
                <a:lnTo>
                  <a:pt x="4319016" y="4535424"/>
                </a:lnTo>
              </a:path>
              <a:path w="6624955" h="4558665">
                <a:moveTo>
                  <a:pt x="736091" y="3816096"/>
                </a:moveTo>
                <a:lnTo>
                  <a:pt x="1024128" y="3671316"/>
                </a:lnTo>
              </a:path>
              <a:path w="6624955" h="4558665">
                <a:moveTo>
                  <a:pt x="214884" y="2375916"/>
                </a:moveTo>
                <a:lnTo>
                  <a:pt x="502920" y="2231136"/>
                </a:lnTo>
              </a:path>
              <a:path w="6624955" h="4558665">
                <a:moveTo>
                  <a:pt x="574547" y="1150620"/>
                </a:moveTo>
                <a:lnTo>
                  <a:pt x="502920" y="934212"/>
                </a:lnTo>
              </a:path>
              <a:path w="6624955" h="4558665">
                <a:moveTo>
                  <a:pt x="1199388" y="880872"/>
                </a:moveTo>
                <a:lnTo>
                  <a:pt x="1127760" y="664463"/>
                </a:lnTo>
              </a:path>
              <a:path w="6624955" h="4558665">
                <a:moveTo>
                  <a:pt x="1877567" y="576072"/>
                </a:moveTo>
                <a:lnTo>
                  <a:pt x="1805939" y="359663"/>
                </a:lnTo>
              </a:path>
              <a:path w="6624955" h="4558665">
                <a:moveTo>
                  <a:pt x="2552700" y="269748"/>
                </a:moveTo>
                <a:lnTo>
                  <a:pt x="2481071" y="53339"/>
                </a:lnTo>
              </a:path>
              <a:path w="6624955" h="4558665">
                <a:moveTo>
                  <a:pt x="4823460" y="1295400"/>
                </a:moveTo>
                <a:lnTo>
                  <a:pt x="4968240" y="1078992"/>
                </a:lnTo>
              </a:path>
              <a:path w="6624955" h="4558665">
                <a:moveTo>
                  <a:pt x="4681728" y="4319016"/>
                </a:moveTo>
                <a:lnTo>
                  <a:pt x="4536948" y="4174236"/>
                </a:lnTo>
              </a:path>
              <a:path w="6624955" h="4558665">
                <a:moveTo>
                  <a:pt x="5222747" y="3744468"/>
                </a:moveTo>
                <a:lnTo>
                  <a:pt x="5077968" y="3599688"/>
                </a:lnTo>
              </a:path>
              <a:path w="6624955" h="4558665">
                <a:moveTo>
                  <a:pt x="5832347" y="3095244"/>
                </a:moveTo>
                <a:lnTo>
                  <a:pt x="5687568" y="2950464"/>
                </a:lnTo>
              </a:path>
              <a:path w="6624955" h="4558665">
                <a:moveTo>
                  <a:pt x="6335268" y="2592324"/>
                </a:moveTo>
                <a:lnTo>
                  <a:pt x="6192012" y="2447544"/>
                </a:lnTo>
              </a:path>
              <a:path w="6624955" h="4558665">
                <a:moveTo>
                  <a:pt x="1583436" y="4392168"/>
                </a:moveTo>
                <a:lnTo>
                  <a:pt x="1583436" y="4177284"/>
                </a:lnTo>
              </a:path>
              <a:path w="6624955" h="4558665">
                <a:moveTo>
                  <a:pt x="2540507" y="4486656"/>
                </a:moveTo>
                <a:lnTo>
                  <a:pt x="2540507" y="4270248"/>
                </a:lnTo>
              </a:path>
              <a:path w="6624955" h="4558665">
                <a:moveTo>
                  <a:pt x="3494531" y="4558284"/>
                </a:moveTo>
                <a:lnTo>
                  <a:pt x="3494531" y="4341876"/>
                </a:lnTo>
              </a:path>
              <a:path w="6624955" h="4558665">
                <a:moveTo>
                  <a:pt x="3095243" y="792480"/>
                </a:moveTo>
                <a:lnTo>
                  <a:pt x="3240024" y="719327"/>
                </a:lnTo>
              </a:path>
              <a:path w="6624955" h="4558665">
                <a:moveTo>
                  <a:pt x="3544824" y="2281428"/>
                </a:moveTo>
                <a:lnTo>
                  <a:pt x="3688079" y="2209800"/>
                </a:lnTo>
              </a:path>
              <a:path w="6624955" h="4558665">
                <a:moveTo>
                  <a:pt x="4009643" y="3816096"/>
                </a:moveTo>
                <a:lnTo>
                  <a:pt x="4154424" y="3742944"/>
                </a:lnTo>
              </a:path>
              <a:path w="6624955" h="4558665">
                <a:moveTo>
                  <a:pt x="2592324" y="431292"/>
                </a:moveTo>
                <a:lnTo>
                  <a:pt x="2807207" y="502920"/>
                </a:lnTo>
              </a:path>
              <a:path w="6624955" h="4558665">
                <a:moveTo>
                  <a:pt x="2321052" y="1074420"/>
                </a:moveTo>
                <a:lnTo>
                  <a:pt x="2535936" y="1146048"/>
                </a:lnTo>
              </a:path>
              <a:path w="6624955" h="4558665">
                <a:moveTo>
                  <a:pt x="2016252" y="1799844"/>
                </a:moveTo>
                <a:lnTo>
                  <a:pt x="2231136" y="1871472"/>
                </a:lnTo>
              </a:path>
              <a:path w="6624955" h="4558665">
                <a:moveTo>
                  <a:pt x="1694688" y="2567940"/>
                </a:moveTo>
                <a:lnTo>
                  <a:pt x="1911095" y="2641092"/>
                </a:lnTo>
              </a:path>
              <a:path w="6624955" h="4558665">
                <a:moveTo>
                  <a:pt x="1411223" y="3273552"/>
                </a:moveTo>
                <a:lnTo>
                  <a:pt x="1554480" y="3345179"/>
                </a:lnTo>
              </a:path>
              <a:path w="6624955" h="4558665">
                <a:moveTo>
                  <a:pt x="1141476" y="3915156"/>
                </a:moveTo>
                <a:lnTo>
                  <a:pt x="1284732" y="3986784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3518027" y="1464055"/>
            <a:ext cx="52324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solidFill>
                  <a:srgbClr val="FF0000"/>
                </a:solidFill>
                <a:latin typeface="Arial"/>
                <a:cs typeface="Arial"/>
              </a:rPr>
              <a:t>20</a:t>
            </a:r>
            <a:r>
              <a:rPr dirty="0" baseline="26455" sz="1575" spc="-7">
                <a:solidFill>
                  <a:srgbClr val="FF0000"/>
                </a:solidFill>
                <a:latin typeface="Arial"/>
                <a:cs typeface="Arial"/>
              </a:rPr>
              <a:t>0</a:t>
            </a:r>
            <a:r>
              <a:rPr dirty="0" sz="1600" spc="-5">
                <a:solidFill>
                  <a:srgbClr val="FF0000"/>
                </a:solidFill>
                <a:latin typeface="Arial"/>
                <a:cs typeface="Arial"/>
              </a:rPr>
              <a:t>C</a:t>
            </a:r>
            <a:endParaRPr sz="16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363332" y="4537964"/>
            <a:ext cx="52324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solidFill>
                  <a:srgbClr val="FF0000"/>
                </a:solidFill>
                <a:latin typeface="Arial"/>
                <a:cs typeface="Arial"/>
              </a:rPr>
              <a:t>20</a:t>
            </a:r>
            <a:r>
              <a:rPr dirty="0" baseline="26455" sz="1575" spc="-7">
                <a:solidFill>
                  <a:srgbClr val="FF0000"/>
                </a:solidFill>
                <a:latin typeface="Arial"/>
                <a:cs typeface="Arial"/>
              </a:rPr>
              <a:t>0</a:t>
            </a:r>
            <a:r>
              <a:rPr dirty="0" sz="1600" spc="-5">
                <a:solidFill>
                  <a:srgbClr val="FF0000"/>
                </a:solidFill>
                <a:latin typeface="Arial"/>
                <a:cs typeface="Arial"/>
              </a:rPr>
              <a:t>C</a:t>
            </a:r>
            <a:endParaRPr sz="16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770754" y="2089530"/>
            <a:ext cx="52324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solidFill>
                  <a:srgbClr val="FF0000"/>
                </a:solidFill>
                <a:latin typeface="Arial"/>
                <a:cs typeface="Arial"/>
              </a:rPr>
              <a:t>20</a:t>
            </a:r>
            <a:r>
              <a:rPr dirty="0" baseline="26455" sz="1575" spc="-7">
                <a:solidFill>
                  <a:srgbClr val="FF0000"/>
                </a:solidFill>
                <a:latin typeface="Arial"/>
                <a:cs typeface="Arial"/>
              </a:rPr>
              <a:t>0</a:t>
            </a:r>
            <a:r>
              <a:rPr dirty="0" sz="1600" spc="-5">
                <a:solidFill>
                  <a:srgbClr val="FF0000"/>
                </a:solidFill>
                <a:latin typeface="Arial"/>
                <a:cs typeface="Arial"/>
              </a:rPr>
              <a:t>C</a:t>
            </a:r>
            <a:endParaRPr sz="16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684778" y="1967229"/>
            <a:ext cx="52324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solidFill>
                  <a:srgbClr val="FF0000"/>
                </a:solidFill>
                <a:latin typeface="Arial"/>
                <a:cs typeface="Arial"/>
              </a:rPr>
              <a:t>20</a:t>
            </a:r>
            <a:r>
              <a:rPr dirty="0" baseline="26455" sz="1575" spc="-7">
                <a:solidFill>
                  <a:srgbClr val="FF0000"/>
                </a:solidFill>
                <a:latin typeface="Arial"/>
                <a:cs typeface="Arial"/>
              </a:rPr>
              <a:t>0</a:t>
            </a:r>
            <a:r>
              <a:rPr dirty="0" sz="1600" spc="-5">
                <a:solidFill>
                  <a:srgbClr val="FF0000"/>
                </a:solidFill>
                <a:latin typeface="Arial"/>
                <a:cs typeface="Arial"/>
              </a:rPr>
              <a:t>C</a:t>
            </a:r>
            <a:endParaRPr sz="16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517258" y="2538425"/>
            <a:ext cx="52324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solidFill>
                  <a:srgbClr val="FF0000"/>
                </a:solidFill>
                <a:latin typeface="Arial"/>
                <a:cs typeface="Arial"/>
              </a:rPr>
              <a:t>22</a:t>
            </a:r>
            <a:r>
              <a:rPr dirty="0" baseline="26455" sz="1575" spc="-7">
                <a:solidFill>
                  <a:srgbClr val="FF0000"/>
                </a:solidFill>
                <a:latin typeface="Arial"/>
                <a:cs typeface="Arial"/>
              </a:rPr>
              <a:t>0</a:t>
            </a:r>
            <a:r>
              <a:rPr dirty="0" sz="1600" spc="-5">
                <a:solidFill>
                  <a:srgbClr val="FF0000"/>
                </a:solidFill>
                <a:latin typeface="Arial"/>
                <a:cs typeface="Arial"/>
              </a:rPr>
              <a:t>C</a:t>
            </a:r>
            <a:endParaRPr sz="16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855584" y="4020439"/>
            <a:ext cx="52324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solidFill>
                  <a:srgbClr val="FF0000"/>
                </a:solidFill>
                <a:latin typeface="Arial"/>
                <a:cs typeface="Arial"/>
              </a:rPr>
              <a:t>22</a:t>
            </a:r>
            <a:r>
              <a:rPr dirty="0" baseline="26455" sz="1575" spc="-7">
                <a:solidFill>
                  <a:srgbClr val="FF0000"/>
                </a:solidFill>
                <a:latin typeface="Arial"/>
                <a:cs typeface="Arial"/>
              </a:rPr>
              <a:t>0</a:t>
            </a:r>
            <a:r>
              <a:rPr dirty="0" sz="1600" spc="-5">
                <a:solidFill>
                  <a:srgbClr val="FF0000"/>
                </a:solidFill>
                <a:latin typeface="Arial"/>
                <a:cs typeface="Arial"/>
              </a:rPr>
              <a:t>C</a:t>
            </a:r>
            <a:endParaRPr sz="16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720205" y="5154295"/>
            <a:ext cx="52324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solidFill>
                  <a:srgbClr val="FF0000"/>
                </a:solidFill>
                <a:latin typeface="Arial"/>
                <a:cs typeface="Arial"/>
              </a:rPr>
              <a:t>18</a:t>
            </a:r>
            <a:r>
              <a:rPr dirty="0" baseline="26455" sz="1575" spc="-7">
                <a:solidFill>
                  <a:srgbClr val="FF0000"/>
                </a:solidFill>
                <a:latin typeface="Arial"/>
                <a:cs typeface="Arial"/>
              </a:rPr>
              <a:t>0</a:t>
            </a:r>
            <a:r>
              <a:rPr dirty="0" sz="1600" spc="-5">
                <a:solidFill>
                  <a:srgbClr val="FF0000"/>
                </a:solidFill>
                <a:latin typeface="Arial"/>
                <a:cs typeface="Arial"/>
              </a:rPr>
              <a:t>C</a:t>
            </a:r>
            <a:endParaRPr sz="16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186426" y="3599129"/>
            <a:ext cx="52387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solidFill>
                  <a:srgbClr val="FF0000"/>
                </a:solidFill>
                <a:latin typeface="Arial"/>
                <a:cs typeface="Arial"/>
              </a:rPr>
              <a:t>18</a:t>
            </a:r>
            <a:r>
              <a:rPr dirty="0" baseline="26455" sz="1575" spc="-7">
                <a:solidFill>
                  <a:srgbClr val="FF0000"/>
                </a:solidFill>
                <a:latin typeface="Arial"/>
                <a:cs typeface="Arial"/>
              </a:rPr>
              <a:t>0</a:t>
            </a:r>
            <a:r>
              <a:rPr dirty="0" sz="1600" spc="-5">
                <a:solidFill>
                  <a:srgbClr val="FF0000"/>
                </a:solidFill>
                <a:latin typeface="Arial"/>
                <a:cs typeface="Arial"/>
              </a:rPr>
              <a:t>C</a:t>
            </a:r>
            <a:endParaRPr sz="16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400297" y="2591180"/>
            <a:ext cx="52324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solidFill>
                  <a:srgbClr val="FF0000"/>
                </a:solidFill>
                <a:latin typeface="Arial"/>
                <a:cs typeface="Arial"/>
              </a:rPr>
              <a:t>18</a:t>
            </a:r>
            <a:r>
              <a:rPr dirty="0" baseline="26455" sz="1575" spc="-7">
                <a:solidFill>
                  <a:srgbClr val="FF0000"/>
                </a:solidFill>
                <a:latin typeface="Arial"/>
                <a:cs typeface="Arial"/>
              </a:rPr>
              <a:t>0</a:t>
            </a:r>
            <a:r>
              <a:rPr dirty="0" sz="1600" spc="-5">
                <a:solidFill>
                  <a:srgbClr val="FF0000"/>
                </a:solidFill>
                <a:latin typeface="Arial"/>
                <a:cs typeface="Arial"/>
              </a:rPr>
              <a:t>C</a:t>
            </a:r>
            <a:endParaRPr sz="16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865373" y="1737105"/>
            <a:ext cx="52324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solidFill>
                  <a:srgbClr val="FF0000"/>
                </a:solidFill>
                <a:latin typeface="Arial"/>
                <a:cs typeface="Arial"/>
              </a:rPr>
              <a:t>18</a:t>
            </a:r>
            <a:r>
              <a:rPr dirty="0" baseline="26455" sz="1575" spc="-7">
                <a:solidFill>
                  <a:srgbClr val="FF0000"/>
                </a:solidFill>
                <a:latin typeface="Arial"/>
                <a:cs typeface="Arial"/>
              </a:rPr>
              <a:t>0</a:t>
            </a:r>
            <a:r>
              <a:rPr dirty="0" sz="1600" spc="-5">
                <a:solidFill>
                  <a:srgbClr val="FF0000"/>
                </a:solidFill>
                <a:latin typeface="Arial"/>
                <a:cs typeface="Arial"/>
              </a:rPr>
              <a:t>C</a:t>
            </a:r>
            <a:endParaRPr sz="16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172453" y="5741619"/>
            <a:ext cx="52324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solidFill>
                  <a:srgbClr val="FF0000"/>
                </a:solidFill>
                <a:latin typeface="Arial"/>
                <a:cs typeface="Arial"/>
              </a:rPr>
              <a:t>16</a:t>
            </a:r>
            <a:r>
              <a:rPr dirty="0" baseline="26455" sz="1575" spc="-7">
                <a:solidFill>
                  <a:srgbClr val="FF0000"/>
                </a:solidFill>
                <a:latin typeface="Arial"/>
                <a:cs typeface="Arial"/>
              </a:rPr>
              <a:t>0</a:t>
            </a:r>
            <a:r>
              <a:rPr dirty="0" sz="1600" spc="-5">
                <a:solidFill>
                  <a:srgbClr val="FF0000"/>
                </a:solidFill>
                <a:latin typeface="Arial"/>
                <a:cs typeface="Arial"/>
              </a:rPr>
              <a:t>C</a:t>
            </a:r>
            <a:endParaRPr sz="16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654928" y="5135117"/>
            <a:ext cx="52324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solidFill>
                  <a:srgbClr val="FF0000"/>
                </a:solidFill>
                <a:latin typeface="Arial"/>
                <a:cs typeface="Arial"/>
              </a:rPr>
              <a:t>16</a:t>
            </a:r>
            <a:r>
              <a:rPr dirty="0" baseline="26455" sz="1575" spc="-7">
                <a:solidFill>
                  <a:srgbClr val="FF0000"/>
                </a:solidFill>
                <a:latin typeface="Arial"/>
                <a:cs typeface="Arial"/>
              </a:rPr>
              <a:t>0</a:t>
            </a:r>
            <a:r>
              <a:rPr dirty="0" sz="1600" spc="-5">
                <a:solidFill>
                  <a:srgbClr val="FF0000"/>
                </a:solidFill>
                <a:latin typeface="Arial"/>
                <a:cs typeface="Arial"/>
              </a:rPr>
              <a:t>C</a:t>
            </a:r>
            <a:endParaRPr sz="16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097022" y="3311728"/>
            <a:ext cx="52324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solidFill>
                  <a:srgbClr val="FF0000"/>
                </a:solidFill>
                <a:latin typeface="Arial"/>
                <a:cs typeface="Arial"/>
              </a:rPr>
              <a:t>16</a:t>
            </a:r>
            <a:r>
              <a:rPr dirty="0" baseline="26455" sz="1575" spc="-7">
                <a:solidFill>
                  <a:srgbClr val="FF0000"/>
                </a:solidFill>
                <a:latin typeface="Arial"/>
                <a:cs typeface="Arial"/>
              </a:rPr>
              <a:t>0</a:t>
            </a:r>
            <a:r>
              <a:rPr dirty="0" sz="1600" spc="-5">
                <a:solidFill>
                  <a:srgbClr val="FF0000"/>
                </a:solidFill>
                <a:latin typeface="Arial"/>
                <a:cs typeface="Arial"/>
              </a:rPr>
              <a:t>C</a:t>
            </a:r>
            <a:endParaRPr sz="16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200020" y="2092832"/>
            <a:ext cx="52324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solidFill>
                  <a:srgbClr val="FF0000"/>
                </a:solidFill>
                <a:latin typeface="Arial"/>
                <a:cs typeface="Arial"/>
              </a:rPr>
              <a:t>16</a:t>
            </a:r>
            <a:r>
              <a:rPr dirty="0" baseline="26455" sz="1575" spc="-7">
                <a:solidFill>
                  <a:srgbClr val="FF0000"/>
                </a:solidFill>
                <a:latin typeface="Arial"/>
                <a:cs typeface="Arial"/>
              </a:rPr>
              <a:t>0</a:t>
            </a:r>
            <a:r>
              <a:rPr dirty="0" sz="1600" spc="-5">
                <a:solidFill>
                  <a:srgbClr val="FF0000"/>
                </a:solidFill>
                <a:latin typeface="Arial"/>
                <a:cs typeface="Arial"/>
              </a:rPr>
              <a:t>C</a:t>
            </a:r>
            <a:endParaRPr sz="16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819777" y="6097320"/>
            <a:ext cx="52324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solidFill>
                  <a:srgbClr val="FF0000"/>
                </a:solidFill>
                <a:latin typeface="Arial"/>
                <a:cs typeface="Arial"/>
              </a:rPr>
              <a:t>14</a:t>
            </a:r>
            <a:r>
              <a:rPr dirty="0" baseline="26455" sz="1575" spc="-7">
                <a:solidFill>
                  <a:srgbClr val="FF0000"/>
                </a:solidFill>
                <a:latin typeface="Arial"/>
                <a:cs typeface="Arial"/>
              </a:rPr>
              <a:t>0</a:t>
            </a:r>
            <a:r>
              <a:rPr dirty="0" sz="1600" spc="-5">
                <a:solidFill>
                  <a:srgbClr val="FF0000"/>
                </a:solidFill>
                <a:latin typeface="Arial"/>
                <a:cs typeface="Arial"/>
              </a:rPr>
              <a:t>C</a:t>
            </a:r>
            <a:endParaRPr sz="16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798698" y="4075938"/>
            <a:ext cx="52324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solidFill>
                  <a:srgbClr val="FF0000"/>
                </a:solidFill>
                <a:latin typeface="Arial"/>
                <a:cs typeface="Arial"/>
              </a:rPr>
              <a:t>14</a:t>
            </a:r>
            <a:r>
              <a:rPr dirty="0" baseline="26455" sz="1575" spc="-7">
                <a:solidFill>
                  <a:srgbClr val="FF0000"/>
                </a:solidFill>
                <a:latin typeface="Arial"/>
                <a:cs typeface="Arial"/>
              </a:rPr>
              <a:t>0</a:t>
            </a:r>
            <a:r>
              <a:rPr dirty="0" sz="1600" spc="-5">
                <a:solidFill>
                  <a:srgbClr val="FF0000"/>
                </a:solidFill>
                <a:latin typeface="Arial"/>
                <a:cs typeface="Arial"/>
              </a:rPr>
              <a:t>C</a:t>
            </a:r>
            <a:endParaRPr sz="16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545971" y="2375407"/>
            <a:ext cx="52324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solidFill>
                  <a:srgbClr val="FF0000"/>
                </a:solidFill>
                <a:latin typeface="Arial"/>
                <a:cs typeface="Arial"/>
              </a:rPr>
              <a:t>14</a:t>
            </a:r>
            <a:r>
              <a:rPr dirty="0" baseline="26455" sz="1575" spc="-7">
                <a:solidFill>
                  <a:srgbClr val="FF0000"/>
                </a:solidFill>
                <a:latin typeface="Arial"/>
                <a:cs typeface="Arial"/>
              </a:rPr>
              <a:t>0</a:t>
            </a:r>
            <a:r>
              <a:rPr dirty="0" sz="1600" spc="-5">
                <a:solidFill>
                  <a:srgbClr val="FF0000"/>
                </a:solidFill>
                <a:latin typeface="Arial"/>
                <a:cs typeface="Arial"/>
              </a:rPr>
              <a:t>C</a:t>
            </a:r>
            <a:endParaRPr sz="16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862451" y="6021120"/>
            <a:ext cx="52324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solidFill>
                  <a:srgbClr val="FF0000"/>
                </a:solidFill>
                <a:latin typeface="Arial"/>
                <a:cs typeface="Arial"/>
              </a:rPr>
              <a:t>12</a:t>
            </a:r>
            <a:r>
              <a:rPr dirty="0" baseline="26455" sz="1575" spc="-7">
                <a:solidFill>
                  <a:srgbClr val="FF0000"/>
                </a:solidFill>
                <a:latin typeface="Arial"/>
                <a:cs typeface="Arial"/>
              </a:rPr>
              <a:t>0</a:t>
            </a:r>
            <a:r>
              <a:rPr dirty="0" sz="1600" spc="-5">
                <a:solidFill>
                  <a:srgbClr val="FF0000"/>
                </a:solidFill>
                <a:latin typeface="Arial"/>
                <a:cs typeface="Arial"/>
              </a:rPr>
              <a:t>C</a:t>
            </a:r>
            <a:endParaRPr sz="16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493898" y="4774133"/>
            <a:ext cx="52324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solidFill>
                  <a:srgbClr val="FF0000"/>
                </a:solidFill>
                <a:latin typeface="Arial"/>
                <a:cs typeface="Arial"/>
              </a:rPr>
              <a:t>12</a:t>
            </a:r>
            <a:r>
              <a:rPr dirty="0" baseline="26455" sz="1575" spc="-7">
                <a:solidFill>
                  <a:srgbClr val="FF0000"/>
                </a:solidFill>
                <a:latin typeface="Arial"/>
                <a:cs typeface="Arial"/>
              </a:rPr>
              <a:t>0</a:t>
            </a:r>
            <a:r>
              <a:rPr dirty="0" sz="1600" spc="-5">
                <a:solidFill>
                  <a:srgbClr val="FF0000"/>
                </a:solidFill>
                <a:latin typeface="Arial"/>
                <a:cs typeface="Arial"/>
              </a:rPr>
              <a:t>C</a:t>
            </a:r>
            <a:endParaRPr sz="16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342644" y="3671061"/>
            <a:ext cx="52324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solidFill>
                  <a:srgbClr val="FF0000"/>
                </a:solidFill>
                <a:latin typeface="Arial"/>
                <a:cs typeface="Arial"/>
              </a:rPr>
              <a:t>12</a:t>
            </a:r>
            <a:r>
              <a:rPr dirty="0" baseline="26455" sz="1575" spc="-7">
                <a:solidFill>
                  <a:srgbClr val="FF0000"/>
                </a:solidFill>
                <a:latin typeface="Arial"/>
                <a:cs typeface="Arial"/>
              </a:rPr>
              <a:t>0</a:t>
            </a:r>
            <a:r>
              <a:rPr dirty="0" sz="1600" spc="-5">
                <a:solidFill>
                  <a:srgbClr val="FF0000"/>
                </a:solidFill>
                <a:latin typeface="Arial"/>
                <a:cs typeface="Arial"/>
              </a:rPr>
              <a:t>C</a:t>
            </a:r>
            <a:endParaRPr sz="16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914523" y="5909868"/>
            <a:ext cx="52324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solidFill>
                  <a:srgbClr val="FF0000"/>
                </a:solidFill>
                <a:latin typeface="Arial"/>
                <a:cs typeface="Arial"/>
              </a:rPr>
              <a:t>10</a:t>
            </a:r>
            <a:r>
              <a:rPr dirty="0" baseline="26455" sz="1575" spc="-7">
                <a:solidFill>
                  <a:srgbClr val="FF0000"/>
                </a:solidFill>
                <a:latin typeface="Arial"/>
                <a:cs typeface="Arial"/>
              </a:rPr>
              <a:t>0</a:t>
            </a:r>
            <a:r>
              <a:rPr dirty="0" sz="1600" spc="-5">
                <a:solidFill>
                  <a:srgbClr val="FF0000"/>
                </a:solidFill>
                <a:latin typeface="Arial"/>
                <a:cs typeface="Arial"/>
              </a:rPr>
              <a:t>C</a:t>
            </a:r>
            <a:endParaRPr sz="16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670048" y="5493816"/>
            <a:ext cx="52324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solidFill>
                  <a:srgbClr val="FF0000"/>
                </a:solidFill>
                <a:latin typeface="Arial"/>
                <a:cs typeface="Arial"/>
              </a:rPr>
              <a:t>10</a:t>
            </a:r>
            <a:r>
              <a:rPr dirty="0" baseline="26455" sz="1575" spc="-7">
                <a:solidFill>
                  <a:srgbClr val="FF0000"/>
                </a:solidFill>
                <a:latin typeface="Arial"/>
                <a:cs typeface="Arial"/>
              </a:rPr>
              <a:t>0</a:t>
            </a:r>
            <a:r>
              <a:rPr dirty="0" sz="1600" spc="-5">
                <a:solidFill>
                  <a:srgbClr val="FF0000"/>
                </a:solidFill>
                <a:latin typeface="Arial"/>
                <a:cs typeface="Arial"/>
              </a:rPr>
              <a:t>C</a:t>
            </a:r>
            <a:endParaRPr sz="16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134870" y="5106161"/>
            <a:ext cx="100965" cy="188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050" spc="5">
                <a:solidFill>
                  <a:srgbClr val="FF0000"/>
                </a:solidFill>
                <a:latin typeface="Arial"/>
                <a:cs typeface="Arial"/>
              </a:rPr>
              <a:t>0</a:t>
            </a:r>
            <a:endParaRPr sz="105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909317" y="5099761"/>
            <a:ext cx="47244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solidFill>
                  <a:srgbClr val="FF0000"/>
                </a:solidFill>
                <a:latin typeface="Arial"/>
                <a:cs typeface="Arial"/>
              </a:rPr>
              <a:t>10</a:t>
            </a:r>
            <a:r>
              <a:rPr dirty="0" sz="1600" spc="6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600" spc="-5">
                <a:solidFill>
                  <a:srgbClr val="FF0000"/>
                </a:solidFill>
                <a:latin typeface="Arial"/>
                <a:cs typeface="Arial"/>
              </a:rPr>
              <a:t>C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31467" y="1804797"/>
            <a:ext cx="336550" cy="1366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80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8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724905" y="5045151"/>
            <a:ext cx="336550" cy="1366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80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8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957184" y="2596718"/>
            <a:ext cx="336550" cy="1366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80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8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80567" y="2518410"/>
            <a:ext cx="964565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12.8 </a:t>
            </a:r>
            <a:r>
              <a:rPr dirty="0" baseline="25641" sz="1950" spc="22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dirty="0" baseline="25641" sz="1950" spc="-127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C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046084" y="3239262"/>
            <a:ext cx="964565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23.2 </a:t>
            </a:r>
            <a:r>
              <a:rPr dirty="0" baseline="25641" sz="1950" spc="22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dirty="0" baseline="25641" sz="1950" spc="-127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C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88769" y="4757724"/>
            <a:ext cx="1257300" cy="1366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95"/>
              </a:spcBef>
            </a:pPr>
            <a:r>
              <a:rPr dirty="0" baseline="1388" sz="3000">
                <a:solidFill>
                  <a:srgbClr val="FFFFFF"/>
                </a:solidFill>
                <a:latin typeface="Arial"/>
                <a:cs typeface="Arial"/>
              </a:rPr>
              <a:t>9.6 </a:t>
            </a:r>
            <a:r>
              <a:rPr dirty="0" baseline="27777" sz="1950" spc="22">
                <a:solidFill>
                  <a:srgbClr val="FFFFFF"/>
                </a:solidFill>
                <a:latin typeface="Arial"/>
                <a:cs typeface="Arial"/>
              </a:rPr>
              <a:t>0 </a:t>
            </a:r>
            <a:r>
              <a:rPr dirty="0" baseline="1388" sz="300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baseline="1388" sz="3000" spc="307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880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8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921628" y="5976315"/>
            <a:ext cx="988060" cy="3314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15.7 </a:t>
            </a:r>
            <a:r>
              <a:rPr dirty="0" baseline="25641" sz="1950" spc="22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dirty="0" baseline="25641" sz="1950" spc="1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C</a:t>
            </a:r>
            <a:endParaRPr sz="2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02842" y="2734436"/>
            <a:ext cx="22923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418969" y="5831840"/>
            <a:ext cx="229235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588253" y="6119266"/>
            <a:ext cx="245745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D</a:t>
            </a:r>
            <a:endParaRPr sz="2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252586" y="3599815"/>
            <a:ext cx="24574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solidFill>
                  <a:srgbClr val="FFFFFF"/>
                </a:solidFill>
                <a:latin typeface="Arial"/>
                <a:cs typeface="Arial"/>
              </a:rPr>
              <a:t>C</a:t>
            </a:r>
            <a:endParaRPr sz="2400">
              <a:latin typeface="Arial"/>
              <a:cs typeface="Arial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baseline="-21990" sz="3600" spc="67"/>
              <a:t>B</a:t>
            </a:r>
            <a:r>
              <a:rPr dirty="0" baseline="-7260" sz="13200" spc="-1889"/>
              <a:t>.</a:t>
            </a:r>
            <a:r>
              <a:rPr dirty="0" sz="2000"/>
              <a:t>20.7</a:t>
            </a:r>
            <a:r>
              <a:rPr dirty="0" sz="2000" spc="-20"/>
              <a:t> </a:t>
            </a:r>
            <a:r>
              <a:rPr dirty="0" baseline="25641" sz="1950" spc="22"/>
              <a:t>0</a:t>
            </a:r>
            <a:r>
              <a:rPr dirty="0" baseline="25641" sz="1950"/>
              <a:t> </a:t>
            </a:r>
            <a:r>
              <a:rPr dirty="0" sz="2000"/>
              <a:t>C</a:t>
            </a:r>
            <a:endParaRPr sz="2000"/>
          </a:p>
        </p:txBody>
      </p:sp>
      <p:grpSp>
        <p:nvGrpSpPr>
          <p:cNvPr id="14" name="object 14"/>
          <p:cNvGrpSpPr/>
          <p:nvPr/>
        </p:nvGrpSpPr>
        <p:grpSpPr>
          <a:xfrm>
            <a:off x="918972" y="557783"/>
            <a:ext cx="7670800" cy="6097905"/>
            <a:chOff x="918972" y="557783"/>
            <a:chExt cx="7670800" cy="6097905"/>
          </a:xfrm>
        </p:grpSpPr>
        <p:sp>
          <p:nvSpPr>
            <p:cNvPr id="15" name="object 15"/>
            <p:cNvSpPr/>
            <p:nvPr/>
          </p:nvSpPr>
          <p:spPr>
            <a:xfrm>
              <a:off x="1548384" y="1557527"/>
              <a:ext cx="6624955" cy="4535805"/>
            </a:xfrm>
            <a:custGeom>
              <a:avLst/>
              <a:gdLst/>
              <a:ahLst/>
              <a:cxnLst/>
              <a:rect l="l" t="t" r="r" b="b"/>
              <a:pathLst>
                <a:path w="6624955" h="4535805">
                  <a:moveTo>
                    <a:pt x="0" y="1295400"/>
                  </a:moveTo>
                  <a:lnTo>
                    <a:pt x="2878836" y="0"/>
                  </a:lnTo>
                </a:path>
                <a:path w="6624955" h="4535805">
                  <a:moveTo>
                    <a:pt x="0" y="1367027"/>
                  </a:moveTo>
                  <a:lnTo>
                    <a:pt x="1078992" y="4247388"/>
                  </a:lnTo>
                </a:path>
                <a:path w="6624955" h="4535805">
                  <a:moveTo>
                    <a:pt x="2878836" y="71627"/>
                  </a:moveTo>
                  <a:lnTo>
                    <a:pt x="1078992" y="4247388"/>
                  </a:lnTo>
                </a:path>
                <a:path w="6624955" h="4535805">
                  <a:moveTo>
                    <a:pt x="2951988" y="71627"/>
                  </a:moveTo>
                  <a:lnTo>
                    <a:pt x="6553200" y="2087880"/>
                  </a:lnTo>
                </a:path>
                <a:path w="6624955" h="4535805">
                  <a:moveTo>
                    <a:pt x="2951988" y="71627"/>
                  </a:moveTo>
                  <a:lnTo>
                    <a:pt x="4319016" y="4535424"/>
                  </a:lnTo>
                </a:path>
                <a:path w="6624955" h="4535805">
                  <a:moveTo>
                    <a:pt x="1152143" y="4247388"/>
                  </a:moveTo>
                  <a:lnTo>
                    <a:pt x="4319016" y="4535424"/>
                  </a:lnTo>
                </a:path>
                <a:path w="6624955" h="4535805">
                  <a:moveTo>
                    <a:pt x="6624828" y="2159508"/>
                  </a:moveTo>
                  <a:lnTo>
                    <a:pt x="4319016" y="4535424"/>
                  </a:lnTo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918972" y="557783"/>
              <a:ext cx="7670291" cy="609752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7" name="object 17"/>
          <p:cNvSpPr txBox="1"/>
          <p:nvPr/>
        </p:nvSpPr>
        <p:spPr>
          <a:xfrm>
            <a:off x="3518027" y="1464055"/>
            <a:ext cx="52324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solidFill>
                  <a:srgbClr val="FF0000"/>
                </a:solidFill>
                <a:latin typeface="Arial"/>
                <a:cs typeface="Arial"/>
              </a:rPr>
              <a:t>20</a:t>
            </a:r>
            <a:r>
              <a:rPr dirty="0" baseline="26455" sz="1575" spc="-7">
                <a:solidFill>
                  <a:srgbClr val="FF0000"/>
                </a:solidFill>
                <a:latin typeface="Arial"/>
                <a:cs typeface="Arial"/>
              </a:rPr>
              <a:t>0</a:t>
            </a:r>
            <a:r>
              <a:rPr dirty="0" sz="1600" spc="-5">
                <a:solidFill>
                  <a:srgbClr val="FF0000"/>
                </a:solidFill>
                <a:latin typeface="Arial"/>
                <a:cs typeface="Arial"/>
              </a:rPr>
              <a:t>C</a:t>
            </a:r>
            <a:endParaRPr sz="16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363332" y="4537964"/>
            <a:ext cx="52324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solidFill>
                  <a:srgbClr val="FF0000"/>
                </a:solidFill>
                <a:latin typeface="Arial"/>
                <a:cs typeface="Arial"/>
              </a:rPr>
              <a:t>20</a:t>
            </a:r>
            <a:r>
              <a:rPr dirty="0" baseline="26455" sz="1575" spc="-7">
                <a:solidFill>
                  <a:srgbClr val="FF0000"/>
                </a:solidFill>
                <a:latin typeface="Arial"/>
                <a:cs typeface="Arial"/>
              </a:rPr>
              <a:t>0</a:t>
            </a:r>
            <a:r>
              <a:rPr dirty="0" sz="1600" spc="-5">
                <a:solidFill>
                  <a:srgbClr val="FF0000"/>
                </a:solidFill>
                <a:latin typeface="Arial"/>
                <a:cs typeface="Arial"/>
              </a:rPr>
              <a:t>C</a:t>
            </a:r>
            <a:endParaRPr sz="16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770754" y="2089530"/>
            <a:ext cx="52324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solidFill>
                  <a:srgbClr val="FF0000"/>
                </a:solidFill>
                <a:latin typeface="Arial"/>
                <a:cs typeface="Arial"/>
              </a:rPr>
              <a:t>20</a:t>
            </a:r>
            <a:r>
              <a:rPr dirty="0" baseline="26455" sz="1575" spc="-7">
                <a:solidFill>
                  <a:srgbClr val="FF0000"/>
                </a:solidFill>
                <a:latin typeface="Arial"/>
                <a:cs typeface="Arial"/>
              </a:rPr>
              <a:t>0</a:t>
            </a:r>
            <a:r>
              <a:rPr dirty="0" sz="1600" spc="-5">
                <a:solidFill>
                  <a:srgbClr val="FF0000"/>
                </a:solidFill>
                <a:latin typeface="Arial"/>
                <a:cs typeface="Arial"/>
              </a:rPr>
              <a:t>C</a:t>
            </a:r>
            <a:endParaRPr sz="16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684778" y="1967229"/>
            <a:ext cx="52324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solidFill>
                  <a:srgbClr val="FF0000"/>
                </a:solidFill>
                <a:latin typeface="Arial"/>
                <a:cs typeface="Arial"/>
              </a:rPr>
              <a:t>20</a:t>
            </a:r>
            <a:r>
              <a:rPr dirty="0" baseline="26455" sz="1575" spc="-7">
                <a:solidFill>
                  <a:srgbClr val="FF0000"/>
                </a:solidFill>
                <a:latin typeface="Arial"/>
                <a:cs typeface="Arial"/>
              </a:rPr>
              <a:t>0</a:t>
            </a:r>
            <a:r>
              <a:rPr dirty="0" sz="1600" spc="-5">
                <a:solidFill>
                  <a:srgbClr val="FF0000"/>
                </a:solidFill>
                <a:latin typeface="Arial"/>
                <a:cs typeface="Arial"/>
              </a:rPr>
              <a:t>C</a:t>
            </a:r>
            <a:endParaRPr sz="16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517258" y="2538425"/>
            <a:ext cx="52324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solidFill>
                  <a:srgbClr val="FF0000"/>
                </a:solidFill>
                <a:latin typeface="Arial"/>
                <a:cs typeface="Arial"/>
              </a:rPr>
              <a:t>22</a:t>
            </a:r>
            <a:r>
              <a:rPr dirty="0" baseline="26455" sz="1575" spc="-7">
                <a:solidFill>
                  <a:srgbClr val="FF0000"/>
                </a:solidFill>
                <a:latin typeface="Arial"/>
                <a:cs typeface="Arial"/>
              </a:rPr>
              <a:t>0</a:t>
            </a:r>
            <a:r>
              <a:rPr dirty="0" sz="1600" spc="-5">
                <a:solidFill>
                  <a:srgbClr val="FF0000"/>
                </a:solidFill>
                <a:latin typeface="Arial"/>
                <a:cs typeface="Arial"/>
              </a:rPr>
              <a:t>C</a:t>
            </a:r>
            <a:endParaRPr sz="16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855584" y="4020439"/>
            <a:ext cx="52324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solidFill>
                  <a:srgbClr val="FF0000"/>
                </a:solidFill>
                <a:latin typeface="Arial"/>
                <a:cs typeface="Arial"/>
              </a:rPr>
              <a:t>22</a:t>
            </a:r>
            <a:r>
              <a:rPr dirty="0" baseline="26455" sz="1575" spc="-7">
                <a:solidFill>
                  <a:srgbClr val="FF0000"/>
                </a:solidFill>
                <a:latin typeface="Arial"/>
                <a:cs typeface="Arial"/>
              </a:rPr>
              <a:t>0</a:t>
            </a:r>
            <a:r>
              <a:rPr dirty="0" sz="1600" spc="-5">
                <a:solidFill>
                  <a:srgbClr val="FF0000"/>
                </a:solidFill>
                <a:latin typeface="Arial"/>
                <a:cs typeface="Arial"/>
              </a:rPr>
              <a:t>C</a:t>
            </a:r>
            <a:endParaRPr sz="16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720205" y="5154295"/>
            <a:ext cx="52324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solidFill>
                  <a:srgbClr val="FF0000"/>
                </a:solidFill>
                <a:latin typeface="Arial"/>
                <a:cs typeface="Arial"/>
              </a:rPr>
              <a:t>18</a:t>
            </a:r>
            <a:r>
              <a:rPr dirty="0" baseline="26455" sz="1575" spc="-7">
                <a:solidFill>
                  <a:srgbClr val="FF0000"/>
                </a:solidFill>
                <a:latin typeface="Arial"/>
                <a:cs typeface="Arial"/>
              </a:rPr>
              <a:t>0</a:t>
            </a:r>
            <a:r>
              <a:rPr dirty="0" sz="1600" spc="-5">
                <a:solidFill>
                  <a:srgbClr val="FF0000"/>
                </a:solidFill>
                <a:latin typeface="Arial"/>
                <a:cs typeface="Arial"/>
              </a:rPr>
              <a:t>C</a:t>
            </a:r>
            <a:endParaRPr sz="16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186426" y="3599129"/>
            <a:ext cx="52387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solidFill>
                  <a:srgbClr val="FF0000"/>
                </a:solidFill>
                <a:latin typeface="Arial"/>
                <a:cs typeface="Arial"/>
              </a:rPr>
              <a:t>18</a:t>
            </a:r>
            <a:r>
              <a:rPr dirty="0" baseline="26455" sz="1575" spc="-7">
                <a:solidFill>
                  <a:srgbClr val="FF0000"/>
                </a:solidFill>
                <a:latin typeface="Arial"/>
                <a:cs typeface="Arial"/>
              </a:rPr>
              <a:t>0</a:t>
            </a:r>
            <a:r>
              <a:rPr dirty="0" sz="1600" spc="-5">
                <a:solidFill>
                  <a:srgbClr val="FF0000"/>
                </a:solidFill>
                <a:latin typeface="Arial"/>
                <a:cs typeface="Arial"/>
              </a:rPr>
              <a:t>C</a:t>
            </a:r>
            <a:endParaRPr sz="16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400297" y="2591180"/>
            <a:ext cx="52324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solidFill>
                  <a:srgbClr val="FF0000"/>
                </a:solidFill>
                <a:latin typeface="Arial"/>
                <a:cs typeface="Arial"/>
              </a:rPr>
              <a:t>18</a:t>
            </a:r>
            <a:r>
              <a:rPr dirty="0" baseline="26455" sz="1575" spc="-7">
                <a:solidFill>
                  <a:srgbClr val="FF0000"/>
                </a:solidFill>
                <a:latin typeface="Arial"/>
                <a:cs typeface="Arial"/>
              </a:rPr>
              <a:t>0</a:t>
            </a:r>
            <a:r>
              <a:rPr dirty="0" sz="1600" spc="-5">
                <a:solidFill>
                  <a:srgbClr val="FF0000"/>
                </a:solidFill>
                <a:latin typeface="Arial"/>
                <a:cs typeface="Arial"/>
              </a:rPr>
              <a:t>C</a:t>
            </a:r>
            <a:endParaRPr sz="16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865373" y="1737105"/>
            <a:ext cx="52324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solidFill>
                  <a:srgbClr val="FF0000"/>
                </a:solidFill>
                <a:latin typeface="Arial"/>
                <a:cs typeface="Arial"/>
              </a:rPr>
              <a:t>18</a:t>
            </a:r>
            <a:r>
              <a:rPr dirty="0" baseline="26455" sz="1575" spc="-7">
                <a:solidFill>
                  <a:srgbClr val="FF0000"/>
                </a:solidFill>
                <a:latin typeface="Arial"/>
                <a:cs typeface="Arial"/>
              </a:rPr>
              <a:t>0</a:t>
            </a:r>
            <a:r>
              <a:rPr dirty="0" sz="1600" spc="-5">
                <a:solidFill>
                  <a:srgbClr val="FF0000"/>
                </a:solidFill>
                <a:latin typeface="Arial"/>
                <a:cs typeface="Arial"/>
              </a:rPr>
              <a:t>C</a:t>
            </a:r>
            <a:endParaRPr sz="16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172453" y="5741619"/>
            <a:ext cx="52324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solidFill>
                  <a:srgbClr val="FF0000"/>
                </a:solidFill>
                <a:latin typeface="Arial"/>
                <a:cs typeface="Arial"/>
              </a:rPr>
              <a:t>16</a:t>
            </a:r>
            <a:r>
              <a:rPr dirty="0" baseline="26455" sz="1575" spc="-7">
                <a:solidFill>
                  <a:srgbClr val="FF0000"/>
                </a:solidFill>
                <a:latin typeface="Arial"/>
                <a:cs typeface="Arial"/>
              </a:rPr>
              <a:t>0</a:t>
            </a:r>
            <a:r>
              <a:rPr dirty="0" sz="1600" spc="-5">
                <a:solidFill>
                  <a:srgbClr val="FF0000"/>
                </a:solidFill>
                <a:latin typeface="Arial"/>
                <a:cs typeface="Arial"/>
              </a:rPr>
              <a:t>C</a:t>
            </a:r>
            <a:endParaRPr sz="16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654928" y="5135117"/>
            <a:ext cx="52324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solidFill>
                  <a:srgbClr val="FF0000"/>
                </a:solidFill>
                <a:latin typeface="Arial"/>
                <a:cs typeface="Arial"/>
              </a:rPr>
              <a:t>16</a:t>
            </a:r>
            <a:r>
              <a:rPr dirty="0" baseline="26455" sz="1575" spc="-7">
                <a:solidFill>
                  <a:srgbClr val="FF0000"/>
                </a:solidFill>
                <a:latin typeface="Arial"/>
                <a:cs typeface="Arial"/>
              </a:rPr>
              <a:t>0</a:t>
            </a:r>
            <a:r>
              <a:rPr dirty="0" sz="1600" spc="-5">
                <a:solidFill>
                  <a:srgbClr val="FF0000"/>
                </a:solidFill>
                <a:latin typeface="Arial"/>
                <a:cs typeface="Arial"/>
              </a:rPr>
              <a:t>C</a:t>
            </a:r>
            <a:endParaRPr sz="16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097022" y="3311728"/>
            <a:ext cx="52324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solidFill>
                  <a:srgbClr val="FF0000"/>
                </a:solidFill>
                <a:latin typeface="Arial"/>
                <a:cs typeface="Arial"/>
              </a:rPr>
              <a:t>16</a:t>
            </a:r>
            <a:r>
              <a:rPr dirty="0" baseline="26455" sz="1575" spc="-7">
                <a:solidFill>
                  <a:srgbClr val="FF0000"/>
                </a:solidFill>
                <a:latin typeface="Arial"/>
                <a:cs typeface="Arial"/>
              </a:rPr>
              <a:t>0</a:t>
            </a:r>
            <a:r>
              <a:rPr dirty="0" sz="1600" spc="-5">
                <a:solidFill>
                  <a:srgbClr val="FF0000"/>
                </a:solidFill>
                <a:latin typeface="Arial"/>
                <a:cs typeface="Arial"/>
              </a:rPr>
              <a:t>C</a:t>
            </a:r>
            <a:endParaRPr sz="16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200020" y="2092832"/>
            <a:ext cx="52324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solidFill>
                  <a:srgbClr val="FF0000"/>
                </a:solidFill>
                <a:latin typeface="Arial"/>
                <a:cs typeface="Arial"/>
              </a:rPr>
              <a:t>16</a:t>
            </a:r>
            <a:r>
              <a:rPr dirty="0" baseline="26455" sz="1575" spc="-7">
                <a:solidFill>
                  <a:srgbClr val="FF0000"/>
                </a:solidFill>
                <a:latin typeface="Arial"/>
                <a:cs typeface="Arial"/>
              </a:rPr>
              <a:t>0</a:t>
            </a:r>
            <a:r>
              <a:rPr dirty="0" sz="1600" spc="-5">
                <a:solidFill>
                  <a:srgbClr val="FF0000"/>
                </a:solidFill>
                <a:latin typeface="Arial"/>
                <a:cs typeface="Arial"/>
              </a:rPr>
              <a:t>C</a:t>
            </a:r>
            <a:endParaRPr sz="16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819777" y="6097320"/>
            <a:ext cx="52324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solidFill>
                  <a:srgbClr val="FF0000"/>
                </a:solidFill>
                <a:latin typeface="Arial"/>
                <a:cs typeface="Arial"/>
              </a:rPr>
              <a:t>14</a:t>
            </a:r>
            <a:r>
              <a:rPr dirty="0" baseline="26455" sz="1575" spc="-7">
                <a:solidFill>
                  <a:srgbClr val="FF0000"/>
                </a:solidFill>
                <a:latin typeface="Arial"/>
                <a:cs typeface="Arial"/>
              </a:rPr>
              <a:t>0</a:t>
            </a:r>
            <a:r>
              <a:rPr dirty="0" sz="1600" spc="-5">
                <a:solidFill>
                  <a:srgbClr val="FF0000"/>
                </a:solidFill>
                <a:latin typeface="Arial"/>
                <a:cs typeface="Arial"/>
              </a:rPr>
              <a:t>C</a:t>
            </a:r>
            <a:endParaRPr sz="16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798698" y="4075938"/>
            <a:ext cx="52324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solidFill>
                  <a:srgbClr val="FF0000"/>
                </a:solidFill>
                <a:latin typeface="Arial"/>
                <a:cs typeface="Arial"/>
              </a:rPr>
              <a:t>14</a:t>
            </a:r>
            <a:r>
              <a:rPr dirty="0" baseline="26455" sz="1575" spc="-7">
                <a:solidFill>
                  <a:srgbClr val="FF0000"/>
                </a:solidFill>
                <a:latin typeface="Arial"/>
                <a:cs typeface="Arial"/>
              </a:rPr>
              <a:t>0</a:t>
            </a:r>
            <a:r>
              <a:rPr dirty="0" sz="1600" spc="-5">
                <a:solidFill>
                  <a:srgbClr val="FF0000"/>
                </a:solidFill>
                <a:latin typeface="Arial"/>
                <a:cs typeface="Arial"/>
              </a:rPr>
              <a:t>C</a:t>
            </a:r>
            <a:endParaRPr sz="16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545971" y="2375407"/>
            <a:ext cx="52324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solidFill>
                  <a:srgbClr val="FF0000"/>
                </a:solidFill>
                <a:latin typeface="Arial"/>
                <a:cs typeface="Arial"/>
              </a:rPr>
              <a:t>14</a:t>
            </a:r>
            <a:r>
              <a:rPr dirty="0" baseline="26455" sz="1575" spc="-7">
                <a:solidFill>
                  <a:srgbClr val="FF0000"/>
                </a:solidFill>
                <a:latin typeface="Arial"/>
                <a:cs typeface="Arial"/>
              </a:rPr>
              <a:t>0</a:t>
            </a:r>
            <a:r>
              <a:rPr dirty="0" sz="1600" spc="-5">
                <a:solidFill>
                  <a:srgbClr val="FF0000"/>
                </a:solidFill>
                <a:latin typeface="Arial"/>
                <a:cs typeface="Arial"/>
              </a:rPr>
              <a:t>C</a:t>
            </a:r>
            <a:endParaRPr sz="16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862451" y="6021120"/>
            <a:ext cx="52324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solidFill>
                  <a:srgbClr val="FF0000"/>
                </a:solidFill>
                <a:latin typeface="Arial"/>
                <a:cs typeface="Arial"/>
              </a:rPr>
              <a:t>12</a:t>
            </a:r>
            <a:r>
              <a:rPr dirty="0" baseline="26455" sz="1575" spc="-7">
                <a:solidFill>
                  <a:srgbClr val="FF0000"/>
                </a:solidFill>
                <a:latin typeface="Arial"/>
                <a:cs typeface="Arial"/>
              </a:rPr>
              <a:t>0</a:t>
            </a:r>
            <a:r>
              <a:rPr dirty="0" sz="1600" spc="-5">
                <a:solidFill>
                  <a:srgbClr val="FF0000"/>
                </a:solidFill>
                <a:latin typeface="Arial"/>
                <a:cs typeface="Arial"/>
              </a:rPr>
              <a:t>C</a:t>
            </a:r>
            <a:endParaRPr sz="16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493898" y="4774133"/>
            <a:ext cx="52324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solidFill>
                  <a:srgbClr val="FF0000"/>
                </a:solidFill>
                <a:latin typeface="Arial"/>
                <a:cs typeface="Arial"/>
              </a:rPr>
              <a:t>12</a:t>
            </a:r>
            <a:r>
              <a:rPr dirty="0" baseline="26455" sz="1575" spc="-7">
                <a:solidFill>
                  <a:srgbClr val="FF0000"/>
                </a:solidFill>
                <a:latin typeface="Arial"/>
                <a:cs typeface="Arial"/>
              </a:rPr>
              <a:t>0</a:t>
            </a:r>
            <a:r>
              <a:rPr dirty="0" sz="1600" spc="-5">
                <a:solidFill>
                  <a:srgbClr val="FF0000"/>
                </a:solidFill>
                <a:latin typeface="Arial"/>
                <a:cs typeface="Arial"/>
              </a:rPr>
              <a:t>C</a:t>
            </a:r>
            <a:endParaRPr sz="16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312417" y="3674109"/>
            <a:ext cx="52324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solidFill>
                  <a:srgbClr val="FF0000"/>
                </a:solidFill>
                <a:latin typeface="Arial"/>
                <a:cs typeface="Arial"/>
              </a:rPr>
              <a:t>12</a:t>
            </a:r>
            <a:r>
              <a:rPr dirty="0" baseline="26455" sz="1575" spc="-7">
                <a:solidFill>
                  <a:srgbClr val="FF0000"/>
                </a:solidFill>
                <a:latin typeface="Arial"/>
                <a:cs typeface="Arial"/>
              </a:rPr>
              <a:t>0</a:t>
            </a:r>
            <a:r>
              <a:rPr dirty="0" sz="1600" spc="-5">
                <a:solidFill>
                  <a:srgbClr val="FF0000"/>
                </a:solidFill>
                <a:latin typeface="Arial"/>
                <a:cs typeface="Arial"/>
              </a:rPr>
              <a:t>C</a:t>
            </a:r>
            <a:endParaRPr sz="16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914523" y="5909868"/>
            <a:ext cx="52324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solidFill>
                  <a:srgbClr val="FF0000"/>
                </a:solidFill>
                <a:latin typeface="Arial"/>
                <a:cs typeface="Arial"/>
              </a:rPr>
              <a:t>10</a:t>
            </a:r>
            <a:r>
              <a:rPr dirty="0" baseline="26455" sz="1575" spc="-7">
                <a:solidFill>
                  <a:srgbClr val="FF0000"/>
                </a:solidFill>
                <a:latin typeface="Arial"/>
                <a:cs typeface="Arial"/>
              </a:rPr>
              <a:t>0</a:t>
            </a:r>
            <a:r>
              <a:rPr dirty="0" sz="1600" spc="-5">
                <a:solidFill>
                  <a:srgbClr val="FF0000"/>
                </a:solidFill>
                <a:latin typeface="Arial"/>
                <a:cs typeface="Arial"/>
              </a:rPr>
              <a:t>C</a:t>
            </a:r>
            <a:endParaRPr sz="16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609723" y="5546242"/>
            <a:ext cx="52324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solidFill>
                  <a:srgbClr val="FF0000"/>
                </a:solidFill>
                <a:latin typeface="Arial"/>
                <a:cs typeface="Arial"/>
              </a:rPr>
              <a:t>10</a:t>
            </a:r>
            <a:r>
              <a:rPr dirty="0" baseline="26455" sz="1575" spc="-7">
                <a:solidFill>
                  <a:srgbClr val="FF0000"/>
                </a:solidFill>
                <a:latin typeface="Arial"/>
                <a:cs typeface="Arial"/>
              </a:rPr>
              <a:t>0</a:t>
            </a:r>
            <a:r>
              <a:rPr dirty="0" sz="1600" spc="-5">
                <a:solidFill>
                  <a:srgbClr val="FF0000"/>
                </a:solidFill>
                <a:latin typeface="Arial"/>
                <a:cs typeface="Arial"/>
              </a:rPr>
              <a:t>C</a:t>
            </a:r>
            <a:endParaRPr sz="16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134870" y="5106161"/>
            <a:ext cx="100965" cy="188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050" spc="5">
                <a:solidFill>
                  <a:srgbClr val="FF0000"/>
                </a:solidFill>
                <a:latin typeface="Arial"/>
                <a:cs typeface="Arial"/>
              </a:rPr>
              <a:t>0</a:t>
            </a:r>
            <a:endParaRPr sz="105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909317" y="5099761"/>
            <a:ext cx="47244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solidFill>
                  <a:srgbClr val="FF0000"/>
                </a:solidFill>
                <a:latin typeface="Arial"/>
                <a:cs typeface="Arial"/>
              </a:rPr>
              <a:t>10</a:t>
            </a:r>
            <a:r>
              <a:rPr dirty="0" sz="1600" spc="6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600" spc="-5">
                <a:solidFill>
                  <a:srgbClr val="FF0000"/>
                </a:solidFill>
                <a:latin typeface="Arial"/>
                <a:cs typeface="Arial"/>
              </a:rPr>
              <a:t>C</a:t>
            </a:r>
            <a:endParaRPr sz="16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82193" y="5678220"/>
            <a:ext cx="74739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solidFill>
                  <a:srgbClr val="008000"/>
                </a:solidFill>
                <a:latin typeface="Arial"/>
                <a:cs typeface="Arial"/>
              </a:rPr>
              <a:t>10</a:t>
            </a:r>
            <a:r>
              <a:rPr dirty="0" baseline="24305" sz="2400" spc="-7" b="1">
                <a:solidFill>
                  <a:srgbClr val="008000"/>
                </a:solidFill>
                <a:latin typeface="Arial"/>
                <a:cs typeface="Arial"/>
              </a:rPr>
              <a:t>0</a:t>
            </a:r>
            <a:r>
              <a:rPr dirty="0" sz="2400" spc="-5" b="1">
                <a:solidFill>
                  <a:srgbClr val="008000"/>
                </a:solidFill>
                <a:latin typeface="Arial"/>
                <a:cs typeface="Arial"/>
              </a:rPr>
              <a:t>C</a:t>
            </a:r>
            <a:endParaRPr sz="24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595751" y="6480149"/>
            <a:ext cx="74739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solidFill>
                  <a:srgbClr val="008000"/>
                </a:solidFill>
                <a:latin typeface="Arial"/>
                <a:cs typeface="Arial"/>
              </a:rPr>
              <a:t>10</a:t>
            </a:r>
            <a:r>
              <a:rPr dirty="0" baseline="24305" sz="2400" spc="-7" b="1">
                <a:solidFill>
                  <a:srgbClr val="008000"/>
                </a:solidFill>
                <a:latin typeface="Arial"/>
                <a:cs typeface="Arial"/>
              </a:rPr>
              <a:t>0</a:t>
            </a:r>
            <a:r>
              <a:rPr dirty="0" sz="2400" spc="-5" b="1">
                <a:solidFill>
                  <a:srgbClr val="008000"/>
                </a:solidFill>
                <a:latin typeface="Arial"/>
                <a:cs typeface="Arial"/>
              </a:rPr>
              <a:t>C</a:t>
            </a:r>
            <a:endParaRPr sz="24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92938" y="3987165"/>
            <a:ext cx="74803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solidFill>
                  <a:srgbClr val="008000"/>
                </a:solidFill>
                <a:latin typeface="Arial"/>
                <a:cs typeface="Arial"/>
              </a:rPr>
              <a:t>12</a:t>
            </a:r>
            <a:r>
              <a:rPr dirty="0" baseline="24305" sz="2400" spc="-7" b="1">
                <a:solidFill>
                  <a:srgbClr val="008000"/>
                </a:solidFill>
                <a:latin typeface="Arial"/>
                <a:cs typeface="Arial"/>
              </a:rPr>
              <a:t>0</a:t>
            </a:r>
            <a:r>
              <a:rPr dirty="0" sz="2400" spc="-5" b="1">
                <a:solidFill>
                  <a:srgbClr val="008000"/>
                </a:solidFill>
                <a:latin typeface="Arial"/>
                <a:cs typeface="Arial"/>
              </a:rPr>
              <a:t>C</a:t>
            </a:r>
            <a:endParaRPr sz="24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81914" y="1609801"/>
            <a:ext cx="748030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solidFill>
                  <a:srgbClr val="008000"/>
                </a:solidFill>
                <a:latin typeface="Arial"/>
                <a:cs typeface="Arial"/>
              </a:rPr>
              <a:t>14</a:t>
            </a:r>
            <a:r>
              <a:rPr dirty="0" baseline="24305" sz="2400" spc="-7" b="1">
                <a:solidFill>
                  <a:srgbClr val="008000"/>
                </a:solidFill>
                <a:latin typeface="Arial"/>
                <a:cs typeface="Arial"/>
              </a:rPr>
              <a:t>0</a:t>
            </a:r>
            <a:r>
              <a:rPr dirty="0" sz="2400" spc="-5" b="1">
                <a:solidFill>
                  <a:srgbClr val="008000"/>
                </a:solidFill>
                <a:latin typeface="Arial"/>
                <a:cs typeface="Arial"/>
              </a:rPr>
              <a:t>C</a:t>
            </a:r>
            <a:endParaRPr sz="24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521453" y="6490817"/>
            <a:ext cx="1567180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857250" algn="l"/>
              </a:tabLst>
            </a:pPr>
            <a:r>
              <a:rPr dirty="0" baseline="2314" sz="3600" spc="-7" b="1">
                <a:solidFill>
                  <a:srgbClr val="008000"/>
                </a:solidFill>
                <a:latin typeface="Arial"/>
                <a:cs typeface="Arial"/>
              </a:rPr>
              <a:t>12</a:t>
            </a:r>
            <a:r>
              <a:rPr dirty="0" baseline="27777" sz="2400" spc="-7" b="1">
                <a:solidFill>
                  <a:srgbClr val="008000"/>
                </a:solidFill>
                <a:latin typeface="Arial"/>
                <a:cs typeface="Arial"/>
              </a:rPr>
              <a:t>0</a:t>
            </a:r>
            <a:r>
              <a:rPr dirty="0" baseline="2314" sz="3600" spc="-7" b="1">
                <a:solidFill>
                  <a:srgbClr val="008000"/>
                </a:solidFill>
                <a:latin typeface="Arial"/>
                <a:cs typeface="Arial"/>
              </a:rPr>
              <a:t>C	</a:t>
            </a:r>
            <a:r>
              <a:rPr dirty="0" sz="2400" spc="-5" b="1">
                <a:solidFill>
                  <a:srgbClr val="008000"/>
                </a:solidFill>
                <a:latin typeface="Arial"/>
                <a:cs typeface="Arial"/>
              </a:rPr>
              <a:t>14</a:t>
            </a:r>
            <a:r>
              <a:rPr dirty="0" baseline="24305" sz="2400" spc="-7" b="1">
                <a:solidFill>
                  <a:srgbClr val="008000"/>
                </a:solidFill>
                <a:latin typeface="Arial"/>
                <a:cs typeface="Arial"/>
              </a:rPr>
              <a:t>0</a:t>
            </a:r>
            <a:r>
              <a:rPr dirty="0" sz="2400" spc="-5" b="1">
                <a:solidFill>
                  <a:srgbClr val="008000"/>
                </a:solidFill>
                <a:latin typeface="Arial"/>
                <a:cs typeface="Arial"/>
              </a:rPr>
              <a:t>C</a:t>
            </a:r>
            <a:endParaRPr sz="24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223467" y="957148"/>
            <a:ext cx="748030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solidFill>
                  <a:srgbClr val="008000"/>
                </a:solidFill>
                <a:latin typeface="Arial"/>
                <a:cs typeface="Arial"/>
              </a:rPr>
              <a:t>16</a:t>
            </a:r>
            <a:r>
              <a:rPr dirty="0" baseline="24305" sz="2400" spc="-7" b="1">
                <a:solidFill>
                  <a:srgbClr val="008000"/>
                </a:solidFill>
                <a:latin typeface="Arial"/>
                <a:cs typeface="Arial"/>
              </a:rPr>
              <a:t>0</a:t>
            </a:r>
            <a:r>
              <a:rPr dirty="0" sz="2400" spc="-5" b="1">
                <a:solidFill>
                  <a:srgbClr val="008000"/>
                </a:solidFill>
                <a:latin typeface="Arial"/>
                <a:cs typeface="Arial"/>
              </a:rPr>
              <a:t>C</a:t>
            </a:r>
            <a:endParaRPr sz="24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7020432" y="6386576"/>
            <a:ext cx="74739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solidFill>
                  <a:srgbClr val="008000"/>
                </a:solidFill>
                <a:latin typeface="Arial"/>
                <a:cs typeface="Arial"/>
              </a:rPr>
              <a:t>16</a:t>
            </a:r>
            <a:r>
              <a:rPr dirty="0" baseline="24305" sz="2400" spc="-7" b="1">
                <a:solidFill>
                  <a:srgbClr val="008000"/>
                </a:solidFill>
                <a:latin typeface="Arial"/>
                <a:cs typeface="Arial"/>
              </a:rPr>
              <a:t>0</a:t>
            </a:r>
            <a:r>
              <a:rPr dirty="0" sz="2400" spc="-5" b="1">
                <a:solidFill>
                  <a:srgbClr val="008000"/>
                </a:solidFill>
                <a:latin typeface="Arial"/>
                <a:cs typeface="Arial"/>
              </a:rPr>
              <a:t>C</a:t>
            </a:r>
            <a:endParaRPr sz="24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431669" y="480771"/>
            <a:ext cx="748030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solidFill>
                  <a:srgbClr val="008000"/>
                </a:solidFill>
                <a:latin typeface="Arial"/>
                <a:cs typeface="Arial"/>
              </a:rPr>
              <a:t>18</a:t>
            </a:r>
            <a:r>
              <a:rPr dirty="0" baseline="24305" sz="2400" spc="-7" b="1">
                <a:solidFill>
                  <a:srgbClr val="008000"/>
                </a:solidFill>
                <a:latin typeface="Arial"/>
                <a:cs typeface="Arial"/>
              </a:rPr>
              <a:t>0</a:t>
            </a:r>
            <a:r>
              <a:rPr dirty="0" sz="2400" spc="-5" b="1">
                <a:solidFill>
                  <a:srgbClr val="008000"/>
                </a:solidFill>
                <a:latin typeface="Arial"/>
                <a:cs typeface="Arial"/>
              </a:rPr>
              <a:t>C</a:t>
            </a:r>
            <a:endParaRPr sz="24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8066785" y="6303975"/>
            <a:ext cx="74739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solidFill>
                  <a:srgbClr val="008000"/>
                </a:solidFill>
                <a:latin typeface="Arial"/>
                <a:cs typeface="Arial"/>
              </a:rPr>
              <a:t>18</a:t>
            </a:r>
            <a:r>
              <a:rPr dirty="0" baseline="24305" sz="2400" spc="-7" b="1">
                <a:solidFill>
                  <a:srgbClr val="008000"/>
                </a:solidFill>
                <a:latin typeface="Arial"/>
                <a:cs typeface="Arial"/>
              </a:rPr>
              <a:t>0</a:t>
            </a:r>
            <a:r>
              <a:rPr dirty="0" sz="2400" spc="-5" b="1">
                <a:solidFill>
                  <a:srgbClr val="008000"/>
                </a:solidFill>
                <a:latin typeface="Arial"/>
                <a:cs typeface="Arial"/>
              </a:rPr>
              <a:t>C</a:t>
            </a:r>
            <a:endParaRPr sz="24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3306826" y="258826"/>
            <a:ext cx="74739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solidFill>
                  <a:srgbClr val="008000"/>
                </a:solidFill>
                <a:latin typeface="Arial"/>
                <a:cs typeface="Arial"/>
              </a:rPr>
              <a:t>20</a:t>
            </a:r>
            <a:r>
              <a:rPr dirty="0" baseline="24305" sz="2400" spc="-7" b="1">
                <a:solidFill>
                  <a:srgbClr val="008000"/>
                </a:solidFill>
                <a:latin typeface="Arial"/>
                <a:cs typeface="Arial"/>
              </a:rPr>
              <a:t>0</a:t>
            </a:r>
            <a:r>
              <a:rPr dirty="0" sz="2400" spc="-5" b="1">
                <a:solidFill>
                  <a:srgbClr val="008000"/>
                </a:solidFill>
                <a:latin typeface="Arial"/>
                <a:cs typeface="Arial"/>
              </a:rPr>
              <a:t>C</a:t>
            </a:r>
            <a:endParaRPr sz="24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8165338" y="5598972"/>
            <a:ext cx="74739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solidFill>
                  <a:srgbClr val="008000"/>
                </a:solidFill>
                <a:latin typeface="Arial"/>
                <a:cs typeface="Arial"/>
              </a:rPr>
              <a:t>20</a:t>
            </a:r>
            <a:r>
              <a:rPr dirty="0" baseline="24305" sz="2400" spc="-7" b="1">
                <a:solidFill>
                  <a:srgbClr val="008000"/>
                </a:solidFill>
                <a:latin typeface="Arial"/>
                <a:cs typeface="Arial"/>
              </a:rPr>
              <a:t>0</a:t>
            </a:r>
            <a:r>
              <a:rPr dirty="0" sz="2400" spc="-5" b="1">
                <a:solidFill>
                  <a:srgbClr val="008000"/>
                </a:solidFill>
                <a:latin typeface="Arial"/>
                <a:cs typeface="Arial"/>
              </a:rPr>
              <a:t>C</a:t>
            </a:r>
            <a:endParaRPr sz="24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7543038" y="513968"/>
            <a:ext cx="13843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solidFill>
                  <a:srgbClr val="008000"/>
                </a:solidFill>
                <a:latin typeface="Arial"/>
                <a:cs typeface="Arial"/>
              </a:rPr>
              <a:t>0</a:t>
            </a:r>
            <a:endParaRPr sz="16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7204709" y="502996"/>
            <a:ext cx="697230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solidFill>
                  <a:srgbClr val="008000"/>
                </a:solidFill>
                <a:latin typeface="Arial"/>
                <a:cs typeface="Arial"/>
              </a:rPr>
              <a:t>22</a:t>
            </a:r>
            <a:r>
              <a:rPr dirty="0" sz="2400" spc="130" b="1">
                <a:solidFill>
                  <a:srgbClr val="008000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008000"/>
                </a:solidFill>
                <a:latin typeface="Arial"/>
                <a:cs typeface="Arial"/>
              </a:rPr>
              <a:t>C</a:t>
            </a:r>
            <a:endParaRPr sz="24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8189086" y="4679137"/>
            <a:ext cx="748030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solidFill>
                  <a:srgbClr val="008000"/>
                </a:solidFill>
                <a:latin typeface="Arial"/>
                <a:cs typeface="Arial"/>
              </a:rPr>
              <a:t>22</a:t>
            </a:r>
            <a:r>
              <a:rPr dirty="0" baseline="24305" sz="2400" spc="-7" b="1">
                <a:solidFill>
                  <a:srgbClr val="008000"/>
                </a:solidFill>
                <a:latin typeface="Arial"/>
                <a:cs typeface="Arial"/>
              </a:rPr>
              <a:t>0</a:t>
            </a:r>
            <a:r>
              <a:rPr dirty="0" sz="2400" spc="-5" b="1">
                <a:solidFill>
                  <a:srgbClr val="008000"/>
                </a:solidFill>
                <a:latin typeface="Arial"/>
                <a:cs typeface="Arial"/>
              </a:rPr>
              <a:t>C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5270" cy="6858000"/>
            <a:chOff x="0" y="0"/>
            <a:chExt cx="9145270" cy="6858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6670547" y="3893820"/>
              <a:ext cx="2470150" cy="2659380"/>
            </a:xfrm>
            <a:custGeom>
              <a:avLst/>
              <a:gdLst/>
              <a:ahLst/>
              <a:cxnLst/>
              <a:rect l="l" t="t" r="r" b="b"/>
              <a:pathLst>
                <a:path w="2470150" h="2659379">
                  <a:moveTo>
                    <a:pt x="2470150" y="0"/>
                  </a:moveTo>
                  <a:lnTo>
                    <a:pt x="1714500" y="755649"/>
                  </a:lnTo>
                </a:path>
                <a:path w="2470150" h="2659379">
                  <a:moveTo>
                    <a:pt x="2470150" y="187451"/>
                  </a:moveTo>
                  <a:lnTo>
                    <a:pt x="0" y="2659189"/>
                  </a:lnTo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/>
          <p:nvPr/>
        </p:nvSpPr>
        <p:spPr>
          <a:xfrm>
            <a:off x="943355" y="519683"/>
            <a:ext cx="8208010" cy="618439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331467" y="1804797"/>
            <a:ext cx="323850" cy="1366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800" spc="-136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8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957184" y="2596718"/>
            <a:ext cx="336550" cy="1366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80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8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69897" y="2527553"/>
            <a:ext cx="120014" cy="2286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300" spc="15">
                <a:solidFill>
                  <a:srgbClr val="FFFFFF"/>
                </a:solidFill>
                <a:latin typeface="Arial"/>
                <a:cs typeface="Arial"/>
              </a:rPr>
              <a:t>0</a:t>
            </a:r>
            <a:endParaRPr sz="13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05967" y="2518410"/>
            <a:ext cx="913765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716280" algn="l"/>
              </a:tabLs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12.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8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C</a:t>
            </a:r>
            <a:endParaRPr sz="2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046084" y="3239262"/>
            <a:ext cx="964565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23.2 </a:t>
            </a:r>
            <a:r>
              <a:rPr dirty="0" baseline="25641" sz="1950" spc="22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dirty="0" baseline="25641" sz="1950" spc="-127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C</a:t>
            </a:r>
            <a:endParaRPr sz="2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601469" y="4757724"/>
            <a:ext cx="1244600" cy="1366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baseline="1388" sz="3000">
                <a:solidFill>
                  <a:srgbClr val="FFFFFF"/>
                </a:solidFill>
                <a:latin typeface="Arial"/>
                <a:cs typeface="Arial"/>
              </a:rPr>
              <a:t>9.6 </a:t>
            </a:r>
            <a:r>
              <a:rPr dirty="0" baseline="27777" sz="1950" spc="22">
                <a:solidFill>
                  <a:srgbClr val="FFFFFF"/>
                </a:solidFill>
                <a:latin typeface="Arial"/>
                <a:cs typeface="Arial"/>
              </a:rPr>
              <a:t>0 </a:t>
            </a:r>
            <a:r>
              <a:rPr dirty="0" baseline="1388" sz="300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baseline="1388" sz="3000" spc="307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880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8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699505" y="5113731"/>
            <a:ext cx="1209675" cy="1366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baseline="3472" sz="13200" spc="-105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15.7</a:t>
            </a:r>
            <a:r>
              <a:rPr dirty="0" sz="20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baseline="25641" sz="1950" spc="22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dirty="0" baseline="25641" sz="19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baseline="25641" sz="1950" spc="-277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C</a:t>
            </a:r>
            <a:endParaRPr sz="20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202842" y="2734436"/>
            <a:ext cx="22923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endParaRPr sz="24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418969" y="5831840"/>
            <a:ext cx="229235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2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588253" y="6119266"/>
            <a:ext cx="245745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D</a:t>
            </a:r>
            <a:endParaRPr sz="24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252586" y="3599815"/>
            <a:ext cx="24574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solidFill>
                  <a:srgbClr val="FFFFFF"/>
                </a:solidFill>
                <a:latin typeface="Arial"/>
                <a:cs typeface="Arial"/>
              </a:rPr>
              <a:t>C</a:t>
            </a:r>
            <a:endParaRPr sz="2400">
              <a:latin typeface="Arial"/>
              <a:cs typeface="Arial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baseline="-21990" sz="3600" spc="67"/>
              <a:t>B</a:t>
            </a:r>
            <a:r>
              <a:rPr dirty="0" baseline="-7260" sz="13200" spc="-1889"/>
              <a:t>.</a:t>
            </a:r>
            <a:r>
              <a:rPr dirty="0" sz="2000"/>
              <a:t>20.7</a:t>
            </a:r>
            <a:r>
              <a:rPr dirty="0" sz="2000" spc="-20"/>
              <a:t> </a:t>
            </a:r>
            <a:r>
              <a:rPr dirty="0" baseline="25641" sz="1950" spc="22"/>
              <a:t>0</a:t>
            </a:r>
            <a:r>
              <a:rPr dirty="0" baseline="25641" sz="1950"/>
              <a:t> </a:t>
            </a:r>
            <a:r>
              <a:rPr dirty="0" sz="2000"/>
              <a:t>C</a:t>
            </a:r>
            <a:endParaRPr sz="2000"/>
          </a:p>
        </p:txBody>
      </p:sp>
      <p:sp>
        <p:nvSpPr>
          <p:cNvPr id="18" name="object 18"/>
          <p:cNvSpPr txBox="1"/>
          <p:nvPr/>
        </p:nvSpPr>
        <p:spPr>
          <a:xfrm>
            <a:off x="482193" y="5678220"/>
            <a:ext cx="74739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solidFill>
                  <a:srgbClr val="008000"/>
                </a:solidFill>
                <a:latin typeface="Arial"/>
                <a:cs typeface="Arial"/>
              </a:rPr>
              <a:t>10</a:t>
            </a:r>
            <a:r>
              <a:rPr dirty="0" baseline="24305" sz="2400" spc="-7" b="1">
                <a:solidFill>
                  <a:srgbClr val="008000"/>
                </a:solidFill>
                <a:latin typeface="Arial"/>
                <a:cs typeface="Arial"/>
              </a:rPr>
              <a:t>0</a:t>
            </a:r>
            <a:r>
              <a:rPr dirty="0" sz="2400" spc="-5" b="1">
                <a:solidFill>
                  <a:srgbClr val="008000"/>
                </a:solidFill>
                <a:latin typeface="Arial"/>
                <a:cs typeface="Arial"/>
              </a:rPr>
              <a:t>C</a:t>
            </a:r>
            <a:endParaRPr sz="24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595751" y="6480149"/>
            <a:ext cx="74739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solidFill>
                  <a:srgbClr val="008000"/>
                </a:solidFill>
                <a:latin typeface="Arial"/>
                <a:cs typeface="Arial"/>
              </a:rPr>
              <a:t>10</a:t>
            </a:r>
            <a:r>
              <a:rPr dirty="0" baseline="24305" sz="2400" spc="-7" b="1">
                <a:solidFill>
                  <a:srgbClr val="008000"/>
                </a:solidFill>
                <a:latin typeface="Arial"/>
                <a:cs typeface="Arial"/>
              </a:rPr>
              <a:t>0</a:t>
            </a:r>
            <a:r>
              <a:rPr dirty="0" sz="2400" spc="-5" b="1">
                <a:solidFill>
                  <a:srgbClr val="008000"/>
                </a:solidFill>
                <a:latin typeface="Arial"/>
                <a:cs typeface="Arial"/>
              </a:rPr>
              <a:t>C</a:t>
            </a:r>
            <a:endParaRPr sz="24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92938" y="3987165"/>
            <a:ext cx="74803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solidFill>
                  <a:srgbClr val="008000"/>
                </a:solidFill>
                <a:latin typeface="Arial"/>
                <a:cs typeface="Arial"/>
              </a:rPr>
              <a:t>12</a:t>
            </a:r>
            <a:r>
              <a:rPr dirty="0" baseline="24305" sz="2400" spc="-7" b="1">
                <a:solidFill>
                  <a:srgbClr val="008000"/>
                </a:solidFill>
                <a:latin typeface="Arial"/>
                <a:cs typeface="Arial"/>
              </a:rPr>
              <a:t>0</a:t>
            </a:r>
            <a:r>
              <a:rPr dirty="0" sz="2400" spc="-5" b="1">
                <a:solidFill>
                  <a:srgbClr val="008000"/>
                </a:solidFill>
                <a:latin typeface="Arial"/>
                <a:cs typeface="Arial"/>
              </a:rPr>
              <a:t>C</a:t>
            </a:r>
            <a:endParaRPr sz="24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81914" y="1609801"/>
            <a:ext cx="748030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solidFill>
                  <a:srgbClr val="008000"/>
                </a:solidFill>
                <a:latin typeface="Arial"/>
                <a:cs typeface="Arial"/>
              </a:rPr>
              <a:t>14</a:t>
            </a:r>
            <a:r>
              <a:rPr dirty="0" baseline="24305" sz="2400" spc="-7" b="1">
                <a:solidFill>
                  <a:srgbClr val="008000"/>
                </a:solidFill>
                <a:latin typeface="Arial"/>
                <a:cs typeface="Arial"/>
              </a:rPr>
              <a:t>0</a:t>
            </a:r>
            <a:r>
              <a:rPr dirty="0" sz="2400" spc="-5" b="1">
                <a:solidFill>
                  <a:srgbClr val="008000"/>
                </a:solidFill>
                <a:latin typeface="Arial"/>
                <a:cs typeface="Arial"/>
              </a:rPr>
              <a:t>C</a:t>
            </a:r>
            <a:endParaRPr sz="24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521453" y="6490817"/>
            <a:ext cx="1567180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857250" algn="l"/>
              </a:tabLst>
            </a:pPr>
            <a:r>
              <a:rPr dirty="0" baseline="2314" sz="3600" spc="-7" b="1">
                <a:solidFill>
                  <a:srgbClr val="008000"/>
                </a:solidFill>
                <a:latin typeface="Arial"/>
                <a:cs typeface="Arial"/>
              </a:rPr>
              <a:t>12</a:t>
            </a:r>
            <a:r>
              <a:rPr dirty="0" baseline="27777" sz="2400" spc="-7" b="1">
                <a:solidFill>
                  <a:srgbClr val="008000"/>
                </a:solidFill>
                <a:latin typeface="Arial"/>
                <a:cs typeface="Arial"/>
              </a:rPr>
              <a:t>0</a:t>
            </a:r>
            <a:r>
              <a:rPr dirty="0" baseline="2314" sz="3600" spc="-7" b="1">
                <a:solidFill>
                  <a:srgbClr val="008000"/>
                </a:solidFill>
                <a:latin typeface="Arial"/>
                <a:cs typeface="Arial"/>
              </a:rPr>
              <a:t>C	</a:t>
            </a:r>
            <a:r>
              <a:rPr dirty="0" sz="2400" spc="-5" b="1">
                <a:solidFill>
                  <a:srgbClr val="008000"/>
                </a:solidFill>
                <a:latin typeface="Arial"/>
                <a:cs typeface="Arial"/>
              </a:rPr>
              <a:t>14</a:t>
            </a:r>
            <a:r>
              <a:rPr dirty="0" baseline="24305" sz="2400" spc="-7" b="1">
                <a:solidFill>
                  <a:srgbClr val="008000"/>
                </a:solidFill>
                <a:latin typeface="Arial"/>
                <a:cs typeface="Arial"/>
              </a:rPr>
              <a:t>0</a:t>
            </a:r>
            <a:r>
              <a:rPr dirty="0" sz="2400" spc="-5" b="1">
                <a:solidFill>
                  <a:srgbClr val="008000"/>
                </a:solidFill>
                <a:latin typeface="Arial"/>
                <a:cs typeface="Arial"/>
              </a:rPr>
              <a:t>C</a:t>
            </a:r>
            <a:endParaRPr sz="24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223467" y="957148"/>
            <a:ext cx="748030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solidFill>
                  <a:srgbClr val="008000"/>
                </a:solidFill>
                <a:latin typeface="Arial"/>
                <a:cs typeface="Arial"/>
              </a:rPr>
              <a:t>16</a:t>
            </a:r>
            <a:r>
              <a:rPr dirty="0" baseline="24305" sz="2400" spc="-7" b="1">
                <a:solidFill>
                  <a:srgbClr val="008000"/>
                </a:solidFill>
                <a:latin typeface="Arial"/>
                <a:cs typeface="Arial"/>
              </a:rPr>
              <a:t>0</a:t>
            </a:r>
            <a:r>
              <a:rPr dirty="0" sz="2400" spc="-5" b="1">
                <a:solidFill>
                  <a:srgbClr val="008000"/>
                </a:solidFill>
                <a:latin typeface="Arial"/>
                <a:cs typeface="Arial"/>
              </a:rPr>
              <a:t>C</a:t>
            </a:r>
            <a:endParaRPr sz="24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020432" y="6386576"/>
            <a:ext cx="74739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solidFill>
                  <a:srgbClr val="008000"/>
                </a:solidFill>
                <a:latin typeface="Arial"/>
                <a:cs typeface="Arial"/>
              </a:rPr>
              <a:t>16</a:t>
            </a:r>
            <a:r>
              <a:rPr dirty="0" baseline="24305" sz="2400" spc="-7" b="1">
                <a:solidFill>
                  <a:srgbClr val="008000"/>
                </a:solidFill>
                <a:latin typeface="Arial"/>
                <a:cs typeface="Arial"/>
              </a:rPr>
              <a:t>0</a:t>
            </a:r>
            <a:r>
              <a:rPr dirty="0" sz="2400" spc="-5" b="1">
                <a:solidFill>
                  <a:srgbClr val="008000"/>
                </a:solidFill>
                <a:latin typeface="Arial"/>
                <a:cs typeface="Arial"/>
              </a:rPr>
              <a:t>C</a:t>
            </a:r>
            <a:endParaRPr sz="24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431669" y="480771"/>
            <a:ext cx="748030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solidFill>
                  <a:srgbClr val="008000"/>
                </a:solidFill>
                <a:latin typeface="Arial"/>
                <a:cs typeface="Arial"/>
              </a:rPr>
              <a:t>18</a:t>
            </a:r>
            <a:r>
              <a:rPr dirty="0" baseline="24305" sz="2400" spc="-7" b="1">
                <a:solidFill>
                  <a:srgbClr val="008000"/>
                </a:solidFill>
                <a:latin typeface="Arial"/>
                <a:cs typeface="Arial"/>
              </a:rPr>
              <a:t>0</a:t>
            </a:r>
            <a:r>
              <a:rPr dirty="0" sz="2400" spc="-5" b="1">
                <a:solidFill>
                  <a:srgbClr val="008000"/>
                </a:solidFill>
                <a:latin typeface="Arial"/>
                <a:cs typeface="Arial"/>
              </a:rPr>
              <a:t>C</a:t>
            </a:r>
            <a:endParaRPr sz="24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8066785" y="6303975"/>
            <a:ext cx="74739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solidFill>
                  <a:srgbClr val="008000"/>
                </a:solidFill>
                <a:latin typeface="Arial"/>
                <a:cs typeface="Arial"/>
              </a:rPr>
              <a:t>18</a:t>
            </a:r>
            <a:r>
              <a:rPr dirty="0" baseline="24305" sz="2400" spc="-7" b="1">
                <a:solidFill>
                  <a:srgbClr val="008000"/>
                </a:solidFill>
                <a:latin typeface="Arial"/>
                <a:cs typeface="Arial"/>
              </a:rPr>
              <a:t>0</a:t>
            </a:r>
            <a:r>
              <a:rPr dirty="0" sz="2400" spc="-5" b="1">
                <a:solidFill>
                  <a:srgbClr val="008000"/>
                </a:solidFill>
                <a:latin typeface="Arial"/>
                <a:cs typeface="Arial"/>
              </a:rPr>
              <a:t>C</a:t>
            </a:r>
            <a:endParaRPr sz="24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306826" y="258826"/>
            <a:ext cx="74739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solidFill>
                  <a:srgbClr val="008000"/>
                </a:solidFill>
                <a:latin typeface="Arial"/>
                <a:cs typeface="Arial"/>
              </a:rPr>
              <a:t>20</a:t>
            </a:r>
            <a:r>
              <a:rPr dirty="0" baseline="24305" sz="2400" spc="-7" b="1">
                <a:solidFill>
                  <a:srgbClr val="008000"/>
                </a:solidFill>
                <a:latin typeface="Arial"/>
                <a:cs typeface="Arial"/>
              </a:rPr>
              <a:t>0</a:t>
            </a:r>
            <a:r>
              <a:rPr dirty="0" sz="2400" spc="-5" b="1">
                <a:solidFill>
                  <a:srgbClr val="008000"/>
                </a:solidFill>
                <a:latin typeface="Arial"/>
                <a:cs typeface="Arial"/>
              </a:rPr>
              <a:t>C</a:t>
            </a:r>
            <a:endParaRPr sz="24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8165338" y="5598972"/>
            <a:ext cx="74739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solidFill>
                  <a:srgbClr val="008000"/>
                </a:solidFill>
                <a:latin typeface="Arial"/>
                <a:cs typeface="Arial"/>
              </a:rPr>
              <a:t>20</a:t>
            </a:r>
            <a:r>
              <a:rPr dirty="0" baseline="24305" sz="2400" spc="-7" b="1">
                <a:solidFill>
                  <a:srgbClr val="008000"/>
                </a:solidFill>
                <a:latin typeface="Arial"/>
                <a:cs typeface="Arial"/>
              </a:rPr>
              <a:t>0</a:t>
            </a:r>
            <a:r>
              <a:rPr dirty="0" sz="2400" spc="-5" b="1">
                <a:solidFill>
                  <a:srgbClr val="008000"/>
                </a:solidFill>
                <a:latin typeface="Arial"/>
                <a:cs typeface="Arial"/>
              </a:rPr>
              <a:t>C</a:t>
            </a:r>
            <a:endParaRPr sz="24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543038" y="513968"/>
            <a:ext cx="13843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solidFill>
                  <a:srgbClr val="008000"/>
                </a:solidFill>
                <a:latin typeface="Arial"/>
                <a:cs typeface="Arial"/>
              </a:rPr>
              <a:t>0</a:t>
            </a:r>
            <a:endParaRPr sz="16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204709" y="502996"/>
            <a:ext cx="697230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solidFill>
                  <a:srgbClr val="008000"/>
                </a:solidFill>
                <a:latin typeface="Arial"/>
                <a:cs typeface="Arial"/>
              </a:rPr>
              <a:t>22</a:t>
            </a:r>
            <a:r>
              <a:rPr dirty="0" sz="2400" spc="130" b="1">
                <a:solidFill>
                  <a:srgbClr val="008000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008000"/>
                </a:solidFill>
                <a:latin typeface="Arial"/>
                <a:cs typeface="Arial"/>
              </a:rPr>
              <a:t>C</a:t>
            </a:r>
            <a:endParaRPr sz="24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8189086" y="4679137"/>
            <a:ext cx="748030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solidFill>
                  <a:srgbClr val="008000"/>
                </a:solidFill>
                <a:latin typeface="Arial"/>
                <a:cs typeface="Arial"/>
              </a:rPr>
              <a:t>22</a:t>
            </a:r>
            <a:r>
              <a:rPr dirty="0" baseline="24305" sz="2400" spc="-7" b="1">
                <a:solidFill>
                  <a:srgbClr val="008000"/>
                </a:solidFill>
                <a:latin typeface="Arial"/>
                <a:cs typeface="Arial"/>
              </a:rPr>
              <a:t>0</a:t>
            </a:r>
            <a:r>
              <a:rPr dirty="0" sz="2400" spc="-5" b="1">
                <a:solidFill>
                  <a:srgbClr val="008000"/>
                </a:solidFill>
                <a:latin typeface="Arial"/>
                <a:cs typeface="Arial"/>
              </a:rPr>
              <a:t>C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8665" y="1851151"/>
            <a:ext cx="8337550" cy="30384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38100" marR="48260">
              <a:lnSpc>
                <a:spcPct val="100000"/>
              </a:lnSpc>
              <a:spcBef>
                <a:spcPts val="105"/>
              </a:spcBef>
            </a:pPr>
            <a:r>
              <a:rPr dirty="0" sz="2600" b="1">
                <a:solidFill>
                  <a:srgbClr val="000099"/>
                </a:solidFill>
                <a:latin typeface="Arial"/>
                <a:cs typeface="Arial"/>
              </a:rPr>
              <a:t>Isı: </a:t>
            </a:r>
            <a:r>
              <a:rPr dirty="0" sz="2600">
                <a:solidFill>
                  <a:srgbClr val="000099"/>
                </a:solidFill>
                <a:latin typeface="Arial"/>
                <a:cs typeface="Arial"/>
              </a:rPr>
              <a:t>Bir cismin </a:t>
            </a:r>
            <a:r>
              <a:rPr dirty="0" sz="2600" spc="-5">
                <a:solidFill>
                  <a:srgbClr val="000099"/>
                </a:solidFill>
                <a:latin typeface="Arial"/>
                <a:cs typeface="Arial"/>
              </a:rPr>
              <a:t>kütlesi içerisinde </a:t>
            </a:r>
            <a:r>
              <a:rPr dirty="0" sz="2600">
                <a:solidFill>
                  <a:srgbClr val="000099"/>
                </a:solidFill>
                <a:latin typeface="Arial"/>
                <a:cs typeface="Arial"/>
              </a:rPr>
              <a:t>sahip </a:t>
            </a:r>
            <a:r>
              <a:rPr dirty="0" sz="2600" spc="-5">
                <a:solidFill>
                  <a:srgbClr val="000099"/>
                </a:solidFill>
                <a:latin typeface="Arial"/>
                <a:cs typeface="Arial"/>
              </a:rPr>
              <a:t>olduğu </a:t>
            </a:r>
            <a:r>
              <a:rPr dirty="0" sz="2600">
                <a:solidFill>
                  <a:srgbClr val="000099"/>
                </a:solidFill>
                <a:latin typeface="Arial"/>
                <a:cs typeface="Arial"/>
              </a:rPr>
              <a:t>enerji  </a:t>
            </a:r>
            <a:r>
              <a:rPr dirty="0" sz="2600" spc="-15">
                <a:solidFill>
                  <a:srgbClr val="000099"/>
                </a:solidFill>
                <a:latin typeface="Arial"/>
                <a:cs typeface="Arial"/>
              </a:rPr>
              <a:t>toplamıdır. </a:t>
            </a:r>
            <a:r>
              <a:rPr dirty="0" sz="2600" spc="-50">
                <a:solidFill>
                  <a:srgbClr val="000099"/>
                </a:solidFill>
                <a:latin typeface="Arial"/>
                <a:cs typeface="Arial"/>
              </a:rPr>
              <a:t>Yani </a:t>
            </a:r>
            <a:r>
              <a:rPr dirty="0" sz="2600">
                <a:solidFill>
                  <a:srgbClr val="000099"/>
                </a:solidFill>
                <a:latin typeface="Arial"/>
                <a:cs typeface="Arial"/>
              </a:rPr>
              <a:t>ısı mevcut potansiyel güç, </a:t>
            </a:r>
            <a:r>
              <a:rPr dirty="0" sz="2600" spc="-5" b="1">
                <a:solidFill>
                  <a:srgbClr val="000099"/>
                </a:solidFill>
                <a:latin typeface="Arial"/>
                <a:cs typeface="Arial"/>
              </a:rPr>
              <a:t>sıcaklık </a:t>
            </a:r>
            <a:r>
              <a:rPr dirty="0" sz="2600">
                <a:solidFill>
                  <a:srgbClr val="000099"/>
                </a:solidFill>
                <a:latin typeface="Arial"/>
                <a:cs typeface="Arial"/>
              </a:rPr>
              <a:t>ise  bu </a:t>
            </a:r>
            <a:r>
              <a:rPr dirty="0" sz="2600" spc="5">
                <a:solidFill>
                  <a:srgbClr val="000099"/>
                </a:solidFill>
                <a:latin typeface="Arial"/>
                <a:cs typeface="Arial"/>
              </a:rPr>
              <a:t>gücün </a:t>
            </a:r>
            <a:r>
              <a:rPr dirty="0" sz="2600">
                <a:solidFill>
                  <a:srgbClr val="000099"/>
                </a:solidFill>
                <a:latin typeface="Arial"/>
                <a:cs typeface="Arial"/>
              </a:rPr>
              <a:t>kinetik enerjisi olup</a:t>
            </a:r>
            <a:r>
              <a:rPr dirty="0" sz="2600" spc="-45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dirty="0" sz="2600" spc="-15">
                <a:solidFill>
                  <a:srgbClr val="000099"/>
                </a:solidFill>
                <a:latin typeface="Arial"/>
                <a:cs typeface="Arial"/>
              </a:rPr>
              <a:t>ölçülebilir.</a:t>
            </a:r>
            <a:endParaRPr sz="2600">
              <a:latin typeface="Arial"/>
              <a:cs typeface="Arial"/>
            </a:endParaRPr>
          </a:p>
          <a:p>
            <a:pPr algn="just" marL="38100">
              <a:lnSpc>
                <a:spcPct val="100000"/>
              </a:lnSpc>
              <a:spcBef>
                <a:spcPts val="625"/>
              </a:spcBef>
            </a:pPr>
            <a:r>
              <a:rPr dirty="0" sz="2600" b="1">
                <a:solidFill>
                  <a:srgbClr val="000099"/>
                </a:solidFill>
                <a:latin typeface="Arial"/>
                <a:cs typeface="Arial"/>
              </a:rPr>
              <a:t>Isı birimi →</a:t>
            </a:r>
            <a:r>
              <a:rPr dirty="0" sz="2600" spc="-5" b="1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000099"/>
                </a:solidFill>
                <a:latin typeface="Arial"/>
                <a:cs typeface="Arial"/>
              </a:rPr>
              <a:t>kalori</a:t>
            </a:r>
            <a:endParaRPr sz="2600">
              <a:latin typeface="Arial"/>
              <a:cs typeface="Arial"/>
            </a:endParaRPr>
          </a:p>
          <a:p>
            <a:pPr algn="just" marL="38100" marR="30480">
              <a:lnSpc>
                <a:spcPct val="100000"/>
              </a:lnSpc>
              <a:spcBef>
                <a:spcPts val="625"/>
              </a:spcBef>
            </a:pPr>
            <a:r>
              <a:rPr dirty="0" sz="2600" b="1">
                <a:solidFill>
                  <a:srgbClr val="000099"/>
                </a:solidFill>
                <a:latin typeface="Arial"/>
                <a:cs typeface="Arial"/>
              </a:rPr>
              <a:t>1 Kalori = 1 gram </a:t>
            </a:r>
            <a:r>
              <a:rPr dirty="0" sz="2600" spc="-5" b="1">
                <a:solidFill>
                  <a:srgbClr val="000099"/>
                </a:solidFill>
                <a:latin typeface="Arial"/>
                <a:cs typeface="Arial"/>
              </a:rPr>
              <a:t>suyun sıcaklığını </a:t>
            </a:r>
            <a:r>
              <a:rPr dirty="0" sz="2600" b="1">
                <a:solidFill>
                  <a:srgbClr val="000099"/>
                </a:solidFill>
                <a:latin typeface="Arial"/>
                <a:cs typeface="Arial"/>
              </a:rPr>
              <a:t>+4 </a:t>
            </a:r>
            <a:r>
              <a:rPr dirty="0" baseline="26143" sz="2550" spc="7" b="1">
                <a:solidFill>
                  <a:srgbClr val="000099"/>
                </a:solidFill>
                <a:latin typeface="Arial"/>
                <a:cs typeface="Arial"/>
              </a:rPr>
              <a:t>o</a:t>
            </a:r>
            <a:r>
              <a:rPr dirty="0" sz="2600" spc="5" b="1">
                <a:solidFill>
                  <a:srgbClr val="000099"/>
                </a:solidFill>
                <a:latin typeface="Arial"/>
                <a:cs typeface="Arial"/>
              </a:rPr>
              <a:t>C’ </a:t>
            </a:r>
            <a:r>
              <a:rPr dirty="0" sz="2600" b="1">
                <a:solidFill>
                  <a:srgbClr val="000099"/>
                </a:solidFill>
                <a:latin typeface="Arial"/>
                <a:cs typeface="Arial"/>
              </a:rPr>
              <a:t>den </a:t>
            </a:r>
            <a:r>
              <a:rPr dirty="0" sz="2600" spc="-5" b="1">
                <a:solidFill>
                  <a:srgbClr val="000099"/>
                </a:solidFill>
                <a:latin typeface="Arial"/>
                <a:cs typeface="Arial"/>
              </a:rPr>
              <a:t>+5 </a:t>
            </a:r>
            <a:r>
              <a:rPr dirty="0" baseline="26143" sz="2550" spc="7" b="1">
                <a:solidFill>
                  <a:srgbClr val="000099"/>
                </a:solidFill>
                <a:latin typeface="Arial"/>
                <a:cs typeface="Arial"/>
              </a:rPr>
              <a:t>o</a:t>
            </a:r>
            <a:r>
              <a:rPr dirty="0" sz="2600" spc="5" b="1">
                <a:solidFill>
                  <a:srgbClr val="000099"/>
                </a:solidFill>
                <a:latin typeface="Arial"/>
                <a:cs typeface="Arial"/>
              </a:rPr>
              <a:t>C’  </a:t>
            </a:r>
            <a:r>
              <a:rPr dirty="0" sz="2600" spc="-10" b="1">
                <a:solidFill>
                  <a:srgbClr val="000099"/>
                </a:solidFill>
                <a:latin typeface="Arial"/>
                <a:cs typeface="Arial"/>
              </a:rPr>
              <a:t>ye </a:t>
            </a:r>
            <a:r>
              <a:rPr dirty="0" sz="2600" b="1">
                <a:solidFill>
                  <a:srgbClr val="000099"/>
                </a:solidFill>
                <a:latin typeface="Arial"/>
                <a:cs typeface="Arial"/>
              </a:rPr>
              <a:t>çıkarmak için gerekli</a:t>
            </a:r>
            <a:r>
              <a:rPr dirty="0" sz="2600" spc="20" b="1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dirty="0" sz="2600" spc="-15" b="1">
                <a:solidFill>
                  <a:srgbClr val="000099"/>
                </a:solidFill>
                <a:latin typeface="Arial"/>
                <a:cs typeface="Arial"/>
              </a:rPr>
              <a:t>enerjidir.</a:t>
            </a:r>
            <a:endParaRPr sz="2600">
              <a:latin typeface="Arial"/>
              <a:cs typeface="Arial"/>
            </a:endParaRPr>
          </a:p>
          <a:p>
            <a:pPr algn="just" marL="38100">
              <a:lnSpc>
                <a:spcPct val="100000"/>
              </a:lnSpc>
              <a:spcBef>
                <a:spcPts val="625"/>
              </a:spcBef>
            </a:pPr>
            <a:r>
              <a:rPr dirty="0" sz="2600" b="1">
                <a:solidFill>
                  <a:srgbClr val="000099"/>
                </a:solidFill>
                <a:latin typeface="Arial"/>
                <a:cs typeface="Arial"/>
              </a:rPr>
              <a:t>Sıcaklık birimi ise</a:t>
            </a:r>
            <a:r>
              <a:rPr dirty="0" sz="2600" spc="20" b="1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dirty="0" baseline="26143" sz="2550" spc="-37" b="1">
                <a:solidFill>
                  <a:srgbClr val="000099"/>
                </a:solidFill>
                <a:latin typeface="Arial"/>
                <a:cs typeface="Arial"/>
              </a:rPr>
              <a:t>o</a:t>
            </a:r>
            <a:r>
              <a:rPr dirty="0" sz="2600" spc="-25" b="1">
                <a:solidFill>
                  <a:srgbClr val="000099"/>
                </a:solidFill>
                <a:latin typeface="Arial"/>
                <a:cs typeface="Arial"/>
              </a:rPr>
              <a:t>C’dir.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58367" y="21082"/>
            <a:ext cx="7428230" cy="51371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 spc="-5" b="1">
                <a:solidFill>
                  <a:srgbClr val="000099"/>
                </a:solidFill>
                <a:latin typeface="Arial"/>
                <a:cs typeface="Arial"/>
              </a:rPr>
              <a:t>Sıcaklık Değişimi ve </a:t>
            </a:r>
            <a:r>
              <a:rPr dirty="0" sz="3200" b="1">
                <a:solidFill>
                  <a:srgbClr val="000099"/>
                </a:solidFill>
                <a:latin typeface="Arial"/>
                <a:cs typeface="Arial"/>
              </a:rPr>
              <a:t>Isınma (ısı</a:t>
            </a:r>
            <a:r>
              <a:rPr dirty="0" sz="3200" spc="-105" b="1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dirty="0" sz="3200" b="1">
                <a:solidFill>
                  <a:srgbClr val="000099"/>
                </a:solidFill>
                <a:latin typeface="Arial"/>
                <a:cs typeface="Arial"/>
              </a:rPr>
              <a:t>iletimi)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48969" y="498729"/>
            <a:ext cx="8161655" cy="6057265"/>
          </a:xfrm>
          <a:prstGeom prst="rect">
            <a:avLst/>
          </a:prstGeom>
        </p:spPr>
        <p:txBody>
          <a:bodyPr wrap="square" lIns="0" tIns="85725" rIns="0" bIns="0" rtlCol="0" vert="horz">
            <a:spAutoFit/>
          </a:bodyPr>
          <a:lstStyle/>
          <a:p>
            <a:pPr marL="252095" indent="-183515">
              <a:lnSpc>
                <a:spcPct val="100000"/>
              </a:lnSpc>
              <a:spcBef>
                <a:spcPts val="675"/>
              </a:spcBef>
              <a:buFont typeface="Times New Roman"/>
              <a:buChar char="•"/>
              <a:tabLst>
                <a:tab pos="252729" algn="l"/>
              </a:tabLst>
            </a:pPr>
            <a:r>
              <a:rPr dirty="0" sz="2400" spc="-5" b="1">
                <a:solidFill>
                  <a:srgbClr val="000099"/>
                </a:solidFill>
                <a:latin typeface="Times New Roman"/>
                <a:cs typeface="Times New Roman"/>
              </a:rPr>
              <a:t>Kondüksiyon</a:t>
            </a:r>
            <a:r>
              <a:rPr dirty="0" sz="2400" spc="-5">
                <a:solidFill>
                  <a:srgbClr val="000099"/>
                </a:solidFill>
                <a:latin typeface="Times New Roman"/>
                <a:cs typeface="Times New Roman"/>
              </a:rPr>
              <a:t>:</a:t>
            </a:r>
            <a:r>
              <a:rPr dirty="0" sz="2400" spc="-15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000099"/>
                </a:solidFill>
                <a:latin typeface="Times New Roman"/>
                <a:cs typeface="Times New Roman"/>
              </a:rPr>
              <a:t>temasla,</a:t>
            </a:r>
            <a:endParaRPr sz="2400">
              <a:latin typeface="Times New Roman"/>
              <a:cs typeface="Times New Roman"/>
            </a:endParaRPr>
          </a:p>
          <a:p>
            <a:pPr marL="252095" indent="-183515">
              <a:lnSpc>
                <a:spcPct val="100000"/>
              </a:lnSpc>
              <a:spcBef>
                <a:spcPts val="575"/>
              </a:spcBef>
              <a:buFont typeface="Times New Roman"/>
              <a:buChar char="•"/>
              <a:tabLst>
                <a:tab pos="252729" algn="l"/>
              </a:tabLst>
            </a:pPr>
            <a:r>
              <a:rPr dirty="0" sz="2400" b="1">
                <a:solidFill>
                  <a:srgbClr val="000099"/>
                </a:solidFill>
                <a:latin typeface="Times New Roman"/>
                <a:cs typeface="Times New Roman"/>
              </a:rPr>
              <a:t>Konveksiyon</a:t>
            </a:r>
            <a:r>
              <a:rPr dirty="0" sz="2400">
                <a:solidFill>
                  <a:srgbClr val="000099"/>
                </a:solidFill>
                <a:latin typeface="Times New Roman"/>
                <a:cs typeface="Times New Roman"/>
              </a:rPr>
              <a:t>: kütle</a:t>
            </a:r>
            <a:r>
              <a:rPr dirty="0" sz="2400" spc="-5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000099"/>
                </a:solidFill>
                <a:latin typeface="Times New Roman"/>
                <a:cs typeface="Times New Roman"/>
              </a:rPr>
              <a:t>hareketiyle</a:t>
            </a:r>
            <a:endParaRPr sz="2400">
              <a:latin typeface="Times New Roman"/>
              <a:cs typeface="Times New Roman"/>
            </a:endParaRPr>
          </a:p>
          <a:p>
            <a:pPr marL="252095" indent="-183515">
              <a:lnSpc>
                <a:spcPct val="100000"/>
              </a:lnSpc>
              <a:spcBef>
                <a:spcPts val="575"/>
              </a:spcBef>
              <a:buFont typeface="Times New Roman"/>
              <a:buChar char="•"/>
              <a:tabLst>
                <a:tab pos="252729" algn="l"/>
              </a:tabLst>
            </a:pPr>
            <a:r>
              <a:rPr dirty="0" sz="2400" spc="-5" b="1">
                <a:solidFill>
                  <a:srgbClr val="000099"/>
                </a:solidFill>
                <a:latin typeface="Times New Roman"/>
                <a:cs typeface="Times New Roman"/>
              </a:rPr>
              <a:t>Radyasyon</a:t>
            </a:r>
            <a:r>
              <a:rPr dirty="0" sz="2400" spc="-5">
                <a:solidFill>
                  <a:srgbClr val="000099"/>
                </a:solidFill>
                <a:latin typeface="Times New Roman"/>
                <a:cs typeface="Times New Roman"/>
              </a:rPr>
              <a:t>: ışıma </a:t>
            </a:r>
            <a:r>
              <a:rPr dirty="0" sz="2400">
                <a:solidFill>
                  <a:srgbClr val="000099"/>
                </a:solidFill>
                <a:latin typeface="Times New Roman"/>
                <a:cs typeface="Times New Roman"/>
              </a:rPr>
              <a:t>ile</a:t>
            </a:r>
            <a:r>
              <a:rPr dirty="0" sz="2400" spc="-25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2400" spc="-15">
                <a:solidFill>
                  <a:srgbClr val="000099"/>
                </a:solidFill>
                <a:latin typeface="Times New Roman"/>
                <a:cs typeface="Times New Roman"/>
              </a:rPr>
              <a:t>olmaktadır.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800">
              <a:latin typeface="Times New Roman"/>
              <a:cs typeface="Times New Roman"/>
            </a:endParaRPr>
          </a:p>
          <a:p>
            <a:pPr marL="69215">
              <a:lnSpc>
                <a:spcPct val="100000"/>
              </a:lnSpc>
            </a:pPr>
            <a:r>
              <a:rPr dirty="0" sz="2400" b="1">
                <a:solidFill>
                  <a:srgbClr val="000099"/>
                </a:solidFill>
                <a:latin typeface="Arial"/>
                <a:cs typeface="Arial"/>
              </a:rPr>
              <a:t>Sıcaklığın </a:t>
            </a:r>
            <a:r>
              <a:rPr dirty="0" sz="2400" spc="-35" b="1">
                <a:solidFill>
                  <a:srgbClr val="000099"/>
                </a:solidFill>
                <a:latin typeface="Arial"/>
                <a:cs typeface="Arial"/>
              </a:rPr>
              <a:t>Yatay</a:t>
            </a:r>
            <a:r>
              <a:rPr dirty="0" sz="2400" spc="-70" b="1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solidFill>
                  <a:srgbClr val="000099"/>
                </a:solidFill>
                <a:latin typeface="Arial"/>
                <a:cs typeface="Arial"/>
              </a:rPr>
              <a:t>Dağılımı</a:t>
            </a:r>
            <a:endParaRPr sz="2400">
              <a:latin typeface="Arial"/>
              <a:cs typeface="Arial"/>
            </a:endParaRPr>
          </a:p>
          <a:p>
            <a:pPr marL="69215">
              <a:lnSpc>
                <a:spcPct val="100000"/>
              </a:lnSpc>
              <a:spcBef>
                <a:spcPts val="575"/>
              </a:spcBef>
            </a:pPr>
            <a:r>
              <a:rPr dirty="0" sz="2400">
                <a:solidFill>
                  <a:srgbClr val="000099"/>
                </a:solidFill>
                <a:latin typeface="Arial"/>
                <a:cs typeface="Arial"/>
              </a:rPr>
              <a:t>İzoterm (eş </a:t>
            </a:r>
            <a:r>
              <a:rPr dirty="0" sz="2400" spc="-10">
                <a:solidFill>
                  <a:srgbClr val="000099"/>
                </a:solidFill>
                <a:latin typeface="Arial"/>
                <a:cs typeface="Arial"/>
              </a:rPr>
              <a:t>sıcaklık) </a:t>
            </a:r>
            <a:r>
              <a:rPr dirty="0" sz="2400" spc="-5">
                <a:solidFill>
                  <a:srgbClr val="000099"/>
                </a:solidFill>
                <a:latin typeface="Arial"/>
                <a:cs typeface="Arial"/>
              </a:rPr>
              <a:t>eğrileri ile daha sonra</a:t>
            </a:r>
            <a:r>
              <a:rPr dirty="0" sz="2400" spc="10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dirty="0" sz="2400" spc="-15">
                <a:solidFill>
                  <a:srgbClr val="000099"/>
                </a:solidFill>
                <a:latin typeface="Arial"/>
                <a:cs typeface="Arial"/>
              </a:rPr>
              <a:t>anlatılacaktır.</a:t>
            </a:r>
            <a:endParaRPr sz="2400">
              <a:latin typeface="Arial"/>
              <a:cs typeface="Arial"/>
            </a:endParaRPr>
          </a:p>
          <a:p>
            <a:pPr marL="88900">
              <a:lnSpc>
                <a:spcPct val="100000"/>
              </a:lnSpc>
              <a:spcBef>
                <a:spcPts val="1010"/>
              </a:spcBef>
            </a:pPr>
            <a:r>
              <a:rPr dirty="0" sz="2400" b="1">
                <a:solidFill>
                  <a:srgbClr val="000099"/>
                </a:solidFill>
                <a:latin typeface="Arial"/>
                <a:cs typeface="Arial"/>
              </a:rPr>
              <a:t>Sıcaklığın </a:t>
            </a:r>
            <a:r>
              <a:rPr dirty="0" sz="2400" spc="-5" b="1">
                <a:solidFill>
                  <a:srgbClr val="000099"/>
                </a:solidFill>
                <a:latin typeface="Arial"/>
                <a:cs typeface="Arial"/>
              </a:rPr>
              <a:t>Düşey</a:t>
            </a:r>
            <a:r>
              <a:rPr dirty="0" sz="2400" spc="-20" b="1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solidFill>
                  <a:srgbClr val="000099"/>
                </a:solidFill>
                <a:latin typeface="Arial"/>
                <a:cs typeface="Arial"/>
              </a:rPr>
              <a:t>Değişimi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sz="2400" spc="-5">
                <a:solidFill>
                  <a:srgbClr val="000099"/>
                </a:solidFill>
                <a:latin typeface="Arial"/>
                <a:cs typeface="Arial"/>
              </a:rPr>
              <a:t>Atmosferde </a:t>
            </a:r>
            <a:r>
              <a:rPr dirty="0" sz="2400">
                <a:solidFill>
                  <a:srgbClr val="000099"/>
                </a:solidFill>
                <a:latin typeface="Arial"/>
                <a:cs typeface="Arial"/>
              </a:rPr>
              <a:t>yukarı </a:t>
            </a:r>
            <a:r>
              <a:rPr dirty="0" sz="2400" spc="-10">
                <a:solidFill>
                  <a:srgbClr val="000099"/>
                </a:solidFill>
                <a:latin typeface="Arial"/>
                <a:cs typeface="Arial"/>
              </a:rPr>
              <a:t>çıkıldıkça sıcaklık </a:t>
            </a:r>
            <a:r>
              <a:rPr dirty="0" sz="2400" spc="-30">
                <a:solidFill>
                  <a:srgbClr val="000099"/>
                </a:solidFill>
                <a:latin typeface="Arial"/>
                <a:cs typeface="Arial"/>
              </a:rPr>
              <a:t>düşer. </a:t>
            </a:r>
            <a:r>
              <a:rPr dirty="0" sz="2400" spc="-5">
                <a:solidFill>
                  <a:srgbClr val="000099"/>
                </a:solidFill>
                <a:latin typeface="Arial"/>
                <a:cs typeface="Arial"/>
              </a:rPr>
              <a:t>Bu</a:t>
            </a:r>
            <a:r>
              <a:rPr dirty="0" sz="2400" spc="135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000099"/>
                </a:solidFill>
                <a:latin typeface="Arial"/>
                <a:cs typeface="Arial"/>
              </a:rPr>
              <a:t>duruma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2400" spc="-5" b="1">
                <a:solidFill>
                  <a:srgbClr val="000099"/>
                </a:solidFill>
                <a:latin typeface="Arial"/>
                <a:cs typeface="Arial"/>
              </a:rPr>
              <a:t>Gradiyent sıcaklık azalması</a:t>
            </a:r>
            <a:r>
              <a:rPr dirty="0" sz="2400" spc="5" b="1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dirty="0" sz="2400" spc="-25">
                <a:solidFill>
                  <a:srgbClr val="000099"/>
                </a:solidFill>
                <a:latin typeface="Arial"/>
                <a:cs typeface="Arial"/>
              </a:rPr>
              <a:t>denir.</a:t>
            </a:r>
            <a:endParaRPr sz="2400">
              <a:latin typeface="Arial"/>
              <a:cs typeface="Arial"/>
            </a:endParaRPr>
          </a:p>
          <a:p>
            <a:pPr marL="12700" marR="896619">
              <a:lnSpc>
                <a:spcPct val="100000"/>
              </a:lnSpc>
              <a:spcBef>
                <a:spcPts val="575"/>
              </a:spcBef>
              <a:buFont typeface="Arial"/>
              <a:buChar char="-"/>
              <a:tabLst>
                <a:tab pos="198755" algn="l"/>
              </a:tabLst>
            </a:pPr>
            <a:r>
              <a:rPr dirty="0" sz="2400" spc="-10" b="1">
                <a:solidFill>
                  <a:srgbClr val="000099"/>
                </a:solidFill>
                <a:latin typeface="Arial"/>
                <a:cs typeface="Arial"/>
              </a:rPr>
              <a:t>Adiyabatik </a:t>
            </a:r>
            <a:r>
              <a:rPr dirty="0" sz="2400" spc="-5" b="1">
                <a:solidFill>
                  <a:srgbClr val="000099"/>
                </a:solidFill>
                <a:latin typeface="Arial"/>
                <a:cs typeface="Arial"/>
              </a:rPr>
              <a:t>sıcaklık </a:t>
            </a:r>
            <a:r>
              <a:rPr dirty="0" sz="2400" b="1">
                <a:solidFill>
                  <a:srgbClr val="000099"/>
                </a:solidFill>
                <a:latin typeface="Arial"/>
                <a:cs typeface="Arial"/>
              </a:rPr>
              <a:t>değişimi: </a:t>
            </a:r>
            <a:r>
              <a:rPr dirty="0" sz="2400" spc="-5">
                <a:solidFill>
                  <a:srgbClr val="000099"/>
                </a:solidFill>
                <a:latin typeface="Arial"/>
                <a:cs typeface="Arial"/>
              </a:rPr>
              <a:t>Yükselmeyle </a:t>
            </a:r>
            <a:r>
              <a:rPr dirty="0" sz="2400" spc="-10">
                <a:solidFill>
                  <a:srgbClr val="000099"/>
                </a:solidFill>
                <a:latin typeface="Arial"/>
                <a:cs typeface="Arial"/>
              </a:rPr>
              <a:t>sıcaklık  </a:t>
            </a:r>
            <a:r>
              <a:rPr dirty="0" sz="2400" spc="-15">
                <a:solidFill>
                  <a:srgbClr val="000099"/>
                </a:solidFill>
                <a:latin typeface="Arial"/>
                <a:cs typeface="Arial"/>
              </a:rPr>
              <a:t>değişimidir.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dirty="0" sz="2400" spc="-5">
                <a:solidFill>
                  <a:srgbClr val="000099"/>
                </a:solidFill>
                <a:latin typeface="Arial"/>
                <a:cs typeface="Arial"/>
              </a:rPr>
              <a:t>Yükselen hava </a:t>
            </a:r>
            <a:r>
              <a:rPr dirty="0" sz="2400" spc="-10">
                <a:solidFill>
                  <a:srgbClr val="000099"/>
                </a:solidFill>
                <a:latin typeface="Arial"/>
                <a:cs typeface="Arial"/>
              </a:rPr>
              <a:t>genleşir </a:t>
            </a:r>
            <a:r>
              <a:rPr dirty="0" sz="2400">
                <a:solidFill>
                  <a:srgbClr val="000099"/>
                </a:solidFill>
                <a:latin typeface="Arial"/>
                <a:cs typeface="Arial"/>
              </a:rPr>
              <a:t>ve</a:t>
            </a:r>
            <a:r>
              <a:rPr dirty="0" sz="2400" spc="65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dirty="0" sz="2400" spc="-25">
                <a:solidFill>
                  <a:srgbClr val="000099"/>
                </a:solidFill>
                <a:latin typeface="Arial"/>
                <a:cs typeface="Arial"/>
              </a:rPr>
              <a:t>soğur.</a:t>
            </a:r>
            <a:endParaRPr sz="24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580"/>
              </a:spcBef>
              <a:buFont typeface="Arial"/>
              <a:buChar char="-"/>
              <a:tabLst>
                <a:tab pos="198755" algn="l"/>
              </a:tabLst>
            </a:pPr>
            <a:r>
              <a:rPr dirty="0" sz="2400" spc="-5" b="1">
                <a:solidFill>
                  <a:srgbClr val="000099"/>
                </a:solidFill>
                <a:latin typeface="Arial"/>
                <a:cs typeface="Arial"/>
              </a:rPr>
              <a:t>İnversiyonlar: </a:t>
            </a:r>
            <a:r>
              <a:rPr dirty="0" sz="2400" spc="-5">
                <a:solidFill>
                  <a:srgbClr val="000099"/>
                </a:solidFill>
                <a:latin typeface="Arial"/>
                <a:cs typeface="Arial"/>
              </a:rPr>
              <a:t>Yükseldikçe </a:t>
            </a:r>
            <a:r>
              <a:rPr dirty="0" sz="2400" spc="-10">
                <a:solidFill>
                  <a:srgbClr val="000099"/>
                </a:solidFill>
                <a:latin typeface="Arial"/>
                <a:cs typeface="Arial"/>
              </a:rPr>
              <a:t>sıcaklığın </a:t>
            </a:r>
            <a:r>
              <a:rPr dirty="0" sz="2400" spc="-5">
                <a:solidFill>
                  <a:srgbClr val="000099"/>
                </a:solidFill>
                <a:latin typeface="Arial"/>
                <a:cs typeface="Arial"/>
              </a:rPr>
              <a:t>artması </a:t>
            </a:r>
            <a:r>
              <a:rPr dirty="0" sz="2400" spc="-10">
                <a:solidFill>
                  <a:srgbClr val="000099"/>
                </a:solidFill>
                <a:latin typeface="Arial"/>
                <a:cs typeface="Arial"/>
              </a:rPr>
              <a:t>anlamına  </a:t>
            </a:r>
            <a:r>
              <a:rPr dirty="0" sz="2400" spc="-30">
                <a:solidFill>
                  <a:srgbClr val="000099"/>
                </a:solidFill>
                <a:latin typeface="Arial"/>
                <a:cs typeface="Arial"/>
              </a:rPr>
              <a:t>gelir. </a:t>
            </a:r>
            <a:r>
              <a:rPr dirty="0" sz="2400" spc="-25">
                <a:solidFill>
                  <a:srgbClr val="000099"/>
                </a:solidFill>
                <a:latin typeface="Arial"/>
                <a:cs typeface="Arial"/>
              </a:rPr>
              <a:t>Yeryüzünden </a:t>
            </a:r>
            <a:r>
              <a:rPr dirty="0" sz="2400" spc="-5">
                <a:solidFill>
                  <a:srgbClr val="000099"/>
                </a:solidFill>
                <a:latin typeface="Arial"/>
                <a:cs typeface="Arial"/>
              </a:rPr>
              <a:t>itibaren olursa </a:t>
            </a:r>
            <a:r>
              <a:rPr dirty="0" sz="2400" b="1">
                <a:solidFill>
                  <a:srgbClr val="000099"/>
                </a:solidFill>
                <a:latin typeface="Arial"/>
                <a:cs typeface="Arial"/>
              </a:rPr>
              <a:t>toprak </a:t>
            </a:r>
            <a:r>
              <a:rPr dirty="0" sz="2400" spc="-5" b="1">
                <a:solidFill>
                  <a:srgbClr val="000099"/>
                </a:solidFill>
                <a:latin typeface="Arial"/>
                <a:cs typeface="Arial"/>
              </a:rPr>
              <a:t>inversiyonu</a:t>
            </a:r>
            <a:r>
              <a:rPr dirty="0" sz="2400" spc="60" b="1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dirty="0" sz="2400" spc="-25">
                <a:solidFill>
                  <a:srgbClr val="000099"/>
                </a:solidFill>
                <a:latin typeface="Arial"/>
                <a:cs typeface="Arial"/>
              </a:rPr>
              <a:t>denir.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25400"/>
            <a:ext cx="8989060" cy="47637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2100" spc="-5" b="1">
                <a:solidFill>
                  <a:srgbClr val="000099"/>
                </a:solidFill>
                <a:latin typeface="Arial"/>
                <a:cs typeface="Arial"/>
              </a:rPr>
              <a:t>Kondüksiyon</a:t>
            </a:r>
            <a:r>
              <a:rPr dirty="0" sz="2100" spc="-5">
                <a:solidFill>
                  <a:srgbClr val="000099"/>
                </a:solidFill>
                <a:latin typeface="Arial"/>
                <a:cs typeface="Arial"/>
              </a:rPr>
              <a:t>: (temasla): </a:t>
            </a:r>
            <a:r>
              <a:rPr dirty="0" sz="2100">
                <a:solidFill>
                  <a:srgbClr val="000099"/>
                </a:solidFill>
                <a:latin typeface="Arial"/>
                <a:cs typeface="Arial"/>
              </a:rPr>
              <a:t>İki </a:t>
            </a:r>
            <a:r>
              <a:rPr dirty="0" sz="2100" spc="-5">
                <a:solidFill>
                  <a:srgbClr val="000099"/>
                </a:solidFill>
                <a:latin typeface="Arial"/>
                <a:cs typeface="Arial"/>
              </a:rPr>
              <a:t>kütlenin birbirine teması sonucu meydana  gelen ısı </a:t>
            </a:r>
            <a:r>
              <a:rPr dirty="0" sz="2100" spc="-15">
                <a:solidFill>
                  <a:srgbClr val="000099"/>
                </a:solidFill>
                <a:latin typeface="Arial"/>
                <a:cs typeface="Arial"/>
              </a:rPr>
              <a:t>transferidir. </a:t>
            </a:r>
            <a:r>
              <a:rPr dirty="0" sz="2100" spc="-5">
                <a:solidFill>
                  <a:srgbClr val="000099"/>
                </a:solidFill>
                <a:latin typeface="Arial"/>
                <a:cs typeface="Arial"/>
              </a:rPr>
              <a:t>Birbiri ile temas </a:t>
            </a:r>
            <a:r>
              <a:rPr dirty="0" sz="2100" spc="-10">
                <a:solidFill>
                  <a:srgbClr val="000099"/>
                </a:solidFill>
                <a:latin typeface="Arial"/>
                <a:cs typeface="Arial"/>
              </a:rPr>
              <a:t>eden </a:t>
            </a:r>
            <a:r>
              <a:rPr dirty="0" sz="2100">
                <a:solidFill>
                  <a:srgbClr val="000099"/>
                </a:solidFill>
                <a:latin typeface="Arial"/>
                <a:cs typeface="Arial"/>
              </a:rPr>
              <a:t>iki </a:t>
            </a:r>
            <a:r>
              <a:rPr dirty="0" sz="2100" spc="-5">
                <a:solidFill>
                  <a:srgbClr val="000099"/>
                </a:solidFill>
                <a:latin typeface="Arial"/>
                <a:cs typeface="Arial"/>
              </a:rPr>
              <a:t>cisim </a:t>
            </a:r>
            <a:r>
              <a:rPr dirty="0" sz="2100" spc="-10">
                <a:solidFill>
                  <a:srgbClr val="000099"/>
                </a:solidFill>
                <a:latin typeface="Arial"/>
                <a:cs typeface="Arial"/>
              </a:rPr>
              <a:t>arasında </a:t>
            </a:r>
            <a:r>
              <a:rPr dirty="0" sz="2100" spc="-5">
                <a:solidFill>
                  <a:srgbClr val="000099"/>
                </a:solidFill>
                <a:latin typeface="Arial"/>
                <a:cs typeface="Arial"/>
              </a:rPr>
              <a:t>sıcaklık  dengeleninceye, yani sıcaklık </a:t>
            </a:r>
            <a:r>
              <a:rPr dirty="0" sz="2100">
                <a:solidFill>
                  <a:srgbClr val="000099"/>
                </a:solidFill>
                <a:latin typeface="Arial"/>
                <a:cs typeface="Arial"/>
              </a:rPr>
              <a:t>farkı </a:t>
            </a:r>
            <a:r>
              <a:rPr dirty="0" sz="2100" spc="-5">
                <a:solidFill>
                  <a:srgbClr val="000099"/>
                </a:solidFill>
                <a:latin typeface="Arial"/>
                <a:cs typeface="Arial"/>
              </a:rPr>
              <a:t>kalmayıncaya </a:t>
            </a:r>
            <a:r>
              <a:rPr dirty="0" sz="2100">
                <a:solidFill>
                  <a:srgbClr val="000099"/>
                </a:solidFill>
                <a:latin typeface="Arial"/>
                <a:cs typeface="Arial"/>
              </a:rPr>
              <a:t>kadar </a:t>
            </a:r>
            <a:r>
              <a:rPr dirty="0" sz="2100" spc="-5">
                <a:solidFill>
                  <a:srgbClr val="000099"/>
                </a:solidFill>
                <a:latin typeface="Arial"/>
                <a:cs typeface="Arial"/>
              </a:rPr>
              <a:t>sıcak cisimden  </a:t>
            </a:r>
            <a:r>
              <a:rPr dirty="0" sz="2100">
                <a:solidFill>
                  <a:srgbClr val="000099"/>
                </a:solidFill>
                <a:latin typeface="Arial"/>
                <a:cs typeface="Arial"/>
              </a:rPr>
              <a:t>soğuk cisme </a:t>
            </a:r>
            <a:r>
              <a:rPr dirty="0" sz="2100" spc="-5">
                <a:solidFill>
                  <a:srgbClr val="000099"/>
                </a:solidFill>
                <a:latin typeface="Arial"/>
                <a:cs typeface="Arial"/>
              </a:rPr>
              <a:t>doğru </a:t>
            </a:r>
            <a:r>
              <a:rPr dirty="0" sz="2100" spc="-10">
                <a:solidFill>
                  <a:srgbClr val="000099"/>
                </a:solidFill>
                <a:latin typeface="Arial"/>
                <a:cs typeface="Arial"/>
              </a:rPr>
              <a:t>ısı akışı </a:t>
            </a:r>
            <a:r>
              <a:rPr dirty="0" sz="2100" spc="-5">
                <a:solidFill>
                  <a:srgbClr val="000099"/>
                </a:solidFill>
                <a:latin typeface="Arial"/>
                <a:cs typeface="Arial"/>
              </a:rPr>
              <a:t>meydana </a:t>
            </a:r>
            <a:r>
              <a:rPr dirty="0" sz="2100" spc="-25">
                <a:solidFill>
                  <a:srgbClr val="000099"/>
                </a:solidFill>
                <a:latin typeface="Arial"/>
                <a:cs typeface="Arial"/>
              </a:rPr>
              <a:t>gelir.</a:t>
            </a:r>
            <a:r>
              <a:rPr dirty="0" sz="2100" spc="4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dirty="0" sz="2100" spc="-5">
                <a:solidFill>
                  <a:srgbClr val="000099"/>
                </a:solidFill>
                <a:latin typeface="Arial"/>
                <a:cs typeface="Arial"/>
              </a:rPr>
              <a:t>Örnek?</a:t>
            </a:r>
            <a:endParaRPr sz="2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050">
              <a:latin typeface="Arial"/>
              <a:cs typeface="Arial"/>
            </a:endParaRPr>
          </a:p>
          <a:p>
            <a:pPr algn="just" marL="12700" marR="5715">
              <a:lnSpc>
                <a:spcPct val="100000"/>
              </a:lnSpc>
            </a:pPr>
            <a:r>
              <a:rPr dirty="0" sz="2100" spc="-5" b="1">
                <a:solidFill>
                  <a:srgbClr val="000099"/>
                </a:solidFill>
                <a:latin typeface="Arial"/>
                <a:cs typeface="Arial"/>
              </a:rPr>
              <a:t>Konveksiyon</a:t>
            </a:r>
            <a:r>
              <a:rPr dirty="0" sz="2100" spc="-5">
                <a:solidFill>
                  <a:srgbClr val="000099"/>
                </a:solidFill>
                <a:latin typeface="Arial"/>
                <a:cs typeface="Arial"/>
              </a:rPr>
              <a:t>: </a:t>
            </a:r>
            <a:r>
              <a:rPr dirty="0" sz="2100">
                <a:solidFill>
                  <a:srgbClr val="000099"/>
                </a:solidFill>
                <a:latin typeface="Arial"/>
                <a:cs typeface="Arial"/>
              </a:rPr>
              <a:t>(kütle </a:t>
            </a:r>
            <a:r>
              <a:rPr dirty="0" sz="2100" spc="-5">
                <a:solidFill>
                  <a:srgbClr val="000099"/>
                </a:solidFill>
                <a:latin typeface="Arial"/>
                <a:cs typeface="Arial"/>
              </a:rPr>
              <a:t>hareketiyle): Isının akışkanların </a:t>
            </a:r>
            <a:r>
              <a:rPr dirty="0" sz="2100">
                <a:solidFill>
                  <a:srgbClr val="000099"/>
                </a:solidFill>
                <a:latin typeface="Arial"/>
                <a:cs typeface="Arial"/>
              </a:rPr>
              <a:t>(sıvı ve </a:t>
            </a:r>
            <a:r>
              <a:rPr dirty="0" sz="2100" spc="-10">
                <a:solidFill>
                  <a:srgbClr val="000099"/>
                </a:solidFill>
                <a:latin typeface="Arial"/>
                <a:cs typeface="Arial"/>
              </a:rPr>
              <a:t>gazların)  </a:t>
            </a:r>
            <a:r>
              <a:rPr dirty="0" sz="2100" spc="-5">
                <a:solidFill>
                  <a:srgbClr val="000099"/>
                </a:solidFill>
                <a:latin typeface="Arial"/>
                <a:cs typeface="Arial"/>
              </a:rPr>
              <a:t>hareketiyle olan </a:t>
            </a:r>
            <a:r>
              <a:rPr dirty="0" sz="2100" spc="-15">
                <a:solidFill>
                  <a:srgbClr val="000099"/>
                </a:solidFill>
                <a:latin typeface="Arial"/>
                <a:cs typeface="Arial"/>
              </a:rPr>
              <a:t>iletimidir. </a:t>
            </a:r>
            <a:r>
              <a:rPr dirty="0" sz="2100" spc="-5">
                <a:solidFill>
                  <a:srgbClr val="000099"/>
                </a:solidFill>
                <a:latin typeface="Arial"/>
                <a:cs typeface="Arial"/>
              </a:rPr>
              <a:t>Örneğin; soğuk </a:t>
            </a:r>
            <a:r>
              <a:rPr dirty="0" sz="2100" spc="-10">
                <a:solidFill>
                  <a:srgbClr val="000099"/>
                </a:solidFill>
                <a:latin typeface="Arial"/>
                <a:cs typeface="Arial"/>
              </a:rPr>
              <a:t>bir odaya </a:t>
            </a:r>
            <a:r>
              <a:rPr dirty="0" sz="2100" spc="-5">
                <a:solidFill>
                  <a:srgbClr val="000099"/>
                </a:solidFill>
                <a:latin typeface="Arial"/>
                <a:cs typeface="Arial"/>
              </a:rPr>
              <a:t>sıcak </a:t>
            </a:r>
            <a:r>
              <a:rPr dirty="0" sz="2100" spc="-10">
                <a:solidFill>
                  <a:srgbClr val="000099"/>
                </a:solidFill>
                <a:latin typeface="Arial"/>
                <a:cs typeface="Arial"/>
              </a:rPr>
              <a:t>havanın </a:t>
            </a:r>
            <a:r>
              <a:rPr dirty="0" sz="2100" spc="-5">
                <a:solidFill>
                  <a:srgbClr val="000099"/>
                </a:solidFill>
                <a:latin typeface="Arial"/>
                <a:cs typeface="Arial"/>
              </a:rPr>
              <a:t>doğal  veya </a:t>
            </a:r>
            <a:r>
              <a:rPr dirty="0" sz="2100">
                <a:solidFill>
                  <a:srgbClr val="000099"/>
                </a:solidFill>
                <a:latin typeface="Arial"/>
                <a:cs typeface="Arial"/>
              </a:rPr>
              <a:t>mekanik </a:t>
            </a:r>
            <a:r>
              <a:rPr dirty="0" sz="2100" spc="-5">
                <a:solidFill>
                  <a:srgbClr val="000099"/>
                </a:solidFill>
                <a:latin typeface="Arial"/>
                <a:cs typeface="Arial"/>
              </a:rPr>
              <a:t>yolla verilmesiyle oda sıcaklığının arttırılması konveksiyonla  </a:t>
            </a:r>
            <a:r>
              <a:rPr dirty="0" sz="2100" spc="-20">
                <a:solidFill>
                  <a:srgbClr val="000099"/>
                </a:solidFill>
                <a:latin typeface="Arial"/>
                <a:cs typeface="Arial"/>
              </a:rPr>
              <a:t>olmaktadır. </a:t>
            </a:r>
            <a:r>
              <a:rPr dirty="0" sz="2100">
                <a:solidFill>
                  <a:srgbClr val="000099"/>
                </a:solidFill>
                <a:latin typeface="Arial"/>
                <a:cs typeface="Arial"/>
              </a:rPr>
              <a:t>Atmosferde </a:t>
            </a:r>
            <a:r>
              <a:rPr dirty="0" sz="2100" spc="-5">
                <a:solidFill>
                  <a:srgbClr val="000099"/>
                </a:solidFill>
                <a:latin typeface="Arial"/>
                <a:cs typeface="Arial"/>
              </a:rPr>
              <a:t>genelde sıcaklığın dengelenmesi konveksiyon yolu  </a:t>
            </a:r>
            <a:r>
              <a:rPr dirty="0" sz="2100">
                <a:solidFill>
                  <a:srgbClr val="000099"/>
                </a:solidFill>
                <a:latin typeface="Arial"/>
                <a:cs typeface="Arial"/>
              </a:rPr>
              <a:t>ile</a:t>
            </a:r>
            <a:r>
              <a:rPr dirty="0" sz="2100" spc="-20">
                <a:solidFill>
                  <a:srgbClr val="000099"/>
                </a:solidFill>
                <a:latin typeface="Arial"/>
                <a:cs typeface="Arial"/>
              </a:rPr>
              <a:t> olmaktadır.</a:t>
            </a:r>
            <a:endParaRPr sz="2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050">
              <a:latin typeface="Arial"/>
              <a:cs typeface="Arial"/>
            </a:endParaRPr>
          </a:p>
          <a:p>
            <a:pPr algn="just" marL="12700" marR="5080">
              <a:lnSpc>
                <a:spcPct val="100000"/>
              </a:lnSpc>
            </a:pPr>
            <a:r>
              <a:rPr dirty="0" sz="2100" spc="-5" b="1">
                <a:solidFill>
                  <a:srgbClr val="000099"/>
                </a:solidFill>
                <a:latin typeface="Arial"/>
                <a:cs typeface="Arial"/>
              </a:rPr>
              <a:t>Radyasyon</a:t>
            </a:r>
            <a:r>
              <a:rPr dirty="0" sz="2100" spc="-5">
                <a:solidFill>
                  <a:srgbClr val="000099"/>
                </a:solidFill>
                <a:latin typeface="Arial"/>
                <a:cs typeface="Arial"/>
              </a:rPr>
              <a:t>: (ışıma ile): Güneşin dünyamızı </a:t>
            </a:r>
            <a:r>
              <a:rPr dirty="0" sz="2100">
                <a:solidFill>
                  <a:srgbClr val="000099"/>
                </a:solidFill>
                <a:latin typeface="Arial"/>
                <a:cs typeface="Arial"/>
              </a:rPr>
              <a:t>ısıtma </a:t>
            </a:r>
            <a:r>
              <a:rPr dirty="0" sz="2100" spc="-10">
                <a:solidFill>
                  <a:srgbClr val="000099"/>
                </a:solidFill>
                <a:latin typeface="Arial"/>
                <a:cs typeface="Arial"/>
              </a:rPr>
              <a:t>örneğinde olduğu </a:t>
            </a:r>
            <a:r>
              <a:rPr dirty="0" sz="2100" spc="-5">
                <a:solidFill>
                  <a:srgbClr val="000099"/>
                </a:solidFill>
                <a:latin typeface="Arial"/>
                <a:cs typeface="Arial"/>
              </a:rPr>
              <a:t>gibi  ışınım yoluyla gerçekleşen ısı iletimidir </a:t>
            </a:r>
            <a:r>
              <a:rPr dirty="0" sz="2100" spc="-10">
                <a:solidFill>
                  <a:srgbClr val="000099"/>
                </a:solidFill>
                <a:latin typeface="Arial"/>
                <a:cs typeface="Arial"/>
              </a:rPr>
              <a:t>ve </a:t>
            </a:r>
            <a:r>
              <a:rPr dirty="0" sz="2100" spc="-5">
                <a:solidFill>
                  <a:srgbClr val="000099"/>
                </a:solidFill>
                <a:latin typeface="Arial"/>
                <a:cs typeface="Arial"/>
              </a:rPr>
              <a:t>radyasyon olarak </a:t>
            </a:r>
            <a:r>
              <a:rPr dirty="0" sz="2100" spc="-15">
                <a:solidFill>
                  <a:srgbClr val="000099"/>
                </a:solidFill>
                <a:latin typeface="Arial"/>
                <a:cs typeface="Arial"/>
              </a:rPr>
              <a:t>adlandırılır.  </a:t>
            </a:r>
            <a:r>
              <a:rPr dirty="0" sz="2100" spc="-5">
                <a:solidFill>
                  <a:srgbClr val="000099"/>
                </a:solidFill>
                <a:latin typeface="Arial"/>
                <a:cs typeface="Arial"/>
              </a:rPr>
              <a:t>Güneşten gelen ısı enerjisinin dalgalar </a:t>
            </a:r>
            <a:r>
              <a:rPr dirty="0" sz="2100" spc="-10">
                <a:solidFill>
                  <a:srgbClr val="000099"/>
                </a:solidFill>
                <a:latin typeface="Arial"/>
                <a:cs typeface="Arial"/>
              </a:rPr>
              <a:t>halinde </a:t>
            </a:r>
            <a:r>
              <a:rPr dirty="0" sz="2100" spc="-5">
                <a:solidFill>
                  <a:srgbClr val="000099"/>
                </a:solidFill>
                <a:latin typeface="Arial"/>
                <a:cs typeface="Arial"/>
              </a:rPr>
              <a:t>bir </a:t>
            </a:r>
            <a:r>
              <a:rPr dirty="0" sz="2100" spc="-10">
                <a:solidFill>
                  <a:srgbClr val="000099"/>
                </a:solidFill>
                <a:latin typeface="Arial"/>
                <a:cs typeface="Arial"/>
              </a:rPr>
              <a:t>yerden </a:t>
            </a:r>
            <a:r>
              <a:rPr dirty="0" sz="2100" spc="-5">
                <a:solidFill>
                  <a:srgbClr val="000099"/>
                </a:solidFill>
                <a:latin typeface="Arial"/>
                <a:cs typeface="Arial"/>
              </a:rPr>
              <a:t>bir</a:t>
            </a:r>
            <a:r>
              <a:rPr dirty="0" sz="2100" spc="409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dirty="0" sz="2100" spc="-5">
                <a:solidFill>
                  <a:srgbClr val="000099"/>
                </a:solidFill>
                <a:latin typeface="Arial"/>
                <a:cs typeface="Arial"/>
              </a:rPr>
              <a:t>yere</a:t>
            </a:r>
            <a:endParaRPr sz="2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739" y="4763261"/>
            <a:ext cx="1414780" cy="6654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2100" spc="-15">
                <a:solidFill>
                  <a:srgbClr val="000099"/>
                </a:solidFill>
                <a:latin typeface="Arial"/>
                <a:cs typeface="Arial"/>
              </a:rPr>
              <a:t>iletilmesidir.  </a:t>
            </a:r>
            <a:r>
              <a:rPr dirty="0" sz="2100" spc="-5">
                <a:solidFill>
                  <a:srgbClr val="000099"/>
                </a:solidFill>
                <a:latin typeface="Arial"/>
                <a:cs typeface="Arial"/>
              </a:rPr>
              <a:t>old</a:t>
            </a:r>
            <a:r>
              <a:rPr dirty="0" sz="2100" spc="-10">
                <a:solidFill>
                  <a:srgbClr val="000099"/>
                </a:solidFill>
                <a:latin typeface="Arial"/>
                <a:cs typeface="Arial"/>
              </a:rPr>
              <a:t>u</a:t>
            </a:r>
            <a:r>
              <a:rPr dirty="0" sz="2100" spc="-5">
                <a:solidFill>
                  <a:srgbClr val="000099"/>
                </a:solidFill>
                <a:latin typeface="Arial"/>
                <a:cs typeface="Arial"/>
              </a:rPr>
              <a:t>ğ</a:t>
            </a:r>
            <a:r>
              <a:rPr dirty="0" sz="2100" spc="-10">
                <a:solidFill>
                  <a:srgbClr val="000099"/>
                </a:solidFill>
                <a:latin typeface="Arial"/>
                <a:cs typeface="Arial"/>
              </a:rPr>
              <a:t>u</a:t>
            </a:r>
            <a:r>
              <a:rPr dirty="0" sz="2100" spc="-5">
                <a:solidFill>
                  <a:srgbClr val="000099"/>
                </a:solidFill>
                <a:latin typeface="Arial"/>
                <a:cs typeface="Arial"/>
              </a:rPr>
              <a:t>n</a:t>
            </a:r>
            <a:r>
              <a:rPr dirty="0" sz="2100" spc="-10">
                <a:solidFill>
                  <a:srgbClr val="000099"/>
                </a:solidFill>
                <a:latin typeface="Arial"/>
                <a:cs typeface="Arial"/>
              </a:rPr>
              <a:t>d</a:t>
            </a:r>
            <a:r>
              <a:rPr dirty="0" sz="2100" spc="-15">
                <a:solidFill>
                  <a:srgbClr val="000099"/>
                </a:solidFill>
                <a:latin typeface="Arial"/>
                <a:cs typeface="Arial"/>
              </a:rPr>
              <a:t>a</a:t>
            </a:r>
            <a:r>
              <a:rPr dirty="0" sz="2100">
                <a:solidFill>
                  <a:srgbClr val="000099"/>
                </a:solidFill>
                <a:latin typeface="Arial"/>
                <a:cs typeface="Arial"/>
              </a:rPr>
              <a:t>n</a:t>
            </a:r>
            <a:endParaRPr sz="2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76145" y="4763261"/>
            <a:ext cx="7390130" cy="6654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45720">
              <a:lnSpc>
                <a:spcPct val="100000"/>
              </a:lnSpc>
              <a:spcBef>
                <a:spcPts val="100"/>
              </a:spcBef>
              <a:tabLst>
                <a:tab pos="1332230" algn="l"/>
                <a:tab pos="1896110" algn="l"/>
                <a:tab pos="2652395" algn="l"/>
                <a:tab pos="4018279" algn="l"/>
                <a:tab pos="5807710" algn="l"/>
                <a:tab pos="6667500" algn="l"/>
              </a:tabLst>
            </a:pPr>
            <a:r>
              <a:rPr dirty="0" sz="2100" spc="-5">
                <a:solidFill>
                  <a:srgbClr val="000099"/>
                </a:solidFill>
                <a:latin typeface="Arial"/>
                <a:cs typeface="Arial"/>
              </a:rPr>
              <a:t>Ge</a:t>
            </a:r>
            <a:r>
              <a:rPr dirty="0" sz="2100" spc="-15">
                <a:solidFill>
                  <a:srgbClr val="000099"/>
                </a:solidFill>
                <a:latin typeface="Arial"/>
                <a:cs typeface="Arial"/>
              </a:rPr>
              <a:t>n</a:t>
            </a:r>
            <a:r>
              <a:rPr dirty="0" sz="2100" spc="-5">
                <a:solidFill>
                  <a:srgbClr val="000099"/>
                </a:solidFill>
                <a:latin typeface="Arial"/>
                <a:cs typeface="Arial"/>
              </a:rPr>
              <a:t>elde</a:t>
            </a:r>
            <a:r>
              <a:rPr dirty="0" sz="2100">
                <a:solidFill>
                  <a:srgbClr val="000099"/>
                </a:solidFill>
                <a:latin typeface="Arial"/>
                <a:cs typeface="Arial"/>
              </a:rPr>
              <a:t>	</a:t>
            </a:r>
            <a:r>
              <a:rPr dirty="0" sz="2100" spc="-10">
                <a:solidFill>
                  <a:srgbClr val="000099"/>
                </a:solidFill>
                <a:latin typeface="Arial"/>
                <a:cs typeface="Arial"/>
              </a:rPr>
              <a:t>b</a:t>
            </a:r>
            <a:r>
              <a:rPr dirty="0" sz="2100" spc="-5">
                <a:solidFill>
                  <a:srgbClr val="000099"/>
                </a:solidFill>
                <a:latin typeface="Arial"/>
                <a:cs typeface="Arial"/>
              </a:rPr>
              <a:t>u</a:t>
            </a:r>
            <a:r>
              <a:rPr dirty="0" sz="2100">
                <a:solidFill>
                  <a:srgbClr val="000099"/>
                </a:solidFill>
                <a:latin typeface="Arial"/>
                <a:cs typeface="Arial"/>
              </a:rPr>
              <a:t>	</a:t>
            </a:r>
            <a:r>
              <a:rPr dirty="0" sz="2100" spc="-5">
                <a:solidFill>
                  <a:srgbClr val="000099"/>
                </a:solidFill>
                <a:latin typeface="Arial"/>
                <a:cs typeface="Arial"/>
              </a:rPr>
              <a:t>olay</a:t>
            </a:r>
            <a:r>
              <a:rPr dirty="0" sz="2100">
                <a:solidFill>
                  <a:srgbClr val="000099"/>
                </a:solidFill>
                <a:latin typeface="Arial"/>
                <a:cs typeface="Arial"/>
              </a:rPr>
              <a:t>	atmo</a:t>
            </a:r>
            <a:r>
              <a:rPr dirty="0" sz="2100" spc="5">
                <a:solidFill>
                  <a:srgbClr val="000099"/>
                </a:solidFill>
                <a:latin typeface="Arial"/>
                <a:cs typeface="Arial"/>
              </a:rPr>
              <a:t>s</a:t>
            </a:r>
            <a:r>
              <a:rPr dirty="0" sz="2100">
                <a:solidFill>
                  <a:srgbClr val="000099"/>
                </a:solidFill>
                <a:latin typeface="Arial"/>
                <a:cs typeface="Arial"/>
              </a:rPr>
              <a:t>fe</a:t>
            </a:r>
            <a:r>
              <a:rPr dirty="0" sz="2100" spc="-125">
                <a:solidFill>
                  <a:srgbClr val="000099"/>
                </a:solidFill>
                <a:latin typeface="Arial"/>
                <a:cs typeface="Arial"/>
              </a:rPr>
              <a:t>r</a:t>
            </a:r>
            <a:r>
              <a:rPr dirty="0" sz="2100">
                <a:solidFill>
                  <a:srgbClr val="000099"/>
                </a:solidFill>
                <a:latin typeface="Arial"/>
                <a:cs typeface="Arial"/>
              </a:rPr>
              <a:t>,</a:t>
            </a:r>
            <a:r>
              <a:rPr dirty="0" sz="2100">
                <a:solidFill>
                  <a:srgbClr val="000099"/>
                </a:solidFill>
                <a:latin typeface="Arial"/>
                <a:cs typeface="Arial"/>
              </a:rPr>
              <a:t>	y</a:t>
            </a:r>
            <a:r>
              <a:rPr dirty="0" sz="2100" spc="-15">
                <a:solidFill>
                  <a:srgbClr val="000099"/>
                </a:solidFill>
                <a:latin typeface="Arial"/>
                <a:cs typeface="Arial"/>
              </a:rPr>
              <a:t>e</a:t>
            </a:r>
            <a:r>
              <a:rPr dirty="0" sz="2100">
                <a:solidFill>
                  <a:srgbClr val="000099"/>
                </a:solidFill>
                <a:latin typeface="Arial"/>
                <a:cs typeface="Arial"/>
              </a:rPr>
              <a:t>r</a:t>
            </a:r>
            <a:r>
              <a:rPr dirty="0" sz="2100" spc="-10">
                <a:solidFill>
                  <a:srgbClr val="000099"/>
                </a:solidFill>
                <a:latin typeface="Arial"/>
                <a:cs typeface="Arial"/>
              </a:rPr>
              <a:t>y</a:t>
            </a:r>
            <a:r>
              <a:rPr dirty="0" sz="2100" spc="-5">
                <a:solidFill>
                  <a:srgbClr val="000099"/>
                </a:solidFill>
                <a:latin typeface="Arial"/>
                <a:cs typeface="Arial"/>
              </a:rPr>
              <a:t>üzün</a:t>
            </a:r>
            <a:r>
              <a:rPr dirty="0" sz="2100" spc="-10">
                <a:solidFill>
                  <a:srgbClr val="000099"/>
                </a:solidFill>
                <a:latin typeface="Arial"/>
                <a:cs typeface="Arial"/>
              </a:rPr>
              <a:t>d</a:t>
            </a:r>
            <a:r>
              <a:rPr dirty="0" sz="2100" spc="-5">
                <a:solidFill>
                  <a:srgbClr val="000099"/>
                </a:solidFill>
                <a:latin typeface="Arial"/>
                <a:cs typeface="Arial"/>
              </a:rPr>
              <a:t>e</a:t>
            </a:r>
            <a:r>
              <a:rPr dirty="0" sz="2100">
                <a:solidFill>
                  <a:srgbClr val="000099"/>
                </a:solidFill>
                <a:latin typeface="Arial"/>
                <a:cs typeface="Arial"/>
              </a:rPr>
              <a:t>n	</a:t>
            </a:r>
            <a:r>
              <a:rPr dirty="0" sz="2100" spc="-10">
                <a:solidFill>
                  <a:srgbClr val="000099"/>
                </a:solidFill>
                <a:latin typeface="Arial"/>
                <a:cs typeface="Arial"/>
              </a:rPr>
              <a:t>dah</a:t>
            </a:r>
            <a:r>
              <a:rPr dirty="0" sz="2100" spc="-5">
                <a:solidFill>
                  <a:srgbClr val="000099"/>
                </a:solidFill>
                <a:latin typeface="Arial"/>
                <a:cs typeface="Arial"/>
              </a:rPr>
              <a:t>a</a:t>
            </a:r>
            <a:r>
              <a:rPr dirty="0" sz="2100">
                <a:solidFill>
                  <a:srgbClr val="000099"/>
                </a:solidFill>
                <a:latin typeface="Arial"/>
                <a:cs typeface="Arial"/>
              </a:rPr>
              <a:t>	soğ</a:t>
            </a:r>
            <a:r>
              <a:rPr dirty="0" sz="2100" spc="-20">
                <a:solidFill>
                  <a:srgbClr val="000099"/>
                </a:solidFill>
                <a:latin typeface="Arial"/>
                <a:cs typeface="Arial"/>
              </a:rPr>
              <a:t>u</a:t>
            </a:r>
            <a:r>
              <a:rPr dirty="0" sz="2100">
                <a:solidFill>
                  <a:srgbClr val="000099"/>
                </a:solidFill>
                <a:latin typeface="Arial"/>
                <a:cs typeface="Arial"/>
              </a:rPr>
              <a:t>k  </a:t>
            </a:r>
            <a:r>
              <a:rPr dirty="0" sz="2100" spc="-5">
                <a:solidFill>
                  <a:srgbClr val="000099"/>
                </a:solidFill>
                <a:latin typeface="Arial"/>
                <a:cs typeface="Arial"/>
              </a:rPr>
              <a:t>topraktan</a:t>
            </a:r>
            <a:endParaRPr sz="2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94786" y="5083302"/>
            <a:ext cx="6073140" cy="3454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78865" algn="l"/>
                <a:tab pos="1969135" algn="l"/>
                <a:tab pos="3272154" algn="l"/>
                <a:tab pos="4043679" algn="l"/>
                <a:tab pos="5408295" algn="l"/>
              </a:tabLst>
            </a:pPr>
            <a:r>
              <a:rPr dirty="0" sz="2100" spc="-5">
                <a:solidFill>
                  <a:srgbClr val="000099"/>
                </a:solidFill>
                <a:latin typeface="Arial"/>
                <a:cs typeface="Arial"/>
              </a:rPr>
              <a:t>h</a:t>
            </a:r>
            <a:r>
              <a:rPr dirty="0" sz="2100" spc="-15">
                <a:solidFill>
                  <a:srgbClr val="000099"/>
                </a:solidFill>
                <a:latin typeface="Arial"/>
                <a:cs typeface="Arial"/>
              </a:rPr>
              <a:t>a</a:t>
            </a:r>
            <a:r>
              <a:rPr dirty="0" sz="2100" spc="-5">
                <a:solidFill>
                  <a:srgbClr val="000099"/>
                </a:solidFill>
                <a:latin typeface="Arial"/>
                <a:cs typeface="Arial"/>
              </a:rPr>
              <a:t>v</a:t>
            </a:r>
            <a:r>
              <a:rPr dirty="0" sz="2100" spc="-20">
                <a:solidFill>
                  <a:srgbClr val="000099"/>
                </a:solidFill>
                <a:latin typeface="Arial"/>
                <a:cs typeface="Arial"/>
              </a:rPr>
              <a:t>a</a:t>
            </a:r>
            <a:r>
              <a:rPr dirty="0" sz="2100" spc="-5">
                <a:solidFill>
                  <a:srgbClr val="000099"/>
                </a:solidFill>
                <a:latin typeface="Arial"/>
                <a:cs typeface="Arial"/>
              </a:rPr>
              <a:t>ya</a:t>
            </a:r>
            <a:r>
              <a:rPr dirty="0" sz="2100">
                <a:solidFill>
                  <a:srgbClr val="000099"/>
                </a:solidFill>
                <a:latin typeface="Arial"/>
                <a:cs typeface="Arial"/>
              </a:rPr>
              <a:t>	</a:t>
            </a:r>
            <a:r>
              <a:rPr dirty="0" sz="2100" spc="-5">
                <a:solidFill>
                  <a:srgbClr val="000099"/>
                </a:solidFill>
                <a:latin typeface="Arial"/>
                <a:cs typeface="Arial"/>
              </a:rPr>
              <a:t>doğr</a:t>
            </a:r>
            <a:r>
              <a:rPr dirty="0" sz="2100">
                <a:solidFill>
                  <a:srgbClr val="000099"/>
                </a:solidFill>
                <a:latin typeface="Arial"/>
                <a:cs typeface="Arial"/>
              </a:rPr>
              <a:t>u	me</a:t>
            </a:r>
            <a:r>
              <a:rPr dirty="0" sz="2100" spc="-10">
                <a:solidFill>
                  <a:srgbClr val="000099"/>
                </a:solidFill>
                <a:latin typeface="Arial"/>
                <a:cs typeface="Arial"/>
              </a:rPr>
              <a:t>y</a:t>
            </a:r>
            <a:r>
              <a:rPr dirty="0" sz="2100" spc="-5">
                <a:solidFill>
                  <a:srgbClr val="000099"/>
                </a:solidFill>
                <a:latin typeface="Arial"/>
                <a:cs typeface="Arial"/>
              </a:rPr>
              <a:t>d</a:t>
            </a:r>
            <a:r>
              <a:rPr dirty="0" sz="2100" spc="-15">
                <a:solidFill>
                  <a:srgbClr val="000099"/>
                </a:solidFill>
                <a:latin typeface="Arial"/>
                <a:cs typeface="Arial"/>
              </a:rPr>
              <a:t>a</a:t>
            </a:r>
            <a:r>
              <a:rPr dirty="0" sz="2100" spc="-5">
                <a:solidFill>
                  <a:srgbClr val="000099"/>
                </a:solidFill>
                <a:latin typeface="Arial"/>
                <a:cs typeface="Arial"/>
              </a:rPr>
              <a:t>na</a:t>
            </a:r>
            <a:r>
              <a:rPr dirty="0" sz="2100">
                <a:solidFill>
                  <a:srgbClr val="000099"/>
                </a:solidFill>
                <a:latin typeface="Arial"/>
                <a:cs typeface="Arial"/>
              </a:rPr>
              <a:t>	</a:t>
            </a:r>
            <a:r>
              <a:rPr dirty="0" sz="2100" spc="-5">
                <a:solidFill>
                  <a:srgbClr val="000099"/>
                </a:solidFill>
                <a:latin typeface="Arial"/>
                <a:cs typeface="Arial"/>
              </a:rPr>
              <a:t>g</a:t>
            </a:r>
            <a:r>
              <a:rPr dirty="0" sz="2100" spc="-15">
                <a:solidFill>
                  <a:srgbClr val="000099"/>
                </a:solidFill>
                <a:latin typeface="Arial"/>
                <a:cs typeface="Arial"/>
              </a:rPr>
              <a:t>e</a:t>
            </a:r>
            <a:r>
              <a:rPr dirty="0" sz="2100" spc="-20">
                <a:solidFill>
                  <a:srgbClr val="000099"/>
                </a:solidFill>
                <a:latin typeface="Arial"/>
                <a:cs typeface="Arial"/>
              </a:rPr>
              <a:t>l</a:t>
            </a:r>
            <a:r>
              <a:rPr dirty="0" sz="2100" spc="-5">
                <a:solidFill>
                  <a:srgbClr val="000099"/>
                </a:solidFill>
                <a:latin typeface="Arial"/>
                <a:cs typeface="Arial"/>
              </a:rPr>
              <a:t>i</a:t>
            </a:r>
            <a:r>
              <a:rPr dirty="0" sz="2100" spc="-120">
                <a:solidFill>
                  <a:srgbClr val="000099"/>
                </a:solidFill>
                <a:latin typeface="Arial"/>
                <a:cs typeface="Arial"/>
              </a:rPr>
              <a:t>r</a:t>
            </a:r>
            <a:r>
              <a:rPr dirty="0" sz="2100">
                <a:solidFill>
                  <a:srgbClr val="000099"/>
                </a:solidFill>
                <a:latin typeface="Arial"/>
                <a:cs typeface="Arial"/>
              </a:rPr>
              <a:t>.</a:t>
            </a:r>
            <a:r>
              <a:rPr dirty="0" sz="2100">
                <a:solidFill>
                  <a:srgbClr val="000099"/>
                </a:solidFill>
                <a:latin typeface="Arial"/>
                <a:cs typeface="Arial"/>
              </a:rPr>
              <a:t>	Gü</a:t>
            </a:r>
            <a:r>
              <a:rPr dirty="0" sz="2100" spc="-10">
                <a:solidFill>
                  <a:srgbClr val="000099"/>
                </a:solidFill>
                <a:latin typeface="Arial"/>
                <a:cs typeface="Arial"/>
              </a:rPr>
              <a:t>n</a:t>
            </a:r>
            <a:r>
              <a:rPr dirty="0" sz="2100" spc="-5">
                <a:solidFill>
                  <a:srgbClr val="000099"/>
                </a:solidFill>
                <a:latin typeface="Arial"/>
                <a:cs typeface="Arial"/>
              </a:rPr>
              <a:t>eş</a:t>
            </a:r>
            <a:r>
              <a:rPr dirty="0" sz="2100">
                <a:solidFill>
                  <a:srgbClr val="000099"/>
                </a:solidFill>
                <a:latin typeface="Arial"/>
                <a:cs typeface="Arial"/>
              </a:rPr>
              <a:t>t</a:t>
            </a:r>
            <a:r>
              <a:rPr dirty="0" sz="2100" spc="-5">
                <a:solidFill>
                  <a:srgbClr val="000099"/>
                </a:solidFill>
                <a:latin typeface="Arial"/>
                <a:cs typeface="Arial"/>
              </a:rPr>
              <a:t>e</a:t>
            </a:r>
            <a:r>
              <a:rPr dirty="0" sz="2100">
                <a:solidFill>
                  <a:srgbClr val="000099"/>
                </a:solidFill>
                <a:latin typeface="Arial"/>
                <a:cs typeface="Arial"/>
              </a:rPr>
              <a:t>n	</a:t>
            </a:r>
            <a:r>
              <a:rPr dirty="0" sz="2100" spc="-5">
                <a:solidFill>
                  <a:srgbClr val="000099"/>
                </a:solidFill>
                <a:latin typeface="Arial"/>
                <a:cs typeface="Arial"/>
              </a:rPr>
              <a:t>g</a:t>
            </a:r>
            <a:r>
              <a:rPr dirty="0" sz="2100" spc="-15">
                <a:solidFill>
                  <a:srgbClr val="000099"/>
                </a:solidFill>
                <a:latin typeface="Arial"/>
                <a:cs typeface="Arial"/>
              </a:rPr>
              <a:t>e</a:t>
            </a:r>
            <a:r>
              <a:rPr dirty="0" sz="2100" spc="-5">
                <a:solidFill>
                  <a:srgbClr val="000099"/>
                </a:solidFill>
                <a:latin typeface="Arial"/>
                <a:cs typeface="Arial"/>
              </a:rPr>
              <a:t>len</a:t>
            </a:r>
            <a:endParaRPr sz="21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739" y="5403291"/>
            <a:ext cx="8986520" cy="1306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2100" spc="-5">
                <a:solidFill>
                  <a:srgbClr val="000099"/>
                </a:solidFill>
                <a:latin typeface="Arial"/>
                <a:cs typeface="Arial"/>
              </a:rPr>
              <a:t>radyasyonun bir </a:t>
            </a:r>
            <a:r>
              <a:rPr dirty="0" sz="2100">
                <a:solidFill>
                  <a:srgbClr val="000099"/>
                </a:solidFill>
                <a:latin typeface="Arial"/>
                <a:cs typeface="Arial"/>
              </a:rPr>
              <a:t>kısmı </a:t>
            </a:r>
            <a:r>
              <a:rPr dirty="0" sz="2100" spc="-5">
                <a:solidFill>
                  <a:srgbClr val="000099"/>
                </a:solidFill>
                <a:latin typeface="Arial"/>
                <a:cs typeface="Arial"/>
              </a:rPr>
              <a:t>atmosfere girerken, bir </a:t>
            </a:r>
            <a:r>
              <a:rPr dirty="0" sz="2100">
                <a:solidFill>
                  <a:srgbClr val="000099"/>
                </a:solidFill>
                <a:latin typeface="Arial"/>
                <a:cs typeface="Arial"/>
              </a:rPr>
              <a:t>kısmı </a:t>
            </a:r>
            <a:r>
              <a:rPr dirty="0" sz="2100" spc="-5">
                <a:solidFill>
                  <a:srgbClr val="000099"/>
                </a:solidFill>
                <a:latin typeface="Arial"/>
                <a:cs typeface="Arial"/>
              </a:rPr>
              <a:t>atmosfere girdikten  sonra ve </a:t>
            </a:r>
            <a:r>
              <a:rPr dirty="0" sz="2100" spc="-10">
                <a:solidFill>
                  <a:srgbClr val="000099"/>
                </a:solidFill>
                <a:latin typeface="Arial"/>
                <a:cs typeface="Arial"/>
              </a:rPr>
              <a:t>yeryüzünden </a:t>
            </a:r>
            <a:r>
              <a:rPr dirty="0" sz="2100" spc="-5">
                <a:solidFill>
                  <a:srgbClr val="000099"/>
                </a:solidFill>
                <a:latin typeface="Arial"/>
                <a:cs typeface="Arial"/>
              </a:rPr>
              <a:t>geri </a:t>
            </a:r>
            <a:r>
              <a:rPr dirty="0" sz="2100" spc="-10">
                <a:solidFill>
                  <a:srgbClr val="000099"/>
                </a:solidFill>
                <a:latin typeface="Arial"/>
                <a:cs typeface="Arial"/>
              </a:rPr>
              <a:t>dönerler </a:t>
            </a:r>
            <a:r>
              <a:rPr dirty="0" sz="2100" spc="-5">
                <a:solidFill>
                  <a:srgbClr val="000099"/>
                </a:solidFill>
                <a:latin typeface="Arial"/>
                <a:cs typeface="Arial"/>
              </a:rPr>
              <a:t>ve </a:t>
            </a:r>
            <a:r>
              <a:rPr dirty="0" sz="2100">
                <a:solidFill>
                  <a:srgbClr val="000099"/>
                </a:solidFill>
                <a:latin typeface="Arial"/>
                <a:cs typeface="Arial"/>
              </a:rPr>
              <a:t>bir kısmı </a:t>
            </a:r>
            <a:r>
              <a:rPr dirty="0" sz="2100" spc="-5">
                <a:solidFill>
                  <a:srgbClr val="000099"/>
                </a:solidFill>
                <a:latin typeface="Arial"/>
                <a:cs typeface="Arial"/>
              </a:rPr>
              <a:t>da </a:t>
            </a:r>
            <a:r>
              <a:rPr dirty="0" sz="2100">
                <a:solidFill>
                  <a:srgbClr val="000099"/>
                </a:solidFill>
                <a:latin typeface="Arial"/>
                <a:cs typeface="Arial"/>
              </a:rPr>
              <a:t>atmosferde </a:t>
            </a:r>
            <a:r>
              <a:rPr dirty="0" sz="2100" spc="-10">
                <a:solidFill>
                  <a:srgbClr val="000099"/>
                </a:solidFill>
                <a:latin typeface="Arial"/>
                <a:cs typeface="Arial"/>
              </a:rPr>
              <a:t>ve  yeryüzünde </a:t>
            </a:r>
            <a:r>
              <a:rPr dirty="0" sz="2100" spc="-20">
                <a:solidFill>
                  <a:srgbClr val="000099"/>
                </a:solidFill>
                <a:latin typeface="Arial"/>
                <a:cs typeface="Arial"/>
              </a:rPr>
              <a:t>tutulur. </a:t>
            </a:r>
            <a:r>
              <a:rPr dirty="0" sz="2100" spc="-5">
                <a:solidFill>
                  <a:srgbClr val="000099"/>
                </a:solidFill>
                <a:latin typeface="Arial"/>
                <a:cs typeface="Arial"/>
              </a:rPr>
              <a:t>Ancak bu gelen </a:t>
            </a:r>
            <a:r>
              <a:rPr dirty="0" sz="2100" spc="-10">
                <a:solidFill>
                  <a:srgbClr val="000099"/>
                </a:solidFill>
                <a:latin typeface="Arial"/>
                <a:cs typeface="Arial"/>
              </a:rPr>
              <a:t>ve </a:t>
            </a:r>
            <a:r>
              <a:rPr dirty="0" sz="2100" spc="-5">
                <a:solidFill>
                  <a:srgbClr val="000099"/>
                </a:solidFill>
                <a:latin typeface="Arial"/>
                <a:cs typeface="Arial"/>
              </a:rPr>
              <a:t>giden radyasyon </a:t>
            </a:r>
            <a:r>
              <a:rPr dirty="0" sz="2100" spc="-10">
                <a:solidFill>
                  <a:srgbClr val="000099"/>
                </a:solidFill>
                <a:latin typeface="Arial"/>
                <a:cs typeface="Arial"/>
              </a:rPr>
              <a:t>arasında </a:t>
            </a:r>
            <a:r>
              <a:rPr dirty="0" sz="2100" spc="-5">
                <a:solidFill>
                  <a:srgbClr val="000099"/>
                </a:solidFill>
                <a:latin typeface="Arial"/>
                <a:cs typeface="Arial"/>
              </a:rPr>
              <a:t>daima bir  denge </a:t>
            </a:r>
            <a:r>
              <a:rPr dirty="0" sz="2100">
                <a:solidFill>
                  <a:srgbClr val="000099"/>
                </a:solidFill>
                <a:latin typeface="Arial"/>
                <a:cs typeface="Arial"/>
              </a:rPr>
              <a:t>söz</a:t>
            </a:r>
            <a:r>
              <a:rPr dirty="0" sz="2100" spc="-1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dirty="0" sz="2100" spc="-15">
                <a:solidFill>
                  <a:srgbClr val="000099"/>
                </a:solidFill>
                <a:latin typeface="Arial"/>
                <a:cs typeface="Arial"/>
              </a:rPr>
              <a:t>konusudur.</a:t>
            </a:r>
            <a:endParaRPr sz="2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5168" y="446277"/>
            <a:ext cx="8288655" cy="903605"/>
          </a:xfrm>
          <a:prstGeom prst="rect"/>
        </p:spPr>
        <p:txBody>
          <a:bodyPr wrap="square" lIns="0" tIns="857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dirty="0" sz="2400" spc="-5" b="1">
                <a:solidFill>
                  <a:srgbClr val="000099"/>
                </a:solidFill>
                <a:latin typeface="Times New Roman"/>
                <a:cs typeface="Times New Roman"/>
              </a:rPr>
              <a:t>Çeşitli Sıcaklık </a:t>
            </a:r>
            <a:r>
              <a:rPr dirty="0" sz="2400" b="1">
                <a:solidFill>
                  <a:srgbClr val="000099"/>
                </a:solidFill>
                <a:latin typeface="Times New Roman"/>
                <a:cs typeface="Times New Roman"/>
              </a:rPr>
              <a:t>ve </a:t>
            </a:r>
            <a:r>
              <a:rPr dirty="0" sz="2400" spc="-5" b="1">
                <a:solidFill>
                  <a:srgbClr val="000099"/>
                </a:solidFill>
                <a:latin typeface="Times New Roman"/>
                <a:cs typeface="Times New Roman"/>
              </a:rPr>
              <a:t>Isı</a:t>
            </a:r>
            <a:r>
              <a:rPr dirty="0" sz="2400" spc="-65" b="1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2400" spc="-5" b="1">
                <a:solidFill>
                  <a:srgbClr val="000099"/>
                </a:solidFill>
                <a:latin typeface="Times New Roman"/>
                <a:cs typeface="Times New Roman"/>
              </a:rPr>
              <a:t>Deyimleri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dirty="0" sz="2400" spc="-5">
                <a:solidFill>
                  <a:srgbClr val="000099"/>
                </a:solidFill>
                <a:latin typeface="Times New Roman"/>
                <a:cs typeface="Times New Roman"/>
              </a:rPr>
              <a:t>Hava</a:t>
            </a:r>
            <a:r>
              <a:rPr dirty="0" sz="2400" spc="125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000099"/>
                </a:solidFill>
                <a:latin typeface="Times New Roman"/>
                <a:cs typeface="Times New Roman"/>
              </a:rPr>
              <a:t>kütlesinin</a:t>
            </a:r>
            <a:r>
              <a:rPr dirty="0" sz="2400" spc="135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000099"/>
                </a:solidFill>
                <a:latin typeface="Times New Roman"/>
                <a:cs typeface="Times New Roman"/>
              </a:rPr>
              <a:t>1</a:t>
            </a:r>
            <a:r>
              <a:rPr dirty="0" sz="2400" spc="114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000099"/>
                </a:solidFill>
                <a:latin typeface="Times New Roman"/>
                <a:cs typeface="Times New Roman"/>
              </a:rPr>
              <a:t>atmosfer</a:t>
            </a:r>
            <a:r>
              <a:rPr dirty="0" sz="2400" spc="14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000099"/>
                </a:solidFill>
                <a:latin typeface="Times New Roman"/>
                <a:cs typeface="Times New Roman"/>
              </a:rPr>
              <a:t>(1</a:t>
            </a:r>
            <a:r>
              <a:rPr dirty="0" sz="2400" spc="114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2400" spc="-10">
                <a:solidFill>
                  <a:srgbClr val="000099"/>
                </a:solidFill>
                <a:latin typeface="Times New Roman"/>
                <a:cs typeface="Times New Roman"/>
              </a:rPr>
              <a:t>atm)</a:t>
            </a:r>
            <a:r>
              <a:rPr dirty="0" sz="2400" spc="135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000099"/>
                </a:solidFill>
                <a:latin typeface="Times New Roman"/>
                <a:cs typeface="Times New Roman"/>
              </a:rPr>
              <a:t>basınçta</a:t>
            </a:r>
            <a:r>
              <a:rPr dirty="0" sz="2400" spc="13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000099"/>
                </a:solidFill>
                <a:latin typeface="Times New Roman"/>
                <a:cs typeface="Times New Roman"/>
              </a:rPr>
              <a:t>sahip</a:t>
            </a:r>
            <a:r>
              <a:rPr dirty="0" sz="2400" spc="12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000099"/>
                </a:solidFill>
                <a:latin typeface="Times New Roman"/>
                <a:cs typeface="Times New Roman"/>
              </a:rPr>
              <a:t>olduğu</a:t>
            </a:r>
            <a:r>
              <a:rPr dirty="0" sz="2400" spc="135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000099"/>
                </a:solidFill>
                <a:latin typeface="Times New Roman"/>
                <a:cs typeface="Times New Roman"/>
              </a:rPr>
              <a:t>sıcaklığa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5168" y="1323797"/>
            <a:ext cx="4378960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solidFill>
                  <a:srgbClr val="000099"/>
                </a:solidFill>
                <a:latin typeface="Times New Roman"/>
                <a:cs typeface="Times New Roman"/>
              </a:rPr>
              <a:t>havanın </a:t>
            </a:r>
            <a:r>
              <a:rPr dirty="0" sz="2400" b="1">
                <a:solidFill>
                  <a:srgbClr val="000099"/>
                </a:solidFill>
                <a:latin typeface="Times New Roman"/>
                <a:cs typeface="Times New Roman"/>
              </a:rPr>
              <a:t>potansiyel sıcaklığı</a:t>
            </a:r>
            <a:r>
              <a:rPr dirty="0" sz="2400" spc="-114" b="1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2400" spc="-20">
                <a:solidFill>
                  <a:srgbClr val="000099"/>
                </a:solidFill>
                <a:latin typeface="Times New Roman"/>
                <a:cs typeface="Times New Roman"/>
              </a:rPr>
              <a:t>denir.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8540" y="3007613"/>
            <a:ext cx="716915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>
                <a:solidFill>
                  <a:srgbClr val="000099"/>
                </a:solidFill>
                <a:latin typeface="Times New Roman"/>
                <a:cs typeface="Times New Roman"/>
              </a:rPr>
              <a:t>1 gr</a:t>
            </a:r>
            <a:r>
              <a:rPr dirty="0" sz="2000" spc="-10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000099"/>
                </a:solidFill>
                <a:latin typeface="Times New Roman"/>
                <a:cs typeface="Times New Roman"/>
              </a:rPr>
              <a:t>su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79016" y="3007613"/>
            <a:ext cx="1381760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>
                <a:solidFill>
                  <a:srgbClr val="000099"/>
                </a:solidFill>
                <a:latin typeface="Times New Roman"/>
                <a:cs typeface="Times New Roman"/>
              </a:rPr>
              <a:t>1 gram</a:t>
            </a:r>
            <a:r>
              <a:rPr dirty="0" sz="2000" spc="-9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000099"/>
                </a:solidFill>
                <a:latin typeface="Times New Roman"/>
                <a:cs typeface="Times New Roman"/>
              </a:rPr>
              <a:t>buhar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361694" y="3409188"/>
            <a:ext cx="1234440" cy="86995"/>
          </a:xfrm>
          <a:custGeom>
            <a:avLst/>
            <a:gdLst/>
            <a:ahLst/>
            <a:cxnLst/>
            <a:rect l="l" t="t" r="r" b="b"/>
            <a:pathLst>
              <a:path w="1234439" h="86995">
                <a:moveTo>
                  <a:pt x="86868" y="0"/>
                </a:moveTo>
                <a:lnTo>
                  <a:pt x="0" y="43434"/>
                </a:lnTo>
                <a:lnTo>
                  <a:pt x="86868" y="86867"/>
                </a:lnTo>
                <a:lnTo>
                  <a:pt x="86868" y="57912"/>
                </a:lnTo>
                <a:lnTo>
                  <a:pt x="72390" y="57912"/>
                </a:lnTo>
                <a:lnTo>
                  <a:pt x="72390" y="28956"/>
                </a:lnTo>
                <a:lnTo>
                  <a:pt x="86868" y="28956"/>
                </a:lnTo>
                <a:lnTo>
                  <a:pt x="86868" y="0"/>
                </a:lnTo>
                <a:close/>
              </a:path>
              <a:path w="1234439" h="86995">
                <a:moveTo>
                  <a:pt x="1147572" y="0"/>
                </a:moveTo>
                <a:lnTo>
                  <a:pt x="1147572" y="86867"/>
                </a:lnTo>
                <a:lnTo>
                  <a:pt x="1205483" y="57912"/>
                </a:lnTo>
                <a:lnTo>
                  <a:pt x="1162050" y="57912"/>
                </a:lnTo>
                <a:lnTo>
                  <a:pt x="1162050" y="28956"/>
                </a:lnTo>
                <a:lnTo>
                  <a:pt x="1205484" y="28956"/>
                </a:lnTo>
                <a:lnTo>
                  <a:pt x="1147572" y="0"/>
                </a:lnTo>
                <a:close/>
              </a:path>
              <a:path w="1234439" h="86995">
                <a:moveTo>
                  <a:pt x="86868" y="28956"/>
                </a:moveTo>
                <a:lnTo>
                  <a:pt x="72390" y="28956"/>
                </a:lnTo>
                <a:lnTo>
                  <a:pt x="72390" y="57912"/>
                </a:lnTo>
                <a:lnTo>
                  <a:pt x="86868" y="57912"/>
                </a:lnTo>
                <a:lnTo>
                  <a:pt x="86868" y="28956"/>
                </a:lnTo>
                <a:close/>
              </a:path>
              <a:path w="1234439" h="86995">
                <a:moveTo>
                  <a:pt x="1147572" y="28956"/>
                </a:moveTo>
                <a:lnTo>
                  <a:pt x="86868" y="28956"/>
                </a:lnTo>
                <a:lnTo>
                  <a:pt x="86868" y="57912"/>
                </a:lnTo>
                <a:lnTo>
                  <a:pt x="1147572" y="57912"/>
                </a:lnTo>
                <a:lnTo>
                  <a:pt x="1147572" y="28956"/>
                </a:lnTo>
                <a:close/>
              </a:path>
              <a:path w="1234439" h="86995">
                <a:moveTo>
                  <a:pt x="1205484" y="28956"/>
                </a:moveTo>
                <a:lnTo>
                  <a:pt x="1162050" y="28956"/>
                </a:lnTo>
                <a:lnTo>
                  <a:pt x="1162050" y="57912"/>
                </a:lnTo>
                <a:lnTo>
                  <a:pt x="1205483" y="57912"/>
                </a:lnTo>
                <a:lnTo>
                  <a:pt x="1234439" y="43434"/>
                </a:lnTo>
                <a:lnTo>
                  <a:pt x="1205484" y="2895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782317" y="2529687"/>
            <a:ext cx="717550" cy="756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20000"/>
              </a:lnSpc>
              <a:spcBef>
                <a:spcPts val="100"/>
              </a:spcBef>
            </a:pPr>
            <a:r>
              <a:rPr dirty="0" sz="2000" spc="5">
                <a:solidFill>
                  <a:srgbClr val="000099"/>
                </a:solidFill>
                <a:latin typeface="Times New Roman"/>
                <a:cs typeface="Times New Roman"/>
              </a:rPr>
              <a:t>I</a:t>
            </a:r>
            <a:r>
              <a:rPr dirty="0" sz="2000" spc="-5">
                <a:solidFill>
                  <a:srgbClr val="000099"/>
                </a:solidFill>
                <a:latin typeface="Times New Roman"/>
                <a:cs typeface="Times New Roman"/>
              </a:rPr>
              <a:t>sı</a:t>
            </a:r>
            <a:r>
              <a:rPr dirty="0" sz="2000" spc="5">
                <a:solidFill>
                  <a:srgbClr val="000099"/>
                </a:solidFill>
                <a:latin typeface="Times New Roman"/>
                <a:cs typeface="Times New Roman"/>
              </a:rPr>
              <a:t>n</a:t>
            </a:r>
            <a:r>
              <a:rPr dirty="0" sz="2000" spc="-20">
                <a:solidFill>
                  <a:srgbClr val="000099"/>
                </a:solidFill>
                <a:latin typeface="Times New Roman"/>
                <a:cs typeface="Times New Roman"/>
              </a:rPr>
              <a:t>m</a:t>
            </a:r>
            <a:r>
              <a:rPr dirty="0" sz="2000">
                <a:solidFill>
                  <a:srgbClr val="000099"/>
                </a:solidFill>
                <a:latin typeface="Times New Roman"/>
                <a:cs typeface="Times New Roman"/>
              </a:rPr>
              <a:t>a  </a:t>
            </a:r>
            <a:r>
              <a:rPr dirty="0" sz="2000" spc="-5">
                <a:solidFill>
                  <a:srgbClr val="000099"/>
                </a:solidFill>
                <a:latin typeface="Times New Roman"/>
                <a:cs typeface="Times New Roman"/>
              </a:rPr>
              <a:t>Isısı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507229" y="2934462"/>
            <a:ext cx="859155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>
                <a:solidFill>
                  <a:srgbClr val="000099"/>
                </a:solidFill>
                <a:latin typeface="Times New Roman"/>
                <a:cs typeface="Times New Roman"/>
              </a:rPr>
              <a:t>1 gr</a:t>
            </a:r>
            <a:r>
              <a:rPr dirty="0" sz="2000" spc="-10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2000" spc="5">
                <a:solidFill>
                  <a:srgbClr val="000099"/>
                </a:solidFill>
                <a:latin typeface="Times New Roman"/>
                <a:cs typeface="Times New Roman"/>
              </a:rPr>
              <a:t>buz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609211" y="2934462"/>
            <a:ext cx="1026160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>
                <a:solidFill>
                  <a:srgbClr val="000099"/>
                </a:solidFill>
                <a:latin typeface="Times New Roman"/>
                <a:cs typeface="Times New Roman"/>
              </a:rPr>
              <a:t>1 gram</a:t>
            </a:r>
            <a:r>
              <a:rPr dirty="0" sz="2000" spc="-11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000099"/>
                </a:solidFill>
                <a:latin typeface="Times New Roman"/>
                <a:cs typeface="Times New Roman"/>
              </a:rPr>
              <a:t>su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342382" y="3336035"/>
            <a:ext cx="1236345" cy="86995"/>
          </a:xfrm>
          <a:custGeom>
            <a:avLst/>
            <a:gdLst/>
            <a:ahLst/>
            <a:cxnLst/>
            <a:rect l="l" t="t" r="r" b="b"/>
            <a:pathLst>
              <a:path w="1236345" h="86995">
                <a:moveTo>
                  <a:pt x="86867" y="0"/>
                </a:moveTo>
                <a:lnTo>
                  <a:pt x="0" y="43434"/>
                </a:lnTo>
                <a:lnTo>
                  <a:pt x="86867" y="86867"/>
                </a:lnTo>
                <a:lnTo>
                  <a:pt x="86867" y="57912"/>
                </a:lnTo>
                <a:lnTo>
                  <a:pt x="72389" y="57912"/>
                </a:lnTo>
                <a:lnTo>
                  <a:pt x="72389" y="28955"/>
                </a:lnTo>
                <a:lnTo>
                  <a:pt x="86867" y="28955"/>
                </a:lnTo>
                <a:lnTo>
                  <a:pt x="86867" y="0"/>
                </a:lnTo>
                <a:close/>
              </a:path>
              <a:path w="1236345" h="86995">
                <a:moveTo>
                  <a:pt x="1149095" y="0"/>
                </a:moveTo>
                <a:lnTo>
                  <a:pt x="1149095" y="86867"/>
                </a:lnTo>
                <a:lnTo>
                  <a:pt x="1207008" y="57912"/>
                </a:lnTo>
                <a:lnTo>
                  <a:pt x="1163573" y="57912"/>
                </a:lnTo>
                <a:lnTo>
                  <a:pt x="1163573" y="28955"/>
                </a:lnTo>
                <a:lnTo>
                  <a:pt x="1207007" y="28955"/>
                </a:lnTo>
                <a:lnTo>
                  <a:pt x="1149095" y="0"/>
                </a:lnTo>
                <a:close/>
              </a:path>
              <a:path w="1236345" h="86995">
                <a:moveTo>
                  <a:pt x="86867" y="28955"/>
                </a:moveTo>
                <a:lnTo>
                  <a:pt x="72389" y="28955"/>
                </a:lnTo>
                <a:lnTo>
                  <a:pt x="72389" y="57912"/>
                </a:lnTo>
                <a:lnTo>
                  <a:pt x="86867" y="57912"/>
                </a:lnTo>
                <a:lnTo>
                  <a:pt x="86867" y="28955"/>
                </a:lnTo>
                <a:close/>
              </a:path>
              <a:path w="1236345" h="86995">
                <a:moveTo>
                  <a:pt x="1149095" y="28955"/>
                </a:moveTo>
                <a:lnTo>
                  <a:pt x="86867" y="28955"/>
                </a:lnTo>
                <a:lnTo>
                  <a:pt x="86867" y="57912"/>
                </a:lnTo>
                <a:lnTo>
                  <a:pt x="1149095" y="57912"/>
                </a:lnTo>
                <a:lnTo>
                  <a:pt x="1149095" y="28955"/>
                </a:lnTo>
                <a:close/>
              </a:path>
              <a:path w="1236345" h="86995">
                <a:moveTo>
                  <a:pt x="1207007" y="28955"/>
                </a:moveTo>
                <a:lnTo>
                  <a:pt x="1163573" y="28955"/>
                </a:lnTo>
                <a:lnTo>
                  <a:pt x="1163573" y="57912"/>
                </a:lnTo>
                <a:lnTo>
                  <a:pt x="1207008" y="57912"/>
                </a:lnTo>
                <a:lnTo>
                  <a:pt x="1235964" y="43434"/>
                </a:lnTo>
                <a:lnTo>
                  <a:pt x="1207007" y="2895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5638927" y="2456912"/>
            <a:ext cx="767715" cy="756920"/>
          </a:xfrm>
          <a:prstGeom prst="rect">
            <a:avLst/>
          </a:prstGeom>
        </p:spPr>
        <p:txBody>
          <a:bodyPr wrap="square" lIns="0" tIns="730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dirty="0" sz="2000">
                <a:solidFill>
                  <a:srgbClr val="000099"/>
                </a:solidFill>
                <a:latin typeface="Times New Roman"/>
                <a:cs typeface="Times New Roman"/>
              </a:rPr>
              <a:t>E</a:t>
            </a:r>
            <a:r>
              <a:rPr dirty="0" sz="2000" spc="-35">
                <a:solidFill>
                  <a:srgbClr val="000099"/>
                </a:solidFill>
                <a:latin typeface="Times New Roman"/>
                <a:cs typeface="Times New Roman"/>
              </a:rPr>
              <a:t>r</a:t>
            </a:r>
            <a:r>
              <a:rPr dirty="0" sz="2000">
                <a:solidFill>
                  <a:srgbClr val="000099"/>
                </a:solidFill>
                <a:latin typeface="Times New Roman"/>
                <a:cs typeface="Times New Roman"/>
              </a:rPr>
              <a:t>gi</a:t>
            </a:r>
            <a:r>
              <a:rPr dirty="0" sz="2000" spc="-25">
                <a:solidFill>
                  <a:srgbClr val="000099"/>
                </a:solidFill>
                <a:latin typeface="Times New Roman"/>
                <a:cs typeface="Times New Roman"/>
              </a:rPr>
              <a:t>m</a:t>
            </a:r>
            <a:r>
              <a:rPr dirty="0" sz="2000">
                <a:solidFill>
                  <a:srgbClr val="000099"/>
                </a:solidFill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>
                <a:solidFill>
                  <a:srgbClr val="000099"/>
                </a:solidFill>
                <a:latin typeface="Times New Roman"/>
                <a:cs typeface="Times New Roman"/>
              </a:rPr>
              <a:t>Isısı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595498" y="4476369"/>
            <a:ext cx="859155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>
                <a:solidFill>
                  <a:srgbClr val="000099"/>
                </a:solidFill>
                <a:latin typeface="Times New Roman"/>
                <a:cs typeface="Times New Roman"/>
              </a:rPr>
              <a:t>1 gr</a:t>
            </a:r>
            <a:r>
              <a:rPr dirty="0" sz="2000" spc="-10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2000" spc="5">
                <a:solidFill>
                  <a:srgbClr val="000099"/>
                </a:solidFill>
                <a:latin typeface="Times New Roman"/>
                <a:cs typeface="Times New Roman"/>
              </a:rPr>
              <a:t>buz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205478" y="4476369"/>
            <a:ext cx="1380490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>
                <a:solidFill>
                  <a:srgbClr val="000099"/>
                </a:solidFill>
                <a:latin typeface="Times New Roman"/>
                <a:cs typeface="Times New Roman"/>
              </a:rPr>
              <a:t>1 gram</a:t>
            </a:r>
            <a:r>
              <a:rPr dirty="0" sz="2000" spc="-10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000099"/>
                </a:solidFill>
                <a:latin typeface="Times New Roman"/>
                <a:cs typeface="Times New Roman"/>
              </a:rPr>
              <a:t>buhar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826002" y="4876800"/>
            <a:ext cx="1236345" cy="86995"/>
          </a:xfrm>
          <a:custGeom>
            <a:avLst/>
            <a:gdLst/>
            <a:ahLst/>
            <a:cxnLst/>
            <a:rect l="l" t="t" r="r" b="b"/>
            <a:pathLst>
              <a:path w="1236345" h="86995">
                <a:moveTo>
                  <a:pt x="86868" y="0"/>
                </a:moveTo>
                <a:lnTo>
                  <a:pt x="0" y="43433"/>
                </a:lnTo>
                <a:lnTo>
                  <a:pt x="86868" y="86868"/>
                </a:lnTo>
                <a:lnTo>
                  <a:pt x="86868" y="57912"/>
                </a:lnTo>
                <a:lnTo>
                  <a:pt x="72389" y="57912"/>
                </a:lnTo>
                <a:lnTo>
                  <a:pt x="72389" y="28956"/>
                </a:lnTo>
                <a:lnTo>
                  <a:pt x="86868" y="28956"/>
                </a:lnTo>
                <a:lnTo>
                  <a:pt x="86868" y="0"/>
                </a:lnTo>
                <a:close/>
              </a:path>
              <a:path w="1236345" h="86995">
                <a:moveTo>
                  <a:pt x="1149096" y="0"/>
                </a:moveTo>
                <a:lnTo>
                  <a:pt x="1149096" y="86868"/>
                </a:lnTo>
                <a:lnTo>
                  <a:pt x="1207007" y="57912"/>
                </a:lnTo>
                <a:lnTo>
                  <a:pt x="1163574" y="57912"/>
                </a:lnTo>
                <a:lnTo>
                  <a:pt x="1163574" y="28956"/>
                </a:lnTo>
                <a:lnTo>
                  <a:pt x="1207008" y="28956"/>
                </a:lnTo>
                <a:lnTo>
                  <a:pt x="1149096" y="0"/>
                </a:lnTo>
                <a:close/>
              </a:path>
              <a:path w="1236345" h="86995">
                <a:moveTo>
                  <a:pt x="86868" y="28956"/>
                </a:moveTo>
                <a:lnTo>
                  <a:pt x="72389" y="28956"/>
                </a:lnTo>
                <a:lnTo>
                  <a:pt x="72389" y="57912"/>
                </a:lnTo>
                <a:lnTo>
                  <a:pt x="86868" y="57912"/>
                </a:lnTo>
                <a:lnTo>
                  <a:pt x="86868" y="28956"/>
                </a:lnTo>
                <a:close/>
              </a:path>
              <a:path w="1236345" h="86995">
                <a:moveTo>
                  <a:pt x="1149096" y="28956"/>
                </a:moveTo>
                <a:lnTo>
                  <a:pt x="86868" y="28956"/>
                </a:lnTo>
                <a:lnTo>
                  <a:pt x="86868" y="57912"/>
                </a:lnTo>
                <a:lnTo>
                  <a:pt x="1149096" y="57912"/>
                </a:lnTo>
                <a:lnTo>
                  <a:pt x="1149096" y="28956"/>
                </a:lnTo>
                <a:close/>
              </a:path>
              <a:path w="1236345" h="86995">
                <a:moveTo>
                  <a:pt x="1207008" y="28956"/>
                </a:moveTo>
                <a:lnTo>
                  <a:pt x="1163574" y="28956"/>
                </a:lnTo>
                <a:lnTo>
                  <a:pt x="1163574" y="57912"/>
                </a:lnTo>
                <a:lnTo>
                  <a:pt x="1207007" y="57912"/>
                </a:lnTo>
                <a:lnTo>
                  <a:pt x="1235964" y="43433"/>
                </a:lnTo>
                <a:lnTo>
                  <a:pt x="1207008" y="2895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3734180" y="3998442"/>
            <a:ext cx="1348105" cy="756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62280" marR="5080" indent="-449580">
              <a:lnSpc>
                <a:spcPct val="120000"/>
              </a:lnSpc>
              <a:spcBef>
                <a:spcPts val="100"/>
              </a:spcBef>
            </a:pPr>
            <a:r>
              <a:rPr dirty="0" sz="2000" spc="-5">
                <a:solidFill>
                  <a:srgbClr val="000099"/>
                </a:solidFill>
                <a:latin typeface="Times New Roman"/>
                <a:cs typeface="Times New Roman"/>
              </a:rPr>
              <a:t>S</a:t>
            </a:r>
            <a:r>
              <a:rPr dirty="0" sz="2000" spc="5">
                <a:solidFill>
                  <a:srgbClr val="000099"/>
                </a:solidFill>
                <a:latin typeface="Times New Roman"/>
                <a:cs typeface="Times New Roman"/>
              </a:rPr>
              <a:t>ü</a:t>
            </a:r>
            <a:r>
              <a:rPr dirty="0" sz="2000">
                <a:solidFill>
                  <a:srgbClr val="000099"/>
                </a:solidFill>
                <a:latin typeface="Times New Roman"/>
                <a:cs typeface="Times New Roman"/>
              </a:rPr>
              <a:t>bli</a:t>
            </a:r>
            <a:r>
              <a:rPr dirty="0" sz="2000" spc="-30">
                <a:solidFill>
                  <a:srgbClr val="000099"/>
                </a:solidFill>
                <a:latin typeface="Times New Roman"/>
                <a:cs typeface="Times New Roman"/>
              </a:rPr>
              <a:t>m</a:t>
            </a:r>
            <a:r>
              <a:rPr dirty="0" sz="2000">
                <a:solidFill>
                  <a:srgbClr val="000099"/>
                </a:solidFill>
                <a:latin typeface="Times New Roman"/>
                <a:cs typeface="Times New Roman"/>
              </a:rPr>
              <a:t>l</a:t>
            </a:r>
            <a:r>
              <a:rPr dirty="0" sz="2000" spc="-10">
                <a:solidFill>
                  <a:srgbClr val="000099"/>
                </a:solidFill>
                <a:latin typeface="Times New Roman"/>
                <a:cs typeface="Times New Roman"/>
              </a:rPr>
              <a:t>e</a:t>
            </a:r>
            <a:r>
              <a:rPr dirty="0" sz="2000" spc="-5">
                <a:solidFill>
                  <a:srgbClr val="000099"/>
                </a:solidFill>
                <a:latin typeface="Times New Roman"/>
                <a:cs typeface="Times New Roman"/>
              </a:rPr>
              <a:t>ş</a:t>
            </a:r>
            <a:r>
              <a:rPr dirty="0" sz="2000" spc="-25">
                <a:solidFill>
                  <a:srgbClr val="000099"/>
                </a:solidFill>
                <a:latin typeface="Times New Roman"/>
                <a:cs typeface="Times New Roman"/>
              </a:rPr>
              <a:t>m</a:t>
            </a:r>
            <a:r>
              <a:rPr dirty="0" sz="2000">
                <a:solidFill>
                  <a:srgbClr val="000099"/>
                </a:solidFill>
                <a:latin typeface="Times New Roman"/>
                <a:cs typeface="Times New Roman"/>
              </a:rPr>
              <a:t>e  </a:t>
            </a:r>
            <a:r>
              <a:rPr dirty="0" sz="2000" spc="-5">
                <a:solidFill>
                  <a:srgbClr val="000099"/>
                </a:solidFill>
                <a:latin typeface="Times New Roman"/>
                <a:cs typeface="Times New Roman"/>
              </a:rPr>
              <a:t>Isısı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9590" y="211328"/>
            <a:ext cx="8505190" cy="22129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R="17018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000099"/>
                </a:solidFill>
                <a:latin typeface="Arial"/>
                <a:cs typeface="Arial"/>
              </a:rPr>
              <a:t>Sıcaklığın</a:t>
            </a:r>
            <a:r>
              <a:rPr dirty="0" sz="2400" spc="-20" b="1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solidFill>
                  <a:srgbClr val="000099"/>
                </a:solidFill>
                <a:latin typeface="Arial"/>
                <a:cs typeface="Arial"/>
              </a:rPr>
              <a:t>Ölçülmesi</a:t>
            </a:r>
            <a:endParaRPr sz="24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2245"/>
              </a:spcBef>
            </a:pPr>
            <a:r>
              <a:rPr dirty="0" sz="2400" spc="-5">
                <a:solidFill>
                  <a:srgbClr val="000099"/>
                </a:solidFill>
                <a:latin typeface="Arial"/>
                <a:cs typeface="Arial"/>
              </a:rPr>
              <a:t>Sıcaklık yerden 2 </a:t>
            </a:r>
            <a:r>
              <a:rPr dirty="0" sz="2400">
                <a:solidFill>
                  <a:srgbClr val="000099"/>
                </a:solidFill>
                <a:latin typeface="Arial"/>
                <a:cs typeface="Arial"/>
              </a:rPr>
              <a:t>m </a:t>
            </a:r>
            <a:r>
              <a:rPr dirty="0" sz="2400" spc="-5">
                <a:solidFill>
                  <a:srgbClr val="000099"/>
                </a:solidFill>
                <a:latin typeface="Arial"/>
                <a:cs typeface="Arial"/>
              </a:rPr>
              <a:t>yükseklikte güneş görmeyen beyaz </a:t>
            </a:r>
            <a:r>
              <a:rPr dirty="0" sz="2400">
                <a:solidFill>
                  <a:srgbClr val="000099"/>
                </a:solidFill>
                <a:latin typeface="Arial"/>
                <a:cs typeface="Arial"/>
              </a:rPr>
              <a:t>boyalı  </a:t>
            </a:r>
            <a:r>
              <a:rPr dirty="0" sz="2400" spc="-5">
                <a:solidFill>
                  <a:srgbClr val="000099"/>
                </a:solidFill>
                <a:latin typeface="Arial"/>
                <a:cs typeface="Arial"/>
              </a:rPr>
              <a:t>siperlerde termometrelerle</a:t>
            </a:r>
            <a:r>
              <a:rPr dirty="0" sz="2400" spc="5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dirty="0" sz="2400" spc="-20">
                <a:solidFill>
                  <a:srgbClr val="000099"/>
                </a:solidFill>
                <a:latin typeface="Arial"/>
                <a:cs typeface="Arial"/>
              </a:rPr>
              <a:t>ölçülür.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  <a:tabLst>
                <a:tab pos="2303145" algn="l"/>
                <a:tab pos="3190240" algn="l"/>
                <a:tab pos="4159885" algn="l"/>
                <a:tab pos="5112385" algn="l"/>
                <a:tab pos="6286500" algn="l"/>
              </a:tabLst>
            </a:pPr>
            <a:r>
              <a:rPr dirty="0" sz="2400" spc="-25">
                <a:solidFill>
                  <a:srgbClr val="000099"/>
                </a:solidFill>
                <a:latin typeface="Arial"/>
                <a:cs typeface="Arial"/>
              </a:rPr>
              <a:t>Termometrede	</a:t>
            </a:r>
            <a:r>
              <a:rPr dirty="0" sz="2400" spc="-5">
                <a:solidFill>
                  <a:srgbClr val="000099"/>
                </a:solidFill>
                <a:latin typeface="Arial"/>
                <a:cs typeface="Arial"/>
              </a:rPr>
              <a:t>cıva	</a:t>
            </a:r>
            <a:r>
              <a:rPr dirty="0" sz="2400">
                <a:solidFill>
                  <a:srgbClr val="000099"/>
                </a:solidFill>
                <a:latin typeface="Arial"/>
                <a:cs typeface="Arial"/>
              </a:rPr>
              <a:t>veya	alkol	</a:t>
            </a:r>
            <a:r>
              <a:rPr dirty="0" sz="2400" spc="-20">
                <a:solidFill>
                  <a:srgbClr val="000099"/>
                </a:solidFill>
                <a:latin typeface="Arial"/>
                <a:cs typeface="Arial"/>
              </a:rPr>
              <a:t>vardır.	Termometrelerin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3176905" algn="l"/>
                <a:tab pos="4097020" algn="l"/>
                <a:tab pos="5284470" algn="l"/>
                <a:tab pos="6037580" algn="l"/>
                <a:tab pos="7042150" algn="l"/>
                <a:tab pos="8168640" algn="l"/>
              </a:tabLst>
            </a:pPr>
            <a:r>
              <a:rPr dirty="0" sz="2400" spc="-5">
                <a:solidFill>
                  <a:srgbClr val="000099"/>
                </a:solidFill>
                <a:latin typeface="Arial"/>
                <a:cs typeface="Arial"/>
              </a:rPr>
              <a:t>derece</a:t>
            </a:r>
            <a:r>
              <a:rPr dirty="0" sz="2400" spc="-5">
                <a:solidFill>
                  <a:srgbClr val="000099"/>
                </a:solidFill>
                <a:latin typeface="Arial"/>
                <a:cs typeface="Arial"/>
              </a:rPr>
              <a:t>l</a:t>
            </a:r>
            <a:r>
              <a:rPr dirty="0" sz="2400" spc="-5">
                <a:solidFill>
                  <a:srgbClr val="000099"/>
                </a:solidFill>
                <a:latin typeface="Arial"/>
                <a:cs typeface="Arial"/>
              </a:rPr>
              <a:t>en</a:t>
            </a:r>
            <a:r>
              <a:rPr dirty="0" sz="2400">
                <a:solidFill>
                  <a:srgbClr val="000099"/>
                </a:solidFill>
                <a:latin typeface="Arial"/>
                <a:cs typeface="Arial"/>
              </a:rPr>
              <a:t>d</a:t>
            </a:r>
            <a:r>
              <a:rPr dirty="0" sz="2400" spc="-5">
                <a:solidFill>
                  <a:srgbClr val="000099"/>
                </a:solidFill>
                <a:latin typeface="Arial"/>
                <a:cs typeface="Arial"/>
              </a:rPr>
              <a:t>iri</a:t>
            </a:r>
            <a:r>
              <a:rPr dirty="0" sz="2400" spc="-5">
                <a:solidFill>
                  <a:srgbClr val="000099"/>
                </a:solidFill>
                <a:latin typeface="Arial"/>
                <a:cs typeface="Arial"/>
              </a:rPr>
              <a:t>lme</a:t>
            </a:r>
            <a:r>
              <a:rPr dirty="0" sz="2400">
                <a:solidFill>
                  <a:srgbClr val="000099"/>
                </a:solidFill>
                <a:latin typeface="Arial"/>
                <a:cs typeface="Arial"/>
              </a:rPr>
              <a:t>s</a:t>
            </a:r>
            <a:r>
              <a:rPr dirty="0" sz="2400" spc="-5">
                <a:solidFill>
                  <a:srgbClr val="000099"/>
                </a:solidFill>
                <a:latin typeface="Arial"/>
                <a:cs typeface="Arial"/>
              </a:rPr>
              <a:t>inde</a:t>
            </a:r>
            <a:r>
              <a:rPr dirty="0" sz="2400">
                <a:solidFill>
                  <a:srgbClr val="000099"/>
                </a:solidFill>
                <a:latin typeface="Arial"/>
                <a:cs typeface="Arial"/>
              </a:rPr>
              <a:t>	</a:t>
            </a:r>
            <a:r>
              <a:rPr dirty="0" sz="2400" spc="-5">
                <a:solidFill>
                  <a:srgbClr val="000099"/>
                </a:solidFill>
                <a:latin typeface="Arial"/>
                <a:cs typeface="Arial"/>
              </a:rPr>
              <a:t>esa</a:t>
            </a:r>
            <a:r>
              <a:rPr dirty="0" sz="2400" spc="-10">
                <a:solidFill>
                  <a:srgbClr val="000099"/>
                </a:solidFill>
                <a:latin typeface="Arial"/>
                <a:cs typeface="Arial"/>
              </a:rPr>
              <a:t>s</a:t>
            </a:r>
            <a:r>
              <a:rPr dirty="0" sz="2400">
                <a:solidFill>
                  <a:srgbClr val="000099"/>
                </a:solidFill>
                <a:latin typeface="Arial"/>
                <a:cs typeface="Arial"/>
              </a:rPr>
              <a:t>;</a:t>
            </a:r>
            <a:r>
              <a:rPr dirty="0" sz="2400">
                <a:solidFill>
                  <a:srgbClr val="000099"/>
                </a:solidFill>
                <a:latin typeface="Arial"/>
                <a:cs typeface="Arial"/>
              </a:rPr>
              <a:t>	</a:t>
            </a:r>
            <a:r>
              <a:rPr dirty="0" sz="2400" spc="-5">
                <a:solidFill>
                  <a:srgbClr val="000099"/>
                </a:solidFill>
                <a:latin typeface="Arial"/>
                <a:cs typeface="Arial"/>
              </a:rPr>
              <a:t>dam</a:t>
            </a:r>
            <a:r>
              <a:rPr dirty="0" sz="2400" spc="-20">
                <a:solidFill>
                  <a:srgbClr val="000099"/>
                </a:solidFill>
                <a:latin typeface="Arial"/>
                <a:cs typeface="Arial"/>
              </a:rPr>
              <a:t>ı</a:t>
            </a:r>
            <a:r>
              <a:rPr dirty="0" sz="2400">
                <a:solidFill>
                  <a:srgbClr val="000099"/>
                </a:solidFill>
                <a:latin typeface="Arial"/>
                <a:cs typeface="Arial"/>
              </a:rPr>
              <a:t>t</a:t>
            </a:r>
            <a:r>
              <a:rPr dirty="0" sz="2400" spc="-15">
                <a:solidFill>
                  <a:srgbClr val="000099"/>
                </a:solidFill>
                <a:latin typeface="Arial"/>
                <a:cs typeface="Arial"/>
              </a:rPr>
              <a:t>ı</a:t>
            </a:r>
            <a:r>
              <a:rPr dirty="0" sz="2400">
                <a:solidFill>
                  <a:srgbClr val="000099"/>
                </a:solidFill>
                <a:latin typeface="Arial"/>
                <a:cs typeface="Arial"/>
              </a:rPr>
              <a:t>k	(a</a:t>
            </a:r>
            <a:r>
              <a:rPr dirty="0" sz="2400" spc="15">
                <a:solidFill>
                  <a:srgbClr val="000099"/>
                </a:solidFill>
                <a:latin typeface="Arial"/>
                <a:cs typeface="Arial"/>
              </a:rPr>
              <a:t>r</a:t>
            </a:r>
            <a:r>
              <a:rPr dirty="0" sz="2400" spc="-20">
                <a:solidFill>
                  <a:srgbClr val="000099"/>
                </a:solidFill>
                <a:latin typeface="Arial"/>
                <a:cs typeface="Arial"/>
              </a:rPr>
              <a:t>ı</a:t>
            </a:r>
            <a:r>
              <a:rPr dirty="0" sz="2400">
                <a:solidFill>
                  <a:srgbClr val="000099"/>
                </a:solidFill>
                <a:latin typeface="Arial"/>
                <a:cs typeface="Arial"/>
              </a:rPr>
              <a:t>)	</a:t>
            </a:r>
            <a:r>
              <a:rPr dirty="0" sz="2400" spc="-5">
                <a:solidFill>
                  <a:srgbClr val="000099"/>
                </a:solidFill>
                <a:latin typeface="Arial"/>
                <a:cs typeface="Arial"/>
              </a:rPr>
              <a:t>suyun</a:t>
            </a:r>
            <a:r>
              <a:rPr dirty="0" sz="2400">
                <a:solidFill>
                  <a:srgbClr val="000099"/>
                </a:solidFill>
                <a:latin typeface="Arial"/>
                <a:cs typeface="Arial"/>
              </a:rPr>
              <a:t>	</a:t>
            </a:r>
            <a:r>
              <a:rPr dirty="0" sz="2400">
                <a:solidFill>
                  <a:srgbClr val="000099"/>
                </a:solidFill>
                <a:latin typeface="Arial"/>
                <a:cs typeface="Arial"/>
              </a:rPr>
              <a:t>do</a:t>
            </a:r>
            <a:r>
              <a:rPr dirty="0" sz="2400" spc="-5">
                <a:solidFill>
                  <a:srgbClr val="000099"/>
                </a:solidFill>
                <a:latin typeface="Arial"/>
                <a:cs typeface="Arial"/>
              </a:rPr>
              <a:t>nma</a:t>
            </a:r>
            <a:r>
              <a:rPr dirty="0" sz="2400">
                <a:solidFill>
                  <a:srgbClr val="000099"/>
                </a:solidFill>
                <a:latin typeface="Arial"/>
                <a:cs typeface="Arial"/>
              </a:rPr>
              <a:t>	</a:t>
            </a:r>
            <a:r>
              <a:rPr dirty="0" sz="2400" spc="-5">
                <a:solidFill>
                  <a:srgbClr val="000099"/>
                </a:solidFill>
                <a:latin typeface="Arial"/>
                <a:cs typeface="Arial"/>
              </a:rPr>
              <a:t>ve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145906" y="2398903"/>
            <a:ext cx="68897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000099"/>
                </a:solidFill>
                <a:latin typeface="Arial"/>
                <a:cs typeface="Arial"/>
              </a:rPr>
              <a:t>fa</a:t>
            </a:r>
            <a:r>
              <a:rPr dirty="0" sz="2400" spc="5">
                <a:solidFill>
                  <a:srgbClr val="000099"/>
                </a:solidFill>
                <a:latin typeface="Arial"/>
                <a:cs typeface="Arial"/>
              </a:rPr>
              <a:t>rk</a:t>
            </a:r>
            <a:r>
              <a:rPr dirty="0" sz="2400">
                <a:solidFill>
                  <a:srgbClr val="000099"/>
                </a:solidFill>
                <a:latin typeface="Arial"/>
                <a:cs typeface="Arial"/>
              </a:rPr>
              <a:t>lı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78790" y="2398903"/>
            <a:ext cx="7538720" cy="42691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3500" marR="92075">
              <a:lnSpc>
                <a:spcPct val="100000"/>
              </a:lnSpc>
              <a:spcBef>
                <a:spcPts val="100"/>
              </a:spcBef>
              <a:tabLst>
                <a:tab pos="1743075" algn="l"/>
                <a:tab pos="3776345" algn="l"/>
                <a:tab pos="5624830" algn="l"/>
                <a:tab pos="7268209" algn="l"/>
              </a:tabLst>
            </a:pPr>
            <a:r>
              <a:rPr dirty="0" sz="2400" spc="-5">
                <a:solidFill>
                  <a:srgbClr val="000099"/>
                </a:solidFill>
                <a:latin typeface="Arial"/>
                <a:cs typeface="Arial"/>
              </a:rPr>
              <a:t>kaynama</a:t>
            </a:r>
            <a:r>
              <a:rPr dirty="0" sz="2400" spc="-5">
                <a:solidFill>
                  <a:srgbClr val="000099"/>
                </a:solidFill>
                <a:latin typeface="Arial"/>
                <a:cs typeface="Arial"/>
              </a:rPr>
              <a:t>	</a:t>
            </a:r>
            <a:r>
              <a:rPr dirty="0" sz="2400" spc="-5">
                <a:solidFill>
                  <a:srgbClr val="000099"/>
                </a:solidFill>
                <a:latin typeface="Arial"/>
                <a:cs typeface="Arial"/>
              </a:rPr>
              <a:t>nokta</a:t>
            </a:r>
            <a:r>
              <a:rPr dirty="0" sz="2400" spc="-10">
                <a:solidFill>
                  <a:srgbClr val="000099"/>
                </a:solidFill>
                <a:latin typeface="Arial"/>
                <a:cs typeface="Arial"/>
              </a:rPr>
              <a:t>l</a:t>
            </a:r>
            <a:r>
              <a:rPr dirty="0" sz="2400" spc="-5">
                <a:solidFill>
                  <a:srgbClr val="000099"/>
                </a:solidFill>
                <a:latin typeface="Arial"/>
                <a:cs typeface="Arial"/>
              </a:rPr>
              <a:t>a</a:t>
            </a:r>
            <a:r>
              <a:rPr dirty="0" sz="2400" spc="10">
                <a:solidFill>
                  <a:srgbClr val="000099"/>
                </a:solidFill>
                <a:latin typeface="Arial"/>
                <a:cs typeface="Arial"/>
              </a:rPr>
              <a:t>r</a:t>
            </a:r>
            <a:r>
              <a:rPr dirty="0" sz="2400">
                <a:solidFill>
                  <a:srgbClr val="000099"/>
                </a:solidFill>
                <a:latin typeface="Arial"/>
                <a:cs typeface="Arial"/>
              </a:rPr>
              <a:t>ın</a:t>
            </a:r>
            <a:r>
              <a:rPr dirty="0" sz="2400" spc="-20">
                <a:solidFill>
                  <a:srgbClr val="000099"/>
                </a:solidFill>
                <a:latin typeface="Arial"/>
                <a:cs typeface="Arial"/>
              </a:rPr>
              <a:t>ı</a:t>
            </a:r>
            <a:r>
              <a:rPr dirty="0" sz="2400">
                <a:solidFill>
                  <a:srgbClr val="000099"/>
                </a:solidFill>
                <a:latin typeface="Arial"/>
                <a:cs typeface="Arial"/>
              </a:rPr>
              <a:t>n	</a:t>
            </a:r>
            <a:r>
              <a:rPr dirty="0" sz="2400" spc="-5">
                <a:solidFill>
                  <a:srgbClr val="000099"/>
                </a:solidFill>
                <a:latin typeface="Arial"/>
                <a:cs typeface="Arial"/>
              </a:rPr>
              <a:t>ara</a:t>
            </a:r>
            <a:r>
              <a:rPr dirty="0" sz="2400" spc="5">
                <a:solidFill>
                  <a:srgbClr val="000099"/>
                </a:solidFill>
                <a:latin typeface="Arial"/>
                <a:cs typeface="Arial"/>
              </a:rPr>
              <a:t>s</a:t>
            </a:r>
            <a:r>
              <a:rPr dirty="0" sz="2400">
                <a:solidFill>
                  <a:srgbClr val="000099"/>
                </a:solidFill>
                <a:latin typeface="Arial"/>
                <a:cs typeface="Arial"/>
              </a:rPr>
              <a:t>ı</a:t>
            </a:r>
            <a:r>
              <a:rPr dirty="0" sz="2400" spc="-10">
                <a:solidFill>
                  <a:srgbClr val="000099"/>
                </a:solidFill>
                <a:latin typeface="Arial"/>
                <a:cs typeface="Arial"/>
              </a:rPr>
              <a:t>n</a:t>
            </a:r>
            <a:r>
              <a:rPr dirty="0" sz="2400" spc="5">
                <a:solidFill>
                  <a:srgbClr val="000099"/>
                </a:solidFill>
                <a:latin typeface="Arial"/>
                <a:cs typeface="Arial"/>
              </a:rPr>
              <a:t>d</a:t>
            </a:r>
            <a:r>
              <a:rPr dirty="0" sz="2400" spc="-5">
                <a:solidFill>
                  <a:srgbClr val="000099"/>
                </a:solidFill>
                <a:latin typeface="Arial"/>
                <a:cs typeface="Arial"/>
              </a:rPr>
              <a:t>ak</a:t>
            </a:r>
            <a:r>
              <a:rPr dirty="0" sz="2400">
                <a:solidFill>
                  <a:srgbClr val="000099"/>
                </a:solidFill>
                <a:latin typeface="Arial"/>
                <a:cs typeface="Arial"/>
              </a:rPr>
              <a:t>i	</a:t>
            </a:r>
            <a:r>
              <a:rPr dirty="0" sz="2400" spc="5">
                <a:solidFill>
                  <a:srgbClr val="000099"/>
                </a:solidFill>
                <a:latin typeface="Arial"/>
                <a:cs typeface="Arial"/>
              </a:rPr>
              <a:t>a</a:t>
            </a:r>
            <a:r>
              <a:rPr dirty="0" sz="2400">
                <a:solidFill>
                  <a:srgbClr val="000099"/>
                </a:solidFill>
                <a:latin typeface="Arial"/>
                <a:cs typeface="Arial"/>
              </a:rPr>
              <a:t>ç</a:t>
            </a:r>
            <a:r>
              <a:rPr dirty="0" sz="2400" spc="-20">
                <a:solidFill>
                  <a:srgbClr val="000099"/>
                </a:solidFill>
                <a:latin typeface="Arial"/>
                <a:cs typeface="Arial"/>
              </a:rPr>
              <a:t>ı</a:t>
            </a:r>
            <a:r>
              <a:rPr dirty="0" sz="2400" spc="5">
                <a:solidFill>
                  <a:srgbClr val="000099"/>
                </a:solidFill>
                <a:latin typeface="Arial"/>
                <a:cs typeface="Arial"/>
              </a:rPr>
              <a:t>k</a:t>
            </a:r>
            <a:r>
              <a:rPr dirty="0" sz="2400">
                <a:solidFill>
                  <a:srgbClr val="000099"/>
                </a:solidFill>
                <a:latin typeface="Arial"/>
                <a:cs typeface="Arial"/>
              </a:rPr>
              <a:t>l</a:t>
            </a:r>
            <a:r>
              <a:rPr dirty="0" sz="2400" spc="-20">
                <a:solidFill>
                  <a:srgbClr val="000099"/>
                </a:solidFill>
                <a:latin typeface="Arial"/>
                <a:cs typeface="Arial"/>
              </a:rPr>
              <a:t>ı</a:t>
            </a:r>
            <a:r>
              <a:rPr dirty="0" sz="2400">
                <a:solidFill>
                  <a:srgbClr val="000099"/>
                </a:solidFill>
                <a:latin typeface="Arial"/>
                <a:cs typeface="Arial"/>
              </a:rPr>
              <a:t>k</a:t>
            </a:r>
            <a:r>
              <a:rPr dirty="0" sz="2400" spc="10">
                <a:solidFill>
                  <a:srgbClr val="000099"/>
                </a:solidFill>
                <a:latin typeface="Arial"/>
                <a:cs typeface="Arial"/>
              </a:rPr>
              <a:t>t</a:t>
            </a:r>
            <a:r>
              <a:rPr dirty="0" sz="2400" spc="-20">
                <a:solidFill>
                  <a:srgbClr val="000099"/>
                </a:solidFill>
                <a:latin typeface="Arial"/>
                <a:cs typeface="Arial"/>
              </a:rPr>
              <a:t>ı</a:t>
            </a:r>
            <a:r>
              <a:rPr dirty="0" sz="2400" spc="-114">
                <a:solidFill>
                  <a:srgbClr val="000099"/>
                </a:solidFill>
                <a:latin typeface="Arial"/>
                <a:cs typeface="Arial"/>
              </a:rPr>
              <a:t>r</a:t>
            </a:r>
            <a:r>
              <a:rPr dirty="0" sz="2400">
                <a:solidFill>
                  <a:srgbClr val="000099"/>
                </a:solidFill>
                <a:latin typeface="Arial"/>
                <a:cs typeface="Arial"/>
              </a:rPr>
              <a:t>.</a:t>
            </a:r>
            <a:r>
              <a:rPr dirty="0" sz="2400">
                <a:solidFill>
                  <a:srgbClr val="000099"/>
                </a:solidFill>
                <a:latin typeface="Arial"/>
                <a:cs typeface="Arial"/>
              </a:rPr>
              <a:t>	</a:t>
            </a:r>
            <a:r>
              <a:rPr dirty="0" sz="2400" spc="-5">
                <a:solidFill>
                  <a:srgbClr val="000099"/>
                </a:solidFill>
                <a:latin typeface="Arial"/>
                <a:cs typeface="Arial"/>
              </a:rPr>
              <a:t>4  </a:t>
            </a:r>
            <a:r>
              <a:rPr dirty="0" sz="2400" spc="-5">
                <a:solidFill>
                  <a:srgbClr val="000099"/>
                </a:solidFill>
                <a:latin typeface="Arial"/>
                <a:cs typeface="Arial"/>
              </a:rPr>
              <a:t>derecelendirme</a:t>
            </a:r>
            <a:r>
              <a:rPr dirty="0" sz="2400" spc="4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dirty="0" sz="2400" spc="-25">
                <a:solidFill>
                  <a:srgbClr val="000099"/>
                </a:solidFill>
                <a:latin typeface="Arial"/>
                <a:cs typeface="Arial"/>
              </a:rPr>
              <a:t>vardır.</a:t>
            </a:r>
            <a:endParaRPr sz="2400">
              <a:latin typeface="Arial"/>
              <a:cs typeface="Arial"/>
            </a:endParaRPr>
          </a:p>
          <a:p>
            <a:pPr marL="317500" indent="-254635">
              <a:lnSpc>
                <a:spcPct val="100000"/>
              </a:lnSpc>
              <a:spcBef>
                <a:spcPts val="575"/>
              </a:spcBef>
              <a:buSzPct val="95833"/>
              <a:buAutoNum type="arabicPeriod"/>
              <a:tabLst>
                <a:tab pos="318135" algn="l"/>
              </a:tabLst>
            </a:pPr>
            <a:r>
              <a:rPr dirty="0" sz="2400" spc="-5">
                <a:solidFill>
                  <a:srgbClr val="000099"/>
                </a:solidFill>
                <a:latin typeface="Arial"/>
                <a:cs typeface="Arial"/>
              </a:rPr>
              <a:t>Celsius skalası</a:t>
            </a:r>
            <a:r>
              <a:rPr dirty="0" sz="2400" spc="25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00099"/>
                </a:solidFill>
                <a:latin typeface="Arial"/>
                <a:cs typeface="Arial"/>
              </a:rPr>
              <a:t>(santigrat)</a:t>
            </a:r>
            <a:endParaRPr sz="2400">
              <a:latin typeface="Arial"/>
              <a:cs typeface="Arial"/>
            </a:endParaRPr>
          </a:p>
          <a:p>
            <a:pPr marL="63500">
              <a:lnSpc>
                <a:spcPct val="100000"/>
              </a:lnSpc>
              <a:spcBef>
                <a:spcPts val="575"/>
              </a:spcBef>
            </a:pPr>
            <a:r>
              <a:rPr dirty="0" sz="2400" spc="-5">
                <a:solidFill>
                  <a:srgbClr val="000099"/>
                </a:solidFill>
                <a:latin typeface="Arial"/>
                <a:cs typeface="Arial"/>
              </a:rPr>
              <a:t>Donma </a:t>
            </a:r>
            <a:r>
              <a:rPr dirty="0" sz="2400">
                <a:solidFill>
                  <a:srgbClr val="000099"/>
                </a:solidFill>
                <a:latin typeface="Arial"/>
                <a:cs typeface="Arial"/>
              </a:rPr>
              <a:t>= </a:t>
            </a:r>
            <a:r>
              <a:rPr dirty="0" sz="2400" spc="-5">
                <a:solidFill>
                  <a:srgbClr val="000099"/>
                </a:solidFill>
                <a:latin typeface="Arial"/>
                <a:cs typeface="Arial"/>
              </a:rPr>
              <a:t>0 </a:t>
            </a:r>
            <a:r>
              <a:rPr dirty="0" sz="2400">
                <a:solidFill>
                  <a:srgbClr val="000099"/>
                </a:solidFill>
                <a:latin typeface="Arial"/>
                <a:cs typeface="Arial"/>
              </a:rPr>
              <a:t>. . . </a:t>
            </a:r>
            <a:r>
              <a:rPr dirty="0" sz="2400" spc="-5">
                <a:solidFill>
                  <a:srgbClr val="000099"/>
                </a:solidFill>
                <a:latin typeface="Arial"/>
                <a:cs typeface="Arial"/>
              </a:rPr>
              <a:t>.100 eşit dilim </a:t>
            </a:r>
            <a:r>
              <a:rPr dirty="0" sz="2400">
                <a:solidFill>
                  <a:srgbClr val="000099"/>
                </a:solidFill>
                <a:latin typeface="Arial"/>
                <a:cs typeface="Arial"/>
              </a:rPr>
              <a:t>. . . . </a:t>
            </a:r>
            <a:r>
              <a:rPr dirty="0" sz="2400" spc="-5">
                <a:solidFill>
                  <a:srgbClr val="000099"/>
                </a:solidFill>
                <a:latin typeface="Arial"/>
                <a:cs typeface="Arial"/>
              </a:rPr>
              <a:t>Kaynama </a:t>
            </a:r>
            <a:r>
              <a:rPr dirty="0" sz="2400">
                <a:solidFill>
                  <a:srgbClr val="000099"/>
                </a:solidFill>
                <a:latin typeface="Arial"/>
                <a:cs typeface="Arial"/>
              </a:rPr>
              <a:t>= </a:t>
            </a:r>
            <a:r>
              <a:rPr dirty="0" sz="2400" spc="-5">
                <a:solidFill>
                  <a:srgbClr val="000099"/>
                </a:solidFill>
                <a:latin typeface="Arial"/>
                <a:cs typeface="Arial"/>
              </a:rPr>
              <a:t>100</a:t>
            </a:r>
            <a:r>
              <a:rPr dirty="0" sz="2400" spc="-25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dirty="0" baseline="24305" sz="2400" spc="-7">
                <a:solidFill>
                  <a:srgbClr val="000099"/>
                </a:solidFill>
                <a:latin typeface="Arial"/>
                <a:cs typeface="Arial"/>
              </a:rPr>
              <a:t>o</a:t>
            </a:r>
            <a:r>
              <a:rPr dirty="0" sz="2400" spc="-5">
                <a:solidFill>
                  <a:srgbClr val="000099"/>
                </a:solidFill>
                <a:latin typeface="Arial"/>
                <a:cs typeface="Arial"/>
              </a:rPr>
              <a:t>C</a:t>
            </a:r>
            <a:endParaRPr sz="2400">
              <a:latin typeface="Arial"/>
              <a:cs typeface="Arial"/>
            </a:endParaRPr>
          </a:p>
          <a:p>
            <a:pPr marL="401320" indent="-338455">
              <a:lnSpc>
                <a:spcPct val="100000"/>
              </a:lnSpc>
              <a:spcBef>
                <a:spcPts val="580"/>
              </a:spcBef>
              <a:buSzPct val="95833"/>
              <a:buAutoNum type="arabicPeriod" startAt="2"/>
              <a:tabLst>
                <a:tab pos="401955" algn="l"/>
              </a:tabLst>
            </a:pPr>
            <a:r>
              <a:rPr dirty="0" sz="2400" spc="-5">
                <a:solidFill>
                  <a:srgbClr val="000099"/>
                </a:solidFill>
                <a:latin typeface="Arial"/>
                <a:cs typeface="Arial"/>
              </a:rPr>
              <a:t>Fahrenhayt</a:t>
            </a:r>
            <a:r>
              <a:rPr dirty="0" sz="2400" spc="15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000099"/>
                </a:solidFill>
                <a:latin typeface="Arial"/>
                <a:cs typeface="Arial"/>
              </a:rPr>
              <a:t>skalası</a:t>
            </a:r>
            <a:endParaRPr sz="2400">
              <a:latin typeface="Arial"/>
              <a:cs typeface="Arial"/>
            </a:endParaRPr>
          </a:p>
          <a:p>
            <a:pPr marL="63500">
              <a:lnSpc>
                <a:spcPct val="100000"/>
              </a:lnSpc>
              <a:spcBef>
                <a:spcPts val="575"/>
              </a:spcBef>
            </a:pPr>
            <a:r>
              <a:rPr dirty="0" sz="2400" spc="-5">
                <a:solidFill>
                  <a:srgbClr val="000099"/>
                </a:solidFill>
                <a:latin typeface="Arial"/>
                <a:cs typeface="Arial"/>
              </a:rPr>
              <a:t>Donma </a:t>
            </a:r>
            <a:r>
              <a:rPr dirty="0" sz="2400">
                <a:solidFill>
                  <a:srgbClr val="000099"/>
                </a:solidFill>
                <a:latin typeface="Arial"/>
                <a:cs typeface="Arial"/>
              </a:rPr>
              <a:t>= </a:t>
            </a:r>
            <a:r>
              <a:rPr dirty="0" sz="2400" spc="-5">
                <a:solidFill>
                  <a:srgbClr val="000099"/>
                </a:solidFill>
                <a:latin typeface="Arial"/>
                <a:cs typeface="Arial"/>
              </a:rPr>
              <a:t>32 </a:t>
            </a:r>
            <a:r>
              <a:rPr dirty="0" sz="2400">
                <a:solidFill>
                  <a:srgbClr val="000099"/>
                </a:solidFill>
                <a:latin typeface="Arial"/>
                <a:cs typeface="Arial"/>
              </a:rPr>
              <a:t>. . . </a:t>
            </a:r>
            <a:r>
              <a:rPr dirty="0" sz="2400" spc="-5">
                <a:solidFill>
                  <a:srgbClr val="000099"/>
                </a:solidFill>
                <a:latin typeface="Arial"/>
                <a:cs typeface="Arial"/>
              </a:rPr>
              <a:t>.180 eşit dilim </a:t>
            </a:r>
            <a:r>
              <a:rPr dirty="0" sz="2400">
                <a:solidFill>
                  <a:srgbClr val="000099"/>
                </a:solidFill>
                <a:latin typeface="Arial"/>
                <a:cs typeface="Arial"/>
              </a:rPr>
              <a:t>. . . . </a:t>
            </a:r>
            <a:r>
              <a:rPr dirty="0" sz="2400" spc="-5">
                <a:solidFill>
                  <a:srgbClr val="000099"/>
                </a:solidFill>
                <a:latin typeface="Arial"/>
                <a:cs typeface="Arial"/>
              </a:rPr>
              <a:t>Kaynama </a:t>
            </a:r>
            <a:r>
              <a:rPr dirty="0" sz="2400">
                <a:solidFill>
                  <a:srgbClr val="000099"/>
                </a:solidFill>
                <a:latin typeface="Arial"/>
                <a:cs typeface="Arial"/>
              </a:rPr>
              <a:t>= </a:t>
            </a:r>
            <a:r>
              <a:rPr dirty="0" sz="2400" spc="-5">
                <a:solidFill>
                  <a:srgbClr val="000099"/>
                </a:solidFill>
                <a:latin typeface="Arial"/>
                <a:cs typeface="Arial"/>
              </a:rPr>
              <a:t>212 </a:t>
            </a:r>
            <a:r>
              <a:rPr dirty="0" baseline="24305" sz="2400" spc="-7">
                <a:solidFill>
                  <a:srgbClr val="000099"/>
                </a:solidFill>
                <a:latin typeface="Arial"/>
                <a:cs typeface="Arial"/>
              </a:rPr>
              <a:t>o</a:t>
            </a:r>
            <a:r>
              <a:rPr dirty="0" sz="2400" spc="-5">
                <a:solidFill>
                  <a:srgbClr val="000099"/>
                </a:solidFill>
                <a:latin typeface="Arial"/>
                <a:cs typeface="Arial"/>
              </a:rPr>
              <a:t>F</a:t>
            </a:r>
            <a:endParaRPr sz="2400">
              <a:latin typeface="Arial"/>
              <a:cs typeface="Arial"/>
            </a:endParaRPr>
          </a:p>
          <a:p>
            <a:pPr marL="401320" indent="-338455">
              <a:lnSpc>
                <a:spcPct val="100000"/>
              </a:lnSpc>
              <a:spcBef>
                <a:spcPts val="580"/>
              </a:spcBef>
              <a:buSzPct val="95833"/>
              <a:buAutoNum type="arabicPeriod" startAt="3"/>
              <a:tabLst>
                <a:tab pos="401955" algn="l"/>
              </a:tabLst>
            </a:pPr>
            <a:r>
              <a:rPr dirty="0" sz="2400" spc="-5">
                <a:solidFill>
                  <a:srgbClr val="000099"/>
                </a:solidFill>
                <a:latin typeface="Arial"/>
                <a:cs typeface="Arial"/>
              </a:rPr>
              <a:t>Reomür</a:t>
            </a:r>
            <a:r>
              <a:rPr dirty="0" sz="2400" spc="2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000099"/>
                </a:solidFill>
                <a:latin typeface="Arial"/>
                <a:cs typeface="Arial"/>
              </a:rPr>
              <a:t>skalası</a:t>
            </a:r>
            <a:endParaRPr sz="2400">
              <a:latin typeface="Arial"/>
              <a:cs typeface="Arial"/>
            </a:endParaRPr>
          </a:p>
          <a:p>
            <a:pPr marL="63500" marR="448945">
              <a:lnSpc>
                <a:spcPct val="120000"/>
              </a:lnSpc>
            </a:pPr>
            <a:r>
              <a:rPr dirty="0" sz="2400" spc="-5">
                <a:solidFill>
                  <a:srgbClr val="000099"/>
                </a:solidFill>
                <a:latin typeface="Arial"/>
                <a:cs typeface="Arial"/>
              </a:rPr>
              <a:t>Donma </a:t>
            </a:r>
            <a:r>
              <a:rPr dirty="0" sz="2400">
                <a:solidFill>
                  <a:srgbClr val="000099"/>
                </a:solidFill>
                <a:latin typeface="Arial"/>
                <a:cs typeface="Arial"/>
              </a:rPr>
              <a:t>= </a:t>
            </a:r>
            <a:r>
              <a:rPr dirty="0" sz="2400" spc="-5">
                <a:solidFill>
                  <a:srgbClr val="000099"/>
                </a:solidFill>
                <a:latin typeface="Arial"/>
                <a:cs typeface="Arial"/>
              </a:rPr>
              <a:t>0 </a:t>
            </a:r>
            <a:r>
              <a:rPr dirty="0" sz="2400">
                <a:solidFill>
                  <a:srgbClr val="000099"/>
                </a:solidFill>
                <a:latin typeface="Arial"/>
                <a:cs typeface="Arial"/>
              </a:rPr>
              <a:t>. . . . </a:t>
            </a:r>
            <a:r>
              <a:rPr dirty="0" sz="2400" spc="-5">
                <a:solidFill>
                  <a:srgbClr val="000099"/>
                </a:solidFill>
                <a:latin typeface="Arial"/>
                <a:cs typeface="Arial"/>
              </a:rPr>
              <a:t>80 eşit dilim </a:t>
            </a:r>
            <a:r>
              <a:rPr dirty="0" sz="2400">
                <a:solidFill>
                  <a:srgbClr val="000099"/>
                </a:solidFill>
                <a:latin typeface="Arial"/>
                <a:cs typeface="Arial"/>
              </a:rPr>
              <a:t>. . . . </a:t>
            </a:r>
            <a:r>
              <a:rPr dirty="0" sz="2400" spc="-5">
                <a:solidFill>
                  <a:srgbClr val="000099"/>
                </a:solidFill>
                <a:latin typeface="Arial"/>
                <a:cs typeface="Arial"/>
              </a:rPr>
              <a:t>Kaynama </a:t>
            </a:r>
            <a:r>
              <a:rPr dirty="0" sz="2400">
                <a:solidFill>
                  <a:srgbClr val="000099"/>
                </a:solidFill>
                <a:latin typeface="Arial"/>
                <a:cs typeface="Arial"/>
              </a:rPr>
              <a:t>= </a:t>
            </a:r>
            <a:r>
              <a:rPr dirty="0" sz="2400" spc="-5">
                <a:solidFill>
                  <a:srgbClr val="000099"/>
                </a:solidFill>
                <a:latin typeface="Arial"/>
                <a:cs typeface="Arial"/>
              </a:rPr>
              <a:t>80 </a:t>
            </a:r>
            <a:r>
              <a:rPr dirty="0" baseline="24305" sz="2400" spc="-7">
                <a:solidFill>
                  <a:srgbClr val="000099"/>
                </a:solidFill>
                <a:latin typeface="Arial"/>
                <a:cs typeface="Arial"/>
              </a:rPr>
              <a:t>o</a:t>
            </a:r>
            <a:r>
              <a:rPr dirty="0" sz="2400" spc="-5">
                <a:solidFill>
                  <a:srgbClr val="000099"/>
                </a:solidFill>
                <a:latin typeface="Arial"/>
                <a:cs typeface="Arial"/>
              </a:rPr>
              <a:t>R  </a:t>
            </a:r>
            <a:r>
              <a:rPr dirty="0" sz="2400">
                <a:solidFill>
                  <a:srgbClr val="000099"/>
                </a:solidFill>
                <a:latin typeface="Arial"/>
                <a:cs typeface="Arial"/>
              </a:rPr>
              <a:t>4.Mutlak </a:t>
            </a:r>
            <a:r>
              <a:rPr dirty="0" sz="2400" spc="-5">
                <a:solidFill>
                  <a:srgbClr val="000099"/>
                </a:solidFill>
                <a:latin typeface="Arial"/>
                <a:cs typeface="Arial"/>
              </a:rPr>
              <a:t>skala (Kelvin</a:t>
            </a:r>
            <a:r>
              <a:rPr dirty="0" sz="2400" spc="15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000099"/>
                </a:solidFill>
                <a:latin typeface="Arial"/>
                <a:cs typeface="Arial"/>
              </a:rPr>
              <a:t>skalası)</a:t>
            </a:r>
            <a:endParaRPr sz="2400">
              <a:latin typeface="Arial"/>
              <a:cs typeface="Arial"/>
            </a:endParaRPr>
          </a:p>
          <a:p>
            <a:pPr marL="63500">
              <a:lnSpc>
                <a:spcPct val="100000"/>
              </a:lnSpc>
              <a:spcBef>
                <a:spcPts val="575"/>
              </a:spcBef>
              <a:tabLst>
                <a:tab pos="1721485" algn="l"/>
                <a:tab pos="4636135" algn="l"/>
              </a:tabLst>
            </a:pPr>
            <a:r>
              <a:rPr dirty="0" sz="2400" spc="-5">
                <a:solidFill>
                  <a:srgbClr val="000099"/>
                </a:solidFill>
                <a:latin typeface="Arial"/>
                <a:cs typeface="Arial"/>
              </a:rPr>
              <a:t>Mutlak</a:t>
            </a:r>
            <a:r>
              <a:rPr dirty="0" sz="2400" spc="2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000099"/>
                </a:solidFill>
                <a:latin typeface="Arial"/>
                <a:cs typeface="Arial"/>
              </a:rPr>
              <a:t>sıfır	</a:t>
            </a:r>
            <a:r>
              <a:rPr dirty="0" sz="2400" spc="-5">
                <a:solidFill>
                  <a:srgbClr val="000099"/>
                </a:solidFill>
                <a:latin typeface="Arial"/>
                <a:cs typeface="Arial"/>
              </a:rPr>
              <a:t>-273</a:t>
            </a:r>
            <a:r>
              <a:rPr dirty="0" baseline="24305" sz="2400" spc="-7">
                <a:solidFill>
                  <a:srgbClr val="000099"/>
                </a:solidFill>
                <a:latin typeface="Arial"/>
                <a:cs typeface="Arial"/>
              </a:rPr>
              <a:t>o</a:t>
            </a:r>
            <a:r>
              <a:rPr dirty="0" sz="2400" spc="-5">
                <a:solidFill>
                  <a:srgbClr val="000099"/>
                </a:solidFill>
                <a:latin typeface="Arial"/>
                <a:cs typeface="Arial"/>
              </a:rPr>
              <a:t>C</a:t>
            </a:r>
            <a:r>
              <a:rPr dirty="0" sz="2400" spc="15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000099"/>
                </a:solidFill>
                <a:latin typeface="Arial"/>
                <a:cs typeface="Arial"/>
              </a:rPr>
              <a:t>den</a:t>
            </a:r>
            <a:r>
              <a:rPr dirty="0" sz="240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000099"/>
                </a:solidFill>
                <a:latin typeface="Arial"/>
                <a:cs typeface="Arial"/>
              </a:rPr>
              <a:t>başlar	K=</a:t>
            </a:r>
            <a:r>
              <a:rPr dirty="0" sz="2400" spc="-1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dirty="0" baseline="24305" sz="2400" spc="-7">
                <a:solidFill>
                  <a:srgbClr val="000099"/>
                </a:solidFill>
                <a:latin typeface="Arial"/>
                <a:cs typeface="Arial"/>
              </a:rPr>
              <a:t>o</a:t>
            </a:r>
            <a:r>
              <a:rPr dirty="0" sz="2400" spc="-5">
                <a:solidFill>
                  <a:srgbClr val="000099"/>
                </a:solidFill>
                <a:latin typeface="Arial"/>
                <a:cs typeface="Arial"/>
              </a:rPr>
              <a:t>C+273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9831" y="188976"/>
            <a:ext cx="8712708" cy="64510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98598" y="138429"/>
            <a:ext cx="25742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solidFill>
                  <a:srgbClr val="000099"/>
                </a:solidFill>
                <a:latin typeface="Times New Roman"/>
                <a:cs typeface="Times New Roman"/>
              </a:rPr>
              <a:t>Sıcaklık</a:t>
            </a:r>
            <a:r>
              <a:rPr dirty="0" sz="2400" spc="-55" b="1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dirty="0" sz="2400" spc="-5" b="1">
                <a:solidFill>
                  <a:srgbClr val="000099"/>
                </a:solidFill>
                <a:latin typeface="Times New Roman"/>
                <a:cs typeface="Times New Roman"/>
              </a:rPr>
              <a:t>Çevrimleri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551144" y="1101042"/>
            <a:ext cx="462915" cy="0"/>
          </a:xfrm>
          <a:custGeom>
            <a:avLst/>
            <a:gdLst/>
            <a:ahLst/>
            <a:cxnLst/>
            <a:rect l="l" t="t" r="r" b="b"/>
            <a:pathLst>
              <a:path w="462914" h="0">
                <a:moveTo>
                  <a:pt x="0" y="0"/>
                </a:moveTo>
                <a:lnTo>
                  <a:pt x="462451" y="0"/>
                </a:lnTo>
              </a:path>
            </a:pathLst>
          </a:custGeom>
          <a:ln w="1307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525301" y="1098651"/>
            <a:ext cx="521334" cy="3924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400" spc="95">
                <a:latin typeface="Times New Roman"/>
                <a:cs typeface="Times New Roman"/>
              </a:rPr>
              <a:t>180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71132" y="858781"/>
            <a:ext cx="2145665" cy="3924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2400" spc="10" i="1">
                <a:latin typeface="Times New Roman"/>
                <a:cs typeface="Times New Roman"/>
              </a:rPr>
              <a:t>C</a:t>
            </a:r>
            <a:r>
              <a:rPr dirty="0" sz="2400" spc="90" i="1">
                <a:latin typeface="Times New Roman"/>
                <a:cs typeface="Times New Roman"/>
              </a:rPr>
              <a:t> </a:t>
            </a:r>
            <a:r>
              <a:rPr dirty="0" sz="2400" spc="10">
                <a:latin typeface="Symbol"/>
                <a:cs typeface="Symbol"/>
              </a:rPr>
              <a:t></a:t>
            </a:r>
            <a:r>
              <a:rPr dirty="0" sz="2400" spc="-100">
                <a:latin typeface="Times New Roman"/>
                <a:cs typeface="Times New Roman"/>
              </a:rPr>
              <a:t> </a:t>
            </a:r>
            <a:r>
              <a:rPr dirty="0" baseline="34722" sz="3600" spc="97">
                <a:latin typeface="Times New Roman"/>
                <a:cs typeface="Times New Roman"/>
              </a:rPr>
              <a:t>100</a:t>
            </a:r>
            <a:r>
              <a:rPr dirty="0" baseline="34722" sz="3600" spc="-442">
                <a:latin typeface="Times New Roman"/>
                <a:cs typeface="Times New Roman"/>
              </a:rPr>
              <a:t> </a:t>
            </a:r>
            <a:r>
              <a:rPr dirty="0" sz="2400" spc="80">
                <a:latin typeface="Times New Roman"/>
                <a:cs typeface="Times New Roman"/>
              </a:rPr>
              <a:t>(</a:t>
            </a:r>
            <a:r>
              <a:rPr dirty="0" sz="2400" spc="80" i="1">
                <a:latin typeface="Times New Roman"/>
                <a:cs typeface="Times New Roman"/>
              </a:rPr>
              <a:t>F</a:t>
            </a:r>
            <a:r>
              <a:rPr dirty="0" sz="2400" spc="35" i="1">
                <a:latin typeface="Times New Roman"/>
                <a:cs typeface="Times New Roman"/>
              </a:rPr>
              <a:t> </a:t>
            </a:r>
            <a:r>
              <a:rPr dirty="0" sz="2400" spc="10">
                <a:latin typeface="Symbol"/>
                <a:cs typeface="Symbol"/>
              </a:rPr>
              <a:t></a:t>
            </a:r>
            <a:r>
              <a:rPr dirty="0" sz="2400" spc="-265">
                <a:latin typeface="Times New Roman"/>
                <a:cs typeface="Times New Roman"/>
              </a:rPr>
              <a:t> </a:t>
            </a:r>
            <a:r>
              <a:rPr dirty="0" sz="2400" spc="10">
                <a:latin typeface="Times New Roman"/>
                <a:cs typeface="Times New Roman"/>
              </a:rPr>
              <a:t>32)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3483864" y="903732"/>
            <a:ext cx="944880" cy="367665"/>
            <a:chOff x="3483864" y="903732"/>
            <a:chExt cx="944880" cy="367665"/>
          </a:xfrm>
        </p:grpSpPr>
        <p:sp>
          <p:nvSpPr>
            <p:cNvPr id="7" name="object 7"/>
            <p:cNvSpPr/>
            <p:nvPr/>
          </p:nvSpPr>
          <p:spPr>
            <a:xfrm>
              <a:off x="3488436" y="908304"/>
              <a:ext cx="935990" cy="358140"/>
            </a:xfrm>
            <a:custGeom>
              <a:avLst/>
              <a:gdLst/>
              <a:ahLst/>
              <a:cxnLst/>
              <a:rect l="l" t="t" r="r" b="b"/>
              <a:pathLst>
                <a:path w="935989" h="358140">
                  <a:moveTo>
                    <a:pt x="702055" y="0"/>
                  </a:moveTo>
                  <a:lnTo>
                    <a:pt x="702055" y="89535"/>
                  </a:lnTo>
                  <a:lnTo>
                    <a:pt x="0" y="89535"/>
                  </a:lnTo>
                  <a:lnTo>
                    <a:pt x="0" y="268605"/>
                  </a:lnTo>
                  <a:lnTo>
                    <a:pt x="702055" y="268605"/>
                  </a:lnTo>
                  <a:lnTo>
                    <a:pt x="702055" y="358140"/>
                  </a:lnTo>
                  <a:lnTo>
                    <a:pt x="935736" y="179070"/>
                  </a:lnTo>
                  <a:lnTo>
                    <a:pt x="702055" y="0"/>
                  </a:lnTo>
                  <a:close/>
                </a:path>
              </a:pathLst>
            </a:custGeom>
            <a:solidFill>
              <a:srgbClr val="FF006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3488436" y="908304"/>
              <a:ext cx="935990" cy="358140"/>
            </a:xfrm>
            <a:custGeom>
              <a:avLst/>
              <a:gdLst/>
              <a:ahLst/>
              <a:cxnLst/>
              <a:rect l="l" t="t" r="r" b="b"/>
              <a:pathLst>
                <a:path w="935989" h="358140">
                  <a:moveTo>
                    <a:pt x="0" y="89535"/>
                  </a:moveTo>
                  <a:lnTo>
                    <a:pt x="702055" y="89535"/>
                  </a:lnTo>
                  <a:lnTo>
                    <a:pt x="702055" y="0"/>
                  </a:lnTo>
                  <a:lnTo>
                    <a:pt x="935736" y="179070"/>
                  </a:lnTo>
                  <a:lnTo>
                    <a:pt x="702055" y="358140"/>
                  </a:lnTo>
                  <a:lnTo>
                    <a:pt x="702055" y="268605"/>
                  </a:lnTo>
                  <a:lnTo>
                    <a:pt x="0" y="268605"/>
                  </a:lnTo>
                  <a:lnTo>
                    <a:pt x="0" y="89535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/>
          <p:cNvSpPr/>
          <p:nvPr/>
        </p:nvSpPr>
        <p:spPr>
          <a:xfrm>
            <a:off x="5292555" y="1101042"/>
            <a:ext cx="177165" cy="0"/>
          </a:xfrm>
          <a:custGeom>
            <a:avLst/>
            <a:gdLst/>
            <a:ahLst/>
            <a:cxnLst/>
            <a:rect l="l" t="t" r="r" b="b"/>
            <a:pathLst>
              <a:path w="177164" h="0">
                <a:moveTo>
                  <a:pt x="0" y="0"/>
                </a:moveTo>
                <a:lnTo>
                  <a:pt x="176629" y="0"/>
                </a:lnTo>
              </a:path>
            </a:pathLst>
          </a:custGeom>
          <a:ln w="124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4715764" y="858781"/>
            <a:ext cx="1852295" cy="63246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ts val="2385"/>
              </a:lnSpc>
              <a:spcBef>
                <a:spcPts val="105"/>
              </a:spcBef>
            </a:pPr>
            <a:r>
              <a:rPr dirty="0" sz="2400" spc="20" i="1">
                <a:latin typeface="Times New Roman"/>
                <a:cs typeface="Times New Roman"/>
              </a:rPr>
              <a:t>C </a:t>
            </a:r>
            <a:r>
              <a:rPr dirty="0" sz="2400" spc="15">
                <a:latin typeface="Symbol"/>
                <a:cs typeface="Symbol"/>
              </a:rPr>
              <a:t></a:t>
            </a:r>
            <a:r>
              <a:rPr dirty="0" sz="2400" spc="15">
                <a:latin typeface="Times New Roman"/>
                <a:cs typeface="Times New Roman"/>
              </a:rPr>
              <a:t> </a:t>
            </a:r>
            <a:r>
              <a:rPr dirty="0" baseline="34722" sz="3600" spc="22">
                <a:latin typeface="Times New Roman"/>
                <a:cs typeface="Times New Roman"/>
              </a:rPr>
              <a:t>5 </a:t>
            </a:r>
            <a:r>
              <a:rPr dirty="0" sz="2400" spc="80">
                <a:latin typeface="Times New Roman"/>
                <a:cs typeface="Times New Roman"/>
              </a:rPr>
              <a:t>(</a:t>
            </a:r>
            <a:r>
              <a:rPr dirty="0" sz="2400" spc="80" i="1">
                <a:latin typeface="Times New Roman"/>
                <a:cs typeface="Times New Roman"/>
              </a:rPr>
              <a:t>F </a:t>
            </a:r>
            <a:r>
              <a:rPr dirty="0" sz="2400" spc="15">
                <a:latin typeface="Symbol"/>
                <a:cs typeface="Symbol"/>
              </a:rPr>
              <a:t></a:t>
            </a:r>
            <a:r>
              <a:rPr dirty="0" sz="2400" spc="-409">
                <a:latin typeface="Times New Roman"/>
                <a:cs typeface="Times New Roman"/>
              </a:rPr>
              <a:t> </a:t>
            </a:r>
            <a:r>
              <a:rPr dirty="0" sz="2400" spc="10">
                <a:latin typeface="Times New Roman"/>
                <a:cs typeface="Times New Roman"/>
              </a:rPr>
              <a:t>32)</a:t>
            </a:r>
            <a:endParaRPr sz="2400">
              <a:latin typeface="Times New Roman"/>
              <a:cs typeface="Times New Roman"/>
            </a:endParaRPr>
          </a:p>
          <a:p>
            <a:pPr marL="588010">
              <a:lnSpc>
                <a:spcPts val="2385"/>
              </a:lnSpc>
            </a:pPr>
            <a:r>
              <a:rPr dirty="0" sz="2400" spc="15">
                <a:latin typeface="Times New Roman"/>
                <a:cs typeface="Times New Roman"/>
              </a:rPr>
              <a:t>9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982847" y="2182301"/>
            <a:ext cx="462915" cy="0"/>
          </a:xfrm>
          <a:custGeom>
            <a:avLst/>
            <a:gdLst/>
            <a:ahLst/>
            <a:cxnLst/>
            <a:rect l="l" t="t" r="r" b="b"/>
            <a:pathLst>
              <a:path w="462914" h="0">
                <a:moveTo>
                  <a:pt x="0" y="0"/>
                </a:moveTo>
                <a:lnTo>
                  <a:pt x="462624" y="0"/>
                </a:lnTo>
              </a:path>
            </a:pathLst>
          </a:custGeom>
          <a:ln w="1305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2044338" y="2179891"/>
            <a:ext cx="356235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100">
                <a:latin typeface="Times New Roman"/>
                <a:cs typeface="Times New Roman"/>
              </a:rPr>
              <a:t>80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402913" y="1747846"/>
            <a:ext cx="1330960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baseline="-34722" sz="3600" spc="7" i="1">
                <a:latin typeface="Times New Roman"/>
                <a:cs typeface="Times New Roman"/>
              </a:rPr>
              <a:t>C </a:t>
            </a:r>
            <a:r>
              <a:rPr dirty="0" baseline="-34722" sz="3600" spc="7">
                <a:latin typeface="Symbol"/>
                <a:cs typeface="Symbol"/>
              </a:rPr>
              <a:t></a:t>
            </a:r>
            <a:r>
              <a:rPr dirty="0" baseline="-34722" sz="3600" spc="7">
                <a:latin typeface="Times New Roman"/>
                <a:cs typeface="Times New Roman"/>
              </a:rPr>
              <a:t> </a:t>
            </a:r>
            <a:r>
              <a:rPr dirty="0" sz="2400" spc="65">
                <a:latin typeface="Times New Roman"/>
                <a:cs typeface="Times New Roman"/>
              </a:rPr>
              <a:t>100</a:t>
            </a:r>
            <a:r>
              <a:rPr dirty="0" sz="2400" spc="-229">
                <a:latin typeface="Times New Roman"/>
                <a:cs typeface="Times New Roman"/>
              </a:rPr>
              <a:t> </a:t>
            </a:r>
            <a:r>
              <a:rPr dirty="0" baseline="-34722" sz="3600" spc="7" i="1">
                <a:latin typeface="Times New Roman"/>
                <a:cs typeface="Times New Roman"/>
              </a:rPr>
              <a:t>R</a:t>
            </a:r>
            <a:endParaRPr baseline="-34722" sz="3600">
              <a:latin typeface="Times New Roman"/>
              <a:cs typeface="Times New Roman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3483864" y="1978151"/>
            <a:ext cx="944880" cy="367665"/>
            <a:chOff x="3483864" y="1978151"/>
            <a:chExt cx="944880" cy="367665"/>
          </a:xfrm>
        </p:grpSpPr>
        <p:sp>
          <p:nvSpPr>
            <p:cNvPr id="15" name="object 15"/>
            <p:cNvSpPr/>
            <p:nvPr/>
          </p:nvSpPr>
          <p:spPr>
            <a:xfrm>
              <a:off x="3488436" y="1982723"/>
              <a:ext cx="935990" cy="358140"/>
            </a:xfrm>
            <a:custGeom>
              <a:avLst/>
              <a:gdLst/>
              <a:ahLst/>
              <a:cxnLst/>
              <a:rect l="l" t="t" r="r" b="b"/>
              <a:pathLst>
                <a:path w="935989" h="358139">
                  <a:moveTo>
                    <a:pt x="702055" y="0"/>
                  </a:moveTo>
                  <a:lnTo>
                    <a:pt x="702055" y="89535"/>
                  </a:lnTo>
                  <a:lnTo>
                    <a:pt x="0" y="89535"/>
                  </a:lnTo>
                  <a:lnTo>
                    <a:pt x="0" y="268604"/>
                  </a:lnTo>
                  <a:lnTo>
                    <a:pt x="702055" y="268604"/>
                  </a:lnTo>
                  <a:lnTo>
                    <a:pt x="702055" y="358139"/>
                  </a:lnTo>
                  <a:lnTo>
                    <a:pt x="935736" y="179070"/>
                  </a:lnTo>
                  <a:lnTo>
                    <a:pt x="702055" y="0"/>
                  </a:lnTo>
                  <a:close/>
                </a:path>
              </a:pathLst>
            </a:custGeom>
            <a:solidFill>
              <a:srgbClr val="FF006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3488436" y="1982723"/>
              <a:ext cx="935990" cy="358140"/>
            </a:xfrm>
            <a:custGeom>
              <a:avLst/>
              <a:gdLst/>
              <a:ahLst/>
              <a:cxnLst/>
              <a:rect l="l" t="t" r="r" b="b"/>
              <a:pathLst>
                <a:path w="935989" h="358139">
                  <a:moveTo>
                    <a:pt x="0" y="89535"/>
                  </a:moveTo>
                  <a:lnTo>
                    <a:pt x="702055" y="89535"/>
                  </a:lnTo>
                  <a:lnTo>
                    <a:pt x="702055" y="0"/>
                  </a:lnTo>
                  <a:lnTo>
                    <a:pt x="935736" y="179070"/>
                  </a:lnTo>
                  <a:lnTo>
                    <a:pt x="702055" y="358139"/>
                  </a:lnTo>
                  <a:lnTo>
                    <a:pt x="702055" y="268604"/>
                  </a:lnTo>
                  <a:lnTo>
                    <a:pt x="0" y="268604"/>
                  </a:lnTo>
                  <a:lnTo>
                    <a:pt x="0" y="89535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7" name="object 17"/>
          <p:cNvSpPr/>
          <p:nvPr/>
        </p:nvSpPr>
        <p:spPr>
          <a:xfrm>
            <a:off x="5655824" y="2182301"/>
            <a:ext cx="187325" cy="0"/>
          </a:xfrm>
          <a:custGeom>
            <a:avLst/>
            <a:gdLst/>
            <a:ahLst/>
            <a:cxnLst/>
            <a:rect l="l" t="t" r="r" b="b"/>
            <a:pathLst>
              <a:path w="187325" h="0">
                <a:moveTo>
                  <a:pt x="0" y="0"/>
                </a:moveTo>
                <a:lnTo>
                  <a:pt x="186937" y="0"/>
                </a:lnTo>
              </a:path>
            </a:pathLst>
          </a:custGeom>
          <a:ln w="1305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5075602" y="1940480"/>
            <a:ext cx="1054735" cy="6311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ts val="2385"/>
              </a:lnSpc>
              <a:spcBef>
                <a:spcPts val="100"/>
              </a:spcBef>
            </a:pPr>
            <a:r>
              <a:rPr dirty="0" sz="2400" i="1">
                <a:latin typeface="Times New Roman"/>
                <a:cs typeface="Times New Roman"/>
              </a:rPr>
              <a:t>C </a:t>
            </a:r>
            <a:r>
              <a:rPr dirty="0" sz="2400">
                <a:latin typeface="Symbol"/>
                <a:cs typeface="Symbol"/>
              </a:rPr>
              <a:t></a:t>
            </a:r>
            <a:r>
              <a:rPr dirty="0" sz="2400">
                <a:latin typeface="Times New Roman"/>
                <a:cs typeface="Times New Roman"/>
              </a:rPr>
              <a:t> </a:t>
            </a:r>
            <a:r>
              <a:rPr dirty="0" baseline="34722" sz="3600">
                <a:latin typeface="Times New Roman"/>
                <a:cs typeface="Times New Roman"/>
              </a:rPr>
              <a:t>5</a:t>
            </a:r>
            <a:r>
              <a:rPr dirty="0" baseline="34722" sz="3600" spc="330">
                <a:latin typeface="Times New Roman"/>
                <a:cs typeface="Times New Roman"/>
              </a:rPr>
              <a:t> </a:t>
            </a:r>
            <a:r>
              <a:rPr dirty="0" sz="2400" i="1">
                <a:latin typeface="Times New Roman"/>
                <a:cs typeface="Times New Roman"/>
              </a:rPr>
              <a:t>R</a:t>
            </a:r>
            <a:endParaRPr sz="2400">
              <a:latin typeface="Times New Roman"/>
              <a:cs typeface="Times New Roman"/>
            </a:endParaRPr>
          </a:p>
          <a:p>
            <a:pPr marL="600710">
              <a:lnSpc>
                <a:spcPts val="2385"/>
              </a:lnSpc>
            </a:pPr>
            <a:r>
              <a:rPr dirty="0" sz="2400">
                <a:latin typeface="Times New Roman"/>
                <a:cs typeface="Times New Roman"/>
              </a:rPr>
              <a:t>4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707424" y="3333702"/>
            <a:ext cx="461645" cy="0"/>
          </a:xfrm>
          <a:custGeom>
            <a:avLst/>
            <a:gdLst/>
            <a:ahLst/>
            <a:cxnLst/>
            <a:rect l="l" t="t" r="r" b="b"/>
            <a:pathLst>
              <a:path w="461644" h="0">
                <a:moveTo>
                  <a:pt x="0" y="0"/>
                </a:moveTo>
                <a:lnTo>
                  <a:pt x="461333" y="0"/>
                </a:lnTo>
              </a:path>
            </a:pathLst>
          </a:custGeom>
          <a:ln w="1307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1768796" y="3331311"/>
            <a:ext cx="356870" cy="3924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400" spc="100">
                <a:latin typeface="Times New Roman"/>
                <a:cs typeface="Times New Roman"/>
              </a:rPr>
              <a:t>80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133955" y="3091441"/>
            <a:ext cx="1930400" cy="3924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2400" spc="15" i="1">
                <a:latin typeface="Times New Roman"/>
                <a:cs typeface="Times New Roman"/>
              </a:rPr>
              <a:t>F</a:t>
            </a:r>
            <a:r>
              <a:rPr dirty="0" sz="2400" spc="170" i="1">
                <a:latin typeface="Times New Roman"/>
                <a:cs typeface="Times New Roman"/>
              </a:rPr>
              <a:t> </a:t>
            </a:r>
            <a:r>
              <a:rPr dirty="0" sz="2400" spc="10">
                <a:latin typeface="Symbol"/>
                <a:cs typeface="Symbol"/>
              </a:rPr>
              <a:t></a:t>
            </a:r>
            <a:r>
              <a:rPr dirty="0" sz="2400" spc="-110">
                <a:latin typeface="Times New Roman"/>
                <a:cs typeface="Times New Roman"/>
              </a:rPr>
              <a:t> </a:t>
            </a:r>
            <a:r>
              <a:rPr dirty="0" baseline="34722" sz="3600" spc="97">
                <a:latin typeface="Times New Roman"/>
                <a:cs typeface="Times New Roman"/>
              </a:rPr>
              <a:t>180</a:t>
            </a:r>
            <a:r>
              <a:rPr dirty="0" baseline="34722" sz="3600" spc="-292">
                <a:latin typeface="Times New Roman"/>
                <a:cs typeface="Times New Roman"/>
              </a:rPr>
              <a:t> </a:t>
            </a:r>
            <a:r>
              <a:rPr dirty="0" sz="2400" spc="15" i="1">
                <a:latin typeface="Times New Roman"/>
                <a:cs typeface="Times New Roman"/>
              </a:rPr>
              <a:t>R</a:t>
            </a:r>
            <a:r>
              <a:rPr dirty="0" sz="2400" spc="-155" i="1">
                <a:latin typeface="Times New Roman"/>
                <a:cs typeface="Times New Roman"/>
              </a:rPr>
              <a:t> </a:t>
            </a:r>
            <a:r>
              <a:rPr dirty="0" sz="2400" spc="10">
                <a:latin typeface="Symbol"/>
                <a:cs typeface="Symbol"/>
              </a:rPr>
              <a:t></a:t>
            </a:r>
            <a:r>
              <a:rPr dirty="0" sz="2400" spc="-235">
                <a:latin typeface="Times New Roman"/>
                <a:cs typeface="Times New Roman"/>
              </a:rPr>
              <a:t> </a:t>
            </a:r>
            <a:r>
              <a:rPr dirty="0" sz="2400" spc="100">
                <a:latin typeface="Times New Roman"/>
                <a:cs typeface="Times New Roman"/>
              </a:rPr>
              <a:t>32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3483864" y="3130295"/>
            <a:ext cx="944880" cy="368935"/>
            <a:chOff x="3483864" y="3130295"/>
            <a:chExt cx="944880" cy="368935"/>
          </a:xfrm>
        </p:grpSpPr>
        <p:sp>
          <p:nvSpPr>
            <p:cNvPr id="23" name="object 23"/>
            <p:cNvSpPr/>
            <p:nvPr/>
          </p:nvSpPr>
          <p:spPr>
            <a:xfrm>
              <a:off x="3488436" y="3134867"/>
              <a:ext cx="935990" cy="360045"/>
            </a:xfrm>
            <a:custGeom>
              <a:avLst/>
              <a:gdLst/>
              <a:ahLst/>
              <a:cxnLst/>
              <a:rect l="l" t="t" r="r" b="b"/>
              <a:pathLst>
                <a:path w="935989" h="360045">
                  <a:moveTo>
                    <a:pt x="701039" y="0"/>
                  </a:moveTo>
                  <a:lnTo>
                    <a:pt x="701039" y="89916"/>
                  </a:lnTo>
                  <a:lnTo>
                    <a:pt x="0" y="89916"/>
                  </a:lnTo>
                  <a:lnTo>
                    <a:pt x="0" y="269748"/>
                  </a:lnTo>
                  <a:lnTo>
                    <a:pt x="701039" y="269748"/>
                  </a:lnTo>
                  <a:lnTo>
                    <a:pt x="701039" y="359664"/>
                  </a:lnTo>
                  <a:lnTo>
                    <a:pt x="935736" y="179832"/>
                  </a:lnTo>
                  <a:lnTo>
                    <a:pt x="701039" y="0"/>
                  </a:lnTo>
                  <a:close/>
                </a:path>
              </a:pathLst>
            </a:custGeom>
            <a:solidFill>
              <a:srgbClr val="FF006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/>
            <p:cNvSpPr/>
            <p:nvPr/>
          </p:nvSpPr>
          <p:spPr>
            <a:xfrm>
              <a:off x="3488436" y="3134867"/>
              <a:ext cx="935990" cy="360045"/>
            </a:xfrm>
            <a:custGeom>
              <a:avLst/>
              <a:gdLst/>
              <a:ahLst/>
              <a:cxnLst/>
              <a:rect l="l" t="t" r="r" b="b"/>
              <a:pathLst>
                <a:path w="935989" h="360045">
                  <a:moveTo>
                    <a:pt x="0" y="89916"/>
                  </a:moveTo>
                  <a:lnTo>
                    <a:pt x="701039" y="89916"/>
                  </a:lnTo>
                  <a:lnTo>
                    <a:pt x="701039" y="0"/>
                  </a:lnTo>
                  <a:lnTo>
                    <a:pt x="935736" y="179832"/>
                  </a:lnTo>
                  <a:lnTo>
                    <a:pt x="701039" y="359664"/>
                  </a:lnTo>
                  <a:lnTo>
                    <a:pt x="701039" y="269748"/>
                  </a:lnTo>
                  <a:lnTo>
                    <a:pt x="0" y="269748"/>
                  </a:lnTo>
                  <a:lnTo>
                    <a:pt x="0" y="89916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5" name="object 25"/>
          <p:cNvSpPr/>
          <p:nvPr/>
        </p:nvSpPr>
        <p:spPr>
          <a:xfrm>
            <a:off x="5380465" y="3333702"/>
            <a:ext cx="186690" cy="0"/>
          </a:xfrm>
          <a:custGeom>
            <a:avLst/>
            <a:gdLst/>
            <a:ahLst/>
            <a:cxnLst/>
            <a:rect l="l" t="t" r="r" b="b"/>
            <a:pathLst>
              <a:path w="186689" h="0">
                <a:moveTo>
                  <a:pt x="0" y="0"/>
                </a:moveTo>
                <a:lnTo>
                  <a:pt x="186277" y="0"/>
                </a:lnTo>
              </a:path>
            </a:pathLst>
          </a:custGeom>
          <a:ln w="1307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4806754" y="3091441"/>
            <a:ext cx="1654810" cy="63246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ts val="2385"/>
              </a:lnSpc>
              <a:spcBef>
                <a:spcPts val="105"/>
              </a:spcBef>
            </a:pPr>
            <a:r>
              <a:rPr dirty="0" sz="2400" spc="15" i="1">
                <a:latin typeface="Times New Roman"/>
                <a:cs typeface="Times New Roman"/>
              </a:rPr>
              <a:t>F </a:t>
            </a:r>
            <a:r>
              <a:rPr dirty="0" sz="2400" spc="10">
                <a:latin typeface="Symbol"/>
                <a:cs typeface="Symbol"/>
              </a:rPr>
              <a:t></a:t>
            </a:r>
            <a:r>
              <a:rPr dirty="0" sz="2400" spc="10">
                <a:latin typeface="Times New Roman"/>
                <a:cs typeface="Times New Roman"/>
              </a:rPr>
              <a:t> </a:t>
            </a:r>
            <a:r>
              <a:rPr dirty="0" baseline="34722" sz="3600" spc="15">
                <a:latin typeface="Times New Roman"/>
                <a:cs typeface="Times New Roman"/>
              </a:rPr>
              <a:t>9 </a:t>
            </a:r>
            <a:r>
              <a:rPr dirty="0" sz="2400" spc="15" i="1">
                <a:latin typeface="Times New Roman"/>
                <a:cs typeface="Times New Roman"/>
              </a:rPr>
              <a:t>R </a:t>
            </a:r>
            <a:r>
              <a:rPr dirty="0" sz="2400" spc="10">
                <a:latin typeface="Symbol"/>
                <a:cs typeface="Symbol"/>
              </a:rPr>
              <a:t></a:t>
            </a:r>
            <a:r>
              <a:rPr dirty="0" sz="2400" spc="-160">
                <a:latin typeface="Times New Roman"/>
                <a:cs typeface="Times New Roman"/>
              </a:rPr>
              <a:t> </a:t>
            </a:r>
            <a:r>
              <a:rPr dirty="0" sz="2400" spc="100">
                <a:latin typeface="Times New Roman"/>
                <a:cs typeface="Times New Roman"/>
              </a:rPr>
              <a:t>32</a:t>
            </a:r>
            <a:endParaRPr sz="2400">
              <a:latin typeface="Times New Roman"/>
              <a:cs typeface="Times New Roman"/>
            </a:endParaRPr>
          </a:p>
          <a:p>
            <a:pPr algn="ctr" marR="304165">
              <a:lnSpc>
                <a:spcPts val="2385"/>
              </a:lnSpc>
            </a:pPr>
            <a:r>
              <a:rPr dirty="0" sz="2400" spc="10">
                <a:latin typeface="Times New Roman"/>
                <a:cs typeface="Times New Roman"/>
              </a:rPr>
              <a:t>4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995432" y="4823435"/>
            <a:ext cx="187325" cy="0"/>
          </a:xfrm>
          <a:custGeom>
            <a:avLst/>
            <a:gdLst/>
            <a:ahLst/>
            <a:cxnLst/>
            <a:rect l="l" t="t" r="r" b="b"/>
            <a:pathLst>
              <a:path w="187325" h="0">
                <a:moveTo>
                  <a:pt x="0" y="0"/>
                </a:moveTo>
                <a:lnTo>
                  <a:pt x="186937" y="0"/>
                </a:lnTo>
              </a:path>
            </a:pathLst>
          </a:custGeom>
          <a:ln w="1310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415210" y="4580737"/>
            <a:ext cx="1054735" cy="63373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8100">
              <a:lnSpc>
                <a:spcPts val="2385"/>
              </a:lnSpc>
              <a:spcBef>
                <a:spcPts val="110"/>
              </a:spcBef>
            </a:pPr>
            <a:r>
              <a:rPr dirty="0" sz="2400" i="1">
                <a:latin typeface="Times New Roman"/>
                <a:cs typeface="Times New Roman"/>
              </a:rPr>
              <a:t>C </a:t>
            </a:r>
            <a:r>
              <a:rPr dirty="0" sz="2400">
                <a:latin typeface="Symbol"/>
                <a:cs typeface="Symbol"/>
              </a:rPr>
              <a:t></a:t>
            </a:r>
            <a:r>
              <a:rPr dirty="0" sz="2400">
                <a:latin typeface="Times New Roman"/>
                <a:cs typeface="Times New Roman"/>
              </a:rPr>
              <a:t> </a:t>
            </a:r>
            <a:r>
              <a:rPr dirty="0" baseline="34722" sz="3600">
                <a:latin typeface="Times New Roman"/>
                <a:cs typeface="Times New Roman"/>
              </a:rPr>
              <a:t>5</a:t>
            </a:r>
            <a:r>
              <a:rPr dirty="0" baseline="34722" sz="3600" spc="330">
                <a:latin typeface="Times New Roman"/>
                <a:cs typeface="Times New Roman"/>
              </a:rPr>
              <a:t> </a:t>
            </a:r>
            <a:r>
              <a:rPr dirty="0" sz="2400" i="1">
                <a:latin typeface="Times New Roman"/>
                <a:cs typeface="Times New Roman"/>
              </a:rPr>
              <a:t>R</a:t>
            </a:r>
            <a:endParaRPr sz="2400">
              <a:latin typeface="Times New Roman"/>
              <a:cs typeface="Times New Roman"/>
            </a:endParaRPr>
          </a:p>
          <a:p>
            <a:pPr marL="600710">
              <a:lnSpc>
                <a:spcPts val="2385"/>
              </a:lnSpc>
            </a:pPr>
            <a:r>
              <a:rPr dirty="0" sz="2400">
                <a:latin typeface="Times New Roman"/>
                <a:cs typeface="Times New Roman"/>
              </a:rPr>
              <a:t>4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1851660" y="4629911"/>
            <a:ext cx="944880" cy="367665"/>
            <a:chOff x="1851660" y="4629911"/>
            <a:chExt cx="944880" cy="367665"/>
          </a:xfrm>
        </p:grpSpPr>
        <p:sp>
          <p:nvSpPr>
            <p:cNvPr id="30" name="object 30"/>
            <p:cNvSpPr/>
            <p:nvPr/>
          </p:nvSpPr>
          <p:spPr>
            <a:xfrm>
              <a:off x="1856232" y="4634483"/>
              <a:ext cx="935990" cy="358140"/>
            </a:xfrm>
            <a:custGeom>
              <a:avLst/>
              <a:gdLst/>
              <a:ahLst/>
              <a:cxnLst/>
              <a:rect l="l" t="t" r="r" b="b"/>
              <a:pathLst>
                <a:path w="935989" h="358139">
                  <a:moveTo>
                    <a:pt x="702056" y="0"/>
                  </a:moveTo>
                  <a:lnTo>
                    <a:pt x="702056" y="89535"/>
                  </a:lnTo>
                  <a:lnTo>
                    <a:pt x="0" y="89535"/>
                  </a:lnTo>
                  <a:lnTo>
                    <a:pt x="0" y="268605"/>
                  </a:lnTo>
                  <a:lnTo>
                    <a:pt x="702056" y="268605"/>
                  </a:lnTo>
                  <a:lnTo>
                    <a:pt x="702056" y="358140"/>
                  </a:lnTo>
                  <a:lnTo>
                    <a:pt x="935736" y="179070"/>
                  </a:lnTo>
                  <a:lnTo>
                    <a:pt x="702056" y="0"/>
                  </a:lnTo>
                  <a:close/>
                </a:path>
              </a:pathLst>
            </a:custGeom>
            <a:solidFill>
              <a:srgbClr val="FF006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/>
            <p:cNvSpPr/>
            <p:nvPr/>
          </p:nvSpPr>
          <p:spPr>
            <a:xfrm>
              <a:off x="1856232" y="4634483"/>
              <a:ext cx="935990" cy="358140"/>
            </a:xfrm>
            <a:custGeom>
              <a:avLst/>
              <a:gdLst/>
              <a:ahLst/>
              <a:cxnLst/>
              <a:rect l="l" t="t" r="r" b="b"/>
              <a:pathLst>
                <a:path w="935989" h="358139">
                  <a:moveTo>
                    <a:pt x="0" y="89535"/>
                  </a:moveTo>
                  <a:lnTo>
                    <a:pt x="702056" y="89535"/>
                  </a:lnTo>
                  <a:lnTo>
                    <a:pt x="702056" y="0"/>
                  </a:lnTo>
                  <a:lnTo>
                    <a:pt x="935736" y="179070"/>
                  </a:lnTo>
                  <a:lnTo>
                    <a:pt x="702056" y="358140"/>
                  </a:lnTo>
                  <a:lnTo>
                    <a:pt x="702056" y="268605"/>
                  </a:lnTo>
                  <a:lnTo>
                    <a:pt x="0" y="268605"/>
                  </a:lnTo>
                  <a:lnTo>
                    <a:pt x="0" y="89535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2" name="object 32"/>
          <p:cNvSpPr/>
          <p:nvPr/>
        </p:nvSpPr>
        <p:spPr>
          <a:xfrm>
            <a:off x="3396577" y="4777715"/>
            <a:ext cx="187960" cy="0"/>
          </a:xfrm>
          <a:custGeom>
            <a:avLst/>
            <a:gdLst/>
            <a:ahLst/>
            <a:cxnLst/>
            <a:rect l="l" t="t" r="r" b="b"/>
            <a:pathLst>
              <a:path w="187960" h="0">
                <a:moveTo>
                  <a:pt x="0" y="0"/>
                </a:moveTo>
                <a:lnTo>
                  <a:pt x="187583" y="0"/>
                </a:lnTo>
              </a:path>
            </a:pathLst>
          </a:custGeom>
          <a:ln w="1310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3405137" y="4775344"/>
            <a:ext cx="179070" cy="3930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400" spc="5">
                <a:latin typeface="Times New Roman"/>
                <a:cs typeface="Times New Roman"/>
              </a:rPr>
              <a:t>4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32867" y="3745488"/>
            <a:ext cx="4704080" cy="1183005"/>
          </a:xfrm>
          <a:prstGeom prst="rect">
            <a:avLst/>
          </a:prstGeom>
        </p:spPr>
        <p:txBody>
          <a:bodyPr wrap="square" lIns="0" tIns="224154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764"/>
              </a:spcBef>
            </a:pPr>
            <a:r>
              <a:rPr dirty="0" sz="2400" b="1">
                <a:solidFill>
                  <a:srgbClr val="FF0000"/>
                </a:solidFill>
                <a:latin typeface="Times New Roman"/>
                <a:cs typeface="Times New Roman"/>
              </a:rPr>
              <a:t>Örnek: </a:t>
            </a: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40 </a:t>
            </a:r>
            <a:r>
              <a:rPr dirty="0" sz="2400" spc="-5">
                <a:solidFill>
                  <a:srgbClr val="FFFFFF"/>
                </a:solidFill>
                <a:latin typeface="Times New Roman"/>
                <a:cs typeface="Times New Roman"/>
              </a:rPr>
              <a:t>R= </a:t>
            </a: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? </a:t>
            </a:r>
            <a:r>
              <a:rPr dirty="0" baseline="24305" sz="240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C = ?</a:t>
            </a:r>
            <a:r>
              <a:rPr dirty="0" sz="2400" spc="-6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baseline="24305" sz="240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endParaRPr sz="2400">
              <a:latin typeface="Times New Roman"/>
              <a:cs typeface="Times New Roman"/>
            </a:endParaRPr>
          </a:p>
          <a:p>
            <a:pPr marL="2620010">
              <a:lnSpc>
                <a:spcPct val="100000"/>
              </a:lnSpc>
              <a:spcBef>
                <a:spcPts val="1680"/>
              </a:spcBef>
            </a:pPr>
            <a:r>
              <a:rPr dirty="0" sz="2400" spc="10" i="1">
                <a:latin typeface="Times New Roman"/>
                <a:cs typeface="Times New Roman"/>
              </a:rPr>
              <a:t>C </a:t>
            </a:r>
            <a:r>
              <a:rPr dirty="0" sz="2400" spc="5">
                <a:latin typeface="Symbol"/>
                <a:cs typeface="Symbol"/>
              </a:rPr>
              <a:t></a:t>
            </a:r>
            <a:r>
              <a:rPr dirty="0" sz="2400" spc="5">
                <a:latin typeface="Times New Roman"/>
                <a:cs typeface="Times New Roman"/>
              </a:rPr>
              <a:t> </a:t>
            </a:r>
            <a:r>
              <a:rPr dirty="0" baseline="34722" sz="3600" spc="7">
                <a:latin typeface="Times New Roman"/>
                <a:cs typeface="Times New Roman"/>
              </a:rPr>
              <a:t>5 </a:t>
            </a:r>
            <a:r>
              <a:rPr dirty="0" sz="2400" spc="55">
                <a:latin typeface="Times New Roman"/>
                <a:cs typeface="Times New Roman"/>
              </a:rPr>
              <a:t>40 </a:t>
            </a:r>
            <a:r>
              <a:rPr dirty="0" sz="2400" spc="5">
                <a:latin typeface="Symbol"/>
                <a:cs typeface="Symbol"/>
              </a:rPr>
              <a:t></a:t>
            </a:r>
            <a:r>
              <a:rPr dirty="0" sz="2400" spc="-160">
                <a:latin typeface="Times New Roman"/>
                <a:cs typeface="Times New Roman"/>
              </a:rPr>
              <a:t> </a:t>
            </a:r>
            <a:r>
              <a:rPr dirty="0" sz="2400" spc="75">
                <a:latin typeface="Times New Roman"/>
                <a:cs typeface="Times New Roman"/>
              </a:rPr>
              <a:t>50</a:t>
            </a:r>
            <a:r>
              <a:rPr dirty="0" baseline="26041" sz="2400" spc="112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dirty="0" sz="2400" spc="75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1008109" y="5979366"/>
            <a:ext cx="186690" cy="0"/>
          </a:xfrm>
          <a:custGeom>
            <a:avLst/>
            <a:gdLst/>
            <a:ahLst/>
            <a:cxnLst/>
            <a:rect l="l" t="t" r="r" b="b"/>
            <a:pathLst>
              <a:path w="186690" h="0">
                <a:moveTo>
                  <a:pt x="0" y="0"/>
                </a:moveTo>
                <a:lnTo>
                  <a:pt x="186277" y="0"/>
                </a:lnTo>
              </a:path>
            </a:pathLst>
          </a:custGeom>
          <a:ln w="1307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434398" y="5737105"/>
            <a:ext cx="1654810" cy="63246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ts val="2385"/>
              </a:lnSpc>
              <a:spcBef>
                <a:spcPts val="105"/>
              </a:spcBef>
            </a:pPr>
            <a:r>
              <a:rPr dirty="0" sz="2400" spc="15" i="1">
                <a:latin typeface="Times New Roman"/>
                <a:cs typeface="Times New Roman"/>
              </a:rPr>
              <a:t>F </a:t>
            </a:r>
            <a:r>
              <a:rPr dirty="0" sz="2400" spc="10">
                <a:latin typeface="Symbol"/>
                <a:cs typeface="Symbol"/>
              </a:rPr>
              <a:t></a:t>
            </a:r>
            <a:r>
              <a:rPr dirty="0" sz="2400" spc="10">
                <a:latin typeface="Times New Roman"/>
                <a:cs typeface="Times New Roman"/>
              </a:rPr>
              <a:t> </a:t>
            </a:r>
            <a:r>
              <a:rPr dirty="0" baseline="34722" sz="3600" spc="15">
                <a:latin typeface="Times New Roman"/>
                <a:cs typeface="Times New Roman"/>
              </a:rPr>
              <a:t>9 </a:t>
            </a:r>
            <a:r>
              <a:rPr dirty="0" sz="2400" spc="15" i="1">
                <a:latin typeface="Times New Roman"/>
                <a:cs typeface="Times New Roman"/>
              </a:rPr>
              <a:t>R </a:t>
            </a:r>
            <a:r>
              <a:rPr dirty="0" sz="2400" spc="10">
                <a:latin typeface="Symbol"/>
                <a:cs typeface="Symbol"/>
              </a:rPr>
              <a:t></a:t>
            </a:r>
            <a:r>
              <a:rPr dirty="0" sz="2400" spc="-160">
                <a:latin typeface="Times New Roman"/>
                <a:cs typeface="Times New Roman"/>
              </a:rPr>
              <a:t> </a:t>
            </a:r>
            <a:r>
              <a:rPr dirty="0" sz="2400" spc="100">
                <a:latin typeface="Times New Roman"/>
                <a:cs typeface="Times New Roman"/>
              </a:rPr>
              <a:t>32</a:t>
            </a:r>
            <a:endParaRPr sz="2400">
              <a:latin typeface="Times New Roman"/>
              <a:cs typeface="Times New Roman"/>
            </a:endParaRPr>
          </a:p>
          <a:p>
            <a:pPr algn="ctr" marR="304165">
              <a:lnSpc>
                <a:spcPts val="2385"/>
              </a:lnSpc>
            </a:pPr>
            <a:r>
              <a:rPr dirty="0" sz="2400" spc="10">
                <a:latin typeface="Times New Roman"/>
                <a:cs typeface="Times New Roman"/>
              </a:rPr>
              <a:t>4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37" name="object 37"/>
          <p:cNvGrpSpPr/>
          <p:nvPr/>
        </p:nvGrpSpPr>
        <p:grpSpPr>
          <a:xfrm>
            <a:off x="2138172" y="5783579"/>
            <a:ext cx="946785" cy="367665"/>
            <a:chOff x="2138172" y="5783579"/>
            <a:chExt cx="946785" cy="367665"/>
          </a:xfrm>
        </p:grpSpPr>
        <p:sp>
          <p:nvSpPr>
            <p:cNvPr id="38" name="object 38"/>
            <p:cNvSpPr/>
            <p:nvPr/>
          </p:nvSpPr>
          <p:spPr>
            <a:xfrm>
              <a:off x="2142744" y="5788151"/>
              <a:ext cx="937260" cy="358140"/>
            </a:xfrm>
            <a:custGeom>
              <a:avLst/>
              <a:gdLst/>
              <a:ahLst/>
              <a:cxnLst/>
              <a:rect l="l" t="t" r="r" b="b"/>
              <a:pathLst>
                <a:path w="937260" h="358139">
                  <a:moveTo>
                    <a:pt x="703580" y="0"/>
                  </a:moveTo>
                  <a:lnTo>
                    <a:pt x="703580" y="89535"/>
                  </a:lnTo>
                  <a:lnTo>
                    <a:pt x="0" y="89535"/>
                  </a:lnTo>
                  <a:lnTo>
                    <a:pt x="0" y="268605"/>
                  </a:lnTo>
                  <a:lnTo>
                    <a:pt x="703580" y="268605"/>
                  </a:lnTo>
                  <a:lnTo>
                    <a:pt x="703580" y="358140"/>
                  </a:lnTo>
                  <a:lnTo>
                    <a:pt x="937260" y="179070"/>
                  </a:lnTo>
                  <a:lnTo>
                    <a:pt x="703580" y="0"/>
                  </a:lnTo>
                  <a:close/>
                </a:path>
              </a:pathLst>
            </a:custGeom>
            <a:solidFill>
              <a:srgbClr val="FF006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/>
            <p:cNvSpPr/>
            <p:nvPr/>
          </p:nvSpPr>
          <p:spPr>
            <a:xfrm>
              <a:off x="2142744" y="5788151"/>
              <a:ext cx="937260" cy="358140"/>
            </a:xfrm>
            <a:custGeom>
              <a:avLst/>
              <a:gdLst/>
              <a:ahLst/>
              <a:cxnLst/>
              <a:rect l="l" t="t" r="r" b="b"/>
              <a:pathLst>
                <a:path w="937260" h="358139">
                  <a:moveTo>
                    <a:pt x="0" y="89535"/>
                  </a:moveTo>
                  <a:lnTo>
                    <a:pt x="703580" y="89535"/>
                  </a:lnTo>
                  <a:lnTo>
                    <a:pt x="703580" y="0"/>
                  </a:lnTo>
                  <a:lnTo>
                    <a:pt x="937260" y="179070"/>
                  </a:lnTo>
                  <a:lnTo>
                    <a:pt x="703580" y="358140"/>
                  </a:lnTo>
                  <a:lnTo>
                    <a:pt x="703580" y="268605"/>
                  </a:lnTo>
                  <a:lnTo>
                    <a:pt x="0" y="268605"/>
                  </a:lnTo>
                  <a:lnTo>
                    <a:pt x="0" y="89535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0" name="object 40"/>
          <p:cNvSpPr/>
          <p:nvPr/>
        </p:nvSpPr>
        <p:spPr>
          <a:xfrm>
            <a:off x="3817281" y="5906214"/>
            <a:ext cx="187325" cy="0"/>
          </a:xfrm>
          <a:custGeom>
            <a:avLst/>
            <a:gdLst/>
            <a:ahLst/>
            <a:cxnLst/>
            <a:rect l="l" t="t" r="r" b="b"/>
            <a:pathLst>
              <a:path w="187325" h="0">
                <a:moveTo>
                  <a:pt x="0" y="0"/>
                </a:moveTo>
                <a:lnTo>
                  <a:pt x="187254" y="0"/>
                </a:lnTo>
              </a:path>
            </a:pathLst>
          </a:custGeom>
          <a:ln w="1307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3825946" y="5903823"/>
            <a:ext cx="179705" cy="3924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400" spc="10">
                <a:latin typeface="Times New Roman"/>
                <a:cs typeface="Times New Roman"/>
              </a:rPr>
              <a:t>4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243232" y="5672688"/>
            <a:ext cx="2778760" cy="3924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baseline="1157" sz="3600" spc="22" i="1">
                <a:latin typeface="Times New Roman"/>
                <a:cs typeface="Times New Roman"/>
              </a:rPr>
              <a:t>F</a:t>
            </a:r>
            <a:r>
              <a:rPr dirty="0" baseline="1157" sz="3600" spc="270" i="1">
                <a:latin typeface="Times New Roman"/>
                <a:cs typeface="Times New Roman"/>
              </a:rPr>
              <a:t> </a:t>
            </a:r>
            <a:r>
              <a:rPr dirty="0" baseline="1157" sz="3600" spc="22">
                <a:latin typeface="Symbol"/>
                <a:cs typeface="Symbol"/>
              </a:rPr>
              <a:t></a:t>
            </a:r>
            <a:r>
              <a:rPr dirty="0" baseline="1157" sz="3600" spc="172">
                <a:latin typeface="Times New Roman"/>
                <a:cs typeface="Times New Roman"/>
              </a:rPr>
              <a:t> </a:t>
            </a:r>
            <a:r>
              <a:rPr dirty="0" baseline="37037" sz="3600" spc="15">
                <a:latin typeface="Times New Roman"/>
                <a:cs typeface="Times New Roman"/>
              </a:rPr>
              <a:t>9</a:t>
            </a:r>
            <a:r>
              <a:rPr dirty="0" baseline="37037" sz="3600" spc="-97">
                <a:latin typeface="Times New Roman"/>
                <a:cs typeface="Times New Roman"/>
              </a:rPr>
              <a:t> </a:t>
            </a:r>
            <a:r>
              <a:rPr dirty="0" baseline="1157" sz="3600" spc="82">
                <a:latin typeface="Times New Roman"/>
                <a:cs typeface="Times New Roman"/>
              </a:rPr>
              <a:t>40</a:t>
            </a:r>
            <a:r>
              <a:rPr dirty="0" baseline="1157" sz="3600" spc="-457">
                <a:latin typeface="Times New Roman"/>
                <a:cs typeface="Times New Roman"/>
              </a:rPr>
              <a:t> </a:t>
            </a:r>
            <a:r>
              <a:rPr dirty="0" baseline="1157" sz="3600" spc="22">
                <a:latin typeface="Symbol"/>
                <a:cs typeface="Symbol"/>
              </a:rPr>
              <a:t></a:t>
            </a:r>
            <a:r>
              <a:rPr dirty="0" baseline="1157" sz="3600" spc="-345">
                <a:latin typeface="Times New Roman"/>
                <a:cs typeface="Times New Roman"/>
              </a:rPr>
              <a:t> </a:t>
            </a:r>
            <a:r>
              <a:rPr dirty="0" baseline="1157" sz="3600" spc="82">
                <a:latin typeface="Times New Roman"/>
                <a:cs typeface="Times New Roman"/>
              </a:rPr>
              <a:t>32</a:t>
            </a:r>
            <a:r>
              <a:rPr dirty="0" baseline="1157" sz="3600" spc="-240">
                <a:latin typeface="Times New Roman"/>
                <a:cs typeface="Times New Roman"/>
              </a:rPr>
              <a:t> </a:t>
            </a:r>
            <a:r>
              <a:rPr dirty="0" baseline="1157" sz="3600" spc="22">
                <a:latin typeface="Symbol"/>
                <a:cs typeface="Symbol"/>
              </a:rPr>
              <a:t></a:t>
            </a:r>
            <a:r>
              <a:rPr dirty="0" baseline="1157" sz="3600" spc="-457">
                <a:latin typeface="Times New Roman"/>
                <a:cs typeface="Times New Roman"/>
              </a:rPr>
              <a:t> </a:t>
            </a:r>
            <a:r>
              <a:rPr dirty="0" baseline="1157" sz="3600" spc="82">
                <a:latin typeface="Times New Roman"/>
                <a:cs typeface="Times New Roman"/>
              </a:rPr>
              <a:t>122</a:t>
            </a:r>
            <a:r>
              <a:rPr dirty="0" baseline="24305" sz="2400" spc="82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dirty="0" sz="2400" spc="55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ALİ</dc:creator>
  <cp:keywords>Meteoroloji-1-2-3-4 haftalar</cp:keywords>
  <dc:title>Slide 1</dc:title>
  <dcterms:created xsi:type="dcterms:W3CDTF">2020-05-11T06:55:21Z</dcterms:created>
  <dcterms:modified xsi:type="dcterms:W3CDTF">2020-05-11T06:55:21Z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2017-01-24T00:00:00Z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2020-05-11T00:00:00Z</vt:filetime>
  </property>
</Properties>
</file>