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670547" y="3893820"/>
            <a:ext cx="2470150" cy="2659380"/>
          </a:xfrm>
          <a:custGeom>
            <a:avLst/>
            <a:gdLst/>
            <a:ahLst/>
            <a:cxnLst/>
            <a:rect l="l" t="t" r="r" b="b"/>
            <a:pathLst>
              <a:path w="2470150" h="2659379">
                <a:moveTo>
                  <a:pt x="2470150" y="0"/>
                </a:moveTo>
                <a:lnTo>
                  <a:pt x="1714500" y="755649"/>
                </a:lnTo>
              </a:path>
              <a:path w="2470150" h="2659379">
                <a:moveTo>
                  <a:pt x="2470150" y="187451"/>
                </a:moveTo>
                <a:lnTo>
                  <a:pt x="0" y="2659189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569707" y="4160520"/>
            <a:ext cx="1571625" cy="1571625"/>
          </a:xfrm>
          <a:custGeom>
            <a:avLst/>
            <a:gdLst/>
            <a:ahLst/>
            <a:cxnLst/>
            <a:rect l="l" t="t" r="r" b="b"/>
            <a:pathLst>
              <a:path w="1571625" h="1571625">
                <a:moveTo>
                  <a:pt x="1571625" y="0"/>
                </a:moveTo>
                <a:lnTo>
                  <a:pt x="0" y="1571624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7695437" y="4039362"/>
            <a:ext cx="1441450" cy="1441450"/>
          </a:xfrm>
          <a:custGeom>
            <a:avLst/>
            <a:gdLst/>
            <a:ahLst/>
            <a:cxnLst/>
            <a:rect l="l" t="t" r="r" b="b"/>
            <a:pathLst>
              <a:path w="1441450" h="1441450">
                <a:moveTo>
                  <a:pt x="1441450" y="0"/>
                </a:moveTo>
                <a:lnTo>
                  <a:pt x="0" y="14414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088629" y="4496562"/>
            <a:ext cx="1047750" cy="1047750"/>
          </a:xfrm>
          <a:custGeom>
            <a:avLst/>
            <a:gdLst/>
            <a:ahLst/>
            <a:cxnLst/>
            <a:rect l="l" t="t" r="r" b="b"/>
            <a:pathLst>
              <a:path w="1047750" h="1047750">
                <a:moveTo>
                  <a:pt x="1047750" y="0"/>
                </a:moveTo>
                <a:lnTo>
                  <a:pt x="0" y="10477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49903" y="360044"/>
            <a:ext cx="1324610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0850" y="1593850"/>
            <a:ext cx="8526780" cy="4640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5535" y="1154684"/>
            <a:ext cx="5608320" cy="10312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5" b="1">
                <a:solidFill>
                  <a:srgbClr val="A40D82"/>
                </a:solidFill>
                <a:latin typeface="TeXGyreAdventor"/>
                <a:cs typeface="TeXGyreAdventor"/>
              </a:rPr>
              <a:t>METEOROLOJİ</a:t>
            </a:r>
            <a:endParaRPr sz="66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03273" y="3160928"/>
            <a:ext cx="5461000" cy="1421765"/>
          </a:xfrm>
          <a:prstGeom prst="rect">
            <a:avLst/>
          </a:prstGeom>
        </p:spPr>
        <p:txBody>
          <a:bodyPr wrap="square" lIns="0" tIns="1924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dirty="0" sz="3400" spc="-10" b="1">
                <a:solidFill>
                  <a:srgbClr val="A40D82"/>
                </a:solidFill>
                <a:latin typeface="TeXGyreAdventor"/>
                <a:cs typeface="TeXGyreAdventor"/>
              </a:rPr>
              <a:t>Doç. Dr. </a:t>
            </a:r>
            <a:r>
              <a:rPr dirty="0" sz="3400" spc="-5" b="1">
                <a:solidFill>
                  <a:srgbClr val="A40D82"/>
                </a:solidFill>
                <a:latin typeface="TeXGyreAdventor"/>
                <a:cs typeface="TeXGyreAdventor"/>
              </a:rPr>
              <a:t>Alper </a:t>
            </a:r>
            <a:r>
              <a:rPr dirty="0" sz="3400" spc="-10" b="1">
                <a:solidFill>
                  <a:srgbClr val="A40D82"/>
                </a:solidFill>
                <a:latin typeface="TeXGyreAdventor"/>
                <a:cs typeface="TeXGyreAdventor"/>
              </a:rPr>
              <a:t>Serdar</a:t>
            </a:r>
            <a:r>
              <a:rPr dirty="0" sz="3400" spc="-5" b="1">
                <a:solidFill>
                  <a:srgbClr val="A40D82"/>
                </a:solidFill>
                <a:latin typeface="TeXGyreAdventor"/>
                <a:cs typeface="TeXGyreAdventor"/>
              </a:rPr>
              <a:t> ANLI</a:t>
            </a:r>
            <a:endParaRPr sz="3400">
              <a:latin typeface="TeXGyreAdventor"/>
              <a:cs typeface="TeXGyreAdventor"/>
            </a:endParaRPr>
          </a:p>
          <a:p>
            <a:pPr marL="1769745">
              <a:lnSpc>
                <a:spcPct val="100000"/>
              </a:lnSpc>
              <a:spcBef>
                <a:spcPts val="1415"/>
              </a:spcBef>
            </a:pPr>
            <a:r>
              <a:rPr dirty="0" sz="3400" spc="-5" b="1">
                <a:solidFill>
                  <a:srgbClr val="A40D82"/>
                </a:solidFill>
                <a:latin typeface="TeXGyreAdventor"/>
                <a:cs typeface="TeXGyreAdventor"/>
              </a:rPr>
              <a:t>III.</a:t>
            </a:r>
            <a:r>
              <a:rPr dirty="0" sz="3400" spc="-20" b="1">
                <a:solidFill>
                  <a:srgbClr val="A40D82"/>
                </a:solidFill>
                <a:latin typeface="TeXGyreAdventor"/>
                <a:cs typeface="TeXGyreAdventor"/>
              </a:rPr>
              <a:t> </a:t>
            </a:r>
            <a:r>
              <a:rPr dirty="0" sz="3400" spc="-10" b="1">
                <a:solidFill>
                  <a:srgbClr val="A40D82"/>
                </a:solidFill>
                <a:latin typeface="TeXGyreAdventor"/>
                <a:cs typeface="TeXGyreAdventor"/>
              </a:rPr>
              <a:t>HAFTA</a:t>
            </a:r>
            <a:endParaRPr sz="3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92" y="303098"/>
            <a:ext cx="378460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Günlük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</a:t>
            </a:r>
            <a:r>
              <a:rPr dirty="0" sz="2400" spc="-7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Ölçümleri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0692" y="745616"/>
            <a:ext cx="69684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Günlük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sıcaklık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ölçümleri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saat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7,14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21 de</a:t>
            </a:r>
            <a:r>
              <a:rPr dirty="0" sz="2400" spc="7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yapılır.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14283" y="2168219"/>
            <a:ext cx="2359025" cy="0"/>
          </a:xfrm>
          <a:custGeom>
            <a:avLst/>
            <a:gdLst/>
            <a:ahLst/>
            <a:cxnLst/>
            <a:rect l="l" t="t" r="r" b="b"/>
            <a:pathLst>
              <a:path w="2359025" h="0">
                <a:moveTo>
                  <a:pt x="0" y="0"/>
                </a:moveTo>
                <a:lnTo>
                  <a:pt x="2358631" y="0"/>
                </a:lnTo>
              </a:path>
            </a:pathLst>
          </a:custGeom>
          <a:ln w="120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690621" y="2165454"/>
            <a:ext cx="219075" cy="3790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300" spc="370">
                <a:latin typeface="Times New Roman"/>
                <a:cs typeface="Times New Roman"/>
              </a:rPr>
              <a:t>4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1757" y="1747698"/>
            <a:ext cx="2002789" cy="3790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2300" spc="409">
                <a:latin typeface="Symbol"/>
                <a:cs typeface="Symbol"/>
              </a:rPr>
              <a:t></a:t>
            </a:r>
            <a:r>
              <a:rPr dirty="0" sz="2300" spc="-229">
                <a:latin typeface="Times New Roman"/>
                <a:cs typeface="Times New Roman"/>
              </a:rPr>
              <a:t> </a:t>
            </a:r>
            <a:r>
              <a:rPr dirty="0" sz="2300" spc="175" i="1">
                <a:latin typeface="Times New Roman"/>
                <a:cs typeface="Times New Roman"/>
              </a:rPr>
              <a:t>T</a:t>
            </a:r>
            <a:r>
              <a:rPr dirty="0" baseline="-24691" sz="2025" spc="262">
                <a:latin typeface="Times New Roman"/>
                <a:cs typeface="Times New Roman"/>
              </a:rPr>
              <a:t>14</a:t>
            </a:r>
            <a:r>
              <a:rPr dirty="0" baseline="-24691" sz="2025" spc="622">
                <a:latin typeface="Times New Roman"/>
                <a:cs typeface="Times New Roman"/>
              </a:rPr>
              <a:t> </a:t>
            </a:r>
            <a:r>
              <a:rPr dirty="0" sz="2300" spc="409">
                <a:latin typeface="Symbol"/>
                <a:cs typeface="Symbol"/>
              </a:rPr>
              <a:t></a:t>
            </a:r>
            <a:r>
              <a:rPr dirty="0" sz="2300" spc="-50">
                <a:latin typeface="Times New Roman"/>
                <a:cs typeface="Times New Roman"/>
              </a:rPr>
              <a:t> </a:t>
            </a:r>
            <a:r>
              <a:rPr dirty="0" sz="2300" spc="240">
                <a:latin typeface="Times New Roman"/>
                <a:cs typeface="Times New Roman"/>
              </a:rPr>
              <a:t>2(</a:t>
            </a:r>
            <a:r>
              <a:rPr dirty="0" sz="2300" spc="240" i="1">
                <a:latin typeface="Times New Roman"/>
                <a:cs typeface="Times New Roman"/>
              </a:rPr>
              <a:t>T</a:t>
            </a:r>
            <a:r>
              <a:rPr dirty="0" baseline="-24691" sz="2025" spc="359">
                <a:latin typeface="Times New Roman"/>
                <a:cs typeface="Times New Roman"/>
              </a:rPr>
              <a:t>21</a:t>
            </a:r>
            <a:r>
              <a:rPr dirty="0" baseline="-24691" sz="2025" spc="-247">
                <a:latin typeface="Times New Roman"/>
                <a:cs typeface="Times New Roman"/>
              </a:rPr>
              <a:t> </a:t>
            </a:r>
            <a:r>
              <a:rPr dirty="0" sz="2300" spc="245">
                <a:latin typeface="Times New Roman"/>
                <a:cs typeface="Times New Roman"/>
              </a:rPr>
              <a:t>)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470" y="1934299"/>
            <a:ext cx="1774189" cy="3790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sz="2300" spc="295" i="1">
                <a:latin typeface="Times New Roman"/>
                <a:cs typeface="Times New Roman"/>
              </a:rPr>
              <a:t>G</a:t>
            </a:r>
            <a:r>
              <a:rPr dirty="0" sz="2300" spc="295">
                <a:latin typeface="Times New Roman"/>
                <a:cs typeface="Times New Roman"/>
              </a:rPr>
              <a:t>.</a:t>
            </a:r>
            <a:r>
              <a:rPr dirty="0" sz="2300" spc="295" i="1">
                <a:latin typeface="Times New Roman"/>
                <a:cs typeface="Times New Roman"/>
              </a:rPr>
              <a:t>O</a:t>
            </a:r>
            <a:r>
              <a:rPr dirty="0" sz="2300" spc="295">
                <a:latin typeface="Times New Roman"/>
                <a:cs typeface="Times New Roman"/>
              </a:rPr>
              <a:t>.</a:t>
            </a:r>
            <a:r>
              <a:rPr dirty="0" sz="2300" spc="295" i="1">
                <a:latin typeface="Times New Roman"/>
                <a:cs typeface="Times New Roman"/>
              </a:rPr>
              <a:t>S</a:t>
            </a:r>
            <a:r>
              <a:rPr dirty="0" sz="2300" spc="295">
                <a:latin typeface="Times New Roman"/>
                <a:cs typeface="Times New Roman"/>
              </a:rPr>
              <a:t>. </a:t>
            </a:r>
            <a:r>
              <a:rPr dirty="0" sz="2300" spc="409">
                <a:latin typeface="Symbol"/>
                <a:cs typeface="Symbol"/>
              </a:rPr>
              <a:t></a:t>
            </a:r>
            <a:r>
              <a:rPr dirty="0" sz="2300" spc="-229">
                <a:latin typeface="Times New Roman"/>
                <a:cs typeface="Times New Roman"/>
              </a:rPr>
              <a:t> </a:t>
            </a:r>
            <a:r>
              <a:rPr dirty="0" baseline="35024" sz="3450" spc="337" i="1">
                <a:latin typeface="Times New Roman"/>
                <a:cs typeface="Times New Roman"/>
              </a:rPr>
              <a:t>T</a:t>
            </a:r>
            <a:r>
              <a:rPr dirty="0" baseline="37037" sz="2025" spc="337">
                <a:latin typeface="Times New Roman"/>
                <a:cs typeface="Times New Roman"/>
              </a:rPr>
              <a:t>7</a:t>
            </a:r>
            <a:endParaRPr baseline="37037" sz="2025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9590" y="1294257"/>
            <a:ext cx="36144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Günlük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ortalama</a:t>
            </a:r>
            <a:r>
              <a:rPr dirty="0" sz="2400" spc="-9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22928" y="2211498"/>
            <a:ext cx="414020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450">
                <a:latin typeface="Times New Roman"/>
                <a:cs typeface="Times New Roman"/>
              </a:rPr>
              <a:t>30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3807" y="1818608"/>
            <a:ext cx="3662045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</a:pPr>
            <a:r>
              <a:rPr dirty="0" baseline="-36175" sz="3225" spc="367" i="1">
                <a:latin typeface="Times New Roman"/>
                <a:cs typeface="Times New Roman"/>
              </a:rPr>
              <a:t>A</a:t>
            </a:r>
            <a:r>
              <a:rPr dirty="0" baseline="-36175" sz="3225" spc="367">
                <a:latin typeface="Times New Roman"/>
                <a:cs typeface="Times New Roman"/>
              </a:rPr>
              <a:t>.</a:t>
            </a:r>
            <a:r>
              <a:rPr dirty="0" baseline="-36175" sz="3225" spc="367" i="1">
                <a:latin typeface="Times New Roman"/>
                <a:cs typeface="Times New Roman"/>
              </a:rPr>
              <a:t>O</a:t>
            </a:r>
            <a:r>
              <a:rPr dirty="0" baseline="-36175" sz="3225" spc="367">
                <a:latin typeface="Times New Roman"/>
                <a:cs typeface="Times New Roman"/>
              </a:rPr>
              <a:t>.</a:t>
            </a:r>
            <a:r>
              <a:rPr dirty="0" baseline="-36175" sz="3225" spc="367" i="1">
                <a:latin typeface="Times New Roman"/>
                <a:cs typeface="Times New Roman"/>
              </a:rPr>
              <a:t>S</a:t>
            </a:r>
            <a:r>
              <a:rPr dirty="0" baseline="-36175" sz="3225" spc="367">
                <a:latin typeface="Times New Roman"/>
                <a:cs typeface="Times New Roman"/>
              </a:rPr>
              <a:t>.</a:t>
            </a:r>
            <a:r>
              <a:rPr dirty="0" baseline="-36175" sz="3225" spc="-89">
                <a:latin typeface="Times New Roman"/>
                <a:cs typeface="Times New Roman"/>
              </a:rPr>
              <a:t> </a:t>
            </a:r>
            <a:r>
              <a:rPr dirty="0" baseline="-36175" sz="3225" spc="585">
                <a:latin typeface="Symbol"/>
                <a:cs typeface="Symbol"/>
              </a:rPr>
              <a:t></a:t>
            </a:r>
            <a:r>
              <a:rPr dirty="0" baseline="-36175" sz="3225" spc="247">
                <a:latin typeface="Times New Roman"/>
                <a:cs typeface="Times New Roman"/>
              </a:rPr>
              <a:t> </a:t>
            </a:r>
            <a:r>
              <a:rPr dirty="0" u="sng" sz="2150" spc="14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baseline="-24444" sz="1875" spc="217">
                <a:latin typeface="Times New Roman"/>
                <a:cs typeface="Times New Roman"/>
              </a:rPr>
              <a:t>1</a:t>
            </a:r>
            <a:r>
              <a:rPr dirty="0" baseline="-24444" sz="1875" spc="472">
                <a:latin typeface="Times New Roman"/>
                <a:cs typeface="Times New Roman"/>
              </a:rPr>
              <a:t> </a:t>
            </a:r>
            <a:r>
              <a:rPr dirty="0" u="sng" sz="2150" spc="39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</a:t>
            </a:r>
            <a:r>
              <a:rPr dirty="0" u="sng" sz="2150" spc="-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150" spc="23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baseline="-24444" sz="1875" spc="352">
                <a:latin typeface="Times New Roman"/>
                <a:cs typeface="Times New Roman"/>
              </a:rPr>
              <a:t>2</a:t>
            </a:r>
            <a:r>
              <a:rPr dirty="0" baseline="-24444" sz="1875" spc="660">
                <a:latin typeface="Times New Roman"/>
                <a:cs typeface="Times New Roman"/>
              </a:rPr>
              <a:t> </a:t>
            </a:r>
            <a:r>
              <a:rPr dirty="0" u="sng" sz="2150" spc="39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</a:t>
            </a:r>
            <a:r>
              <a:rPr dirty="0" u="sng" sz="2150" spc="-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15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....</a:t>
            </a:r>
            <a:r>
              <a:rPr dirty="0" u="sng" sz="2150" spc="-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150" spc="39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</a:t>
            </a:r>
            <a:r>
              <a:rPr dirty="0" u="sng" sz="2150" spc="-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150" spc="21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baseline="-24444" sz="1875" spc="322">
                <a:latin typeface="Times New Roman"/>
                <a:cs typeface="Times New Roman"/>
              </a:rPr>
              <a:t>30</a:t>
            </a:r>
            <a:endParaRPr baseline="-24444" sz="187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38776" y="1366850"/>
            <a:ext cx="328612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" b="1">
                <a:solidFill>
                  <a:srgbClr val="000099"/>
                </a:solidFill>
                <a:latin typeface="Arial"/>
                <a:cs typeface="Arial"/>
              </a:rPr>
              <a:t>Aylık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ortalama</a:t>
            </a:r>
            <a:r>
              <a:rPr dirty="0" sz="2400" spc="-3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42772" y="2848355"/>
            <a:ext cx="1304925" cy="3248025"/>
            <a:chOff x="842772" y="2848355"/>
            <a:chExt cx="1304925" cy="3248025"/>
          </a:xfrm>
        </p:grpSpPr>
        <p:sp>
          <p:nvSpPr>
            <p:cNvPr id="13" name="object 13"/>
            <p:cNvSpPr/>
            <p:nvPr/>
          </p:nvSpPr>
          <p:spPr>
            <a:xfrm>
              <a:off x="847344" y="4867655"/>
              <a:ext cx="1295400" cy="1224280"/>
            </a:xfrm>
            <a:custGeom>
              <a:avLst/>
              <a:gdLst/>
              <a:ahLst/>
              <a:cxnLst/>
              <a:rect l="l" t="t" r="r" b="b"/>
              <a:pathLst>
                <a:path w="1295400" h="1224279">
                  <a:moveTo>
                    <a:pt x="647700" y="0"/>
                  </a:moveTo>
                  <a:lnTo>
                    <a:pt x="599360" y="1678"/>
                  </a:lnTo>
                  <a:lnTo>
                    <a:pt x="551986" y="6634"/>
                  </a:lnTo>
                  <a:lnTo>
                    <a:pt x="505702" y="14749"/>
                  </a:lnTo>
                  <a:lnTo>
                    <a:pt x="460633" y="25905"/>
                  </a:lnTo>
                  <a:lnTo>
                    <a:pt x="416905" y="39984"/>
                  </a:lnTo>
                  <a:lnTo>
                    <a:pt x="374643" y="56868"/>
                  </a:lnTo>
                  <a:lnTo>
                    <a:pt x="333972" y="76438"/>
                  </a:lnTo>
                  <a:lnTo>
                    <a:pt x="295017" y="98575"/>
                  </a:lnTo>
                  <a:lnTo>
                    <a:pt x="257904" y="123162"/>
                  </a:lnTo>
                  <a:lnTo>
                    <a:pt x="222758" y="150081"/>
                  </a:lnTo>
                  <a:lnTo>
                    <a:pt x="189704" y="179212"/>
                  </a:lnTo>
                  <a:lnTo>
                    <a:pt x="158867" y="210439"/>
                  </a:lnTo>
                  <a:lnTo>
                    <a:pt x="130373" y="243641"/>
                  </a:lnTo>
                  <a:lnTo>
                    <a:pt x="104346" y="278702"/>
                  </a:lnTo>
                  <a:lnTo>
                    <a:pt x="80913" y="315503"/>
                  </a:lnTo>
                  <a:lnTo>
                    <a:pt x="60197" y="353925"/>
                  </a:lnTo>
                  <a:lnTo>
                    <a:pt x="42325" y="393850"/>
                  </a:lnTo>
                  <a:lnTo>
                    <a:pt x="27422" y="435160"/>
                  </a:lnTo>
                  <a:lnTo>
                    <a:pt x="15612" y="477737"/>
                  </a:lnTo>
                  <a:lnTo>
                    <a:pt x="7022" y="521463"/>
                  </a:lnTo>
                  <a:lnTo>
                    <a:pt x="1776" y="566218"/>
                  </a:lnTo>
                  <a:lnTo>
                    <a:pt x="0" y="611886"/>
                  </a:lnTo>
                  <a:lnTo>
                    <a:pt x="1776" y="657551"/>
                  </a:lnTo>
                  <a:lnTo>
                    <a:pt x="7022" y="702305"/>
                  </a:lnTo>
                  <a:lnTo>
                    <a:pt x="15612" y="746030"/>
                  </a:lnTo>
                  <a:lnTo>
                    <a:pt x="27422" y="788606"/>
                  </a:lnTo>
                  <a:lnTo>
                    <a:pt x="42325" y="829916"/>
                  </a:lnTo>
                  <a:lnTo>
                    <a:pt x="60197" y="869841"/>
                  </a:lnTo>
                  <a:lnTo>
                    <a:pt x="80913" y="908263"/>
                  </a:lnTo>
                  <a:lnTo>
                    <a:pt x="104346" y="945063"/>
                  </a:lnTo>
                  <a:lnTo>
                    <a:pt x="130373" y="980124"/>
                  </a:lnTo>
                  <a:lnTo>
                    <a:pt x="158867" y="1013327"/>
                  </a:lnTo>
                  <a:lnTo>
                    <a:pt x="189704" y="1044554"/>
                  </a:lnTo>
                  <a:lnTo>
                    <a:pt x="222758" y="1073686"/>
                  </a:lnTo>
                  <a:lnTo>
                    <a:pt x="257904" y="1100605"/>
                  </a:lnTo>
                  <a:lnTo>
                    <a:pt x="295017" y="1125193"/>
                  </a:lnTo>
                  <a:lnTo>
                    <a:pt x="333972" y="1147331"/>
                  </a:lnTo>
                  <a:lnTo>
                    <a:pt x="374643" y="1166901"/>
                  </a:lnTo>
                  <a:lnTo>
                    <a:pt x="416905" y="1183785"/>
                  </a:lnTo>
                  <a:lnTo>
                    <a:pt x="460633" y="1197865"/>
                  </a:lnTo>
                  <a:lnTo>
                    <a:pt x="505702" y="1209021"/>
                  </a:lnTo>
                  <a:lnTo>
                    <a:pt x="551986" y="1217137"/>
                  </a:lnTo>
                  <a:lnTo>
                    <a:pt x="599360" y="1222093"/>
                  </a:lnTo>
                  <a:lnTo>
                    <a:pt x="647700" y="1223772"/>
                  </a:lnTo>
                  <a:lnTo>
                    <a:pt x="696044" y="1222093"/>
                  </a:lnTo>
                  <a:lnTo>
                    <a:pt x="743422" y="1217137"/>
                  </a:lnTo>
                  <a:lnTo>
                    <a:pt x="789709" y="1209021"/>
                  </a:lnTo>
                  <a:lnTo>
                    <a:pt x="834780" y="1197865"/>
                  </a:lnTo>
                  <a:lnTo>
                    <a:pt x="878510" y="1183785"/>
                  </a:lnTo>
                  <a:lnTo>
                    <a:pt x="920773" y="1166901"/>
                  </a:lnTo>
                  <a:lnTo>
                    <a:pt x="961444" y="1147331"/>
                  </a:lnTo>
                  <a:lnTo>
                    <a:pt x="1000398" y="1125193"/>
                  </a:lnTo>
                  <a:lnTo>
                    <a:pt x="1037511" y="1100605"/>
                  </a:lnTo>
                  <a:lnTo>
                    <a:pt x="1072656" y="1073686"/>
                  </a:lnTo>
                  <a:lnTo>
                    <a:pt x="1105709" y="1044554"/>
                  </a:lnTo>
                  <a:lnTo>
                    <a:pt x="1136545" y="1013327"/>
                  </a:lnTo>
                  <a:lnTo>
                    <a:pt x="1165037" y="980124"/>
                  </a:lnTo>
                  <a:lnTo>
                    <a:pt x="1191062" y="945063"/>
                  </a:lnTo>
                  <a:lnTo>
                    <a:pt x="1214494" y="908263"/>
                  </a:lnTo>
                  <a:lnTo>
                    <a:pt x="1235208" y="869841"/>
                  </a:lnTo>
                  <a:lnTo>
                    <a:pt x="1253078" y="829916"/>
                  </a:lnTo>
                  <a:lnTo>
                    <a:pt x="1267980" y="788606"/>
                  </a:lnTo>
                  <a:lnTo>
                    <a:pt x="1279788" y="746030"/>
                  </a:lnTo>
                  <a:lnTo>
                    <a:pt x="1288378" y="702305"/>
                  </a:lnTo>
                  <a:lnTo>
                    <a:pt x="1293623" y="657551"/>
                  </a:lnTo>
                  <a:lnTo>
                    <a:pt x="1295400" y="611886"/>
                  </a:lnTo>
                  <a:lnTo>
                    <a:pt x="1293623" y="566218"/>
                  </a:lnTo>
                  <a:lnTo>
                    <a:pt x="1288378" y="521463"/>
                  </a:lnTo>
                  <a:lnTo>
                    <a:pt x="1279788" y="477737"/>
                  </a:lnTo>
                  <a:lnTo>
                    <a:pt x="1267980" y="435160"/>
                  </a:lnTo>
                  <a:lnTo>
                    <a:pt x="1253078" y="393850"/>
                  </a:lnTo>
                  <a:lnTo>
                    <a:pt x="1235208" y="353925"/>
                  </a:lnTo>
                  <a:lnTo>
                    <a:pt x="1214494" y="315503"/>
                  </a:lnTo>
                  <a:lnTo>
                    <a:pt x="1191062" y="278702"/>
                  </a:lnTo>
                  <a:lnTo>
                    <a:pt x="1165037" y="243641"/>
                  </a:lnTo>
                  <a:lnTo>
                    <a:pt x="1136545" y="210439"/>
                  </a:lnTo>
                  <a:lnTo>
                    <a:pt x="1105709" y="179212"/>
                  </a:lnTo>
                  <a:lnTo>
                    <a:pt x="1072656" y="150081"/>
                  </a:lnTo>
                  <a:lnTo>
                    <a:pt x="1037511" y="123162"/>
                  </a:lnTo>
                  <a:lnTo>
                    <a:pt x="1000398" y="98575"/>
                  </a:lnTo>
                  <a:lnTo>
                    <a:pt x="961444" y="76438"/>
                  </a:lnTo>
                  <a:lnTo>
                    <a:pt x="920773" y="56868"/>
                  </a:lnTo>
                  <a:lnTo>
                    <a:pt x="878510" y="39984"/>
                  </a:lnTo>
                  <a:lnTo>
                    <a:pt x="834780" y="25905"/>
                  </a:lnTo>
                  <a:lnTo>
                    <a:pt x="789709" y="14749"/>
                  </a:lnTo>
                  <a:lnTo>
                    <a:pt x="743422" y="6634"/>
                  </a:lnTo>
                  <a:lnTo>
                    <a:pt x="696044" y="1678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0D610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47344" y="4867655"/>
              <a:ext cx="1295400" cy="1224280"/>
            </a:xfrm>
            <a:custGeom>
              <a:avLst/>
              <a:gdLst/>
              <a:ahLst/>
              <a:cxnLst/>
              <a:rect l="l" t="t" r="r" b="b"/>
              <a:pathLst>
                <a:path w="1295400" h="1224279">
                  <a:moveTo>
                    <a:pt x="0" y="611886"/>
                  </a:moveTo>
                  <a:lnTo>
                    <a:pt x="1776" y="566218"/>
                  </a:lnTo>
                  <a:lnTo>
                    <a:pt x="7022" y="521463"/>
                  </a:lnTo>
                  <a:lnTo>
                    <a:pt x="15612" y="477737"/>
                  </a:lnTo>
                  <a:lnTo>
                    <a:pt x="27422" y="435160"/>
                  </a:lnTo>
                  <a:lnTo>
                    <a:pt x="42325" y="393850"/>
                  </a:lnTo>
                  <a:lnTo>
                    <a:pt x="60197" y="353925"/>
                  </a:lnTo>
                  <a:lnTo>
                    <a:pt x="80913" y="315503"/>
                  </a:lnTo>
                  <a:lnTo>
                    <a:pt x="104346" y="278702"/>
                  </a:lnTo>
                  <a:lnTo>
                    <a:pt x="130373" y="243641"/>
                  </a:lnTo>
                  <a:lnTo>
                    <a:pt x="158867" y="210439"/>
                  </a:lnTo>
                  <a:lnTo>
                    <a:pt x="189704" y="179212"/>
                  </a:lnTo>
                  <a:lnTo>
                    <a:pt x="222758" y="150081"/>
                  </a:lnTo>
                  <a:lnTo>
                    <a:pt x="257904" y="123162"/>
                  </a:lnTo>
                  <a:lnTo>
                    <a:pt x="295017" y="98575"/>
                  </a:lnTo>
                  <a:lnTo>
                    <a:pt x="333972" y="76438"/>
                  </a:lnTo>
                  <a:lnTo>
                    <a:pt x="374643" y="56868"/>
                  </a:lnTo>
                  <a:lnTo>
                    <a:pt x="416905" y="39984"/>
                  </a:lnTo>
                  <a:lnTo>
                    <a:pt x="460633" y="25905"/>
                  </a:lnTo>
                  <a:lnTo>
                    <a:pt x="505702" y="14749"/>
                  </a:lnTo>
                  <a:lnTo>
                    <a:pt x="551986" y="6634"/>
                  </a:lnTo>
                  <a:lnTo>
                    <a:pt x="599360" y="1678"/>
                  </a:lnTo>
                  <a:lnTo>
                    <a:pt x="647700" y="0"/>
                  </a:lnTo>
                  <a:lnTo>
                    <a:pt x="696044" y="1678"/>
                  </a:lnTo>
                  <a:lnTo>
                    <a:pt x="743422" y="6634"/>
                  </a:lnTo>
                  <a:lnTo>
                    <a:pt x="789709" y="14749"/>
                  </a:lnTo>
                  <a:lnTo>
                    <a:pt x="834780" y="25905"/>
                  </a:lnTo>
                  <a:lnTo>
                    <a:pt x="878510" y="39984"/>
                  </a:lnTo>
                  <a:lnTo>
                    <a:pt x="920773" y="56868"/>
                  </a:lnTo>
                  <a:lnTo>
                    <a:pt x="961444" y="76438"/>
                  </a:lnTo>
                  <a:lnTo>
                    <a:pt x="1000398" y="98575"/>
                  </a:lnTo>
                  <a:lnTo>
                    <a:pt x="1037511" y="123162"/>
                  </a:lnTo>
                  <a:lnTo>
                    <a:pt x="1072656" y="150081"/>
                  </a:lnTo>
                  <a:lnTo>
                    <a:pt x="1105709" y="179212"/>
                  </a:lnTo>
                  <a:lnTo>
                    <a:pt x="1136545" y="210439"/>
                  </a:lnTo>
                  <a:lnTo>
                    <a:pt x="1165037" y="243641"/>
                  </a:lnTo>
                  <a:lnTo>
                    <a:pt x="1191062" y="278702"/>
                  </a:lnTo>
                  <a:lnTo>
                    <a:pt x="1214494" y="315503"/>
                  </a:lnTo>
                  <a:lnTo>
                    <a:pt x="1235208" y="353925"/>
                  </a:lnTo>
                  <a:lnTo>
                    <a:pt x="1253078" y="393850"/>
                  </a:lnTo>
                  <a:lnTo>
                    <a:pt x="1267980" y="435160"/>
                  </a:lnTo>
                  <a:lnTo>
                    <a:pt x="1279788" y="477737"/>
                  </a:lnTo>
                  <a:lnTo>
                    <a:pt x="1288378" y="521463"/>
                  </a:lnTo>
                  <a:lnTo>
                    <a:pt x="1293623" y="566218"/>
                  </a:lnTo>
                  <a:lnTo>
                    <a:pt x="1295400" y="611886"/>
                  </a:lnTo>
                  <a:lnTo>
                    <a:pt x="1293623" y="657551"/>
                  </a:lnTo>
                  <a:lnTo>
                    <a:pt x="1288378" y="702305"/>
                  </a:lnTo>
                  <a:lnTo>
                    <a:pt x="1279788" y="746030"/>
                  </a:lnTo>
                  <a:lnTo>
                    <a:pt x="1267980" y="788606"/>
                  </a:lnTo>
                  <a:lnTo>
                    <a:pt x="1253078" y="829916"/>
                  </a:lnTo>
                  <a:lnTo>
                    <a:pt x="1235208" y="869841"/>
                  </a:lnTo>
                  <a:lnTo>
                    <a:pt x="1214494" y="908263"/>
                  </a:lnTo>
                  <a:lnTo>
                    <a:pt x="1191062" y="945063"/>
                  </a:lnTo>
                  <a:lnTo>
                    <a:pt x="1165037" y="980124"/>
                  </a:lnTo>
                  <a:lnTo>
                    <a:pt x="1136545" y="1013327"/>
                  </a:lnTo>
                  <a:lnTo>
                    <a:pt x="1105709" y="1044554"/>
                  </a:lnTo>
                  <a:lnTo>
                    <a:pt x="1072656" y="1073686"/>
                  </a:lnTo>
                  <a:lnTo>
                    <a:pt x="1037511" y="1100605"/>
                  </a:lnTo>
                  <a:lnTo>
                    <a:pt x="1000398" y="1125193"/>
                  </a:lnTo>
                  <a:lnTo>
                    <a:pt x="961444" y="1147331"/>
                  </a:lnTo>
                  <a:lnTo>
                    <a:pt x="920773" y="1166901"/>
                  </a:lnTo>
                  <a:lnTo>
                    <a:pt x="878510" y="1183785"/>
                  </a:lnTo>
                  <a:lnTo>
                    <a:pt x="834780" y="1197865"/>
                  </a:lnTo>
                  <a:lnTo>
                    <a:pt x="789709" y="1209021"/>
                  </a:lnTo>
                  <a:lnTo>
                    <a:pt x="743422" y="1217137"/>
                  </a:lnTo>
                  <a:lnTo>
                    <a:pt x="696044" y="1222093"/>
                  </a:lnTo>
                  <a:lnTo>
                    <a:pt x="647700" y="1223772"/>
                  </a:lnTo>
                  <a:lnTo>
                    <a:pt x="599360" y="1222093"/>
                  </a:lnTo>
                  <a:lnTo>
                    <a:pt x="551986" y="1217137"/>
                  </a:lnTo>
                  <a:lnTo>
                    <a:pt x="505702" y="1209021"/>
                  </a:lnTo>
                  <a:lnTo>
                    <a:pt x="460633" y="1197865"/>
                  </a:lnTo>
                  <a:lnTo>
                    <a:pt x="416905" y="1183785"/>
                  </a:lnTo>
                  <a:lnTo>
                    <a:pt x="374643" y="1166901"/>
                  </a:lnTo>
                  <a:lnTo>
                    <a:pt x="333972" y="1147331"/>
                  </a:lnTo>
                  <a:lnTo>
                    <a:pt x="295017" y="1125193"/>
                  </a:lnTo>
                  <a:lnTo>
                    <a:pt x="257904" y="1100605"/>
                  </a:lnTo>
                  <a:lnTo>
                    <a:pt x="222758" y="1073686"/>
                  </a:lnTo>
                  <a:lnTo>
                    <a:pt x="189704" y="1044554"/>
                  </a:lnTo>
                  <a:lnTo>
                    <a:pt x="158867" y="1013327"/>
                  </a:lnTo>
                  <a:lnTo>
                    <a:pt x="130373" y="980124"/>
                  </a:lnTo>
                  <a:lnTo>
                    <a:pt x="104346" y="945063"/>
                  </a:lnTo>
                  <a:lnTo>
                    <a:pt x="80913" y="908263"/>
                  </a:lnTo>
                  <a:lnTo>
                    <a:pt x="60197" y="869841"/>
                  </a:lnTo>
                  <a:lnTo>
                    <a:pt x="42325" y="829916"/>
                  </a:lnTo>
                  <a:lnTo>
                    <a:pt x="27422" y="788606"/>
                  </a:lnTo>
                  <a:lnTo>
                    <a:pt x="15612" y="746030"/>
                  </a:lnTo>
                  <a:lnTo>
                    <a:pt x="7022" y="702305"/>
                  </a:lnTo>
                  <a:lnTo>
                    <a:pt x="1776" y="657551"/>
                  </a:lnTo>
                  <a:lnTo>
                    <a:pt x="0" y="611886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207008" y="2852927"/>
              <a:ext cx="576580" cy="1079500"/>
            </a:xfrm>
            <a:custGeom>
              <a:avLst/>
              <a:gdLst/>
              <a:ahLst/>
              <a:cxnLst/>
              <a:rect l="l" t="t" r="r" b="b"/>
              <a:pathLst>
                <a:path w="576580" h="1079500">
                  <a:moveTo>
                    <a:pt x="0" y="1078992"/>
                  </a:moveTo>
                  <a:lnTo>
                    <a:pt x="576072" y="1078992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1078992"/>
                  </a:lnTo>
                  <a:close/>
                </a:path>
              </a:pathLst>
            </a:custGeom>
            <a:solidFill>
              <a:srgbClr val="042E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207008" y="2852927"/>
              <a:ext cx="576580" cy="2087880"/>
            </a:xfrm>
            <a:custGeom>
              <a:avLst/>
              <a:gdLst/>
              <a:ahLst/>
              <a:cxnLst/>
              <a:rect l="l" t="t" r="r" b="b"/>
              <a:pathLst>
                <a:path w="576580" h="2087879">
                  <a:moveTo>
                    <a:pt x="0" y="2087880"/>
                  </a:moveTo>
                  <a:lnTo>
                    <a:pt x="576072" y="2087880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2087880"/>
                  </a:lnTo>
                  <a:close/>
                </a:path>
              </a:pathLst>
            </a:custGeom>
            <a:ln w="914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207008" y="3931919"/>
              <a:ext cx="576580" cy="1009015"/>
            </a:xfrm>
            <a:custGeom>
              <a:avLst/>
              <a:gdLst/>
              <a:ahLst/>
              <a:cxnLst/>
              <a:rect l="l" t="t" r="r" b="b"/>
              <a:pathLst>
                <a:path w="576580" h="1009014">
                  <a:moveTo>
                    <a:pt x="576072" y="0"/>
                  </a:moveTo>
                  <a:lnTo>
                    <a:pt x="0" y="0"/>
                  </a:lnTo>
                  <a:lnTo>
                    <a:pt x="0" y="1008887"/>
                  </a:lnTo>
                  <a:lnTo>
                    <a:pt x="576072" y="1008887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0D610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207008" y="3931919"/>
              <a:ext cx="576580" cy="1009015"/>
            </a:xfrm>
            <a:custGeom>
              <a:avLst/>
              <a:gdLst/>
              <a:ahLst/>
              <a:cxnLst/>
              <a:rect l="l" t="t" r="r" b="b"/>
              <a:pathLst>
                <a:path w="576580" h="1009014">
                  <a:moveTo>
                    <a:pt x="0" y="1008887"/>
                  </a:moveTo>
                  <a:lnTo>
                    <a:pt x="576072" y="1008887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1008887"/>
                  </a:lnTo>
                  <a:close/>
                </a:path>
              </a:pathLst>
            </a:custGeom>
            <a:ln w="914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207770" y="3572001"/>
              <a:ext cx="576580" cy="360680"/>
            </a:xfrm>
            <a:custGeom>
              <a:avLst/>
              <a:gdLst/>
              <a:ahLst/>
              <a:cxnLst/>
              <a:rect l="l" t="t" r="r" b="b"/>
              <a:pathLst>
                <a:path w="576580" h="360679">
                  <a:moveTo>
                    <a:pt x="0" y="360680"/>
                  </a:moveTo>
                  <a:lnTo>
                    <a:pt x="72194" y="345170"/>
                  </a:lnTo>
                  <a:lnTo>
                    <a:pt x="108440" y="324907"/>
                  </a:lnTo>
                  <a:lnTo>
                    <a:pt x="144399" y="289179"/>
                  </a:lnTo>
                  <a:lnTo>
                    <a:pt x="165389" y="254832"/>
                  </a:lnTo>
                  <a:lnTo>
                    <a:pt x="187153" y="207689"/>
                  </a:lnTo>
                  <a:lnTo>
                    <a:pt x="209110" y="154035"/>
                  </a:lnTo>
                  <a:lnTo>
                    <a:pt x="230680" y="100154"/>
                  </a:lnTo>
                  <a:lnTo>
                    <a:pt x="251284" y="52331"/>
                  </a:lnTo>
                  <a:lnTo>
                    <a:pt x="270342" y="16851"/>
                  </a:lnTo>
                  <a:lnTo>
                    <a:pt x="287274" y="0"/>
                  </a:lnTo>
                  <a:lnTo>
                    <a:pt x="302031" y="7403"/>
                  </a:lnTo>
                  <a:lnTo>
                    <a:pt x="311822" y="36961"/>
                  </a:lnTo>
                  <a:lnTo>
                    <a:pt x="319595" y="80644"/>
                  </a:lnTo>
                  <a:lnTo>
                    <a:pt x="328299" y="130424"/>
                  </a:lnTo>
                  <a:lnTo>
                    <a:pt x="340884" y="178270"/>
                  </a:lnTo>
                  <a:lnTo>
                    <a:pt x="360299" y="216154"/>
                  </a:lnTo>
                  <a:lnTo>
                    <a:pt x="392907" y="250228"/>
                  </a:lnTo>
                  <a:lnTo>
                    <a:pt x="432556" y="280724"/>
                  </a:lnTo>
                  <a:lnTo>
                    <a:pt x="477479" y="308636"/>
                  </a:lnTo>
                  <a:lnTo>
                    <a:pt x="525907" y="334956"/>
                  </a:lnTo>
                  <a:lnTo>
                    <a:pt x="576072" y="36068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4730496" y="2848355"/>
            <a:ext cx="1304925" cy="3248025"/>
            <a:chOff x="4730496" y="2848355"/>
            <a:chExt cx="1304925" cy="3248025"/>
          </a:xfrm>
        </p:grpSpPr>
        <p:sp>
          <p:nvSpPr>
            <p:cNvPr id="21" name="object 21"/>
            <p:cNvSpPr/>
            <p:nvPr/>
          </p:nvSpPr>
          <p:spPr>
            <a:xfrm>
              <a:off x="4735068" y="4867655"/>
              <a:ext cx="1295400" cy="1224280"/>
            </a:xfrm>
            <a:custGeom>
              <a:avLst/>
              <a:gdLst/>
              <a:ahLst/>
              <a:cxnLst/>
              <a:rect l="l" t="t" r="r" b="b"/>
              <a:pathLst>
                <a:path w="1295400" h="1224279">
                  <a:moveTo>
                    <a:pt x="647700" y="0"/>
                  </a:moveTo>
                  <a:lnTo>
                    <a:pt x="599355" y="1678"/>
                  </a:lnTo>
                  <a:lnTo>
                    <a:pt x="551977" y="6634"/>
                  </a:lnTo>
                  <a:lnTo>
                    <a:pt x="505690" y="14749"/>
                  </a:lnTo>
                  <a:lnTo>
                    <a:pt x="460619" y="25905"/>
                  </a:lnTo>
                  <a:lnTo>
                    <a:pt x="416889" y="39984"/>
                  </a:lnTo>
                  <a:lnTo>
                    <a:pt x="374626" y="56868"/>
                  </a:lnTo>
                  <a:lnTo>
                    <a:pt x="333955" y="76438"/>
                  </a:lnTo>
                  <a:lnTo>
                    <a:pt x="295001" y="98575"/>
                  </a:lnTo>
                  <a:lnTo>
                    <a:pt x="257888" y="123162"/>
                  </a:lnTo>
                  <a:lnTo>
                    <a:pt x="222743" y="150081"/>
                  </a:lnTo>
                  <a:lnTo>
                    <a:pt x="189690" y="179212"/>
                  </a:lnTo>
                  <a:lnTo>
                    <a:pt x="158854" y="210439"/>
                  </a:lnTo>
                  <a:lnTo>
                    <a:pt x="130362" y="243641"/>
                  </a:lnTo>
                  <a:lnTo>
                    <a:pt x="104337" y="278702"/>
                  </a:lnTo>
                  <a:lnTo>
                    <a:pt x="80905" y="315503"/>
                  </a:lnTo>
                  <a:lnTo>
                    <a:pt x="60191" y="353925"/>
                  </a:lnTo>
                  <a:lnTo>
                    <a:pt x="42321" y="393850"/>
                  </a:lnTo>
                  <a:lnTo>
                    <a:pt x="27419" y="435160"/>
                  </a:lnTo>
                  <a:lnTo>
                    <a:pt x="15611" y="477737"/>
                  </a:lnTo>
                  <a:lnTo>
                    <a:pt x="7021" y="521463"/>
                  </a:lnTo>
                  <a:lnTo>
                    <a:pt x="1776" y="566218"/>
                  </a:lnTo>
                  <a:lnTo>
                    <a:pt x="0" y="611886"/>
                  </a:lnTo>
                  <a:lnTo>
                    <a:pt x="1776" y="657551"/>
                  </a:lnTo>
                  <a:lnTo>
                    <a:pt x="7021" y="702305"/>
                  </a:lnTo>
                  <a:lnTo>
                    <a:pt x="15611" y="746030"/>
                  </a:lnTo>
                  <a:lnTo>
                    <a:pt x="27419" y="788606"/>
                  </a:lnTo>
                  <a:lnTo>
                    <a:pt x="42321" y="829916"/>
                  </a:lnTo>
                  <a:lnTo>
                    <a:pt x="60191" y="869841"/>
                  </a:lnTo>
                  <a:lnTo>
                    <a:pt x="80905" y="908263"/>
                  </a:lnTo>
                  <a:lnTo>
                    <a:pt x="104337" y="945063"/>
                  </a:lnTo>
                  <a:lnTo>
                    <a:pt x="130362" y="980124"/>
                  </a:lnTo>
                  <a:lnTo>
                    <a:pt x="158854" y="1013327"/>
                  </a:lnTo>
                  <a:lnTo>
                    <a:pt x="189690" y="1044554"/>
                  </a:lnTo>
                  <a:lnTo>
                    <a:pt x="222743" y="1073686"/>
                  </a:lnTo>
                  <a:lnTo>
                    <a:pt x="257888" y="1100605"/>
                  </a:lnTo>
                  <a:lnTo>
                    <a:pt x="295001" y="1125193"/>
                  </a:lnTo>
                  <a:lnTo>
                    <a:pt x="333955" y="1147331"/>
                  </a:lnTo>
                  <a:lnTo>
                    <a:pt x="374626" y="1166901"/>
                  </a:lnTo>
                  <a:lnTo>
                    <a:pt x="416889" y="1183785"/>
                  </a:lnTo>
                  <a:lnTo>
                    <a:pt x="460619" y="1197865"/>
                  </a:lnTo>
                  <a:lnTo>
                    <a:pt x="505690" y="1209021"/>
                  </a:lnTo>
                  <a:lnTo>
                    <a:pt x="551977" y="1217137"/>
                  </a:lnTo>
                  <a:lnTo>
                    <a:pt x="599355" y="1222093"/>
                  </a:lnTo>
                  <a:lnTo>
                    <a:pt x="647700" y="1223772"/>
                  </a:lnTo>
                  <a:lnTo>
                    <a:pt x="696044" y="1222093"/>
                  </a:lnTo>
                  <a:lnTo>
                    <a:pt x="743422" y="1217137"/>
                  </a:lnTo>
                  <a:lnTo>
                    <a:pt x="789709" y="1209021"/>
                  </a:lnTo>
                  <a:lnTo>
                    <a:pt x="834780" y="1197865"/>
                  </a:lnTo>
                  <a:lnTo>
                    <a:pt x="878510" y="1183785"/>
                  </a:lnTo>
                  <a:lnTo>
                    <a:pt x="920773" y="1166901"/>
                  </a:lnTo>
                  <a:lnTo>
                    <a:pt x="961444" y="1147331"/>
                  </a:lnTo>
                  <a:lnTo>
                    <a:pt x="1000398" y="1125193"/>
                  </a:lnTo>
                  <a:lnTo>
                    <a:pt x="1037511" y="1100605"/>
                  </a:lnTo>
                  <a:lnTo>
                    <a:pt x="1072656" y="1073686"/>
                  </a:lnTo>
                  <a:lnTo>
                    <a:pt x="1105709" y="1044554"/>
                  </a:lnTo>
                  <a:lnTo>
                    <a:pt x="1136545" y="1013327"/>
                  </a:lnTo>
                  <a:lnTo>
                    <a:pt x="1165037" y="980124"/>
                  </a:lnTo>
                  <a:lnTo>
                    <a:pt x="1191062" y="945063"/>
                  </a:lnTo>
                  <a:lnTo>
                    <a:pt x="1214494" y="908263"/>
                  </a:lnTo>
                  <a:lnTo>
                    <a:pt x="1235208" y="869841"/>
                  </a:lnTo>
                  <a:lnTo>
                    <a:pt x="1253078" y="829916"/>
                  </a:lnTo>
                  <a:lnTo>
                    <a:pt x="1267980" y="788606"/>
                  </a:lnTo>
                  <a:lnTo>
                    <a:pt x="1279788" y="746030"/>
                  </a:lnTo>
                  <a:lnTo>
                    <a:pt x="1288378" y="702305"/>
                  </a:lnTo>
                  <a:lnTo>
                    <a:pt x="1293623" y="657551"/>
                  </a:lnTo>
                  <a:lnTo>
                    <a:pt x="1295400" y="611886"/>
                  </a:lnTo>
                  <a:lnTo>
                    <a:pt x="1293623" y="566218"/>
                  </a:lnTo>
                  <a:lnTo>
                    <a:pt x="1288378" y="521463"/>
                  </a:lnTo>
                  <a:lnTo>
                    <a:pt x="1279788" y="477737"/>
                  </a:lnTo>
                  <a:lnTo>
                    <a:pt x="1267980" y="435160"/>
                  </a:lnTo>
                  <a:lnTo>
                    <a:pt x="1253078" y="393850"/>
                  </a:lnTo>
                  <a:lnTo>
                    <a:pt x="1235208" y="353925"/>
                  </a:lnTo>
                  <a:lnTo>
                    <a:pt x="1214494" y="315503"/>
                  </a:lnTo>
                  <a:lnTo>
                    <a:pt x="1191062" y="278702"/>
                  </a:lnTo>
                  <a:lnTo>
                    <a:pt x="1165037" y="243641"/>
                  </a:lnTo>
                  <a:lnTo>
                    <a:pt x="1136545" y="210439"/>
                  </a:lnTo>
                  <a:lnTo>
                    <a:pt x="1105709" y="179212"/>
                  </a:lnTo>
                  <a:lnTo>
                    <a:pt x="1072656" y="150081"/>
                  </a:lnTo>
                  <a:lnTo>
                    <a:pt x="1037511" y="123162"/>
                  </a:lnTo>
                  <a:lnTo>
                    <a:pt x="1000398" y="98575"/>
                  </a:lnTo>
                  <a:lnTo>
                    <a:pt x="961444" y="76438"/>
                  </a:lnTo>
                  <a:lnTo>
                    <a:pt x="920773" y="56868"/>
                  </a:lnTo>
                  <a:lnTo>
                    <a:pt x="878510" y="39984"/>
                  </a:lnTo>
                  <a:lnTo>
                    <a:pt x="834780" y="25905"/>
                  </a:lnTo>
                  <a:lnTo>
                    <a:pt x="789709" y="14749"/>
                  </a:lnTo>
                  <a:lnTo>
                    <a:pt x="743422" y="6634"/>
                  </a:lnTo>
                  <a:lnTo>
                    <a:pt x="696044" y="1678"/>
                  </a:lnTo>
                  <a:lnTo>
                    <a:pt x="647700" y="0"/>
                  </a:lnTo>
                  <a:close/>
                </a:path>
              </a:pathLst>
            </a:custGeom>
            <a:solidFill>
              <a:srgbClr val="0D610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4735068" y="4867655"/>
              <a:ext cx="1295400" cy="1224280"/>
            </a:xfrm>
            <a:custGeom>
              <a:avLst/>
              <a:gdLst/>
              <a:ahLst/>
              <a:cxnLst/>
              <a:rect l="l" t="t" r="r" b="b"/>
              <a:pathLst>
                <a:path w="1295400" h="1224279">
                  <a:moveTo>
                    <a:pt x="0" y="611886"/>
                  </a:moveTo>
                  <a:lnTo>
                    <a:pt x="1776" y="566218"/>
                  </a:lnTo>
                  <a:lnTo>
                    <a:pt x="7021" y="521463"/>
                  </a:lnTo>
                  <a:lnTo>
                    <a:pt x="15611" y="477737"/>
                  </a:lnTo>
                  <a:lnTo>
                    <a:pt x="27419" y="435160"/>
                  </a:lnTo>
                  <a:lnTo>
                    <a:pt x="42321" y="393850"/>
                  </a:lnTo>
                  <a:lnTo>
                    <a:pt x="60191" y="353925"/>
                  </a:lnTo>
                  <a:lnTo>
                    <a:pt x="80905" y="315503"/>
                  </a:lnTo>
                  <a:lnTo>
                    <a:pt x="104337" y="278702"/>
                  </a:lnTo>
                  <a:lnTo>
                    <a:pt x="130362" y="243641"/>
                  </a:lnTo>
                  <a:lnTo>
                    <a:pt x="158854" y="210439"/>
                  </a:lnTo>
                  <a:lnTo>
                    <a:pt x="189690" y="179212"/>
                  </a:lnTo>
                  <a:lnTo>
                    <a:pt x="222743" y="150081"/>
                  </a:lnTo>
                  <a:lnTo>
                    <a:pt x="257888" y="123162"/>
                  </a:lnTo>
                  <a:lnTo>
                    <a:pt x="295001" y="98575"/>
                  </a:lnTo>
                  <a:lnTo>
                    <a:pt x="333955" y="76438"/>
                  </a:lnTo>
                  <a:lnTo>
                    <a:pt x="374626" y="56868"/>
                  </a:lnTo>
                  <a:lnTo>
                    <a:pt x="416889" y="39984"/>
                  </a:lnTo>
                  <a:lnTo>
                    <a:pt x="460619" y="25905"/>
                  </a:lnTo>
                  <a:lnTo>
                    <a:pt x="505690" y="14749"/>
                  </a:lnTo>
                  <a:lnTo>
                    <a:pt x="551977" y="6634"/>
                  </a:lnTo>
                  <a:lnTo>
                    <a:pt x="599355" y="1678"/>
                  </a:lnTo>
                  <a:lnTo>
                    <a:pt x="647700" y="0"/>
                  </a:lnTo>
                  <a:lnTo>
                    <a:pt x="696044" y="1678"/>
                  </a:lnTo>
                  <a:lnTo>
                    <a:pt x="743422" y="6634"/>
                  </a:lnTo>
                  <a:lnTo>
                    <a:pt x="789709" y="14749"/>
                  </a:lnTo>
                  <a:lnTo>
                    <a:pt x="834780" y="25905"/>
                  </a:lnTo>
                  <a:lnTo>
                    <a:pt x="878510" y="39984"/>
                  </a:lnTo>
                  <a:lnTo>
                    <a:pt x="920773" y="56868"/>
                  </a:lnTo>
                  <a:lnTo>
                    <a:pt x="961444" y="76438"/>
                  </a:lnTo>
                  <a:lnTo>
                    <a:pt x="1000398" y="98575"/>
                  </a:lnTo>
                  <a:lnTo>
                    <a:pt x="1037511" y="123162"/>
                  </a:lnTo>
                  <a:lnTo>
                    <a:pt x="1072656" y="150081"/>
                  </a:lnTo>
                  <a:lnTo>
                    <a:pt x="1105709" y="179212"/>
                  </a:lnTo>
                  <a:lnTo>
                    <a:pt x="1136545" y="210439"/>
                  </a:lnTo>
                  <a:lnTo>
                    <a:pt x="1165037" y="243641"/>
                  </a:lnTo>
                  <a:lnTo>
                    <a:pt x="1191062" y="278702"/>
                  </a:lnTo>
                  <a:lnTo>
                    <a:pt x="1214494" y="315503"/>
                  </a:lnTo>
                  <a:lnTo>
                    <a:pt x="1235208" y="353925"/>
                  </a:lnTo>
                  <a:lnTo>
                    <a:pt x="1253078" y="393850"/>
                  </a:lnTo>
                  <a:lnTo>
                    <a:pt x="1267980" y="435160"/>
                  </a:lnTo>
                  <a:lnTo>
                    <a:pt x="1279788" y="477737"/>
                  </a:lnTo>
                  <a:lnTo>
                    <a:pt x="1288378" y="521463"/>
                  </a:lnTo>
                  <a:lnTo>
                    <a:pt x="1293623" y="566218"/>
                  </a:lnTo>
                  <a:lnTo>
                    <a:pt x="1295400" y="611886"/>
                  </a:lnTo>
                  <a:lnTo>
                    <a:pt x="1293623" y="657551"/>
                  </a:lnTo>
                  <a:lnTo>
                    <a:pt x="1288378" y="702305"/>
                  </a:lnTo>
                  <a:lnTo>
                    <a:pt x="1279788" y="746030"/>
                  </a:lnTo>
                  <a:lnTo>
                    <a:pt x="1267980" y="788606"/>
                  </a:lnTo>
                  <a:lnTo>
                    <a:pt x="1253078" y="829916"/>
                  </a:lnTo>
                  <a:lnTo>
                    <a:pt x="1235208" y="869841"/>
                  </a:lnTo>
                  <a:lnTo>
                    <a:pt x="1214494" y="908263"/>
                  </a:lnTo>
                  <a:lnTo>
                    <a:pt x="1191062" y="945063"/>
                  </a:lnTo>
                  <a:lnTo>
                    <a:pt x="1165037" y="980124"/>
                  </a:lnTo>
                  <a:lnTo>
                    <a:pt x="1136545" y="1013327"/>
                  </a:lnTo>
                  <a:lnTo>
                    <a:pt x="1105709" y="1044554"/>
                  </a:lnTo>
                  <a:lnTo>
                    <a:pt x="1072656" y="1073686"/>
                  </a:lnTo>
                  <a:lnTo>
                    <a:pt x="1037511" y="1100605"/>
                  </a:lnTo>
                  <a:lnTo>
                    <a:pt x="1000398" y="1125193"/>
                  </a:lnTo>
                  <a:lnTo>
                    <a:pt x="961444" y="1147331"/>
                  </a:lnTo>
                  <a:lnTo>
                    <a:pt x="920773" y="1166901"/>
                  </a:lnTo>
                  <a:lnTo>
                    <a:pt x="878510" y="1183785"/>
                  </a:lnTo>
                  <a:lnTo>
                    <a:pt x="834780" y="1197865"/>
                  </a:lnTo>
                  <a:lnTo>
                    <a:pt x="789709" y="1209021"/>
                  </a:lnTo>
                  <a:lnTo>
                    <a:pt x="743422" y="1217137"/>
                  </a:lnTo>
                  <a:lnTo>
                    <a:pt x="696044" y="1222093"/>
                  </a:lnTo>
                  <a:lnTo>
                    <a:pt x="647700" y="1223772"/>
                  </a:lnTo>
                  <a:lnTo>
                    <a:pt x="599355" y="1222093"/>
                  </a:lnTo>
                  <a:lnTo>
                    <a:pt x="551977" y="1217137"/>
                  </a:lnTo>
                  <a:lnTo>
                    <a:pt x="505690" y="1209021"/>
                  </a:lnTo>
                  <a:lnTo>
                    <a:pt x="460619" y="1197865"/>
                  </a:lnTo>
                  <a:lnTo>
                    <a:pt x="416889" y="1183785"/>
                  </a:lnTo>
                  <a:lnTo>
                    <a:pt x="374626" y="1166901"/>
                  </a:lnTo>
                  <a:lnTo>
                    <a:pt x="333955" y="1147331"/>
                  </a:lnTo>
                  <a:lnTo>
                    <a:pt x="295001" y="1125193"/>
                  </a:lnTo>
                  <a:lnTo>
                    <a:pt x="257888" y="1100605"/>
                  </a:lnTo>
                  <a:lnTo>
                    <a:pt x="222743" y="1073686"/>
                  </a:lnTo>
                  <a:lnTo>
                    <a:pt x="189690" y="1044554"/>
                  </a:lnTo>
                  <a:lnTo>
                    <a:pt x="158854" y="1013327"/>
                  </a:lnTo>
                  <a:lnTo>
                    <a:pt x="130362" y="980124"/>
                  </a:lnTo>
                  <a:lnTo>
                    <a:pt x="104337" y="945063"/>
                  </a:lnTo>
                  <a:lnTo>
                    <a:pt x="80905" y="908263"/>
                  </a:lnTo>
                  <a:lnTo>
                    <a:pt x="60191" y="869841"/>
                  </a:lnTo>
                  <a:lnTo>
                    <a:pt x="42321" y="829916"/>
                  </a:lnTo>
                  <a:lnTo>
                    <a:pt x="27419" y="788606"/>
                  </a:lnTo>
                  <a:lnTo>
                    <a:pt x="15611" y="746030"/>
                  </a:lnTo>
                  <a:lnTo>
                    <a:pt x="7021" y="702305"/>
                  </a:lnTo>
                  <a:lnTo>
                    <a:pt x="1776" y="657551"/>
                  </a:lnTo>
                  <a:lnTo>
                    <a:pt x="0" y="611886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094732" y="2852927"/>
              <a:ext cx="576580" cy="1079500"/>
            </a:xfrm>
            <a:custGeom>
              <a:avLst/>
              <a:gdLst/>
              <a:ahLst/>
              <a:cxnLst/>
              <a:rect l="l" t="t" r="r" b="b"/>
              <a:pathLst>
                <a:path w="576579" h="1079500">
                  <a:moveTo>
                    <a:pt x="0" y="1078992"/>
                  </a:moveTo>
                  <a:lnTo>
                    <a:pt x="576072" y="1078992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1078992"/>
                  </a:lnTo>
                  <a:close/>
                </a:path>
              </a:pathLst>
            </a:custGeom>
            <a:solidFill>
              <a:srgbClr val="042E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5094732" y="2852927"/>
              <a:ext cx="576580" cy="2087880"/>
            </a:xfrm>
            <a:custGeom>
              <a:avLst/>
              <a:gdLst/>
              <a:ahLst/>
              <a:cxnLst/>
              <a:rect l="l" t="t" r="r" b="b"/>
              <a:pathLst>
                <a:path w="576579" h="2087879">
                  <a:moveTo>
                    <a:pt x="0" y="2087880"/>
                  </a:moveTo>
                  <a:lnTo>
                    <a:pt x="576072" y="2087880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2087880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5094732" y="3931919"/>
              <a:ext cx="576580" cy="1009015"/>
            </a:xfrm>
            <a:custGeom>
              <a:avLst/>
              <a:gdLst/>
              <a:ahLst/>
              <a:cxnLst/>
              <a:rect l="l" t="t" r="r" b="b"/>
              <a:pathLst>
                <a:path w="576579" h="1009014">
                  <a:moveTo>
                    <a:pt x="576072" y="0"/>
                  </a:moveTo>
                  <a:lnTo>
                    <a:pt x="0" y="0"/>
                  </a:lnTo>
                  <a:lnTo>
                    <a:pt x="0" y="1008887"/>
                  </a:lnTo>
                  <a:lnTo>
                    <a:pt x="576072" y="1008887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0D610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5094732" y="3931919"/>
              <a:ext cx="576580" cy="1009015"/>
            </a:xfrm>
            <a:custGeom>
              <a:avLst/>
              <a:gdLst/>
              <a:ahLst/>
              <a:cxnLst/>
              <a:rect l="l" t="t" r="r" b="b"/>
              <a:pathLst>
                <a:path w="576579" h="1009014">
                  <a:moveTo>
                    <a:pt x="0" y="1008887"/>
                  </a:moveTo>
                  <a:lnTo>
                    <a:pt x="576072" y="1008887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1008887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5095494" y="3932681"/>
              <a:ext cx="576580" cy="360680"/>
            </a:xfrm>
            <a:custGeom>
              <a:avLst/>
              <a:gdLst/>
              <a:ahLst/>
              <a:cxnLst/>
              <a:rect l="l" t="t" r="r" b="b"/>
              <a:pathLst>
                <a:path w="576579" h="360679">
                  <a:moveTo>
                    <a:pt x="0" y="0"/>
                  </a:moveTo>
                  <a:lnTo>
                    <a:pt x="72199" y="15509"/>
                  </a:lnTo>
                  <a:lnTo>
                    <a:pt x="108442" y="35772"/>
                  </a:lnTo>
                  <a:lnTo>
                    <a:pt x="144398" y="71501"/>
                  </a:lnTo>
                  <a:lnTo>
                    <a:pt x="165389" y="105847"/>
                  </a:lnTo>
                  <a:lnTo>
                    <a:pt x="187153" y="152990"/>
                  </a:lnTo>
                  <a:lnTo>
                    <a:pt x="209110" y="206644"/>
                  </a:lnTo>
                  <a:lnTo>
                    <a:pt x="230680" y="260525"/>
                  </a:lnTo>
                  <a:lnTo>
                    <a:pt x="251284" y="308348"/>
                  </a:lnTo>
                  <a:lnTo>
                    <a:pt x="270342" y="343828"/>
                  </a:lnTo>
                  <a:lnTo>
                    <a:pt x="287273" y="360680"/>
                  </a:lnTo>
                  <a:lnTo>
                    <a:pt x="302031" y="353276"/>
                  </a:lnTo>
                  <a:lnTo>
                    <a:pt x="311822" y="323718"/>
                  </a:lnTo>
                  <a:lnTo>
                    <a:pt x="319595" y="280035"/>
                  </a:lnTo>
                  <a:lnTo>
                    <a:pt x="328299" y="230255"/>
                  </a:lnTo>
                  <a:lnTo>
                    <a:pt x="340884" y="182409"/>
                  </a:lnTo>
                  <a:lnTo>
                    <a:pt x="360298" y="144526"/>
                  </a:lnTo>
                  <a:lnTo>
                    <a:pt x="392907" y="110451"/>
                  </a:lnTo>
                  <a:lnTo>
                    <a:pt x="432556" y="79955"/>
                  </a:lnTo>
                  <a:lnTo>
                    <a:pt x="477479" y="52043"/>
                  </a:lnTo>
                  <a:lnTo>
                    <a:pt x="525906" y="25723"/>
                  </a:lnTo>
                  <a:lnTo>
                    <a:pt x="576071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329590" y="6137249"/>
            <a:ext cx="29660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Times New Roman"/>
                <a:cs typeface="Times New Roman"/>
              </a:rPr>
              <a:t>Maksimum</a:t>
            </a:r>
            <a:r>
              <a:rPr dirty="0" sz="2400" spc="-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Termometre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11497" y="6116218"/>
            <a:ext cx="279654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Times New Roman"/>
                <a:cs typeface="Times New Roman"/>
              </a:rPr>
              <a:t>Minimum</a:t>
            </a:r>
            <a:r>
              <a:rPr dirty="0" sz="2400" spc="-1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Termometre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065" y="282955"/>
            <a:ext cx="47244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Sıcaklık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Yönünden Belirli</a:t>
            </a:r>
            <a:r>
              <a:rPr dirty="0" sz="2400" spc="-114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Günler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543" y="1006855"/>
            <a:ext cx="2595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Maksimum</a:t>
            </a:r>
            <a:r>
              <a:rPr dirty="0" sz="2400" spc="-6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sıcaklık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143" y="933704"/>
            <a:ext cx="7911465" cy="222059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4114800" indent="-250190">
              <a:lnSpc>
                <a:spcPct val="100000"/>
              </a:lnSpc>
              <a:spcBef>
                <a:spcPts val="675"/>
              </a:spcBef>
              <a:buFont typeface="Symbol"/>
              <a:buChar char=""/>
              <a:tabLst>
                <a:tab pos="4115435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25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65">
                <a:solidFill>
                  <a:srgbClr val="000099"/>
                </a:solidFill>
                <a:latin typeface="Arial"/>
                <a:cs typeface="Arial"/>
              </a:rPr>
              <a:t>Yaz</a:t>
            </a:r>
            <a:r>
              <a:rPr dirty="0" sz="2400" spc="-5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günü,</a:t>
            </a:r>
            <a:endParaRPr sz="2400">
              <a:latin typeface="Arial"/>
              <a:cs typeface="Arial"/>
            </a:endParaRPr>
          </a:p>
          <a:p>
            <a:pPr marL="4125595" indent="-250190">
              <a:lnSpc>
                <a:spcPct val="100000"/>
              </a:lnSpc>
              <a:spcBef>
                <a:spcPts val="575"/>
              </a:spcBef>
              <a:buFont typeface="Symbol"/>
              <a:buChar char=""/>
              <a:tabLst>
                <a:tab pos="4126229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30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15">
                <a:solidFill>
                  <a:srgbClr val="000099"/>
                </a:solidFill>
                <a:latin typeface="Arial"/>
                <a:cs typeface="Arial"/>
              </a:rPr>
              <a:t>Tropik</a:t>
            </a:r>
            <a:r>
              <a:rPr dirty="0" sz="2400" spc="-6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gün</a:t>
            </a:r>
            <a:endParaRPr sz="2400">
              <a:latin typeface="Arial"/>
              <a:cs typeface="Arial"/>
            </a:endParaRPr>
          </a:p>
          <a:p>
            <a:pPr marL="3695700">
              <a:lnSpc>
                <a:spcPct val="100000"/>
              </a:lnSpc>
              <a:spcBef>
                <a:spcPts val="575"/>
              </a:spcBef>
            </a:pPr>
            <a:r>
              <a:rPr dirty="0" sz="2400">
                <a:solidFill>
                  <a:srgbClr val="000099"/>
                </a:solidFill>
                <a:latin typeface="Symbol"/>
                <a:cs typeface="Symbol"/>
              </a:rPr>
              <a:t></a:t>
            </a:r>
            <a:r>
              <a:rPr dirty="0" sz="24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-0.1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Kış</a:t>
            </a:r>
            <a:r>
              <a:rPr dirty="0" sz="2400" spc="1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günü</a:t>
            </a:r>
            <a:endParaRPr sz="24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80"/>
              </a:spcBef>
              <a:tabLst>
                <a:tab pos="3936365" algn="l"/>
              </a:tabLst>
            </a:pP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Sıcaklık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herhangi bir</a:t>
            </a:r>
            <a:r>
              <a:rPr dirty="0" sz="2400" spc="10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an için	</a:t>
            </a:r>
            <a:r>
              <a:rPr dirty="0" sz="2400">
                <a:solidFill>
                  <a:srgbClr val="000099"/>
                </a:solidFill>
                <a:latin typeface="Symbol"/>
                <a:cs typeface="Symbol"/>
              </a:rPr>
              <a:t></a:t>
            </a:r>
            <a:r>
              <a:rPr dirty="0" sz="24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0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 ise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Donlu</a:t>
            </a:r>
            <a:r>
              <a:rPr dirty="0" sz="2400" spc="7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gün</a:t>
            </a:r>
            <a:endParaRPr sz="2400">
              <a:latin typeface="Arial"/>
              <a:cs typeface="Arial"/>
            </a:endParaRPr>
          </a:p>
          <a:p>
            <a:pPr marL="3695700">
              <a:lnSpc>
                <a:spcPct val="100000"/>
              </a:lnSpc>
              <a:spcBef>
                <a:spcPts val="575"/>
              </a:spcBef>
              <a:tabLst>
                <a:tab pos="5448935" algn="l"/>
              </a:tabLst>
            </a:pPr>
            <a:r>
              <a:rPr dirty="0" sz="2400">
                <a:solidFill>
                  <a:srgbClr val="000099"/>
                </a:solidFill>
                <a:latin typeface="Symbol"/>
                <a:cs typeface="Symbol"/>
              </a:rPr>
              <a:t></a:t>
            </a:r>
            <a:r>
              <a:rPr dirty="0" sz="24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-10</a:t>
            </a:r>
            <a:r>
              <a:rPr dirty="0" sz="2400" spc="5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ise	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Şiddetli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donlu</a:t>
            </a:r>
            <a:r>
              <a:rPr dirty="0" sz="2400" spc="-1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gün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168" y="4031742"/>
            <a:ext cx="7682230" cy="156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56845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İlk don: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Belirli bir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bölgede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yazdan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kışa girerken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görülen 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ilk donun</a:t>
            </a:r>
            <a:r>
              <a:rPr dirty="0" sz="2400" spc="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tarihidir.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Son don: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Belirli bir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bölgede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kıştan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yaza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girerken</a:t>
            </a:r>
            <a:r>
              <a:rPr dirty="0" sz="2400" spc="9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görülen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son donun</a:t>
            </a:r>
            <a:r>
              <a:rPr dirty="0" sz="2400" spc="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tarihidir.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8904" y="295147"/>
            <a:ext cx="8259445" cy="33248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27305" marR="5080">
              <a:lnSpc>
                <a:spcPct val="100299"/>
              </a:lnSpc>
              <a:spcBef>
                <a:spcPts val="95"/>
              </a:spcBef>
            </a:pPr>
            <a:r>
              <a:rPr dirty="0" sz="2300" spc="-40">
                <a:solidFill>
                  <a:srgbClr val="000099"/>
                </a:solidFill>
                <a:latin typeface="Arial"/>
                <a:cs typeface="Arial"/>
              </a:rPr>
              <a:t>Tarımsal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üretimin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çeşitli aşamalarında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bitkilerin dondan zarar  görmesi söz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konusu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olduğundan,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ilkbaharda meydana gelen  son don ile sonbaharda meydana gelen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ilk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donun yüzde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(%) 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olarak meydana gelme olasılığını bilmek faydalı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olup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üreticilerin 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tedbir alması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verebileceği zararı kısmen önlemesi  </a:t>
            </a:r>
            <a:r>
              <a:rPr dirty="0" sz="2300" spc="-15">
                <a:solidFill>
                  <a:srgbClr val="000099"/>
                </a:solidFill>
                <a:latin typeface="Arial"/>
                <a:cs typeface="Arial"/>
              </a:rPr>
              <a:t>mümkündür.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Oluş şekline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göre</a:t>
            </a:r>
            <a:r>
              <a:rPr dirty="0" sz="2300" spc="-1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donlar;</a:t>
            </a:r>
            <a:endParaRPr sz="2300">
              <a:latin typeface="Arial"/>
              <a:cs typeface="Arial"/>
            </a:endParaRPr>
          </a:p>
          <a:p>
            <a:pPr algn="just" marL="352425" indent="-340360">
              <a:lnSpc>
                <a:spcPct val="100000"/>
              </a:lnSpc>
              <a:spcBef>
                <a:spcPts val="550"/>
              </a:spcBef>
              <a:buAutoNum type="alphaLcParenR"/>
              <a:tabLst>
                <a:tab pos="353060" algn="l"/>
              </a:tabLst>
            </a:pPr>
            <a:r>
              <a:rPr dirty="0" sz="2300" spc="-10" b="1">
                <a:solidFill>
                  <a:srgbClr val="000099"/>
                </a:solidFill>
                <a:latin typeface="Arial"/>
                <a:cs typeface="Arial"/>
              </a:rPr>
              <a:t>Radyasyon </a:t>
            </a:r>
            <a:r>
              <a:rPr dirty="0" sz="2300" spc="-5" b="1">
                <a:solidFill>
                  <a:srgbClr val="000099"/>
                </a:solidFill>
                <a:latin typeface="Arial"/>
                <a:cs typeface="Arial"/>
              </a:rPr>
              <a:t>donu</a:t>
            </a:r>
            <a:r>
              <a:rPr dirty="0" sz="2300" spc="-1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300" spc="-15">
                <a:solidFill>
                  <a:srgbClr val="000099"/>
                </a:solidFill>
                <a:latin typeface="Arial"/>
                <a:cs typeface="Arial"/>
              </a:rPr>
              <a:t>ve</a:t>
            </a:r>
            <a:endParaRPr sz="2300">
              <a:latin typeface="Arial"/>
              <a:cs typeface="Arial"/>
            </a:endParaRPr>
          </a:p>
          <a:p>
            <a:pPr algn="just" marL="27305" marR="6350" indent="-15240">
              <a:lnSpc>
                <a:spcPts val="2750"/>
              </a:lnSpc>
              <a:spcBef>
                <a:spcPts val="655"/>
              </a:spcBef>
              <a:buAutoNum type="alphaLcParenR"/>
              <a:tabLst>
                <a:tab pos="465455" algn="l"/>
              </a:tabLst>
            </a:pPr>
            <a:r>
              <a:rPr dirty="0" sz="2300" spc="-5" b="1">
                <a:solidFill>
                  <a:srgbClr val="000099"/>
                </a:solidFill>
                <a:latin typeface="Arial"/>
                <a:cs typeface="Arial"/>
              </a:rPr>
              <a:t>Rüzgar </a:t>
            </a:r>
            <a:r>
              <a:rPr dirty="0" sz="2300" spc="-10" b="1">
                <a:solidFill>
                  <a:srgbClr val="000099"/>
                </a:solidFill>
                <a:latin typeface="Arial"/>
                <a:cs typeface="Arial"/>
              </a:rPr>
              <a:t>veya </a:t>
            </a:r>
            <a:r>
              <a:rPr dirty="0" sz="2300" spc="-5" b="1">
                <a:solidFill>
                  <a:srgbClr val="000099"/>
                </a:solidFill>
                <a:latin typeface="Arial"/>
                <a:cs typeface="Arial"/>
              </a:rPr>
              <a:t>adveksiyon donu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olmak üzere iki grupta  toplanır</a:t>
            </a:r>
            <a:r>
              <a:rPr dirty="0" sz="2300" spc="-5">
                <a:solidFill>
                  <a:srgbClr val="000099"/>
                </a:solidFill>
                <a:latin typeface="Times New Roman"/>
                <a:cs typeface="Times New Roman"/>
              </a:rPr>
              <a:t>.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904" y="3665346"/>
            <a:ext cx="5149850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1985" algn="l"/>
                <a:tab pos="2565400" algn="l"/>
                <a:tab pos="3729990" algn="l"/>
                <a:tab pos="4830445" algn="l"/>
              </a:tabLst>
            </a:pP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a)</a:t>
            </a: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300" spc="-10" b="1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ad</a:t>
            </a:r>
            <a:r>
              <a:rPr dirty="0" sz="2300" spc="-35" b="1">
                <a:solidFill>
                  <a:srgbClr val="000099"/>
                </a:solidFill>
                <a:latin typeface="Arial"/>
                <a:cs typeface="Arial"/>
              </a:rPr>
              <a:t>y</a:t>
            </a:r>
            <a:r>
              <a:rPr dirty="0" sz="2300" spc="10" b="1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300" spc="-30" b="1">
                <a:solidFill>
                  <a:srgbClr val="000099"/>
                </a:solidFill>
                <a:latin typeface="Arial"/>
                <a:cs typeface="Arial"/>
              </a:rPr>
              <a:t>y</a:t>
            </a: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on</a:t>
            </a:r>
            <a:r>
              <a:rPr dirty="0" sz="2300" b="1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300" spc="-5" b="1">
                <a:solidFill>
                  <a:srgbClr val="000099"/>
                </a:solidFill>
                <a:latin typeface="Arial"/>
                <a:cs typeface="Arial"/>
              </a:rPr>
              <a:t>donu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: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Sa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in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300" spc="-15">
                <a:solidFill>
                  <a:srgbClr val="000099"/>
                </a:solidFill>
                <a:latin typeface="Arial"/>
                <a:cs typeface="Arial"/>
              </a:rPr>
              <a:t>ve</a:t>
            </a:r>
            <a:endParaRPr sz="2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4144" y="3665346"/>
            <a:ext cx="6861175" cy="727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93385">
              <a:lnSpc>
                <a:spcPct val="100000"/>
              </a:lnSpc>
              <a:spcBef>
                <a:spcPts val="100"/>
              </a:spcBef>
            </a:pP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bulutsuz</a:t>
            </a:r>
            <a:endParaRPr sz="2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044064" algn="l"/>
                <a:tab pos="3180715" algn="l"/>
                <a:tab pos="5211445" algn="l"/>
              </a:tabLst>
            </a:pP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yeryüzünden	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kaçan	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radyasyonun	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kontrolsüzce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80756" y="3665346"/>
            <a:ext cx="1308735" cy="727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0"/>
              </a:spcBef>
            </a:pP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gece</a:t>
            </a:r>
            <a:r>
              <a:rPr dirty="0" sz="2300" spc="-15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rd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e</a:t>
            </a:r>
            <a:endParaRPr sz="23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b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oşl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u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ğa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144" y="4366640"/>
            <a:ext cx="8246109" cy="1779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yayıldığı zamanlarda toprak sıcaklığı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aynı şekilde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toprakla 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temas halindeki havanın da sıcaklığı </a:t>
            </a:r>
            <a:r>
              <a:rPr dirty="0" sz="2300" spc="-25">
                <a:solidFill>
                  <a:srgbClr val="000099"/>
                </a:solidFill>
                <a:latin typeface="Arial"/>
                <a:cs typeface="Arial"/>
              </a:rPr>
              <a:t>azalır.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Eğer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soğuma  oldukça yüzeyde olursa soğuk </a:t>
            </a:r>
            <a:r>
              <a:rPr dirty="0" sz="2300" spc="-10">
                <a:solidFill>
                  <a:srgbClr val="000099"/>
                </a:solidFill>
                <a:latin typeface="Arial"/>
                <a:cs typeface="Arial"/>
              </a:rPr>
              <a:t>hava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tabakası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gece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ilerledikçe  derinleşerek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hava </a:t>
            </a:r>
            <a:r>
              <a:rPr dirty="0" sz="2300" spc="-5">
                <a:solidFill>
                  <a:srgbClr val="000099"/>
                </a:solidFill>
                <a:latin typeface="Arial"/>
                <a:cs typeface="Arial"/>
              </a:rPr>
              <a:t>sıcaklığı donma noktasının altına düşer </a:t>
            </a:r>
            <a:r>
              <a:rPr dirty="0" sz="2300" spc="-15">
                <a:solidFill>
                  <a:srgbClr val="000099"/>
                </a:solidFill>
                <a:latin typeface="Arial"/>
                <a:cs typeface="Arial"/>
              </a:rPr>
              <a:t>ve  </a:t>
            </a:r>
            <a:r>
              <a:rPr dirty="0" sz="2300" spc="-5" b="1">
                <a:solidFill>
                  <a:srgbClr val="000099"/>
                </a:solidFill>
                <a:latin typeface="Arial"/>
                <a:cs typeface="Arial"/>
              </a:rPr>
              <a:t>radyasyon donu </a:t>
            </a:r>
            <a:r>
              <a:rPr dirty="0" sz="2300">
                <a:solidFill>
                  <a:srgbClr val="000099"/>
                </a:solidFill>
                <a:latin typeface="Arial"/>
                <a:cs typeface="Arial"/>
              </a:rPr>
              <a:t>meydana</a:t>
            </a:r>
            <a:r>
              <a:rPr dirty="0" sz="2300" spc="-5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300" spc="-20">
                <a:solidFill>
                  <a:srgbClr val="000099"/>
                </a:solidFill>
                <a:latin typeface="Arial"/>
                <a:cs typeface="Arial"/>
              </a:rPr>
              <a:t>gelir.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5095"/>
            <a:ext cx="8580755" cy="14890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b</a:t>
            </a:r>
            <a:r>
              <a:rPr dirty="0" sz="2400" spc="-5">
                <a:solidFill>
                  <a:srgbClr val="000099"/>
                </a:solidFill>
              </a:rPr>
              <a:t>)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Rüzgar 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veya adveksiyon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donu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: </a:t>
            </a:r>
            <a:r>
              <a:rPr dirty="0" sz="2400" spc="-5">
                <a:solidFill>
                  <a:srgbClr val="000099"/>
                </a:solidFill>
              </a:rPr>
              <a:t>Kutup bölgelerinden gelen  </a:t>
            </a:r>
            <a:r>
              <a:rPr dirty="0" sz="2400">
                <a:solidFill>
                  <a:srgbClr val="000099"/>
                </a:solidFill>
              </a:rPr>
              <a:t>soğuk </a:t>
            </a:r>
            <a:r>
              <a:rPr dirty="0" sz="2400" spc="-5">
                <a:solidFill>
                  <a:srgbClr val="000099"/>
                </a:solidFill>
              </a:rPr>
              <a:t>hava kütleleri, hava hareketi (rüzgar) ile </a:t>
            </a:r>
            <a:r>
              <a:rPr dirty="0" sz="2400" spc="-10">
                <a:solidFill>
                  <a:srgbClr val="000099"/>
                </a:solidFill>
              </a:rPr>
              <a:t>bölgenin </a:t>
            </a:r>
            <a:r>
              <a:rPr dirty="0" sz="2400" spc="-5">
                <a:solidFill>
                  <a:srgbClr val="000099"/>
                </a:solidFill>
              </a:rPr>
              <a:t>hava  </a:t>
            </a:r>
            <a:r>
              <a:rPr dirty="0" sz="2400" spc="-10">
                <a:solidFill>
                  <a:srgbClr val="000099"/>
                </a:solidFill>
              </a:rPr>
              <a:t>sıcaklığını </a:t>
            </a:r>
            <a:r>
              <a:rPr dirty="0" sz="2400" spc="-5">
                <a:solidFill>
                  <a:srgbClr val="000099"/>
                </a:solidFill>
              </a:rPr>
              <a:t>aniden düşürerek dona neden olmakta </a:t>
            </a:r>
            <a:r>
              <a:rPr dirty="0" sz="2400">
                <a:solidFill>
                  <a:srgbClr val="000099"/>
                </a:solidFill>
              </a:rPr>
              <a:t>ve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rüzgar  </a:t>
            </a:r>
            <a:r>
              <a:rPr dirty="0" sz="2400" spc="-5">
                <a:solidFill>
                  <a:srgbClr val="000099"/>
                </a:solidFill>
              </a:rPr>
              <a:t>(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adveksiyon</a:t>
            </a:r>
            <a:r>
              <a:rPr dirty="0" sz="2400" spc="-5">
                <a:solidFill>
                  <a:srgbClr val="000099"/>
                </a:solidFill>
              </a:rPr>
              <a:t>)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donu </a:t>
            </a:r>
            <a:r>
              <a:rPr dirty="0" sz="2400" spc="-5">
                <a:solidFill>
                  <a:srgbClr val="000099"/>
                </a:solidFill>
              </a:rPr>
              <a:t>olarak</a:t>
            </a:r>
            <a:r>
              <a:rPr dirty="0" sz="2400" spc="35">
                <a:solidFill>
                  <a:srgbClr val="000099"/>
                </a:solidFill>
              </a:rPr>
              <a:t> </a:t>
            </a:r>
            <a:r>
              <a:rPr dirty="0" sz="2400" spc="-15">
                <a:solidFill>
                  <a:srgbClr val="000099"/>
                </a:solidFill>
              </a:rPr>
              <a:t>tanımlanmaktadır.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1962" y="1909826"/>
          <a:ext cx="8300084" cy="4030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5230"/>
                <a:gridCol w="2891155"/>
                <a:gridCol w="2914649"/>
              </a:tblGrid>
              <a:tr h="647700">
                <a:tc>
                  <a:txBody>
                    <a:bodyPr/>
                    <a:lstStyle/>
                    <a:p>
                      <a:pPr marL="5092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Donun</a:t>
                      </a:r>
                      <a:r>
                        <a:rPr dirty="0" sz="2000" spc="-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cinsi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Rüzgar hızı &lt; </a:t>
                      </a:r>
                      <a:r>
                        <a:rPr dirty="0" sz="2000" spc="-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dirty="0" sz="2000" spc="-114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knot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Rüzgar hızı &gt; </a:t>
                      </a:r>
                      <a:r>
                        <a:rPr dirty="0" sz="2000" spc="-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dirty="0" sz="2000" spc="-114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knot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7912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Hafif</a:t>
                      </a:r>
                      <a:r>
                        <a:rPr dirty="0" sz="2000" spc="-3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087755" algn="l"/>
                          <a:tab pos="1311910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(0.0</a:t>
                      </a:r>
                      <a:r>
                        <a:rPr dirty="0" sz="2000" spc="-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	(- 3.5</a:t>
                      </a:r>
                      <a:r>
                        <a:rPr dirty="0" sz="2000" spc="8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360805" algn="l"/>
                          <a:tab pos="1584960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(0.0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	(- 0.4</a:t>
                      </a:r>
                      <a:r>
                        <a:rPr dirty="0" sz="2000" spc="114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6399">
                <a:tc>
                  <a:txBody>
                    <a:bodyPr/>
                    <a:lstStyle/>
                    <a:p>
                      <a:pPr marL="62865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Mutedil</a:t>
                      </a:r>
                      <a:r>
                        <a:rPr dirty="0" sz="2000" spc="-4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1171575" algn="l"/>
                          <a:tab pos="1464310" algn="l"/>
                          <a:tab pos="2194560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3.6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6.4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25641" sz="195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309"/>
                        </a:spcBef>
                        <a:tabLst>
                          <a:tab pos="1639570" algn="l"/>
                          <a:tab pos="2369820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(- 0.5</a:t>
                      </a:r>
                      <a:r>
                        <a:rPr dirty="0" sz="2000" spc="-3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</a:t>
                      </a:r>
                      <a:r>
                        <a:rPr dirty="0" sz="2000" spc="-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	(-</a:t>
                      </a:r>
                      <a:r>
                        <a:rPr dirty="0" sz="2000" spc="-2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2.4	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6146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Şiddetli</a:t>
                      </a:r>
                      <a:r>
                        <a:rPr dirty="0" sz="2000" spc="-3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171575" algn="l"/>
                          <a:tab pos="2182495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6.5</a:t>
                      </a:r>
                      <a:r>
                        <a:rPr dirty="0" sz="2000" spc="-2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</a:t>
                      </a:r>
                      <a:r>
                        <a:rPr dirty="0" sz="2000" spc="-1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1.5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25641" sz="195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450975" algn="l"/>
                          <a:tab pos="1673225" algn="l"/>
                          <a:tab pos="2404745" algn="l"/>
                        </a:tabLst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(-</a:t>
                      </a:r>
                      <a:r>
                        <a:rPr dirty="0" sz="2000" spc="-2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2.5</a:t>
                      </a:r>
                      <a:r>
                        <a:rPr dirty="0" sz="2000" spc="-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	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	(-</a:t>
                      </a:r>
                      <a:r>
                        <a:rPr dirty="0" sz="2000" spc="-1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5.5	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3543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2000" spc="-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Çok şiddetli</a:t>
                      </a:r>
                      <a:r>
                        <a:rPr dirty="0" sz="2000" spc="-4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2000" spc="-2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-11.6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C’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den</a:t>
                      </a:r>
                      <a:r>
                        <a:rPr dirty="0" sz="2000" spc="-19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düşük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60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- 5.6 </a:t>
                      </a:r>
                      <a:r>
                        <a:rPr dirty="0" baseline="25641" sz="1950" spc="7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spc="5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C’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den</a:t>
                      </a:r>
                      <a:r>
                        <a:rPr dirty="0" sz="2000" spc="-21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düşük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8540" y="437133"/>
            <a:ext cx="30949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 b="1">
                <a:solidFill>
                  <a:srgbClr val="000099"/>
                </a:solidFill>
                <a:latin typeface="Arial"/>
                <a:cs typeface="Arial"/>
              </a:rPr>
              <a:t>Sıcaklık ve</a:t>
            </a:r>
            <a:r>
              <a:rPr dirty="0" sz="3200" spc="-9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000099"/>
                </a:solidFill>
                <a:latin typeface="Arial"/>
                <a:cs typeface="Arial"/>
              </a:rPr>
              <a:t>Bitki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5040" y="1229639"/>
            <a:ext cx="8258175" cy="4144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76200" marR="55880">
              <a:lnSpc>
                <a:spcPct val="135000"/>
              </a:lnSpc>
              <a:spcBef>
                <a:spcPts val="100"/>
              </a:spcBef>
            </a:pP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Bitkiler için en önemli iklim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parametresi </a:t>
            </a:r>
            <a:r>
              <a:rPr dirty="0" sz="2800" spc="-15">
                <a:solidFill>
                  <a:srgbClr val="000099"/>
                </a:solidFill>
                <a:latin typeface="Arial"/>
                <a:cs typeface="Arial"/>
              </a:rPr>
              <a:t>sıcaklıktır. 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Bitkilerin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optimum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sıcaklık istekleri </a:t>
            </a:r>
            <a:r>
              <a:rPr dirty="0" sz="2800" spc="-10">
                <a:solidFill>
                  <a:srgbClr val="000099"/>
                </a:solidFill>
                <a:latin typeface="Arial"/>
                <a:cs typeface="Arial"/>
              </a:rPr>
              <a:t>belirlenmelidir.  </a:t>
            </a:r>
            <a:r>
              <a:rPr dirty="0" sz="2800" spc="-45">
                <a:solidFill>
                  <a:srgbClr val="000099"/>
                </a:solidFill>
                <a:latin typeface="Arial"/>
                <a:cs typeface="Arial"/>
              </a:rPr>
              <a:t>Tarımsal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meteoroloji bu konuyla </a:t>
            </a:r>
            <a:r>
              <a:rPr dirty="0" sz="2800" spc="-15">
                <a:solidFill>
                  <a:srgbClr val="000099"/>
                </a:solidFill>
                <a:latin typeface="Arial"/>
                <a:cs typeface="Arial"/>
              </a:rPr>
              <a:t>ilgilenir.</a:t>
            </a:r>
            <a:r>
              <a:rPr dirty="0" sz="2800" spc="74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Genel 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olarak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bitkiler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7 - 38 </a:t>
            </a:r>
            <a:r>
              <a:rPr dirty="0" baseline="25525" sz="2775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C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arasında optimum</a:t>
            </a:r>
            <a:r>
              <a:rPr dirty="0" sz="2800" spc="1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800" spc="-25">
                <a:solidFill>
                  <a:srgbClr val="000099"/>
                </a:solidFill>
                <a:latin typeface="Arial"/>
                <a:cs typeface="Arial"/>
              </a:rPr>
              <a:t>gelişir.</a:t>
            </a:r>
            <a:endParaRPr sz="2800">
              <a:latin typeface="Arial"/>
              <a:cs typeface="Arial"/>
            </a:endParaRPr>
          </a:p>
          <a:p>
            <a:pPr algn="just" marL="76200" marR="53975">
              <a:lnSpc>
                <a:spcPct val="135000"/>
              </a:lnSpc>
              <a:spcBef>
                <a:spcPts val="675"/>
              </a:spcBef>
            </a:pP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Bitkilerin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dona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dayanımları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birbirinden </a:t>
            </a:r>
            <a:r>
              <a:rPr dirty="0" sz="2800" spc="-15">
                <a:solidFill>
                  <a:srgbClr val="000099"/>
                </a:solidFill>
                <a:latin typeface="Arial"/>
                <a:cs typeface="Arial"/>
              </a:rPr>
              <a:t>farklıdır. 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Zeytin 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–10 </a:t>
            </a:r>
            <a:r>
              <a:rPr dirty="0" baseline="25525" sz="2775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800">
                <a:solidFill>
                  <a:srgbClr val="000099"/>
                </a:solidFill>
                <a:latin typeface="Arial"/>
                <a:cs typeface="Arial"/>
              </a:rPr>
              <a:t>C ye 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dayanırken, turunçgil -10 </a:t>
            </a:r>
            <a:r>
              <a:rPr dirty="0" baseline="25525" sz="2775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800" spc="-5">
                <a:solidFill>
                  <a:srgbClr val="000099"/>
                </a:solidFill>
                <a:latin typeface="Arial"/>
                <a:cs typeface="Arial"/>
              </a:rPr>
              <a:t>C’ye  ancak birkaç saat</a:t>
            </a:r>
            <a:r>
              <a:rPr dirty="0" sz="2800" spc="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800" spc="-15">
                <a:solidFill>
                  <a:srgbClr val="000099"/>
                </a:solidFill>
                <a:latin typeface="Arial"/>
                <a:cs typeface="Arial"/>
              </a:rPr>
              <a:t>dayanabilir.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70025" y="1766951"/>
          <a:ext cx="6067425" cy="38531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6875"/>
                <a:gridCol w="3111500"/>
              </a:tblGrid>
              <a:tr h="822833">
                <a:tc>
                  <a:txBody>
                    <a:bodyPr/>
                    <a:lstStyle/>
                    <a:p>
                      <a:pPr marL="7016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Bitki</a:t>
                      </a:r>
                      <a:r>
                        <a:rPr dirty="0" sz="2400" spc="-3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Çeşidi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Çimlenme</a:t>
                      </a:r>
                      <a:r>
                        <a:rPr dirty="0" sz="2400" spc="-3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derecesi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baseline="24305" sz="2400" spc="-7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C)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7532">
                <a:tc>
                  <a:txBody>
                    <a:bodyPr/>
                    <a:lstStyle/>
                    <a:p>
                      <a:pPr marL="940435" marR="989330" indent="165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Çavdar  Buğday  Arpa  </a:t>
                      </a:r>
                      <a:r>
                        <a:rPr dirty="0" sz="2400" spc="-5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Yulaf 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Bezelye  </a:t>
                      </a: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Mısır 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Tütün  </a:t>
                      </a: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Pamuk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1-2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3-4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3-4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5-6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7-8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R="1905">
                        <a:lnSpc>
                          <a:spcPct val="100000"/>
                        </a:lnSpc>
                      </a:pPr>
                      <a:r>
                        <a:rPr dirty="0" sz="2400" spc="-3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10-11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13-14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14-16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639" y="717930"/>
            <a:ext cx="868997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Çeşitli bitkilerin çimlenmesi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için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gerekli en düşük</a:t>
            </a:r>
            <a:r>
              <a:rPr dirty="0" sz="2400" spc="-5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sıcaklıklar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612900" y="2343150"/>
          <a:ext cx="6212205" cy="266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1825"/>
                <a:gridCol w="3021329"/>
              </a:tblGrid>
              <a:tr h="822833">
                <a:tc>
                  <a:txBody>
                    <a:bodyPr/>
                    <a:lstStyle/>
                    <a:p>
                      <a:pPr marL="7772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Bitki</a:t>
                      </a:r>
                      <a:r>
                        <a:rPr dirty="0" sz="2400" spc="-3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çeşidi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7775" marR="330200" indent="-9131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Optimum</a:t>
                      </a:r>
                      <a:r>
                        <a:rPr dirty="0" sz="2400" spc="-11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sıcaklık  </a:t>
                      </a: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baseline="24305" sz="2400" spc="-7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24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C)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199">
                <a:tc>
                  <a:txBody>
                    <a:bodyPr/>
                    <a:lstStyle/>
                    <a:p>
                      <a:pPr marL="79756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Mısır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20-26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073">
                <a:tc>
                  <a:txBody>
                    <a:bodyPr/>
                    <a:lstStyle/>
                    <a:p>
                      <a:pPr marL="7772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Pamuk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26-32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7772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Soğan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12-24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073">
                <a:tc>
                  <a:txBody>
                    <a:bodyPr/>
                    <a:lstStyle/>
                    <a:p>
                      <a:pPr marL="6953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Turunçgiller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22-32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03298" y="1795729"/>
            <a:ext cx="527177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Bazı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bitkiler için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optimum</a:t>
            </a:r>
            <a:r>
              <a:rPr dirty="0" sz="2400" spc="-10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sıcaklıklar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1987" y="478028"/>
            <a:ext cx="7686040" cy="69596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solidFill>
                  <a:srgbClr val="000099"/>
                </a:solidFill>
                <a:latin typeface="TeXGyreAdventor"/>
                <a:cs typeface="TeXGyreAdventor"/>
              </a:rPr>
              <a:t>ÇEŞİTLİ </a:t>
            </a:r>
            <a:r>
              <a:rPr dirty="0" sz="2200" spc="-10">
                <a:solidFill>
                  <a:srgbClr val="000099"/>
                </a:solidFill>
                <a:latin typeface="TeXGyreAdventor"/>
                <a:cs typeface="TeXGyreAdventor"/>
              </a:rPr>
              <a:t>MEYVE </a:t>
            </a:r>
            <a:r>
              <a:rPr dirty="0" sz="2200" spc="-15">
                <a:solidFill>
                  <a:srgbClr val="000099"/>
                </a:solidFill>
                <a:latin typeface="TeXGyreAdventor"/>
                <a:cs typeface="TeXGyreAdventor"/>
              </a:rPr>
              <a:t>AĞAÇLARININ </a:t>
            </a:r>
            <a:r>
              <a:rPr dirty="0" sz="2200" spc="-5">
                <a:solidFill>
                  <a:srgbClr val="000099"/>
                </a:solidFill>
                <a:latin typeface="TeXGyreAdventor"/>
                <a:cs typeface="TeXGyreAdventor"/>
              </a:rPr>
              <a:t>FENOLOJİK</a:t>
            </a:r>
            <a:r>
              <a:rPr dirty="0" sz="2200" spc="195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dirty="0" sz="2200" spc="-10">
                <a:solidFill>
                  <a:srgbClr val="000099"/>
                </a:solidFill>
                <a:latin typeface="TeXGyreAdventor"/>
                <a:cs typeface="TeXGyreAdventor"/>
              </a:rPr>
              <a:t>DÖNEMLERDEKİ</a:t>
            </a:r>
            <a:endParaRPr sz="2200">
              <a:latin typeface="TeXGyreAdventor"/>
              <a:cs typeface="TeXGyreAdventor"/>
            </a:endParaRPr>
          </a:p>
          <a:p>
            <a:pPr algn="ctr" marL="3175">
              <a:lnSpc>
                <a:spcPct val="100000"/>
              </a:lnSpc>
            </a:pPr>
            <a:r>
              <a:rPr dirty="0" sz="2200" spc="-10" b="1">
                <a:solidFill>
                  <a:srgbClr val="000099"/>
                </a:solidFill>
                <a:latin typeface="TeXGyreAdventor"/>
                <a:cs typeface="TeXGyreAdventor"/>
              </a:rPr>
              <a:t>DONA KARŞI DAYANABİLECEKLERİ SICAKLIKLAR </a:t>
            </a:r>
            <a:r>
              <a:rPr dirty="0" sz="2200" spc="-20">
                <a:solidFill>
                  <a:srgbClr val="000099"/>
                </a:solidFill>
                <a:latin typeface="TeXGyreAdventor"/>
                <a:cs typeface="TeXGyreAdventor"/>
              </a:rPr>
              <a:t>(</a:t>
            </a:r>
            <a:r>
              <a:rPr dirty="0" baseline="24904" sz="2175" spc="-30">
                <a:solidFill>
                  <a:srgbClr val="000099"/>
                </a:solidFill>
                <a:latin typeface="TeXGyreAdventor"/>
                <a:cs typeface="TeXGyreAdventor"/>
              </a:rPr>
              <a:t>O</a:t>
            </a:r>
            <a:r>
              <a:rPr dirty="0" baseline="24904" sz="2175" spc="27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dirty="0" sz="2200" spc="-5">
                <a:solidFill>
                  <a:srgbClr val="000099"/>
                </a:solidFill>
                <a:latin typeface="TeXGyreAdventor"/>
                <a:cs typeface="TeXGyreAdventor"/>
              </a:rPr>
              <a:t>C)</a:t>
            </a:r>
            <a:endParaRPr sz="2200">
              <a:latin typeface="TeXGyreAdventor"/>
              <a:cs typeface="TeXGyreAdventor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593850"/>
          <a:ext cx="8526780" cy="4640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6130"/>
                <a:gridCol w="2240280"/>
                <a:gridCol w="1875155"/>
                <a:gridCol w="2336800"/>
              </a:tblGrid>
              <a:tr h="10059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Ağaç</a:t>
                      </a:r>
                      <a:r>
                        <a:rPr dirty="0" sz="2000" spc="-3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Çeşitleri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2000" spc="-1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Tomurcuklanma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000" spc="-5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Çiçeklenme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0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Meyve</a:t>
                      </a:r>
                      <a:r>
                        <a:rPr dirty="0" sz="2000" spc="-3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b="1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Bağlama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5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Elma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3.9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2.2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1.7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6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Şeftali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3.9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2.8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1.1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50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 spc="-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Armut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3.9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2.2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1.1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49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Erik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3.9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5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2.2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2400" spc="-1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400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1.1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456" y="1076705"/>
            <a:ext cx="753490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000099"/>
                </a:solidFill>
                <a:latin typeface="Arial"/>
                <a:cs typeface="Arial"/>
              </a:rPr>
              <a:t>SICAKLIĞIN </a:t>
            </a:r>
            <a:r>
              <a:rPr dirty="0" sz="2800" spc="-190" b="1">
                <a:solidFill>
                  <a:srgbClr val="000099"/>
                </a:solidFill>
                <a:latin typeface="Arial"/>
                <a:cs typeface="Arial"/>
              </a:rPr>
              <a:t>YATAY </a:t>
            </a:r>
            <a:r>
              <a:rPr dirty="0" sz="2800" spc="-30" b="1">
                <a:solidFill>
                  <a:srgbClr val="000099"/>
                </a:solidFill>
                <a:latin typeface="Arial"/>
                <a:cs typeface="Arial"/>
              </a:rPr>
              <a:t>DOĞRULTUDA</a:t>
            </a:r>
            <a:r>
              <a:rPr dirty="0" sz="280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000099"/>
                </a:solidFill>
                <a:latin typeface="Arial"/>
                <a:cs typeface="Arial"/>
              </a:rPr>
              <a:t>DAĞILIMI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717039"/>
            <a:ext cx="8126095" cy="18529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208279">
              <a:lnSpc>
                <a:spcPct val="100000"/>
              </a:lnSpc>
              <a:spcBef>
                <a:spcPts val="95"/>
              </a:spcBef>
            </a:pPr>
            <a:r>
              <a:rPr dirty="0" sz="2800" b="1">
                <a:solidFill>
                  <a:srgbClr val="000099"/>
                </a:solidFill>
                <a:latin typeface="Arial"/>
                <a:cs typeface="Arial"/>
              </a:rPr>
              <a:t>(izoterm- </a:t>
            </a:r>
            <a:r>
              <a:rPr dirty="0" sz="2800" spc="-5" b="1">
                <a:solidFill>
                  <a:srgbClr val="000099"/>
                </a:solidFill>
                <a:latin typeface="Arial"/>
                <a:cs typeface="Arial"/>
              </a:rPr>
              <a:t>eş sıcaklık</a:t>
            </a:r>
            <a:r>
              <a:rPr dirty="0" sz="280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800" spc="-10" b="1">
                <a:solidFill>
                  <a:srgbClr val="000099"/>
                </a:solidFill>
                <a:latin typeface="Arial"/>
                <a:cs typeface="Arial"/>
              </a:rPr>
              <a:t>eğrileri)</a:t>
            </a:r>
            <a:endParaRPr sz="28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2390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Bir bölgede beş farklı noktada bulunan A,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B,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C, D,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E  meteoroloji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istasyonlarında ölçülen sıcaklık miktarlarının 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aylık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ortalama değerleri aşağıdaki şekilde görüldüğü</a:t>
            </a:r>
            <a:r>
              <a:rPr dirty="0" sz="2400" spc="17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gibidir.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98841" y="4184650"/>
            <a:ext cx="4095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baseline="-16203" sz="3600" spc="-7">
                <a:solidFill>
                  <a:srgbClr val="000099"/>
                </a:solidFill>
                <a:latin typeface="Arial"/>
                <a:cs typeface="Arial"/>
              </a:rPr>
              <a:t>C</a:t>
            </a:r>
            <a:endParaRPr baseline="-16203"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4276090"/>
            <a:ext cx="761047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97305" algn="l"/>
                <a:tab pos="2225675" algn="l"/>
                <a:tab pos="3423285" algn="l"/>
                <a:tab pos="4606290" algn="l"/>
                <a:tab pos="5991860" algn="l"/>
                <a:tab pos="7427595" algn="l"/>
              </a:tabLst>
            </a:pP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Bölgeye	i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lişki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n	s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c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k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ğ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ıl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m	(izoter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m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)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haritas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ı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2 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aralıklarla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elde</a:t>
            </a:r>
            <a:r>
              <a:rPr dirty="0" sz="2400" spc="4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ediniz.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1467" y="1804797"/>
            <a:ext cx="3238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 spc="-136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57184" y="2596718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9897" y="2456179"/>
            <a:ext cx="120014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967" y="2447036"/>
            <a:ext cx="9137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1628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12.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46084" y="3239262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23.2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1469" y="4757724"/>
            <a:ext cx="124460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9.6 </a:t>
            </a:r>
            <a:r>
              <a:rPr dirty="0" baseline="27777" sz="1950" spc="22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baseline="1388" sz="3000" spc="3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99505" y="5113731"/>
            <a:ext cx="1209675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3472" sz="13200" spc="-105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15.7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27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2842" y="2734436"/>
            <a:ext cx="229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8969" y="5831840"/>
            <a:ext cx="229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8253" y="6119266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52586" y="3599815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1990" sz="3600" spc="67"/>
              <a:t>B</a:t>
            </a:r>
            <a:r>
              <a:rPr dirty="0" baseline="-7260" sz="13200" spc="-1889"/>
              <a:t>.</a:t>
            </a:r>
            <a:r>
              <a:rPr dirty="0" sz="2000"/>
              <a:t>20.7</a:t>
            </a:r>
            <a:r>
              <a:rPr dirty="0" sz="2000" spc="-20"/>
              <a:t> </a:t>
            </a:r>
            <a:r>
              <a:rPr dirty="0" baseline="25641" sz="1950" spc="22"/>
              <a:t>0</a:t>
            </a:r>
            <a:r>
              <a:rPr dirty="0" baseline="25641" sz="1950"/>
              <a:t> </a:t>
            </a:r>
            <a:r>
              <a:rPr dirty="0" sz="2000"/>
              <a:t>C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2250" y="703910"/>
            <a:ext cx="3623310" cy="940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-5" b="1">
                <a:solidFill>
                  <a:srgbClr val="000099"/>
                </a:solidFill>
                <a:latin typeface="Arial"/>
                <a:cs typeface="Arial"/>
              </a:rPr>
              <a:t>SICAKLIK</a:t>
            </a:r>
            <a:endParaRPr sz="6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440" y="2157031"/>
            <a:ext cx="7693025" cy="170942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Doğada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2 tip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denge</a:t>
            </a:r>
            <a:r>
              <a:rPr dirty="0" sz="2400" spc="-4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40" b="1">
                <a:solidFill>
                  <a:srgbClr val="000099"/>
                </a:solidFill>
                <a:latin typeface="Arial"/>
                <a:cs typeface="Arial"/>
              </a:rPr>
              <a:t>var.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14655" algn="l"/>
                <a:tab pos="415925" algn="l"/>
                <a:tab pos="1405255" algn="l"/>
                <a:tab pos="1891664" algn="l"/>
                <a:tab pos="3141980" algn="l"/>
                <a:tab pos="4440555" algn="l"/>
                <a:tab pos="5534660" algn="l"/>
                <a:tab pos="6495415" algn="l"/>
                <a:tab pos="6817995" algn="l"/>
              </a:tabLst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En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rji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v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cak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lık	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denges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	(Gelen	enerji	=	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G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en 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enerji)</a:t>
            </a:r>
            <a:endParaRPr sz="240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51790" algn="l"/>
              </a:tabLst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Su dengesi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(Hidrolojik</a:t>
            </a:r>
            <a:r>
              <a:rPr dirty="0" sz="2400" spc="-4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döngü)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0901" y="3914013"/>
            <a:ext cx="30251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111250" algn="l"/>
                <a:tab pos="1997710" algn="l"/>
                <a:tab pos="2621280" algn="l"/>
              </a:tabLst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ancak	–273	</a:t>
            </a:r>
            <a:r>
              <a:rPr dirty="0" baseline="24305" sz="2400" spc="-7" b="1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C’	</a:t>
            </a:r>
            <a:r>
              <a:rPr dirty="0" sz="2400" spc="-15" b="1">
                <a:solidFill>
                  <a:srgbClr val="000099"/>
                </a:solidFill>
                <a:latin typeface="Arial"/>
                <a:cs typeface="Arial"/>
              </a:rPr>
              <a:t>de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440" y="3914013"/>
            <a:ext cx="4544695" cy="1196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696720" algn="l"/>
                <a:tab pos="3515360" algn="l"/>
              </a:tabLst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Cisi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m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ler</a:t>
            </a:r>
            <a:r>
              <a:rPr dirty="0" sz="2400" spc="5" b="1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molekü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	titreşi</a:t>
            </a:r>
            <a:r>
              <a:rPr dirty="0" sz="2400" spc="-140" b="1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,  </a:t>
            </a:r>
            <a:r>
              <a:rPr dirty="0" sz="2400" spc="-25" b="1">
                <a:solidFill>
                  <a:srgbClr val="000099"/>
                </a:solidFill>
                <a:latin typeface="Arial"/>
                <a:cs typeface="Arial"/>
              </a:rPr>
              <a:t>durur.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Buna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mutlak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sıfır</a:t>
            </a:r>
            <a:r>
              <a:rPr dirty="0" sz="2400" spc="-3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 b="1">
                <a:solidFill>
                  <a:srgbClr val="000099"/>
                </a:solidFill>
                <a:latin typeface="Arial"/>
                <a:cs typeface="Arial"/>
              </a:rPr>
              <a:t>denir.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Isı </a:t>
            </a:r>
            <a:r>
              <a:rPr dirty="0" sz="2400" spc="-5" b="1">
                <a:solidFill>
                  <a:srgbClr val="000099"/>
                </a:solidFill>
                <a:latin typeface="Symbol"/>
                <a:cs typeface="Symbol"/>
              </a:rPr>
              <a:t></a:t>
            </a:r>
            <a:r>
              <a:rPr dirty="0" sz="2400" spc="40" b="1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Sıcaklık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1467" y="1804797"/>
            <a:ext cx="3238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 spc="-136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57184" y="2596718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9897" y="2527553"/>
            <a:ext cx="120014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967" y="2518410"/>
            <a:ext cx="9137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1628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12.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46084" y="3239262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23.2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1469" y="4757724"/>
            <a:ext cx="124460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9.6 </a:t>
            </a:r>
            <a:r>
              <a:rPr dirty="0" baseline="27777" sz="1950" spc="22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baseline="1388" sz="3000" spc="3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99505" y="5113731"/>
            <a:ext cx="1209675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3472" sz="13200" spc="-105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15.7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27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2842" y="2734436"/>
            <a:ext cx="229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8969" y="5831840"/>
            <a:ext cx="229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8253" y="6119266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52586" y="3599815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1990" sz="3600" spc="67"/>
              <a:t>B</a:t>
            </a:r>
            <a:r>
              <a:rPr dirty="0" baseline="-7260" sz="13200" spc="-1889"/>
              <a:t>.</a:t>
            </a:r>
            <a:r>
              <a:rPr dirty="0" sz="2000"/>
              <a:t>20.7</a:t>
            </a:r>
            <a:r>
              <a:rPr dirty="0" sz="2000" spc="-20"/>
              <a:t> </a:t>
            </a:r>
            <a:r>
              <a:rPr dirty="0" baseline="25641" sz="1950" spc="22"/>
              <a:t>0</a:t>
            </a:r>
            <a:r>
              <a:rPr dirty="0" baseline="25641" sz="1950"/>
              <a:t> </a:t>
            </a:r>
            <a:r>
              <a:rPr dirty="0" sz="2000"/>
              <a:t>C</a:t>
            </a:r>
            <a:endParaRPr sz="2000"/>
          </a:p>
        </p:txBody>
      </p:sp>
      <p:sp>
        <p:nvSpPr>
          <p:cNvPr id="14" name="object 14"/>
          <p:cNvSpPr/>
          <p:nvPr/>
        </p:nvSpPr>
        <p:spPr>
          <a:xfrm>
            <a:off x="1548383" y="1557527"/>
            <a:ext cx="6624955" cy="4535805"/>
          </a:xfrm>
          <a:custGeom>
            <a:avLst/>
            <a:gdLst/>
            <a:ahLst/>
            <a:cxnLst/>
            <a:rect l="l" t="t" r="r" b="b"/>
            <a:pathLst>
              <a:path w="6624955" h="4535805">
                <a:moveTo>
                  <a:pt x="0" y="1295400"/>
                </a:moveTo>
                <a:lnTo>
                  <a:pt x="2878836" y="0"/>
                </a:lnTo>
              </a:path>
              <a:path w="6624955" h="4535805">
                <a:moveTo>
                  <a:pt x="0" y="1367027"/>
                </a:moveTo>
                <a:lnTo>
                  <a:pt x="1078992" y="4247388"/>
                </a:lnTo>
              </a:path>
              <a:path w="6624955" h="4535805">
                <a:moveTo>
                  <a:pt x="2878836" y="71627"/>
                </a:moveTo>
                <a:lnTo>
                  <a:pt x="1078992" y="4247388"/>
                </a:lnTo>
              </a:path>
              <a:path w="6624955" h="4535805">
                <a:moveTo>
                  <a:pt x="2951988" y="71627"/>
                </a:moveTo>
                <a:lnTo>
                  <a:pt x="6553200" y="2087880"/>
                </a:lnTo>
              </a:path>
              <a:path w="6624955" h="4535805">
                <a:moveTo>
                  <a:pt x="2951988" y="71627"/>
                </a:moveTo>
                <a:lnTo>
                  <a:pt x="4319016" y="4535424"/>
                </a:lnTo>
              </a:path>
              <a:path w="6624955" h="4535805">
                <a:moveTo>
                  <a:pt x="1152143" y="4247388"/>
                </a:moveTo>
                <a:lnTo>
                  <a:pt x="4319016" y="4535424"/>
                </a:lnTo>
              </a:path>
              <a:path w="6624955" h="4535805">
                <a:moveTo>
                  <a:pt x="6624828" y="2159508"/>
                </a:moveTo>
                <a:lnTo>
                  <a:pt x="4319016" y="4535424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1467" y="1804797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24905" y="5045151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57184" y="2596718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567" y="2518410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12.8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46084" y="3239262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23.2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8769" y="4757724"/>
            <a:ext cx="125730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9.6 </a:t>
            </a:r>
            <a:r>
              <a:rPr dirty="0" baseline="27777" sz="1950" spc="22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baseline="1388" sz="3000" spc="3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1628" y="5976315"/>
            <a:ext cx="98806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15.7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2842" y="2734436"/>
            <a:ext cx="229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8969" y="5831840"/>
            <a:ext cx="229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8253" y="6119266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52586" y="3599815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1990" sz="3600" spc="67"/>
              <a:t>B</a:t>
            </a:r>
            <a:r>
              <a:rPr dirty="0" baseline="-7260" sz="13200" spc="-1889"/>
              <a:t>.</a:t>
            </a:r>
            <a:r>
              <a:rPr dirty="0" sz="2000"/>
              <a:t>20.7</a:t>
            </a:r>
            <a:r>
              <a:rPr dirty="0" sz="2000" spc="-20"/>
              <a:t> </a:t>
            </a:r>
            <a:r>
              <a:rPr dirty="0" baseline="25641" sz="1950" spc="22"/>
              <a:t>0</a:t>
            </a:r>
            <a:r>
              <a:rPr dirty="0" baseline="25641" sz="1950"/>
              <a:t> </a:t>
            </a:r>
            <a:r>
              <a:rPr dirty="0" sz="2000"/>
              <a:t>C</a:t>
            </a:r>
            <a:endParaRPr sz="2000"/>
          </a:p>
        </p:txBody>
      </p:sp>
      <p:sp>
        <p:nvSpPr>
          <p:cNvPr id="14" name="object 14"/>
          <p:cNvSpPr/>
          <p:nvPr/>
        </p:nvSpPr>
        <p:spPr>
          <a:xfrm>
            <a:off x="1548383" y="1557527"/>
            <a:ext cx="6624955" cy="4558665"/>
          </a:xfrm>
          <a:custGeom>
            <a:avLst/>
            <a:gdLst/>
            <a:ahLst/>
            <a:cxnLst/>
            <a:rect l="l" t="t" r="r" b="b"/>
            <a:pathLst>
              <a:path w="6624955" h="4558665">
                <a:moveTo>
                  <a:pt x="0" y="1295400"/>
                </a:moveTo>
                <a:lnTo>
                  <a:pt x="2878836" y="0"/>
                </a:lnTo>
              </a:path>
              <a:path w="6624955" h="4558665">
                <a:moveTo>
                  <a:pt x="0" y="1367027"/>
                </a:moveTo>
                <a:lnTo>
                  <a:pt x="1078992" y="4247388"/>
                </a:lnTo>
              </a:path>
              <a:path w="6624955" h="4558665">
                <a:moveTo>
                  <a:pt x="2878836" y="71627"/>
                </a:moveTo>
                <a:lnTo>
                  <a:pt x="1078992" y="4247388"/>
                </a:lnTo>
              </a:path>
              <a:path w="6624955" h="4558665">
                <a:moveTo>
                  <a:pt x="2951988" y="71627"/>
                </a:moveTo>
                <a:lnTo>
                  <a:pt x="6553200" y="2087880"/>
                </a:lnTo>
              </a:path>
              <a:path w="6624955" h="4558665">
                <a:moveTo>
                  <a:pt x="2951988" y="71627"/>
                </a:moveTo>
                <a:lnTo>
                  <a:pt x="4319016" y="4535424"/>
                </a:lnTo>
              </a:path>
              <a:path w="6624955" h="4558665">
                <a:moveTo>
                  <a:pt x="1152143" y="4247388"/>
                </a:moveTo>
                <a:lnTo>
                  <a:pt x="4319016" y="4535424"/>
                </a:lnTo>
              </a:path>
              <a:path w="6624955" h="4558665">
                <a:moveTo>
                  <a:pt x="6624828" y="2159508"/>
                </a:moveTo>
                <a:lnTo>
                  <a:pt x="4319016" y="4535424"/>
                </a:lnTo>
              </a:path>
              <a:path w="6624955" h="4558665">
                <a:moveTo>
                  <a:pt x="736091" y="3816096"/>
                </a:moveTo>
                <a:lnTo>
                  <a:pt x="1024128" y="3671316"/>
                </a:lnTo>
              </a:path>
              <a:path w="6624955" h="4558665">
                <a:moveTo>
                  <a:pt x="214884" y="2375916"/>
                </a:moveTo>
                <a:lnTo>
                  <a:pt x="502920" y="2231136"/>
                </a:lnTo>
              </a:path>
              <a:path w="6624955" h="4558665">
                <a:moveTo>
                  <a:pt x="574547" y="1150620"/>
                </a:moveTo>
                <a:lnTo>
                  <a:pt x="502920" y="934212"/>
                </a:lnTo>
              </a:path>
              <a:path w="6624955" h="4558665">
                <a:moveTo>
                  <a:pt x="1199388" y="880872"/>
                </a:moveTo>
                <a:lnTo>
                  <a:pt x="1127760" y="664463"/>
                </a:lnTo>
              </a:path>
              <a:path w="6624955" h="4558665">
                <a:moveTo>
                  <a:pt x="1877567" y="576072"/>
                </a:moveTo>
                <a:lnTo>
                  <a:pt x="1805939" y="359663"/>
                </a:lnTo>
              </a:path>
              <a:path w="6624955" h="4558665">
                <a:moveTo>
                  <a:pt x="2552700" y="269748"/>
                </a:moveTo>
                <a:lnTo>
                  <a:pt x="2481071" y="53339"/>
                </a:lnTo>
              </a:path>
              <a:path w="6624955" h="4558665">
                <a:moveTo>
                  <a:pt x="4823460" y="1295400"/>
                </a:moveTo>
                <a:lnTo>
                  <a:pt x="4968240" y="1078992"/>
                </a:lnTo>
              </a:path>
              <a:path w="6624955" h="4558665">
                <a:moveTo>
                  <a:pt x="4681728" y="4319016"/>
                </a:moveTo>
                <a:lnTo>
                  <a:pt x="4536948" y="4174236"/>
                </a:lnTo>
              </a:path>
              <a:path w="6624955" h="4558665">
                <a:moveTo>
                  <a:pt x="5222747" y="3744468"/>
                </a:moveTo>
                <a:lnTo>
                  <a:pt x="5077968" y="3599688"/>
                </a:lnTo>
              </a:path>
              <a:path w="6624955" h="4558665">
                <a:moveTo>
                  <a:pt x="5832347" y="3095244"/>
                </a:moveTo>
                <a:lnTo>
                  <a:pt x="5687568" y="2950464"/>
                </a:lnTo>
              </a:path>
              <a:path w="6624955" h="4558665">
                <a:moveTo>
                  <a:pt x="6335268" y="2592324"/>
                </a:moveTo>
                <a:lnTo>
                  <a:pt x="6192012" y="2447544"/>
                </a:lnTo>
              </a:path>
              <a:path w="6624955" h="4558665">
                <a:moveTo>
                  <a:pt x="1583436" y="4392168"/>
                </a:moveTo>
                <a:lnTo>
                  <a:pt x="1583436" y="4177284"/>
                </a:lnTo>
              </a:path>
              <a:path w="6624955" h="4558665">
                <a:moveTo>
                  <a:pt x="2540507" y="4486656"/>
                </a:moveTo>
                <a:lnTo>
                  <a:pt x="2540507" y="4270248"/>
                </a:lnTo>
              </a:path>
              <a:path w="6624955" h="4558665">
                <a:moveTo>
                  <a:pt x="3494531" y="4558284"/>
                </a:moveTo>
                <a:lnTo>
                  <a:pt x="3494531" y="4341876"/>
                </a:lnTo>
              </a:path>
              <a:path w="6624955" h="4558665">
                <a:moveTo>
                  <a:pt x="3095243" y="792480"/>
                </a:moveTo>
                <a:lnTo>
                  <a:pt x="3240024" y="719327"/>
                </a:lnTo>
              </a:path>
              <a:path w="6624955" h="4558665">
                <a:moveTo>
                  <a:pt x="3544824" y="2281428"/>
                </a:moveTo>
                <a:lnTo>
                  <a:pt x="3688079" y="2209800"/>
                </a:lnTo>
              </a:path>
              <a:path w="6624955" h="4558665">
                <a:moveTo>
                  <a:pt x="4009643" y="3816096"/>
                </a:moveTo>
                <a:lnTo>
                  <a:pt x="4154424" y="3742944"/>
                </a:lnTo>
              </a:path>
              <a:path w="6624955" h="4558665">
                <a:moveTo>
                  <a:pt x="2592324" y="431292"/>
                </a:moveTo>
                <a:lnTo>
                  <a:pt x="2807207" y="502920"/>
                </a:lnTo>
              </a:path>
              <a:path w="6624955" h="4558665">
                <a:moveTo>
                  <a:pt x="2321052" y="1074420"/>
                </a:moveTo>
                <a:lnTo>
                  <a:pt x="2535936" y="1146048"/>
                </a:lnTo>
              </a:path>
              <a:path w="6624955" h="4558665">
                <a:moveTo>
                  <a:pt x="2016252" y="1799844"/>
                </a:moveTo>
                <a:lnTo>
                  <a:pt x="2231136" y="1871472"/>
                </a:lnTo>
              </a:path>
              <a:path w="6624955" h="4558665">
                <a:moveTo>
                  <a:pt x="1694688" y="2567940"/>
                </a:moveTo>
                <a:lnTo>
                  <a:pt x="1911095" y="2641092"/>
                </a:lnTo>
              </a:path>
              <a:path w="6624955" h="4558665">
                <a:moveTo>
                  <a:pt x="1411223" y="3273552"/>
                </a:moveTo>
                <a:lnTo>
                  <a:pt x="1554480" y="3345179"/>
                </a:lnTo>
              </a:path>
              <a:path w="6624955" h="4558665">
                <a:moveTo>
                  <a:pt x="1141476" y="3915156"/>
                </a:moveTo>
                <a:lnTo>
                  <a:pt x="1284732" y="3986784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3518027" y="146405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63332" y="4537964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70754" y="208953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84778" y="196722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17258" y="253842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55584" y="402043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20205" y="515429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86426" y="3599129"/>
            <a:ext cx="5238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00297" y="259118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865373" y="173710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172453" y="574161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54928" y="5135117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97022" y="331172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00020" y="2092832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819777" y="609732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98698" y="407593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545971" y="2375407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62451" y="602112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493898" y="4774133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42644" y="3671061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914523" y="590986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670048" y="5493816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134870" y="5106161"/>
            <a:ext cx="100965" cy="188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50" spc="5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09317" y="5099761"/>
            <a:ext cx="4724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sz="1600" spc="6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1467" y="1804797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24905" y="5045151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57184" y="2596718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567" y="2518410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12.8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46084" y="3239262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23.2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8769" y="4757724"/>
            <a:ext cx="125730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9.6 </a:t>
            </a:r>
            <a:r>
              <a:rPr dirty="0" baseline="27777" sz="1950" spc="22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baseline="1388" sz="3000" spc="3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1628" y="5976315"/>
            <a:ext cx="98806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15.7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2842" y="2734436"/>
            <a:ext cx="229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8969" y="5831840"/>
            <a:ext cx="229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8253" y="6119266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52586" y="3599815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1990" sz="3600" spc="67"/>
              <a:t>B</a:t>
            </a:r>
            <a:r>
              <a:rPr dirty="0" baseline="-7260" sz="13200" spc="-1889"/>
              <a:t>.</a:t>
            </a:r>
            <a:r>
              <a:rPr dirty="0" sz="2000"/>
              <a:t>20.7</a:t>
            </a:r>
            <a:r>
              <a:rPr dirty="0" sz="2000" spc="-20"/>
              <a:t> </a:t>
            </a:r>
            <a:r>
              <a:rPr dirty="0" baseline="25641" sz="1950" spc="22"/>
              <a:t>0</a:t>
            </a:r>
            <a:r>
              <a:rPr dirty="0" baseline="25641" sz="1950"/>
              <a:t> </a:t>
            </a:r>
            <a:r>
              <a:rPr dirty="0" sz="2000"/>
              <a:t>C</a:t>
            </a:r>
            <a:endParaRPr sz="2000"/>
          </a:p>
        </p:txBody>
      </p:sp>
      <p:grpSp>
        <p:nvGrpSpPr>
          <p:cNvPr id="14" name="object 14"/>
          <p:cNvGrpSpPr/>
          <p:nvPr/>
        </p:nvGrpSpPr>
        <p:grpSpPr>
          <a:xfrm>
            <a:off x="918972" y="557783"/>
            <a:ext cx="7670800" cy="6097905"/>
            <a:chOff x="918972" y="557783"/>
            <a:chExt cx="7670800" cy="6097905"/>
          </a:xfrm>
        </p:grpSpPr>
        <p:sp>
          <p:nvSpPr>
            <p:cNvPr id="15" name="object 15"/>
            <p:cNvSpPr/>
            <p:nvPr/>
          </p:nvSpPr>
          <p:spPr>
            <a:xfrm>
              <a:off x="1548384" y="1557527"/>
              <a:ext cx="6624955" cy="4535805"/>
            </a:xfrm>
            <a:custGeom>
              <a:avLst/>
              <a:gdLst/>
              <a:ahLst/>
              <a:cxnLst/>
              <a:rect l="l" t="t" r="r" b="b"/>
              <a:pathLst>
                <a:path w="6624955" h="4535805">
                  <a:moveTo>
                    <a:pt x="0" y="1295400"/>
                  </a:moveTo>
                  <a:lnTo>
                    <a:pt x="2878836" y="0"/>
                  </a:lnTo>
                </a:path>
                <a:path w="6624955" h="4535805">
                  <a:moveTo>
                    <a:pt x="0" y="1367027"/>
                  </a:moveTo>
                  <a:lnTo>
                    <a:pt x="1078992" y="4247388"/>
                  </a:lnTo>
                </a:path>
                <a:path w="6624955" h="4535805">
                  <a:moveTo>
                    <a:pt x="2878836" y="71627"/>
                  </a:moveTo>
                  <a:lnTo>
                    <a:pt x="1078992" y="4247388"/>
                  </a:lnTo>
                </a:path>
                <a:path w="6624955" h="4535805">
                  <a:moveTo>
                    <a:pt x="2951988" y="71627"/>
                  </a:moveTo>
                  <a:lnTo>
                    <a:pt x="6553200" y="2087880"/>
                  </a:lnTo>
                </a:path>
                <a:path w="6624955" h="4535805">
                  <a:moveTo>
                    <a:pt x="2951988" y="71627"/>
                  </a:moveTo>
                  <a:lnTo>
                    <a:pt x="4319016" y="4535424"/>
                  </a:lnTo>
                </a:path>
                <a:path w="6624955" h="4535805">
                  <a:moveTo>
                    <a:pt x="1152143" y="4247388"/>
                  </a:moveTo>
                  <a:lnTo>
                    <a:pt x="4319016" y="4535424"/>
                  </a:lnTo>
                </a:path>
                <a:path w="6624955" h="4535805">
                  <a:moveTo>
                    <a:pt x="6624828" y="2159508"/>
                  </a:moveTo>
                  <a:lnTo>
                    <a:pt x="4319016" y="4535424"/>
                  </a:lnTo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918972" y="557783"/>
              <a:ext cx="7670291" cy="60975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3518027" y="146405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363332" y="4537964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70754" y="208953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84778" y="196722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17258" y="253842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55584" y="402043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22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20205" y="515429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186426" y="3599129"/>
            <a:ext cx="5238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00297" y="259118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65373" y="1737105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72453" y="574161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54928" y="5135117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97022" y="331172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00020" y="2092832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19777" y="609732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798698" y="407593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45971" y="2375407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62451" y="6021120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93898" y="4774133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312417" y="3674109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914523" y="5909868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609723" y="5546242"/>
            <a:ext cx="5232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baseline="26455" sz="1575" spc="-7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34870" y="5106161"/>
            <a:ext cx="100965" cy="188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50" spc="5">
                <a:solidFill>
                  <a:srgbClr val="FF0000"/>
                </a:solidFill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909317" y="5099761"/>
            <a:ext cx="4724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sz="1600" spc="6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2193" y="5678220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595751" y="6480149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92938" y="3987165"/>
            <a:ext cx="7480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12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1914" y="1609801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14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521453" y="6490817"/>
            <a:ext cx="156718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57250" algn="l"/>
              </a:tabLst>
            </a:pPr>
            <a:r>
              <a:rPr dirty="0" baseline="2314" sz="3600" spc="-7" b="1">
                <a:solidFill>
                  <a:srgbClr val="008000"/>
                </a:solidFill>
                <a:latin typeface="Arial"/>
                <a:cs typeface="Arial"/>
              </a:rPr>
              <a:t>12</a:t>
            </a:r>
            <a:r>
              <a:rPr dirty="0" baseline="27777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baseline="2314" sz="3600" spc="-7" b="1">
                <a:solidFill>
                  <a:srgbClr val="008000"/>
                </a:solidFill>
                <a:latin typeface="Arial"/>
                <a:cs typeface="Arial"/>
              </a:rPr>
              <a:t>C	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14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23467" y="957148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16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020432" y="6386576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16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31669" y="480771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18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066785" y="6303975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18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306826" y="258826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165338" y="5598972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543038" y="513968"/>
            <a:ext cx="1384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204709" y="502996"/>
            <a:ext cx="6972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22</a:t>
            </a:r>
            <a:r>
              <a:rPr dirty="0" sz="2400" spc="130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189086" y="4679137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22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5270" cy="6858000"/>
            <a:chOff x="0" y="0"/>
            <a:chExt cx="914527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670547" y="3893820"/>
              <a:ext cx="2470150" cy="2659380"/>
            </a:xfrm>
            <a:custGeom>
              <a:avLst/>
              <a:gdLst/>
              <a:ahLst/>
              <a:cxnLst/>
              <a:rect l="l" t="t" r="r" b="b"/>
              <a:pathLst>
                <a:path w="2470150" h="2659379">
                  <a:moveTo>
                    <a:pt x="2470150" y="0"/>
                  </a:moveTo>
                  <a:lnTo>
                    <a:pt x="1714500" y="755649"/>
                  </a:lnTo>
                </a:path>
                <a:path w="2470150" h="2659379">
                  <a:moveTo>
                    <a:pt x="2470150" y="187451"/>
                  </a:moveTo>
                  <a:lnTo>
                    <a:pt x="0" y="2659189"/>
                  </a:lnTo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943355" y="519683"/>
            <a:ext cx="8208010" cy="61843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331467" y="1804797"/>
            <a:ext cx="3238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 spc="-136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57184" y="2596718"/>
            <a:ext cx="33655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9897" y="2527553"/>
            <a:ext cx="120014" cy="2286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5967" y="2518410"/>
            <a:ext cx="9137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1628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12.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46084" y="3239262"/>
            <a:ext cx="9645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23.2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 spc="-12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01469" y="4757724"/>
            <a:ext cx="124460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9.6 </a:t>
            </a:r>
            <a:r>
              <a:rPr dirty="0" baseline="27777" sz="1950" spc="22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dirty="0" baseline="1388" sz="3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baseline="1388" sz="3000" spc="3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80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8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99505" y="5113731"/>
            <a:ext cx="1209675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3472" sz="13200" spc="-105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15.7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22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baseline="25641" sz="19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27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02842" y="2734436"/>
            <a:ext cx="2292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18969" y="5831840"/>
            <a:ext cx="229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88253" y="6119266"/>
            <a:ext cx="24574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52586" y="3599815"/>
            <a:ext cx="2457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1990" sz="3600" spc="67"/>
              <a:t>B</a:t>
            </a:r>
            <a:r>
              <a:rPr dirty="0" baseline="-7260" sz="13200" spc="-1889"/>
              <a:t>.</a:t>
            </a:r>
            <a:r>
              <a:rPr dirty="0" sz="2000"/>
              <a:t>20.7</a:t>
            </a:r>
            <a:r>
              <a:rPr dirty="0" sz="2000" spc="-20"/>
              <a:t> </a:t>
            </a:r>
            <a:r>
              <a:rPr dirty="0" baseline="25641" sz="1950" spc="22"/>
              <a:t>0</a:t>
            </a:r>
            <a:r>
              <a:rPr dirty="0" baseline="25641" sz="1950"/>
              <a:t> </a:t>
            </a:r>
            <a:r>
              <a:rPr dirty="0" sz="2000"/>
              <a:t>C</a:t>
            </a:r>
            <a:endParaRPr sz="2000"/>
          </a:p>
        </p:txBody>
      </p:sp>
      <p:sp>
        <p:nvSpPr>
          <p:cNvPr id="18" name="object 18"/>
          <p:cNvSpPr txBox="1"/>
          <p:nvPr/>
        </p:nvSpPr>
        <p:spPr>
          <a:xfrm>
            <a:off x="482193" y="5678220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95751" y="6480149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2938" y="3987165"/>
            <a:ext cx="7480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12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1914" y="1609801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14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21453" y="6490817"/>
            <a:ext cx="156718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57250" algn="l"/>
              </a:tabLst>
            </a:pPr>
            <a:r>
              <a:rPr dirty="0" baseline="2314" sz="3600" spc="-7" b="1">
                <a:solidFill>
                  <a:srgbClr val="008000"/>
                </a:solidFill>
                <a:latin typeface="Arial"/>
                <a:cs typeface="Arial"/>
              </a:rPr>
              <a:t>12</a:t>
            </a:r>
            <a:r>
              <a:rPr dirty="0" baseline="27777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baseline="2314" sz="3600" spc="-7" b="1">
                <a:solidFill>
                  <a:srgbClr val="008000"/>
                </a:solidFill>
                <a:latin typeface="Arial"/>
                <a:cs typeface="Arial"/>
              </a:rPr>
              <a:t>C	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14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3467" y="957148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16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20432" y="6386576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16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31669" y="480771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18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066785" y="6303975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18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06826" y="258826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165338" y="5598972"/>
            <a:ext cx="7473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20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43038" y="513968"/>
            <a:ext cx="1384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204709" y="502996"/>
            <a:ext cx="6972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22</a:t>
            </a:r>
            <a:r>
              <a:rPr dirty="0" sz="2400" spc="130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189086" y="4679137"/>
            <a:ext cx="74803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22</a:t>
            </a:r>
            <a:r>
              <a:rPr dirty="0" baseline="24305" sz="2400" spc="-7" b="1">
                <a:solidFill>
                  <a:srgbClr val="008000"/>
                </a:solidFill>
                <a:latin typeface="Arial"/>
                <a:cs typeface="Arial"/>
              </a:rPr>
              <a:t>0</a:t>
            </a:r>
            <a:r>
              <a:rPr dirty="0" sz="2400" spc="-5" b="1">
                <a:solidFill>
                  <a:srgbClr val="008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665" y="1851151"/>
            <a:ext cx="8337550" cy="30384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8100" marR="4826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Isı: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Bir cismin </a:t>
            </a:r>
            <a:r>
              <a:rPr dirty="0" sz="2600" spc="-5">
                <a:solidFill>
                  <a:srgbClr val="000099"/>
                </a:solidFill>
                <a:latin typeface="Arial"/>
                <a:cs typeface="Arial"/>
              </a:rPr>
              <a:t>kütlesi içerisinde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sahip </a:t>
            </a:r>
            <a:r>
              <a:rPr dirty="0" sz="2600" spc="-5">
                <a:solidFill>
                  <a:srgbClr val="000099"/>
                </a:solidFill>
                <a:latin typeface="Arial"/>
                <a:cs typeface="Arial"/>
              </a:rPr>
              <a:t>olduğu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enerji  </a:t>
            </a:r>
            <a:r>
              <a:rPr dirty="0" sz="2600" spc="-15">
                <a:solidFill>
                  <a:srgbClr val="000099"/>
                </a:solidFill>
                <a:latin typeface="Arial"/>
                <a:cs typeface="Arial"/>
              </a:rPr>
              <a:t>toplamıdır. </a:t>
            </a:r>
            <a:r>
              <a:rPr dirty="0" sz="2600" spc="-50">
                <a:solidFill>
                  <a:srgbClr val="000099"/>
                </a:solidFill>
                <a:latin typeface="Arial"/>
                <a:cs typeface="Arial"/>
              </a:rPr>
              <a:t>Yani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ısı mevcut potansiyel güç, </a:t>
            </a:r>
            <a:r>
              <a:rPr dirty="0" sz="2600" spc="-5" b="1">
                <a:solidFill>
                  <a:srgbClr val="000099"/>
                </a:solidFill>
                <a:latin typeface="Arial"/>
                <a:cs typeface="Arial"/>
              </a:rPr>
              <a:t>sıcaklık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ise  bu </a:t>
            </a:r>
            <a:r>
              <a:rPr dirty="0" sz="2600" spc="5">
                <a:solidFill>
                  <a:srgbClr val="000099"/>
                </a:solidFill>
                <a:latin typeface="Arial"/>
                <a:cs typeface="Arial"/>
              </a:rPr>
              <a:t>gücün </a:t>
            </a:r>
            <a:r>
              <a:rPr dirty="0" sz="2600">
                <a:solidFill>
                  <a:srgbClr val="000099"/>
                </a:solidFill>
                <a:latin typeface="Arial"/>
                <a:cs typeface="Arial"/>
              </a:rPr>
              <a:t>kinetik enerjisi olup</a:t>
            </a:r>
            <a:r>
              <a:rPr dirty="0" sz="2600" spc="-4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600" spc="-15">
                <a:solidFill>
                  <a:srgbClr val="000099"/>
                </a:solidFill>
                <a:latin typeface="Arial"/>
                <a:cs typeface="Arial"/>
              </a:rPr>
              <a:t>ölçülebilir.</a:t>
            </a:r>
            <a:endParaRPr sz="2600">
              <a:latin typeface="Arial"/>
              <a:cs typeface="Arial"/>
            </a:endParaRPr>
          </a:p>
          <a:p>
            <a:pPr algn="just" marL="38100">
              <a:lnSpc>
                <a:spcPct val="100000"/>
              </a:lnSpc>
              <a:spcBef>
                <a:spcPts val="625"/>
              </a:spcBef>
            </a:pP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Isı birimi →</a:t>
            </a:r>
            <a:r>
              <a:rPr dirty="0" sz="2600" spc="-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kalori</a:t>
            </a:r>
            <a:endParaRPr sz="2600">
              <a:latin typeface="Arial"/>
              <a:cs typeface="Arial"/>
            </a:endParaRPr>
          </a:p>
          <a:p>
            <a:pPr algn="just" marL="38100" marR="30480">
              <a:lnSpc>
                <a:spcPct val="100000"/>
              </a:lnSpc>
              <a:spcBef>
                <a:spcPts val="625"/>
              </a:spcBef>
            </a:pP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1 Kalori = 1 gram </a:t>
            </a:r>
            <a:r>
              <a:rPr dirty="0" sz="2600" spc="-5" b="1">
                <a:solidFill>
                  <a:srgbClr val="000099"/>
                </a:solidFill>
                <a:latin typeface="Arial"/>
                <a:cs typeface="Arial"/>
              </a:rPr>
              <a:t>suyun sıcaklığını </a:t>
            </a: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+4 </a:t>
            </a:r>
            <a:r>
              <a:rPr dirty="0" baseline="26143" sz="2550" spc="7" b="1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600" spc="5" b="1">
                <a:solidFill>
                  <a:srgbClr val="000099"/>
                </a:solidFill>
                <a:latin typeface="Arial"/>
                <a:cs typeface="Arial"/>
              </a:rPr>
              <a:t>C’ </a:t>
            </a: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den </a:t>
            </a:r>
            <a:r>
              <a:rPr dirty="0" sz="2600" spc="-5" b="1">
                <a:solidFill>
                  <a:srgbClr val="000099"/>
                </a:solidFill>
                <a:latin typeface="Arial"/>
                <a:cs typeface="Arial"/>
              </a:rPr>
              <a:t>+5 </a:t>
            </a:r>
            <a:r>
              <a:rPr dirty="0" baseline="26143" sz="2550" spc="7" b="1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600" spc="5" b="1">
                <a:solidFill>
                  <a:srgbClr val="000099"/>
                </a:solidFill>
                <a:latin typeface="Arial"/>
                <a:cs typeface="Arial"/>
              </a:rPr>
              <a:t>C’  </a:t>
            </a:r>
            <a:r>
              <a:rPr dirty="0" sz="2600" spc="-10" b="1">
                <a:solidFill>
                  <a:srgbClr val="000099"/>
                </a:solidFill>
                <a:latin typeface="Arial"/>
                <a:cs typeface="Arial"/>
              </a:rPr>
              <a:t>ye </a:t>
            </a: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çıkarmak için gerekli</a:t>
            </a:r>
            <a:r>
              <a:rPr dirty="0" sz="2600" spc="2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600" spc="-15" b="1">
                <a:solidFill>
                  <a:srgbClr val="000099"/>
                </a:solidFill>
                <a:latin typeface="Arial"/>
                <a:cs typeface="Arial"/>
              </a:rPr>
              <a:t>enerjidir.</a:t>
            </a:r>
            <a:endParaRPr sz="2600">
              <a:latin typeface="Arial"/>
              <a:cs typeface="Arial"/>
            </a:endParaRPr>
          </a:p>
          <a:p>
            <a:pPr algn="just" marL="38100">
              <a:lnSpc>
                <a:spcPct val="100000"/>
              </a:lnSpc>
              <a:spcBef>
                <a:spcPts val="625"/>
              </a:spcBef>
            </a:pPr>
            <a:r>
              <a:rPr dirty="0" sz="2600" b="1">
                <a:solidFill>
                  <a:srgbClr val="000099"/>
                </a:solidFill>
                <a:latin typeface="Arial"/>
                <a:cs typeface="Arial"/>
              </a:rPr>
              <a:t>Sıcaklık birimi ise</a:t>
            </a:r>
            <a:r>
              <a:rPr dirty="0" sz="2600" spc="2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baseline="26143" sz="2550" spc="-37" b="1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600" spc="-25" b="1">
                <a:solidFill>
                  <a:srgbClr val="000099"/>
                </a:solidFill>
                <a:latin typeface="Arial"/>
                <a:cs typeface="Arial"/>
              </a:rPr>
              <a:t>C’dir.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8367" y="21082"/>
            <a:ext cx="742823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 b="1">
                <a:solidFill>
                  <a:srgbClr val="000099"/>
                </a:solidFill>
                <a:latin typeface="Arial"/>
                <a:cs typeface="Arial"/>
              </a:rPr>
              <a:t>Sıcaklık Değişimi ve </a:t>
            </a:r>
            <a:r>
              <a:rPr dirty="0" sz="3200" b="1">
                <a:solidFill>
                  <a:srgbClr val="000099"/>
                </a:solidFill>
                <a:latin typeface="Arial"/>
                <a:cs typeface="Arial"/>
              </a:rPr>
              <a:t>Isınma (ısı</a:t>
            </a:r>
            <a:r>
              <a:rPr dirty="0" sz="3200" spc="-10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000099"/>
                </a:solidFill>
                <a:latin typeface="Arial"/>
                <a:cs typeface="Arial"/>
              </a:rPr>
              <a:t>iletimi)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8969" y="498729"/>
            <a:ext cx="8161655" cy="605726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252095" indent="-183515">
              <a:lnSpc>
                <a:spcPct val="100000"/>
              </a:lnSpc>
              <a:spcBef>
                <a:spcPts val="675"/>
              </a:spcBef>
              <a:buFont typeface="Times New Roman"/>
              <a:buChar char="•"/>
              <a:tabLst>
                <a:tab pos="252729" algn="l"/>
              </a:tabLst>
            </a:pP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Kondüksiyon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:</a:t>
            </a:r>
            <a:r>
              <a:rPr dirty="0" sz="2400" spc="-1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temasla,</a:t>
            </a:r>
            <a:endParaRPr sz="2400">
              <a:latin typeface="Times New Roman"/>
              <a:cs typeface="Times New Roman"/>
            </a:endParaRPr>
          </a:p>
          <a:p>
            <a:pPr marL="252095" indent="-183515">
              <a:lnSpc>
                <a:spcPct val="100000"/>
              </a:lnSpc>
              <a:spcBef>
                <a:spcPts val="575"/>
              </a:spcBef>
              <a:buFont typeface="Times New Roman"/>
              <a:buChar char="•"/>
              <a:tabLst>
                <a:tab pos="252729" algn="l"/>
              </a:tabLst>
            </a:pPr>
            <a:r>
              <a:rPr dirty="0" sz="2400" b="1">
                <a:solidFill>
                  <a:srgbClr val="000099"/>
                </a:solidFill>
                <a:latin typeface="Times New Roman"/>
                <a:cs typeface="Times New Roman"/>
              </a:rPr>
              <a:t>Konveksiyon</a:t>
            </a:r>
            <a:r>
              <a:rPr dirty="0" sz="2400">
                <a:solidFill>
                  <a:srgbClr val="000099"/>
                </a:solidFill>
                <a:latin typeface="Times New Roman"/>
                <a:cs typeface="Times New Roman"/>
              </a:rPr>
              <a:t>: kütle</a:t>
            </a:r>
            <a:r>
              <a:rPr dirty="0" sz="2400" spc="-5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hareketiyle</a:t>
            </a:r>
            <a:endParaRPr sz="2400">
              <a:latin typeface="Times New Roman"/>
              <a:cs typeface="Times New Roman"/>
            </a:endParaRPr>
          </a:p>
          <a:p>
            <a:pPr marL="252095" indent="-183515">
              <a:lnSpc>
                <a:spcPct val="100000"/>
              </a:lnSpc>
              <a:spcBef>
                <a:spcPts val="575"/>
              </a:spcBef>
              <a:buFont typeface="Times New Roman"/>
              <a:buChar char="•"/>
              <a:tabLst>
                <a:tab pos="252729" algn="l"/>
              </a:tabLst>
            </a:pP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Radyasyon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: ışıma </a:t>
            </a:r>
            <a:r>
              <a:rPr dirty="0" sz="2400">
                <a:solidFill>
                  <a:srgbClr val="000099"/>
                </a:solidFill>
                <a:latin typeface="Times New Roman"/>
                <a:cs typeface="Times New Roman"/>
              </a:rPr>
              <a:t>ile</a:t>
            </a:r>
            <a:r>
              <a:rPr dirty="0" sz="2400" spc="-2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15">
                <a:solidFill>
                  <a:srgbClr val="000099"/>
                </a:solidFill>
                <a:latin typeface="Times New Roman"/>
                <a:cs typeface="Times New Roman"/>
              </a:rPr>
              <a:t>olmaktadır.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Times New Roman"/>
              <a:cs typeface="Times New Roman"/>
            </a:endParaRPr>
          </a:p>
          <a:p>
            <a:pPr marL="69215">
              <a:lnSpc>
                <a:spcPct val="100000"/>
              </a:lnSpc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Sıcaklığın </a:t>
            </a:r>
            <a:r>
              <a:rPr dirty="0" sz="2400" spc="-35" b="1">
                <a:solidFill>
                  <a:srgbClr val="000099"/>
                </a:solidFill>
                <a:latin typeface="Arial"/>
                <a:cs typeface="Arial"/>
              </a:rPr>
              <a:t>Yatay</a:t>
            </a:r>
            <a:r>
              <a:rPr dirty="0" sz="2400" spc="-7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Dağılımı</a:t>
            </a:r>
            <a:endParaRPr sz="2400">
              <a:latin typeface="Arial"/>
              <a:cs typeface="Arial"/>
            </a:endParaRPr>
          </a:p>
          <a:p>
            <a:pPr marL="69215">
              <a:lnSpc>
                <a:spcPct val="100000"/>
              </a:lnSpc>
              <a:spcBef>
                <a:spcPts val="575"/>
              </a:spcBef>
            </a:pP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İzoterm (eş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sıcaklık)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eğrileri ile daha sonra</a:t>
            </a:r>
            <a:r>
              <a:rPr dirty="0" sz="2400" spc="10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000099"/>
                </a:solidFill>
                <a:latin typeface="Arial"/>
                <a:cs typeface="Arial"/>
              </a:rPr>
              <a:t>anlatılacaktır.</a:t>
            </a:r>
            <a:endParaRPr sz="24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101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Sıcaklığın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Düşey</a:t>
            </a:r>
            <a:r>
              <a:rPr dirty="0" sz="2400" spc="-2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Değişimi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Atmosferde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yukarı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çıkıldıkça sıcaklık </a:t>
            </a:r>
            <a:r>
              <a:rPr dirty="0" sz="2400" spc="-30">
                <a:solidFill>
                  <a:srgbClr val="000099"/>
                </a:solidFill>
                <a:latin typeface="Arial"/>
                <a:cs typeface="Arial"/>
              </a:rPr>
              <a:t>düşer.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Bu</a:t>
            </a:r>
            <a:r>
              <a:rPr dirty="0" sz="2400" spc="13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duruma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Gradiyent sıcaklık azalması</a:t>
            </a:r>
            <a:r>
              <a:rPr dirty="0" sz="2400" spc="5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denir.</a:t>
            </a:r>
            <a:endParaRPr sz="2400">
              <a:latin typeface="Arial"/>
              <a:cs typeface="Arial"/>
            </a:endParaRPr>
          </a:p>
          <a:p>
            <a:pPr marL="12700" marR="896619">
              <a:lnSpc>
                <a:spcPct val="100000"/>
              </a:lnSpc>
              <a:spcBef>
                <a:spcPts val="575"/>
              </a:spcBef>
              <a:buFont typeface="Arial"/>
              <a:buChar char="-"/>
              <a:tabLst>
                <a:tab pos="198755" algn="l"/>
              </a:tabLst>
            </a:pPr>
            <a:r>
              <a:rPr dirty="0" sz="2400" spc="-10" b="1">
                <a:solidFill>
                  <a:srgbClr val="000099"/>
                </a:solidFill>
                <a:latin typeface="Arial"/>
                <a:cs typeface="Arial"/>
              </a:rPr>
              <a:t>Adiyabatik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sıcaklık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değişimi: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Yükselmeyle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sıcaklık  </a:t>
            </a:r>
            <a:r>
              <a:rPr dirty="0" sz="2400" spc="-15">
                <a:solidFill>
                  <a:srgbClr val="000099"/>
                </a:solidFill>
                <a:latin typeface="Arial"/>
                <a:cs typeface="Arial"/>
              </a:rPr>
              <a:t>değişimidir.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Yükselen hava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genleşir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ve</a:t>
            </a:r>
            <a:r>
              <a:rPr dirty="0" sz="2400" spc="6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soğur.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  <a:buFont typeface="Arial"/>
              <a:buChar char="-"/>
              <a:tabLst>
                <a:tab pos="198755" algn="l"/>
              </a:tabLst>
            </a:pP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İnversiyonlar: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Yükseldikçe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sıcaklığın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artması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anlamına  </a:t>
            </a:r>
            <a:r>
              <a:rPr dirty="0" sz="2400" spc="-30">
                <a:solidFill>
                  <a:srgbClr val="000099"/>
                </a:solidFill>
                <a:latin typeface="Arial"/>
                <a:cs typeface="Arial"/>
              </a:rPr>
              <a:t>gelir.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Yeryüzünden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itibaren olursa </a:t>
            </a: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toprak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inversiyonu</a:t>
            </a:r>
            <a:r>
              <a:rPr dirty="0" sz="2400" spc="6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denir.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5400"/>
            <a:ext cx="8989060" cy="4763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100" spc="-5" b="1">
                <a:solidFill>
                  <a:srgbClr val="000099"/>
                </a:solidFill>
                <a:latin typeface="Arial"/>
                <a:cs typeface="Arial"/>
              </a:rPr>
              <a:t>Kondüksiyon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: (temasla):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İki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kütlenin birbirine teması sonucu meydana  gelen ısı 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transferidir.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Birbiri ile temas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eden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iki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cisim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arasında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sıcaklık  dengeleninceye, yani sıcaklık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farkı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kalmayıncaya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kadar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sıcak cisimden 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soğuk cisme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doğru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ısı akışı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meydana </a:t>
            </a:r>
            <a:r>
              <a:rPr dirty="0" sz="2100" spc="-25">
                <a:solidFill>
                  <a:srgbClr val="000099"/>
                </a:solidFill>
                <a:latin typeface="Arial"/>
                <a:cs typeface="Arial"/>
              </a:rPr>
              <a:t>gelir.</a:t>
            </a:r>
            <a:r>
              <a:rPr dirty="0" sz="2100" spc="4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Örnek?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050">
              <a:latin typeface="Arial"/>
              <a:cs typeface="Arial"/>
            </a:endParaRPr>
          </a:p>
          <a:p>
            <a:pPr algn="just" marL="12700" marR="5715">
              <a:lnSpc>
                <a:spcPct val="100000"/>
              </a:lnSpc>
            </a:pPr>
            <a:r>
              <a:rPr dirty="0" sz="2100" spc="-5" b="1">
                <a:solidFill>
                  <a:srgbClr val="000099"/>
                </a:solidFill>
                <a:latin typeface="Arial"/>
                <a:cs typeface="Arial"/>
              </a:rPr>
              <a:t>Konveksiyon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: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(kütle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hareketiyle): Isının akışkanların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(sıvı ve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gazların) 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hareketiyle olan 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iletimidir.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Örneğin; soğuk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bir odaya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sıcak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havanın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doğal  veya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mekanik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yolla verilmesiyle oda sıcaklığının arttırılması konveksiyonla  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olmaktadır.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Atmosferde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genelde sıcaklığın dengelenmesi konveksiyon yolu 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ile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 olmaktadır.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2100" spc="-5" b="1">
                <a:solidFill>
                  <a:srgbClr val="000099"/>
                </a:solidFill>
                <a:latin typeface="Arial"/>
                <a:cs typeface="Arial"/>
              </a:rPr>
              <a:t>Radyasyon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: (ışıma ile): Güneşin dünyamızı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ısıtma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örneğinde olduğu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gibi  ışınım yoluyla gerçekleşen ısı iletimidir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radyasyon olarak 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adlandırılır. 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Güneşten gelen ısı enerjisinin dalgalar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halinde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bir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yerden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bir</a:t>
            </a:r>
            <a:r>
              <a:rPr dirty="0" sz="2100" spc="409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yere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4763261"/>
            <a:ext cx="141478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iletilmesidir. 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old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u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ğ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u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n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6145" y="4763261"/>
            <a:ext cx="739013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20">
              <a:lnSpc>
                <a:spcPct val="100000"/>
              </a:lnSpc>
              <a:spcBef>
                <a:spcPts val="100"/>
              </a:spcBef>
              <a:tabLst>
                <a:tab pos="1332230" algn="l"/>
                <a:tab pos="1896110" algn="l"/>
                <a:tab pos="2652395" algn="l"/>
                <a:tab pos="4018279" algn="l"/>
                <a:tab pos="5807710" algn="l"/>
                <a:tab pos="6667500" algn="l"/>
              </a:tabLst>
            </a:pP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Ge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elde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b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u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olay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atmo</a:t>
            </a:r>
            <a:r>
              <a:rPr dirty="0" sz="2100" spc="5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fe</a:t>
            </a:r>
            <a:r>
              <a:rPr dirty="0" sz="2100" spc="-125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,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y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y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üzün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n	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dah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soğ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u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k 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topraktan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94786" y="5083302"/>
            <a:ext cx="607314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8865" algn="l"/>
                <a:tab pos="1969135" algn="l"/>
                <a:tab pos="3272154" algn="l"/>
                <a:tab pos="4043679" algn="l"/>
                <a:tab pos="5408295" algn="l"/>
              </a:tabLst>
            </a:pP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h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v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ya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doğr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u	me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y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na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dirty="0" sz="2100" spc="-12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.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	Gü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eş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t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n	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len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5403291"/>
            <a:ext cx="8986520" cy="1306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radyasyonun bir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kısmı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atmosfere girerken, bir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kısmı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atmosfere girdikten  sonra ve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yeryüzünden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geri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dönerler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bir kısmı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da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atmosferde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ve  yeryüzünde </a:t>
            </a:r>
            <a:r>
              <a:rPr dirty="0" sz="2100" spc="-20">
                <a:solidFill>
                  <a:srgbClr val="000099"/>
                </a:solidFill>
                <a:latin typeface="Arial"/>
                <a:cs typeface="Arial"/>
              </a:rPr>
              <a:t>tutulur.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Ancak bu gelen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giden radyasyon 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arasında </a:t>
            </a:r>
            <a:r>
              <a:rPr dirty="0" sz="2100" spc="-5">
                <a:solidFill>
                  <a:srgbClr val="000099"/>
                </a:solidFill>
                <a:latin typeface="Arial"/>
                <a:cs typeface="Arial"/>
              </a:rPr>
              <a:t>daima bir  denge </a:t>
            </a:r>
            <a:r>
              <a:rPr dirty="0" sz="2100">
                <a:solidFill>
                  <a:srgbClr val="000099"/>
                </a:solidFill>
                <a:latin typeface="Arial"/>
                <a:cs typeface="Arial"/>
              </a:rPr>
              <a:t>söz</a:t>
            </a:r>
            <a:r>
              <a:rPr dirty="0" sz="2100" spc="-1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100" spc="-15">
                <a:solidFill>
                  <a:srgbClr val="000099"/>
                </a:solidFill>
                <a:latin typeface="Arial"/>
                <a:cs typeface="Arial"/>
              </a:rPr>
              <a:t>konusudur.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5168" y="446277"/>
            <a:ext cx="8288655" cy="90360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Çeşitli Sıcaklık </a:t>
            </a:r>
            <a:r>
              <a:rPr dirty="0" sz="2400" b="1">
                <a:solidFill>
                  <a:srgbClr val="000099"/>
                </a:solidFill>
                <a:latin typeface="Times New Roman"/>
                <a:cs typeface="Times New Roman"/>
              </a:rPr>
              <a:t>ve </a:t>
            </a: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Isı</a:t>
            </a:r>
            <a:r>
              <a:rPr dirty="0" sz="2400" spc="-65" b="1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Deyimleri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Hava</a:t>
            </a:r>
            <a:r>
              <a:rPr dirty="0" sz="2400" spc="12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kütlesinin</a:t>
            </a:r>
            <a:r>
              <a:rPr dirty="0" sz="2400" spc="13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1</a:t>
            </a:r>
            <a:r>
              <a:rPr dirty="0" sz="2400" spc="114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atmosfer</a:t>
            </a:r>
            <a:r>
              <a:rPr dirty="0" sz="2400" spc="14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(1</a:t>
            </a:r>
            <a:r>
              <a:rPr dirty="0" sz="2400" spc="114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000099"/>
                </a:solidFill>
                <a:latin typeface="Times New Roman"/>
                <a:cs typeface="Times New Roman"/>
              </a:rPr>
              <a:t>atm)</a:t>
            </a:r>
            <a:r>
              <a:rPr dirty="0" sz="2400" spc="13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basınçta</a:t>
            </a:r>
            <a:r>
              <a:rPr dirty="0" sz="2400" spc="13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sahip</a:t>
            </a:r>
            <a:r>
              <a:rPr dirty="0" sz="2400" spc="12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olduğu</a:t>
            </a:r>
            <a:r>
              <a:rPr dirty="0" sz="2400" spc="135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Times New Roman"/>
                <a:cs typeface="Times New Roman"/>
              </a:rPr>
              <a:t>sıcaklığa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168" y="1323797"/>
            <a:ext cx="437896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havanın </a:t>
            </a:r>
            <a:r>
              <a:rPr dirty="0" sz="2400" b="1">
                <a:solidFill>
                  <a:srgbClr val="000099"/>
                </a:solidFill>
                <a:latin typeface="Times New Roman"/>
                <a:cs typeface="Times New Roman"/>
              </a:rPr>
              <a:t>potansiyel sıcaklığı</a:t>
            </a:r>
            <a:r>
              <a:rPr dirty="0" sz="2400" spc="-114" b="1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000099"/>
                </a:solidFill>
                <a:latin typeface="Times New Roman"/>
                <a:cs typeface="Times New Roman"/>
              </a:rPr>
              <a:t>denir.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007613"/>
            <a:ext cx="71691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</a:t>
            </a:r>
            <a:r>
              <a:rPr dirty="0" sz="2000" spc="-1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su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9016" y="3007613"/>
            <a:ext cx="138176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gram</a:t>
            </a:r>
            <a:r>
              <a:rPr dirty="0" sz="2000" spc="-9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buhar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61694" y="3409188"/>
            <a:ext cx="1234440" cy="86995"/>
          </a:xfrm>
          <a:custGeom>
            <a:avLst/>
            <a:gdLst/>
            <a:ahLst/>
            <a:cxnLst/>
            <a:rect l="l" t="t" r="r" b="b"/>
            <a:pathLst>
              <a:path w="1234439" h="86995">
                <a:moveTo>
                  <a:pt x="86868" y="0"/>
                </a:moveTo>
                <a:lnTo>
                  <a:pt x="0" y="43434"/>
                </a:lnTo>
                <a:lnTo>
                  <a:pt x="86868" y="86867"/>
                </a:lnTo>
                <a:lnTo>
                  <a:pt x="86868" y="57912"/>
                </a:lnTo>
                <a:lnTo>
                  <a:pt x="72390" y="57912"/>
                </a:lnTo>
                <a:lnTo>
                  <a:pt x="72390" y="28956"/>
                </a:lnTo>
                <a:lnTo>
                  <a:pt x="86868" y="28956"/>
                </a:lnTo>
                <a:lnTo>
                  <a:pt x="86868" y="0"/>
                </a:lnTo>
                <a:close/>
              </a:path>
              <a:path w="1234439" h="86995">
                <a:moveTo>
                  <a:pt x="1147572" y="0"/>
                </a:moveTo>
                <a:lnTo>
                  <a:pt x="1147572" y="86867"/>
                </a:lnTo>
                <a:lnTo>
                  <a:pt x="1205483" y="57912"/>
                </a:lnTo>
                <a:lnTo>
                  <a:pt x="1162050" y="57912"/>
                </a:lnTo>
                <a:lnTo>
                  <a:pt x="1162050" y="28956"/>
                </a:lnTo>
                <a:lnTo>
                  <a:pt x="1205484" y="28956"/>
                </a:lnTo>
                <a:lnTo>
                  <a:pt x="1147572" y="0"/>
                </a:lnTo>
                <a:close/>
              </a:path>
              <a:path w="1234439" h="86995">
                <a:moveTo>
                  <a:pt x="86868" y="28956"/>
                </a:moveTo>
                <a:lnTo>
                  <a:pt x="72390" y="28956"/>
                </a:lnTo>
                <a:lnTo>
                  <a:pt x="72390" y="57912"/>
                </a:lnTo>
                <a:lnTo>
                  <a:pt x="86868" y="57912"/>
                </a:lnTo>
                <a:lnTo>
                  <a:pt x="86868" y="28956"/>
                </a:lnTo>
                <a:close/>
              </a:path>
              <a:path w="1234439" h="86995">
                <a:moveTo>
                  <a:pt x="1147572" y="28956"/>
                </a:moveTo>
                <a:lnTo>
                  <a:pt x="86868" y="28956"/>
                </a:lnTo>
                <a:lnTo>
                  <a:pt x="86868" y="57912"/>
                </a:lnTo>
                <a:lnTo>
                  <a:pt x="1147572" y="57912"/>
                </a:lnTo>
                <a:lnTo>
                  <a:pt x="1147572" y="28956"/>
                </a:lnTo>
                <a:close/>
              </a:path>
              <a:path w="1234439" h="86995">
                <a:moveTo>
                  <a:pt x="1205484" y="28956"/>
                </a:moveTo>
                <a:lnTo>
                  <a:pt x="1162050" y="28956"/>
                </a:lnTo>
                <a:lnTo>
                  <a:pt x="1162050" y="57912"/>
                </a:lnTo>
                <a:lnTo>
                  <a:pt x="1205483" y="57912"/>
                </a:lnTo>
                <a:lnTo>
                  <a:pt x="1234439" y="43434"/>
                </a:lnTo>
                <a:lnTo>
                  <a:pt x="1205484" y="289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782317" y="2529687"/>
            <a:ext cx="71755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2000" spc="5">
                <a:solidFill>
                  <a:srgbClr val="000099"/>
                </a:solidFill>
                <a:latin typeface="Times New Roman"/>
                <a:cs typeface="Times New Roman"/>
              </a:rPr>
              <a:t>I</a:t>
            </a:r>
            <a:r>
              <a:rPr dirty="0" sz="2000" spc="-5">
                <a:solidFill>
                  <a:srgbClr val="000099"/>
                </a:solidFill>
                <a:latin typeface="Times New Roman"/>
                <a:cs typeface="Times New Roman"/>
              </a:rPr>
              <a:t>sı</a:t>
            </a:r>
            <a:r>
              <a:rPr dirty="0" sz="2000" spc="5">
                <a:solidFill>
                  <a:srgbClr val="000099"/>
                </a:solidFill>
                <a:latin typeface="Times New Roman"/>
                <a:cs typeface="Times New Roman"/>
              </a:rPr>
              <a:t>n</a:t>
            </a:r>
            <a:r>
              <a:rPr dirty="0" sz="2000" spc="-20">
                <a:solidFill>
                  <a:srgbClr val="000099"/>
                </a:solidFill>
                <a:latin typeface="Times New Roman"/>
                <a:cs typeface="Times New Roman"/>
              </a:rPr>
              <a:t>m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a  </a:t>
            </a:r>
            <a:r>
              <a:rPr dirty="0" sz="2000" spc="-5">
                <a:solidFill>
                  <a:srgbClr val="000099"/>
                </a:solidFill>
                <a:latin typeface="Times New Roman"/>
                <a:cs typeface="Times New Roman"/>
              </a:rPr>
              <a:t>Isısı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07229" y="2934462"/>
            <a:ext cx="8591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</a:t>
            </a:r>
            <a:r>
              <a:rPr dirty="0" sz="2000" spc="-1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 spc="5">
                <a:solidFill>
                  <a:srgbClr val="000099"/>
                </a:solidFill>
                <a:latin typeface="Times New Roman"/>
                <a:cs typeface="Times New Roman"/>
              </a:rPr>
              <a:t>buz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09211" y="2934462"/>
            <a:ext cx="102616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gram</a:t>
            </a:r>
            <a:r>
              <a:rPr dirty="0" sz="2000" spc="-11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su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342382" y="3336035"/>
            <a:ext cx="1236345" cy="86995"/>
          </a:xfrm>
          <a:custGeom>
            <a:avLst/>
            <a:gdLst/>
            <a:ahLst/>
            <a:cxnLst/>
            <a:rect l="l" t="t" r="r" b="b"/>
            <a:pathLst>
              <a:path w="1236345" h="86995">
                <a:moveTo>
                  <a:pt x="86867" y="0"/>
                </a:moveTo>
                <a:lnTo>
                  <a:pt x="0" y="43434"/>
                </a:lnTo>
                <a:lnTo>
                  <a:pt x="86867" y="86867"/>
                </a:lnTo>
                <a:lnTo>
                  <a:pt x="86867" y="57912"/>
                </a:lnTo>
                <a:lnTo>
                  <a:pt x="72389" y="57912"/>
                </a:lnTo>
                <a:lnTo>
                  <a:pt x="72389" y="28955"/>
                </a:lnTo>
                <a:lnTo>
                  <a:pt x="86867" y="28955"/>
                </a:lnTo>
                <a:lnTo>
                  <a:pt x="86867" y="0"/>
                </a:lnTo>
                <a:close/>
              </a:path>
              <a:path w="1236345" h="86995">
                <a:moveTo>
                  <a:pt x="1149095" y="0"/>
                </a:moveTo>
                <a:lnTo>
                  <a:pt x="1149095" y="86867"/>
                </a:lnTo>
                <a:lnTo>
                  <a:pt x="1207008" y="57912"/>
                </a:lnTo>
                <a:lnTo>
                  <a:pt x="1163573" y="57912"/>
                </a:lnTo>
                <a:lnTo>
                  <a:pt x="1163573" y="28955"/>
                </a:lnTo>
                <a:lnTo>
                  <a:pt x="1207007" y="28955"/>
                </a:lnTo>
                <a:lnTo>
                  <a:pt x="1149095" y="0"/>
                </a:lnTo>
                <a:close/>
              </a:path>
              <a:path w="1236345" h="86995">
                <a:moveTo>
                  <a:pt x="86867" y="28955"/>
                </a:moveTo>
                <a:lnTo>
                  <a:pt x="72389" y="28955"/>
                </a:lnTo>
                <a:lnTo>
                  <a:pt x="72389" y="57912"/>
                </a:lnTo>
                <a:lnTo>
                  <a:pt x="86867" y="57912"/>
                </a:lnTo>
                <a:lnTo>
                  <a:pt x="86867" y="28955"/>
                </a:lnTo>
                <a:close/>
              </a:path>
              <a:path w="1236345" h="86995">
                <a:moveTo>
                  <a:pt x="1149095" y="28955"/>
                </a:moveTo>
                <a:lnTo>
                  <a:pt x="86867" y="28955"/>
                </a:lnTo>
                <a:lnTo>
                  <a:pt x="86867" y="57912"/>
                </a:lnTo>
                <a:lnTo>
                  <a:pt x="1149095" y="57912"/>
                </a:lnTo>
                <a:lnTo>
                  <a:pt x="1149095" y="28955"/>
                </a:lnTo>
                <a:close/>
              </a:path>
              <a:path w="1236345" h="86995">
                <a:moveTo>
                  <a:pt x="1207007" y="28955"/>
                </a:moveTo>
                <a:lnTo>
                  <a:pt x="1163573" y="28955"/>
                </a:lnTo>
                <a:lnTo>
                  <a:pt x="1163573" y="57912"/>
                </a:lnTo>
                <a:lnTo>
                  <a:pt x="1207008" y="57912"/>
                </a:lnTo>
                <a:lnTo>
                  <a:pt x="1235964" y="43434"/>
                </a:lnTo>
                <a:lnTo>
                  <a:pt x="1207007" y="289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638927" y="2456912"/>
            <a:ext cx="767715" cy="75692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E</a:t>
            </a:r>
            <a:r>
              <a:rPr dirty="0" sz="2000" spc="-35">
                <a:solidFill>
                  <a:srgbClr val="000099"/>
                </a:solidFill>
                <a:latin typeface="Times New Roman"/>
                <a:cs typeface="Times New Roman"/>
              </a:rPr>
              <a:t>r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gi</a:t>
            </a:r>
            <a:r>
              <a:rPr dirty="0" sz="2000" spc="-25">
                <a:solidFill>
                  <a:srgbClr val="000099"/>
                </a:solidFill>
                <a:latin typeface="Times New Roman"/>
                <a:cs typeface="Times New Roman"/>
              </a:rPr>
              <a:t>m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Isısı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95498" y="4476369"/>
            <a:ext cx="8591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</a:t>
            </a:r>
            <a:r>
              <a:rPr dirty="0" sz="2000" spc="-1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 spc="5">
                <a:solidFill>
                  <a:srgbClr val="000099"/>
                </a:solidFill>
                <a:latin typeface="Times New Roman"/>
                <a:cs typeface="Times New Roman"/>
              </a:rPr>
              <a:t>buz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05478" y="4476369"/>
            <a:ext cx="138049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1 gram</a:t>
            </a:r>
            <a:r>
              <a:rPr dirty="0" sz="2000" spc="-10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buhar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26002" y="4876800"/>
            <a:ext cx="1236345" cy="86995"/>
          </a:xfrm>
          <a:custGeom>
            <a:avLst/>
            <a:gdLst/>
            <a:ahLst/>
            <a:cxnLst/>
            <a:rect l="l" t="t" r="r" b="b"/>
            <a:pathLst>
              <a:path w="1236345" h="86995">
                <a:moveTo>
                  <a:pt x="86868" y="0"/>
                </a:moveTo>
                <a:lnTo>
                  <a:pt x="0" y="43433"/>
                </a:lnTo>
                <a:lnTo>
                  <a:pt x="86868" y="86868"/>
                </a:lnTo>
                <a:lnTo>
                  <a:pt x="86868" y="57912"/>
                </a:lnTo>
                <a:lnTo>
                  <a:pt x="72389" y="57912"/>
                </a:lnTo>
                <a:lnTo>
                  <a:pt x="72389" y="28956"/>
                </a:lnTo>
                <a:lnTo>
                  <a:pt x="86868" y="28956"/>
                </a:lnTo>
                <a:lnTo>
                  <a:pt x="86868" y="0"/>
                </a:lnTo>
                <a:close/>
              </a:path>
              <a:path w="1236345" h="86995">
                <a:moveTo>
                  <a:pt x="1149096" y="0"/>
                </a:moveTo>
                <a:lnTo>
                  <a:pt x="1149096" y="86868"/>
                </a:lnTo>
                <a:lnTo>
                  <a:pt x="1207007" y="57912"/>
                </a:lnTo>
                <a:lnTo>
                  <a:pt x="1163574" y="57912"/>
                </a:lnTo>
                <a:lnTo>
                  <a:pt x="1163574" y="28956"/>
                </a:lnTo>
                <a:lnTo>
                  <a:pt x="1207008" y="28956"/>
                </a:lnTo>
                <a:lnTo>
                  <a:pt x="1149096" y="0"/>
                </a:lnTo>
                <a:close/>
              </a:path>
              <a:path w="1236345" h="86995">
                <a:moveTo>
                  <a:pt x="86868" y="28956"/>
                </a:moveTo>
                <a:lnTo>
                  <a:pt x="72389" y="28956"/>
                </a:lnTo>
                <a:lnTo>
                  <a:pt x="72389" y="57912"/>
                </a:lnTo>
                <a:lnTo>
                  <a:pt x="86868" y="57912"/>
                </a:lnTo>
                <a:lnTo>
                  <a:pt x="86868" y="28956"/>
                </a:lnTo>
                <a:close/>
              </a:path>
              <a:path w="1236345" h="86995">
                <a:moveTo>
                  <a:pt x="1149096" y="28956"/>
                </a:moveTo>
                <a:lnTo>
                  <a:pt x="86868" y="28956"/>
                </a:lnTo>
                <a:lnTo>
                  <a:pt x="86868" y="57912"/>
                </a:lnTo>
                <a:lnTo>
                  <a:pt x="1149096" y="57912"/>
                </a:lnTo>
                <a:lnTo>
                  <a:pt x="1149096" y="28956"/>
                </a:lnTo>
                <a:close/>
              </a:path>
              <a:path w="1236345" h="86995">
                <a:moveTo>
                  <a:pt x="1207008" y="28956"/>
                </a:moveTo>
                <a:lnTo>
                  <a:pt x="1163574" y="28956"/>
                </a:lnTo>
                <a:lnTo>
                  <a:pt x="1163574" y="57912"/>
                </a:lnTo>
                <a:lnTo>
                  <a:pt x="1207007" y="57912"/>
                </a:lnTo>
                <a:lnTo>
                  <a:pt x="1235964" y="43433"/>
                </a:lnTo>
                <a:lnTo>
                  <a:pt x="1207008" y="289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3734180" y="3998442"/>
            <a:ext cx="134810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2280" marR="5080" indent="-449580">
              <a:lnSpc>
                <a:spcPct val="120000"/>
              </a:lnSpc>
              <a:spcBef>
                <a:spcPts val="100"/>
              </a:spcBef>
            </a:pPr>
            <a:r>
              <a:rPr dirty="0" sz="2000" spc="-5">
                <a:solidFill>
                  <a:srgbClr val="000099"/>
                </a:solidFill>
                <a:latin typeface="Times New Roman"/>
                <a:cs typeface="Times New Roman"/>
              </a:rPr>
              <a:t>S</a:t>
            </a:r>
            <a:r>
              <a:rPr dirty="0" sz="2000" spc="5">
                <a:solidFill>
                  <a:srgbClr val="000099"/>
                </a:solidFill>
                <a:latin typeface="Times New Roman"/>
                <a:cs typeface="Times New Roman"/>
              </a:rPr>
              <a:t>ü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bli</a:t>
            </a:r>
            <a:r>
              <a:rPr dirty="0" sz="2000" spc="-30">
                <a:solidFill>
                  <a:srgbClr val="000099"/>
                </a:solidFill>
                <a:latin typeface="Times New Roman"/>
                <a:cs typeface="Times New Roman"/>
              </a:rPr>
              <a:t>m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l</a:t>
            </a:r>
            <a:r>
              <a:rPr dirty="0" sz="2000" spc="-10">
                <a:solidFill>
                  <a:srgbClr val="000099"/>
                </a:solidFill>
                <a:latin typeface="Times New Roman"/>
                <a:cs typeface="Times New Roman"/>
              </a:rPr>
              <a:t>e</a:t>
            </a:r>
            <a:r>
              <a:rPr dirty="0" sz="2000" spc="-5">
                <a:solidFill>
                  <a:srgbClr val="000099"/>
                </a:solidFill>
                <a:latin typeface="Times New Roman"/>
                <a:cs typeface="Times New Roman"/>
              </a:rPr>
              <a:t>ş</a:t>
            </a:r>
            <a:r>
              <a:rPr dirty="0" sz="2000" spc="-25">
                <a:solidFill>
                  <a:srgbClr val="000099"/>
                </a:solidFill>
                <a:latin typeface="Times New Roman"/>
                <a:cs typeface="Times New Roman"/>
              </a:rPr>
              <a:t>m</a:t>
            </a:r>
            <a:r>
              <a:rPr dirty="0" sz="2000">
                <a:solidFill>
                  <a:srgbClr val="000099"/>
                </a:solidFill>
                <a:latin typeface="Times New Roman"/>
                <a:cs typeface="Times New Roman"/>
              </a:rPr>
              <a:t>e  </a:t>
            </a:r>
            <a:r>
              <a:rPr dirty="0" sz="2000" spc="-5">
                <a:solidFill>
                  <a:srgbClr val="000099"/>
                </a:solidFill>
                <a:latin typeface="Times New Roman"/>
                <a:cs typeface="Times New Roman"/>
              </a:rPr>
              <a:t>Isısı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211328"/>
            <a:ext cx="8505190" cy="221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018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000099"/>
                </a:solidFill>
                <a:latin typeface="Arial"/>
                <a:cs typeface="Arial"/>
              </a:rPr>
              <a:t>Sıcaklığın</a:t>
            </a:r>
            <a:r>
              <a:rPr dirty="0" sz="2400" spc="-20" b="1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Arial"/>
                <a:cs typeface="Arial"/>
              </a:rPr>
              <a:t>Ölçülmesi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245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Sıcaklık yerden 2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m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yükseklikte güneş görmeyen beyaz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boyalı 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siperlerde termometrelerle</a:t>
            </a:r>
            <a:r>
              <a:rPr dirty="0" sz="2400" spc="5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ölçülür.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303145" algn="l"/>
                <a:tab pos="3190240" algn="l"/>
                <a:tab pos="4159885" algn="l"/>
                <a:tab pos="5112385" algn="l"/>
                <a:tab pos="6286500" algn="l"/>
              </a:tabLst>
            </a:pP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Termometrede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cıva	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veya	alkol	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vardır.	Termometrelerin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176905" algn="l"/>
                <a:tab pos="4097020" algn="l"/>
                <a:tab pos="5284470" algn="l"/>
                <a:tab pos="6037580" algn="l"/>
                <a:tab pos="7042150" algn="l"/>
                <a:tab pos="8168640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derece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en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iri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lme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inde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esa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;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dam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t</a:t>
            </a:r>
            <a:r>
              <a:rPr dirty="0" sz="2400" spc="-15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k	(a</a:t>
            </a:r>
            <a:r>
              <a:rPr dirty="0" sz="2400" spc="15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)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suyun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do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nma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ve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45906" y="2398903"/>
            <a:ext cx="6889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fa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rk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lı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8790" y="2398903"/>
            <a:ext cx="7538720" cy="4269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92075">
              <a:lnSpc>
                <a:spcPct val="100000"/>
              </a:lnSpc>
              <a:spcBef>
                <a:spcPts val="100"/>
              </a:spcBef>
              <a:tabLst>
                <a:tab pos="1743075" algn="l"/>
                <a:tab pos="3776345" algn="l"/>
                <a:tab pos="5624830" algn="l"/>
                <a:tab pos="7268209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kaynama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nokta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400" spc="1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ın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n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ara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ak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i	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ç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5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dirty="0" sz="2400" spc="10">
                <a:solidFill>
                  <a:srgbClr val="000099"/>
                </a:solidFill>
                <a:latin typeface="Arial"/>
                <a:cs typeface="Arial"/>
              </a:rPr>
              <a:t>t</a:t>
            </a:r>
            <a:r>
              <a:rPr dirty="0" sz="2400" spc="-2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dirty="0" sz="2400" spc="-114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4 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derecelendirme</a:t>
            </a:r>
            <a:r>
              <a:rPr dirty="0" sz="2400" spc="4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vardır.</a:t>
            </a:r>
            <a:endParaRPr sz="2400">
              <a:latin typeface="Arial"/>
              <a:cs typeface="Arial"/>
            </a:endParaRPr>
          </a:p>
          <a:p>
            <a:pPr marL="317500" indent="-254635">
              <a:lnSpc>
                <a:spcPct val="100000"/>
              </a:lnSpc>
              <a:spcBef>
                <a:spcPts val="575"/>
              </a:spcBef>
              <a:buSzPct val="95833"/>
              <a:buAutoNum type="arabicPeriod"/>
              <a:tabLst>
                <a:tab pos="318135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Celsius skalası</a:t>
            </a:r>
            <a:r>
              <a:rPr dirty="0" sz="2400" spc="2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(santigrat)</a:t>
            </a:r>
            <a:endParaRPr sz="24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575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Donma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0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.100 eşit dilim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Kaynama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100</a:t>
            </a:r>
            <a:r>
              <a:rPr dirty="0" sz="2400" spc="-2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  <a:p>
            <a:pPr marL="401320" indent="-338455">
              <a:lnSpc>
                <a:spcPct val="100000"/>
              </a:lnSpc>
              <a:spcBef>
                <a:spcPts val="580"/>
              </a:spcBef>
              <a:buSzPct val="95833"/>
              <a:buAutoNum type="arabicPeriod" startAt="2"/>
              <a:tabLst>
                <a:tab pos="401955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Fahrenhayt</a:t>
            </a:r>
            <a:r>
              <a:rPr dirty="0" sz="2400" spc="1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skalası</a:t>
            </a:r>
            <a:endParaRPr sz="24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575"/>
              </a:spcBef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Donma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32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.180 eşit dilim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Kaynama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212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F</a:t>
            </a:r>
            <a:endParaRPr sz="2400">
              <a:latin typeface="Arial"/>
              <a:cs typeface="Arial"/>
            </a:endParaRPr>
          </a:p>
          <a:p>
            <a:pPr marL="401320" indent="-338455">
              <a:lnSpc>
                <a:spcPct val="100000"/>
              </a:lnSpc>
              <a:spcBef>
                <a:spcPts val="580"/>
              </a:spcBef>
              <a:buSzPct val="95833"/>
              <a:buAutoNum type="arabicPeriod" startAt="3"/>
              <a:tabLst>
                <a:tab pos="401955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Reomür</a:t>
            </a:r>
            <a:r>
              <a:rPr dirty="0" sz="2400" spc="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skalası</a:t>
            </a:r>
            <a:endParaRPr sz="2400">
              <a:latin typeface="Arial"/>
              <a:cs typeface="Arial"/>
            </a:endParaRPr>
          </a:p>
          <a:p>
            <a:pPr marL="63500" marR="448945">
              <a:lnSpc>
                <a:spcPct val="120000"/>
              </a:lnSpc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Donma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0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80 eşit dilim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. . . .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Kaynama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=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80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R  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4.Mutlak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skala (Kelvin</a:t>
            </a:r>
            <a:r>
              <a:rPr dirty="0" sz="2400" spc="1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skalası)</a:t>
            </a:r>
            <a:endParaRPr sz="24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575"/>
              </a:spcBef>
              <a:tabLst>
                <a:tab pos="1721485" algn="l"/>
                <a:tab pos="4636135" algn="l"/>
              </a:tabLst>
            </a:pP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Mutlak</a:t>
            </a:r>
            <a:r>
              <a:rPr dirty="0" sz="2400" spc="2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sıfır	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-273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</a:t>
            </a:r>
            <a:r>
              <a:rPr dirty="0" sz="2400" spc="15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den</a:t>
            </a:r>
            <a:r>
              <a:rPr dirty="0" sz="240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başlar	K=</a:t>
            </a:r>
            <a:r>
              <a:rPr dirty="0" sz="2400" spc="-1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dirty="0" baseline="24305" sz="2400" spc="-7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dirty="0" sz="2400" spc="-5">
                <a:solidFill>
                  <a:srgbClr val="000099"/>
                </a:solidFill>
                <a:latin typeface="Arial"/>
                <a:cs typeface="Arial"/>
              </a:rPr>
              <a:t>C+273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831" y="188976"/>
            <a:ext cx="8712708" cy="64510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8598" y="138429"/>
            <a:ext cx="25742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Sıcaklık</a:t>
            </a:r>
            <a:r>
              <a:rPr dirty="0" sz="2400" spc="-55" b="1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000099"/>
                </a:solidFill>
                <a:latin typeface="Times New Roman"/>
                <a:cs typeface="Times New Roman"/>
              </a:rPr>
              <a:t>Çevrimleri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51144" y="1101042"/>
            <a:ext cx="462915" cy="0"/>
          </a:xfrm>
          <a:custGeom>
            <a:avLst/>
            <a:gdLst/>
            <a:ahLst/>
            <a:cxnLst/>
            <a:rect l="l" t="t" r="r" b="b"/>
            <a:pathLst>
              <a:path w="462914" h="0">
                <a:moveTo>
                  <a:pt x="0" y="0"/>
                </a:moveTo>
                <a:lnTo>
                  <a:pt x="462451" y="0"/>
                </a:lnTo>
              </a:path>
            </a:pathLst>
          </a:custGeom>
          <a:ln w="130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525301" y="1098651"/>
            <a:ext cx="521334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 spc="95">
                <a:latin typeface="Times New Roman"/>
                <a:cs typeface="Times New Roman"/>
              </a:rPr>
              <a:t>180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132" y="858781"/>
            <a:ext cx="2145665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400" spc="10" i="1">
                <a:latin typeface="Times New Roman"/>
                <a:cs typeface="Times New Roman"/>
              </a:rPr>
              <a:t>C</a:t>
            </a:r>
            <a:r>
              <a:rPr dirty="0" sz="2400" spc="90" i="1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baseline="34722" sz="3600" spc="97">
                <a:latin typeface="Times New Roman"/>
                <a:cs typeface="Times New Roman"/>
              </a:rPr>
              <a:t>100</a:t>
            </a:r>
            <a:r>
              <a:rPr dirty="0" baseline="34722" sz="3600" spc="-442">
                <a:latin typeface="Times New Roman"/>
                <a:cs typeface="Times New Roman"/>
              </a:rPr>
              <a:t> </a:t>
            </a:r>
            <a:r>
              <a:rPr dirty="0" sz="2400" spc="80">
                <a:latin typeface="Times New Roman"/>
                <a:cs typeface="Times New Roman"/>
              </a:rPr>
              <a:t>(</a:t>
            </a:r>
            <a:r>
              <a:rPr dirty="0" sz="2400" spc="80" i="1">
                <a:latin typeface="Times New Roman"/>
                <a:cs typeface="Times New Roman"/>
              </a:rPr>
              <a:t>F</a:t>
            </a:r>
            <a:r>
              <a:rPr dirty="0" sz="2400" spc="35" i="1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</a:t>
            </a:r>
            <a:r>
              <a:rPr dirty="0" sz="2400" spc="-265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Times New Roman"/>
                <a:cs typeface="Times New Roman"/>
              </a:rPr>
              <a:t>32)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483864" y="903732"/>
            <a:ext cx="944880" cy="367665"/>
            <a:chOff x="3483864" y="903732"/>
            <a:chExt cx="944880" cy="367665"/>
          </a:xfrm>
        </p:grpSpPr>
        <p:sp>
          <p:nvSpPr>
            <p:cNvPr id="7" name="object 7"/>
            <p:cNvSpPr/>
            <p:nvPr/>
          </p:nvSpPr>
          <p:spPr>
            <a:xfrm>
              <a:off x="3488436" y="908304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40">
                  <a:moveTo>
                    <a:pt x="702055" y="0"/>
                  </a:moveTo>
                  <a:lnTo>
                    <a:pt x="702055" y="89535"/>
                  </a:lnTo>
                  <a:lnTo>
                    <a:pt x="0" y="89535"/>
                  </a:lnTo>
                  <a:lnTo>
                    <a:pt x="0" y="268605"/>
                  </a:lnTo>
                  <a:lnTo>
                    <a:pt x="702055" y="268605"/>
                  </a:lnTo>
                  <a:lnTo>
                    <a:pt x="702055" y="358140"/>
                  </a:lnTo>
                  <a:lnTo>
                    <a:pt x="935736" y="179070"/>
                  </a:lnTo>
                  <a:lnTo>
                    <a:pt x="70205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488436" y="908304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40">
                  <a:moveTo>
                    <a:pt x="0" y="89535"/>
                  </a:moveTo>
                  <a:lnTo>
                    <a:pt x="702055" y="89535"/>
                  </a:lnTo>
                  <a:lnTo>
                    <a:pt x="702055" y="0"/>
                  </a:lnTo>
                  <a:lnTo>
                    <a:pt x="935736" y="179070"/>
                  </a:lnTo>
                  <a:lnTo>
                    <a:pt x="702055" y="358140"/>
                  </a:lnTo>
                  <a:lnTo>
                    <a:pt x="702055" y="268605"/>
                  </a:lnTo>
                  <a:lnTo>
                    <a:pt x="0" y="268605"/>
                  </a:lnTo>
                  <a:lnTo>
                    <a:pt x="0" y="89535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/>
          <p:nvPr/>
        </p:nvSpPr>
        <p:spPr>
          <a:xfrm>
            <a:off x="5292555" y="1101042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 h="0">
                <a:moveTo>
                  <a:pt x="0" y="0"/>
                </a:moveTo>
                <a:lnTo>
                  <a:pt x="176629" y="0"/>
                </a:lnTo>
              </a:path>
            </a:pathLst>
          </a:custGeom>
          <a:ln w="124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715764" y="858781"/>
            <a:ext cx="1852295" cy="632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ts val="2385"/>
              </a:lnSpc>
              <a:spcBef>
                <a:spcPts val="105"/>
              </a:spcBef>
            </a:pPr>
            <a:r>
              <a:rPr dirty="0" sz="2400" spc="20" i="1">
                <a:latin typeface="Times New Roman"/>
                <a:cs typeface="Times New Roman"/>
              </a:rPr>
              <a:t>C </a:t>
            </a:r>
            <a:r>
              <a:rPr dirty="0" sz="2400" spc="15">
                <a:latin typeface="Symbol"/>
                <a:cs typeface="Symbol"/>
              </a:rPr>
              <a:t>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baseline="34722" sz="3600" spc="22">
                <a:latin typeface="Times New Roman"/>
                <a:cs typeface="Times New Roman"/>
              </a:rPr>
              <a:t>5 </a:t>
            </a:r>
            <a:r>
              <a:rPr dirty="0" sz="2400" spc="80">
                <a:latin typeface="Times New Roman"/>
                <a:cs typeface="Times New Roman"/>
              </a:rPr>
              <a:t>(</a:t>
            </a:r>
            <a:r>
              <a:rPr dirty="0" sz="2400" spc="80" i="1">
                <a:latin typeface="Times New Roman"/>
                <a:cs typeface="Times New Roman"/>
              </a:rPr>
              <a:t>F </a:t>
            </a:r>
            <a:r>
              <a:rPr dirty="0" sz="2400" spc="15">
                <a:latin typeface="Symbol"/>
                <a:cs typeface="Symbol"/>
              </a:rPr>
              <a:t></a:t>
            </a:r>
            <a:r>
              <a:rPr dirty="0" sz="2400" spc="-409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Times New Roman"/>
                <a:cs typeface="Times New Roman"/>
              </a:rPr>
              <a:t>32)</a:t>
            </a:r>
            <a:endParaRPr sz="2400">
              <a:latin typeface="Times New Roman"/>
              <a:cs typeface="Times New Roman"/>
            </a:endParaRPr>
          </a:p>
          <a:p>
            <a:pPr marL="588010">
              <a:lnSpc>
                <a:spcPts val="2385"/>
              </a:lnSpc>
            </a:pPr>
            <a:r>
              <a:rPr dirty="0" sz="2400" spc="15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982847" y="2182301"/>
            <a:ext cx="462915" cy="0"/>
          </a:xfrm>
          <a:custGeom>
            <a:avLst/>
            <a:gdLst/>
            <a:ahLst/>
            <a:cxnLst/>
            <a:rect l="l" t="t" r="r" b="b"/>
            <a:pathLst>
              <a:path w="462914" h="0">
                <a:moveTo>
                  <a:pt x="0" y="0"/>
                </a:moveTo>
                <a:lnTo>
                  <a:pt x="462624" y="0"/>
                </a:lnTo>
              </a:path>
            </a:pathLst>
          </a:custGeom>
          <a:ln w="130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044338" y="2179891"/>
            <a:ext cx="35623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00">
                <a:latin typeface="Times New Roman"/>
                <a:cs typeface="Times New Roman"/>
              </a:rPr>
              <a:t>80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02913" y="1747846"/>
            <a:ext cx="133096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34722" sz="3600" spc="7" i="1">
                <a:latin typeface="Times New Roman"/>
                <a:cs typeface="Times New Roman"/>
              </a:rPr>
              <a:t>C </a:t>
            </a:r>
            <a:r>
              <a:rPr dirty="0" baseline="-34722" sz="3600" spc="7">
                <a:latin typeface="Symbol"/>
                <a:cs typeface="Symbol"/>
              </a:rPr>
              <a:t></a:t>
            </a:r>
            <a:r>
              <a:rPr dirty="0" baseline="-34722" sz="3600" spc="7">
                <a:latin typeface="Times New Roman"/>
                <a:cs typeface="Times New Roman"/>
              </a:rPr>
              <a:t> </a:t>
            </a:r>
            <a:r>
              <a:rPr dirty="0" sz="2400" spc="65">
                <a:latin typeface="Times New Roman"/>
                <a:cs typeface="Times New Roman"/>
              </a:rPr>
              <a:t>100</a:t>
            </a:r>
            <a:r>
              <a:rPr dirty="0" sz="2400" spc="-229">
                <a:latin typeface="Times New Roman"/>
                <a:cs typeface="Times New Roman"/>
              </a:rPr>
              <a:t> </a:t>
            </a:r>
            <a:r>
              <a:rPr dirty="0" baseline="-34722" sz="3600" spc="7" i="1">
                <a:latin typeface="Times New Roman"/>
                <a:cs typeface="Times New Roman"/>
              </a:rPr>
              <a:t>R</a:t>
            </a:r>
            <a:endParaRPr baseline="-34722" sz="36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483864" y="1978151"/>
            <a:ext cx="944880" cy="367665"/>
            <a:chOff x="3483864" y="1978151"/>
            <a:chExt cx="944880" cy="367665"/>
          </a:xfrm>
        </p:grpSpPr>
        <p:sp>
          <p:nvSpPr>
            <p:cNvPr id="15" name="object 15"/>
            <p:cNvSpPr/>
            <p:nvPr/>
          </p:nvSpPr>
          <p:spPr>
            <a:xfrm>
              <a:off x="3488436" y="1982723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39">
                  <a:moveTo>
                    <a:pt x="702055" y="0"/>
                  </a:moveTo>
                  <a:lnTo>
                    <a:pt x="702055" y="89535"/>
                  </a:lnTo>
                  <a:lnTo>
                    <a:pt x="0" y="89535"/>
                  </a:lnTo>
                  <a:lnTo>
                    <a:pt x="0" y="268604"/>
                  </a:lnTo>
                  <a:lnTo>
                    <a:pt x="702055" y="268604"/>
                  </a:lnTo>
                  <a:lnTo>
                    <a:pt x="702055" y="358139"/>
                  </a:lnTo>
                  <a:lnTo>
                    <a:pt x="935736" y="179070"/>
                  </a:lnTo>
                  <a:lnTo>
                    <a:pt x="70205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488436" y="1982723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39">
                  <a:moveTo>
                    <a:pt x="0" y="89535"/>
                  </a:moveTo>
                  <a:lnTo>
                    <a:pt x="702055" y="89535"/>
                  </a:lnTo>
                  <a:lnTo>
                    <a:pt x="702055" y="0"/>
                  </a:lnTo>
                  <a:lnTo>
                    <a:pt x="935736" y="179070"/>
                  </a:lnTo>
                  <a:lnTo>
                    <a:pt x="702055" y="358139"/>
                  </a:lnTo>
                  <a:lnTo>
                    <a:pt x="702055" y="268604"/>
                  </a:lnTo>
                  <a:lnTo>
                    <a:pt x="0" y="268604"/>
                  </a:lnTo>
                  <a:lnTo>
                    <a:pt x="0" y="89535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/>
          <p:nvPr/>
        </p:nvSpPr>
        <p:spPr>
          <a:xfrm>
            <a:off x="5655824" y="2182301"/>
            <a:ext cx="187325" cy="0"/>
          </a:xfrm>
          <a:custGeom>
            <a:avLst/>
            <a:gdLst/>
            <a:ahLst/>
            <a:cxnLst/>
            <a:rect l="l" t="t" r="r" b="b"/>
            <a:pathLst>
              <a:path w="187325" h="0">
                <a:moveTo>
                  <a:pt x="0" y="0"/>
                </a:moveTo>
                <a:lnTo>
                  <a:pt x="186937" y="0"/>
                </a:lnTo>
              </a:path>
            </a:pathLst>
          </a:custGeom>
          <a:ln w="130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075602" y="1940480"/>
            <a:ext cx="1054735" cy="631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2385"/>
              </a:lnSpc>
              <a:spcBef>
                <a:spcPts val="100"/>
              </a:spcBef>
            </a:pPr>
            <a:r>
              <a:rPr dirty="0" sz="2400" i="1">
                <a:latin typeface="Times New Roman"/>
                <a:cs typeface="Times New Roman"/>
              </a:rPr>
              <a:t>C </a:t>
            </a:r>
            <a:r>
              <a:rPr dirty="0" sz="2400">
                <a:latin typeface="Symbol"/>
                <a:cs typeface="Symbol"/>
              </a:rPr>
              <a:t>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baseline="34722" sz="3600">
                <a:latin typeface="Times New Roman"/>
                <a:cs typeface="Times New Roman"/>
              </a:rPr>
              <a:t>5</a:t>
            </a:r>
            <a:r>
              <a:rPr dirty="0" baseline="34722" sz="3600" spc="330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  <a:p>
            <a:pPr marL="600710">
              <a:lnSpc>
                <a:spcPts val="2385"/>
              </a:lnSpc>
            </a:pPr>
            <a:r>
              <a:rPr dirty="0" sz="240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07424" y="3333702"/>
            <a:ext cx="461645" cy="0"/>
          </a:xfrm>
          <a:custGeom>
            <a:avLst/>
            <a:gdLst/>
            <a:ahLst/>
            <a:cxnLst/>
            <a:rect l="l" t="t" r="r" b="b"/>
            <a:pathLst>
              <a:path w="461644" h="0">
                <a:moveTo>
                  <a:pt x="0" y="0"/>
                </a:moveTo>
                <a:lnTo>
                  <a:pt x="461333" y="0"/>
                </a:lnTo>
              </a:path>
            </a:pathLst>
          </a:custGeom>
          <a:ln w="130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768796" y="3331311"/>
            <a:ext cx="356870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 spc="100">
                <a:latin typeface="Times New Roman"/>
                <a:cs typeface="Times New Roman"/>
              </a:rPr>
              <a:t>80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33955" y="3091441"/>
            <a:ext cx="1930400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400" spc="15" i="1">
                <a:latin typeface="Times New Roman"/>
                <a:cs typeface="Times New Roman"/>
              </a:rPr>
              <a:t>F</a:t>
            </a:r>
            <a:r>
              <a:rPr dirty="0" sz="2400" spc="170" i="1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-110">
                <a:latin typeface="Times New Roman"/>
                <a:cs typeface="Times New Roman"/>
              </a:rPr>
              <a:t> </a:t>
            </a:r>
            <a:r>
              <a:rPr dirty="0" baseline="34722" sz="3600" spc="97">
                <a:latin typeface="Times New Roman"/>
                <a:cs typeface="Times New Roman"/>
              </a:rPr>
              <a:t>180</a:t>
            </a:r>
            <a:r>
              <a:rPr dirty="0" baseline="34722" sz="3600" spc="-292">
                <a:latin typeface="Times New Roman"/>
                <a:cs typeface="Times New Roman"/>
              </a:rPr>
              <a:t> </a:t>
            </a:r>
            <a:r>
              <a:rPr dirty="0" sz="2400" spc="15" i="1">
                <a:latin typeface="Times New Roman"/>
                <a:cs typeface="Times New Roman"/>
              </a:rPr>
              <a:t>R</a:t>
            </a:r>
            <a:r>
              <a:rPr dirty="0" sz="2400" spc="-155" i="1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</a:t>
            </a:r>
            <a:r>
              <a:rPr dirty="0" sz="2400" spc="-235">
                <a:latin typeface="Times New Roman"/>
                <a:cs typeface="Times New Roman"/>
              </a:rPr>
              <a:t> </a:t>
            </a:r>
            <a:r>
              <a:rPr dirty="0" sz="2400" spc="100">
                <a:latin typeface="Times New Roman"/>
                <a:cs typeface="Times New Roman"/>
              </a:rPr>
              <a:t>32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483864" y="3130295"/>
            <a:ext cx="944880" cy="368935"/>
            <a:chOff x="3483864" y="3130295"/>
            <a:chExt cx="944880" cy="368935"/>
          </a:xfrm>
        </p:grpSpPr>
        <p:sp>
          <p:nvSpPr>
            <p:cNvPr id="23" name="object 23"/>
            <p:cNvSpPr/>
            <p:nvPr/>
          </p:nvSpPr>
          <p:spPr>
            <a:xfrm>
              <a:off x="3488436" y="3134867"/>
              <a:ext cx="935990" cy="360045"/>
            </a:xfrm>
            <a:custGeom>
              <a:avLst/>
              <a:gdLst/>
              <a:ahLst/>
              <a:cxnLst/>
              <a:rect l="l" t="t" r="r" b="b"/>
              <a:pathLst>
                <a:path w="935989" h="360045">
                  <a:moveTo>
                    <a:pt x="701039" y="0"/>
                  </a:moveTo>
                  <a:lnTo>
                    <a:pt x="701039" y="89916"/>
                  </a:lnTo>
                  <a:lnTo>
                    <a:pt x="0" y="89916"/>
                  </a:lnTo>
                  <a:lnTo>
                    <a:pt x="0" y="269748"/>
                  </a:lnTo>
                  <a:lnTo>
                    <a:pt x="701039" y="269748"/>
                  </a:lnTo>
                  <a:lnTo>
                    <a:pt x="701039" y="359664"/>
                  </a:lnTo>
                  <a:lnTo>
                    <a:pt x="935736" y="179832"/>
                  </a:lnTo>
                  <a:lnTo>
                    <a:pt x="701039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488436" y="3134867"/>
              <a:ext cx="935990" cy="360045"/>
            </a:xfrm>
            <a:custGeom>
              <a:avLst/>
              <a:gdLst/>
              <a:ahLst/>
              <a:cxnLst/>
              <a:rect l="l" t="t" r="r" b="b"/>
              <a:pathLst>
                <a:path w="935989" h="360045">
                  <a:moveTo>
                    <a:pt x="0" y="89916"/>
                  </a:moveTo>
                  <a:lnTo>
                    <a:pt x="701039" y="89916"/>
                  </a:lnTo>
                  <a:lnTo>
                    <a:pt x="701039" y="0"/>
                  </a:lnTo>
                  <a:lnTo>
                    <a:pt x="935736" y="179832"/>
                  </a:lnTo>
                  <a:lnTo>
                    <a:pt x="701039" y="359664"/>
                  </a:lnTo>
                  <a:lnTo>
                    <a:pt x="701039" y="269748"/>
                  </a:lnTo>
                  <a:lnTo>
                    <a:pt x="0" y="269748"/>
                  </a:lnTo>
                  <a:lnTo>
                    <a:pt x="0" y="89916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/>
          <p:nvPr/>
        </p:nvSpPr>
        <p:spPr>
          <a:xfrm>
            <a:off x="5380465" y="3333702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 h="0">
                <a:moveTo>
                  <a:pt x="0" y="0"/>
                </a:moveTo>
                <a:lnTo>
                  <a:pt x="186277" y="0"/>
                </a:lnTo>
              </a:path>
            </a:pathLst>
          </a:custGeom>
          <a:ln w="130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4806754" y="3091441"/>
            <a:ext cx="1654810" cy="632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ts val="2385"/>
              </a:lnSpc>
              <a:spcBef>
                <a:spcPts val="105"/>
              </a:spcBef>
            </a:pPr>
            <a:r>
              <a:rPr dirty="0" sz="2400" spc="15" i="1">
                <a:latin typeface="Times New Roman"/>
                <a:cs typeface="Times New Roman"/>
              </a:rPr>
              <a:t>F </a:t>
            </a: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baseline="34722" sz="3600" spc="15">
                <a:latin typeface="Times New Roman"/>
                <a:cs typeface="Times New Roman"/>
              </a:rPr>
              <a:t>9 </a:t>
            </a:r>
            <a:r>
              <a:rPr dirty="0" sz="2400" spc="15" i="1">
                <a:latin typeface="Times New Roman"/>
                <a:cs typeface="Times New Roman"/>
              </a:rPr>
              <a:t>R </a:t>
            </a:r>
            <a:r>
              <a:rPr dirty="0" sz="2400" spc="10">
                <a:latin typeface="Symbol"/>
                <a:cs typeface="Symbol"/>
              </a:rPr>
              <a:t></a:t>
            </a:r>
            <a:r>
              <a:rPr dirty="0" sz="2400" spc="-160">
                <a:latin typeface="Times New Roman"/>
                <a:cs typeface="Times New Roman"/>
              </a:rPr>
              <a:t> </a:t>
            </a:r>
            <a:r>
              <a:rPr dirty="0" sz="2400" spc="100">
                <a:latin typeface="Times New Roman"/>
                <a:cs typeface="Times New Roman"/>
              </a:rPr>
              <a:t>32</a:t>
            </a:r>
            <a:endParaRPr sz="2400">
              <a:latin typeface="Times New Roman"/>
              <a:cs typeface="Times New Roman"/>
            </a:endParaRPr>
          </a:p>
          <a:p>
            <a:pPr algn="ctr" marR="304165">
              <a:lnSpc>
                <a:spcPts val="2385"/>
              </a:lnSpc>
            </a:pPr>
            <a:r>
              <a:rPr dirty="0" sz="2400" spc="1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95432" y="4823435"/>
            <a:ext cx="187325" cy="0"/>
          </a:xfrm>
          <a:custGeom>
            <a:avLst/>
            <a:gdLst/>
            <a:ahLst/>
            <a:cxnLst/>
            <a:rect l="l" t="t" r="r" b="b"/>
            <a:pathLst>
              <a:path w="187325" h="0">
                <a:moveTo>
                  <a:pt x="0" y="0"/>
                </a:moveTo>
                <a:lnTo>
                  <a:pt x="186937" y="0"/>
                </a:lnTo>
              </a:path>
            </a:pathLst>
          </a:custGeom>
          <a:ln w="131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415210" y="4580737"/>
            <a:ext cx="1054735" cy="6337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ts val="2385"/>
              </a:lnSpc>
              <a:spcBef>
                <a:spcPts val="110"/>
              </a:spcBef>
            </a:pPr>
            <a:r>
              <a:rPr dirty="0" sz="2400" i="1">
                <a:latin typeface="Times New Roman"/>
                <a:cs typeface="Times New Roman"/>
              </a:rPr>
              <a:t>C </a:t>
            </a:r>
            <a:r>
              <a:rPr dirty="0" sz="2400">
                <a:latin typeface="Symbol"/>
                <a:cs typeface="Symbol"/>
              </a:rPr>
              <a:t>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baseline="34722" sz="3600">
                <a:latin typeface="Times New Roman"/>
                <a:cs typeface="Times New Roman"/>
              </a:rPr>
              <a:t>5</a:t>
            </a:r>
            <a:r>
              <a:rPr dirty="0" baseline="34722" sz="3600" spc="330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  <a:p>
            <a:pPr marL="600710">
              <a:lnSpc>
                <a:spcPts val="2385"/>
              </a:lnSpc>
            </a:pPr>
            <a:r>
              <a:rPr dirty="0" sz="240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851660" y="4629911"/>
            <a:ext cx="944880" cy="367665"/>
            <a:chOff x="1851660" y="4629911"/>
            <a:chExt cx="944880" cy="367665"/>
          </a:xfrm>
        </p:grpSpPr>
        <p:sp>
          <p:nvSpPr>
            <p:cNvPr id="30" name="object 30"/>
            <p:cNvSpPr/>
            <p:nvPr/>
          </p:nvSpPr>
          <p:spPr>
            <a:xfrm>
              <a:off x="1856232" y="4634483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39">
                  <a:moveTo>
                    <a:pt x="702056" y="0"/>
                  </a:moveTo>
                  <a:lnTo>
                    <a:pt x="702056" y="89535"/>
                  </a:lnTo>
                  <a:lnTo>
                    <a:pt x="0" y="89535"/>
                  </a:lnTo>
                  <a:lnTo>
                    <a:pt x="0" y="268605"/>
                  </a:lnTo>
                  <a:lnTo>
                    <a:pt x="702056" y="268605"/>
                  </a:lnTo>
                  <a:lnTo>
                    <a:pt x="702056" y="358140"/>
                  </a:lnTo>
                  <a:lnTo>
                    <a:pt x="935736" y="179070"/>
                  </a:lnTo>
                  <a:lnTo>
                    <a:pt x="702056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856232" y="4634483"/>
              <a:ext cx="935990" cy="358140"/>
            </a:xfrm>
            <a:custGeom>
              <a:avLst/>
              <a:gdLst/>
              <a:ahLst/>
              <a:cxnLst/>
              <a:rect l="l" t="t" r="r" b="b"/>
              <a:pathLst>
                <a:path w="935989" h="358139">
                  <a:moveTo>
                    <a:pt x="0" y="89535"/>
                  </a:moveTo>
                  <a:lnTo>
                    <a:pt x="702056" y="89535"/>
                  </a:lnTo>
                  <a:lnTo>
                    <a:pt x="702056" y="0"/>
                  </a:lnTo>
                  <a:lnTo>
                    <a:pt x="935736" y="179070"/>
                  </a:lnTo>
                  <a:lnTo>
                    <a:pt x="702056" y="358140"/>
                  </a:lnTo>
                  <a:lnTo>
                    <a:pt x="702056" y="268605"/>
                  </a:lnTo>
                  <a:lnTo>
                    <a:pt x="0" y="268605"/>
                  </a:lnTo>
                  <a:lnTo>
                    <a:pt x="0" y="89535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/>
          <p:nvPr/>
        </p:nvSpPr>
        <p:spPr>
          <a:xfrm>
            <a:off x="3396577" y="477771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 h="0">
                <a:moveTo>
                  <a:pt x="0" y="0"/>
                </a:moveTo>
                <a:lnTo>
                  <a:pt x="187583" y="0"/>
                </a:lnTo>
              </a:path>
            </a:pathLst>
          </a:custGeom>
          <a:ln w="131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3405137" y="4775344"/>
            <a:ext cx="179070" cy="3930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400" spc="5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2867" y="3745488"/>
            <a:ext cx="4704080" cy="1183005"/>
          </a:xfrm>
          <a:prstGeom prst="rect">
            <a:avLst/>
          </a:prstGeom>
        </p:spPr>
        <p:txBody>
          <a:bodyPr wrap="square" lIns="0" tIns="22415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764"/>
              </a:spcBef>
            </a:pPr>
            <a:r>
              <a:rPr dirty="0" sz="2400" b="1">
                <a:solidFill>
                  <a:srgbClr val="FF0000"/>
                </a:solidFill>
                <a:latin typeface="Times New Roman"/>
                <a:cs typeface="Times New Roman"/>
              </a:rPr>
              <a:t>Örnek: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40 </a:t>
            </a:r>
            <a:r>
              <a:rPr dirty="0" sz="2400" spc="-5">
                <a:solidFill>
                  <a:srgbClr val="FFFFFF"/>
                </a:solidFill>
                <a:latin typeface="Times New Roman"/>
                <a:cs typeface="Times New Roman"/>
              </a:rPr>
              <a:t>R=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? </a:t>
            </a:r>
            <a:r>
              <a:rPr dirty="0" baseline="24305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 = ?</a:t>
            </a:r>
            <a:r>
              <a:rPr dirty="0" sz="2400" spc="-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baseline="24305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  <a:p>
            <a:pPr marL="2620010">
              <a:lnSpc>
                <a:spcPct val="100000"/>
              </a:lnSpc>
              <a:spcBef>
                <a:spcPts val="1680"/>
              </a:spcBef>
            </a:pPr>
            <a:r>
              <a:rPr dirty="0" sz="2400" spc="10" i="1">
                <a:latin typeface="Times New Roman"/>
                <a:cs typeface="Times New Roman"/>
              </a:rPr>
              <a:t>C </a:t>
            </a:r>
            <a:r>
              <a:rPr dirty="0" sz="2400" spc="5">
                <a:latin typeface="Symbol"/>
                <a:cs typeface="Symbol"/>
              </a:rPr>
              <a:t>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baseline="34722" sz="3600" spc="7">
                <a:latin typeface="Times New Roman"/>
                <a:cs typeface="Times New Roman"/>
              </a:rPr>
              <a:t>5 </a:t>
            </a:r>
            <a:r>
              <a:rPr dirty="0" sz="2400" spc="55">
                <a:latin typeface="Times New Roman"/>
                <a:cs typeface="Times New Roman"/>
              </a:rPr>
              <a:t>40 </a:t>
            </a:r>
            <a:r>
              <a:rPr dirty="0" sz="2400" spc="5">
                <a:latin typeface="Symbol"/>
                <a:cs typeface="Symbol"/>
              </a:rPr>
              <a:t></a:t>
            </a:r>
            <a:r>
              <a:rPr dirty="0" sz="2400" spc="-160">
                <a:latin typeface="Times New Roman"/>
                <a:cs typeface="Times New Roman"/>
              </a:rPr>
              <a:t> </a:t>
            </a:r>
            <a:r>
              <a:rPr dirty="0" sz="2400" spc="75">
                <a:latin typeface="Times New Roman"/>
                <a:cs typeface="Times New Roman"/>
              </a:rPr>
              <a:t>50</a:t>
            </a:r>
            <a:r>
              <a:rPr dirty="0" baseline="26041" sz="2400" spc="11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75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008109" y="5979366"/>
            <a:ext cx="186690" cy="0"/>
          </a:xfrm>
          <a:custGeom>
            <a:avLst/>
            <a:gdLst/>
            <a:ahLst/>
            <a:cxnLst/>
            <a:rect l="l" t="t" r="r" b="b"/>
            <a:pathLst>
              <a:path w="186690" h="0">
                <a:moveTo>
                  <a:pt x="0" y="0"/>
                </a:moveTo>
                <a:lnTo>
                  <a:pt x="186277" y="0"/>
                </a:lnTo>
              </a:path>
            </a:pathLst>
          </a:custGeom>
          <a:ln w="130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434398" y="5737105"/>
            <a:ext cx="1654810" cy="632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ts val="2385"/>
              </a:lnSpc>
              <a:spcBef>
                <a:spcPts val="105"/>
              </a:spcBef>
            </a:pPr>
            <a:r>
              <a:rPr dirty="0" sz="2400" spc="15" i="1">
                <a:latin typeface="Times New Roman"/>
                <a:cs typeface="Times New Roman"/>
              </a:rPr>
              <a:t>F </a:t>
            </a: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baseline="34722" sz="3600" spc="15">
                <a:latin typeface="Times New Roman"/>
                <a:cs typeface="Times New Roman"/>
              </a:rPr>
              <a:t>9 </a:t>
            </a:r>
            <a:r>
              <a:rPr dirty="0" sz="2400" spc="15" i="1">
                <a:latin typeface="Times New Roman"/>
                <a:cs typeface="Times New Roman"/>
              </a:rPr>
              <a:t>R </a:t>
            </a:r>
            <a:r>
              <a:rPr dirty="0" sz="2400" spc="10">
                <a:latin typeface="Symbol"/>
                <a:cs typeface="Symbol"/>
              </a:rPr>
              <a:t></a:t>
            </a:r>
            <a:r>
              <a:rPr dirty="0" sz="2400" spc="-160">
                <a:latin typeface="Times New Roman"/>
                <a:cs typeface="Times New Roman"/>
              </a:rPr>
              <a:t> </a:t>
            </a:r>
            <a:r>
              <a:rPr dirty="0" sz="2400" spc="100">
                <a:latin typeface="Times New Roman"/>
                <a:cs typeface="Times New Roman"/>
              </a:rPr>
              <a:t>32</a:t>
            </a:r>
            <a:endParaRPr sz="2400">
              <a:latin typeface="Times New Roman"/>
              <a:cs typeface="Times New Roman"/>
            </a:endParaRPr>
          </a:p>
          <a:p>
            <a:pPr algn="ctr" marR="304165">
              <a:lnSpc>
                <a:spcPts val="2385"/>
              </a:lnSpc>
            </a:pPr>
            <a:r>
              <a:rPr dirty="0" sz="2400" spc="1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2138172" y="5783579"/>
            <a:ext cx="946785" cy="367665"/>
            <a:chOff x="2138172" y="5783579"/>
            <a:chExt cx="946785" cy="367665"/>
          </a:xfrm>
        </p:grpSpPr>
        <p:sp>
          <p:nvSpPr>
            <p:cNvPr id="38" name="object 38"/>
            <p:cNvSpPr/>
            <p:nvPr/>
          </p:nvSpPr>
          <p:spPr>
            <a:xfrm>
              <a:off x="2142744" y="5788151"/>
              <a:ext cx="937260" cy="358140"/>
            </a:xfrm>
            <a:custGeom>
              <a:avLst/>
              <a:gdLst/>
              <a:ahLst/>
              <a:cxnLst/>
              <a:rect l="l" t="t" r="r" b="b"/>
              <a:pathLst>
                <a:path w="937260" h="358139">
                  <a:moveTo>
                    <a:pt x="703580" y="0"/>
                  </a:moveTo>
                  <a:lnTo>
                    <a:pt x="703580" y="89535"/>
                  </a:lnTo>
                  <a:lnTo>
                    <a:pt x="0" y="89535"/>
                  </a:lnTo>
                  <a:lnTo>
                    <a:pt x="0" y="268605"/>
                  </a:lnTo>
                  <a:lnTo>
                    <a:pt x="703580" y="268605"/>
                  </a:lnTo>
                  <a:lnTo>
                    <a:pt x="703580" y="358140"/>
                  </a:lnTo>
                  <a:lnTo>
                    <a:pt x="937260" y="179070"/>
                  </a:lnTo>
                  <a:lnTo>
                    <a:pt x="703580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142744" y="5788151"/>
              <a:ext cx="937260" cy="358140"/>
            </a:xfrm>
            <a:custGeom>
              <a:avLst/>
              <a:gdLst/>
              <a:ahLst/>
              <a:cxnLst/>
              <a:rect l="l" t="t" r="r" b="b"/>
              <a:pathLst>
                <a:path w="937260" h="358139">
                  <a:moveTo>
                    <a:pt x="0" y="89535"/>
                  </a:moveTo>
                  <a:lnTo>
                    <a:pt x="703580" y="89535"/>
                  </a:lnTo>
                  <a:lnTo>
                    <a:pt x="703580" y="0"/>
                  </a:lnTo>
                  <a:lnTo>
                    <a:pt x="937260" y="179070"/>
                  </a:lnTo>
                  <a:lnTo>
                    <a:pt x="703580" y="358140"/>
                  </a:lnTo>
                  <a:lnTo>
                    <a:pt x="703580" y="268605"/>
                  </a:lnTo>
                  <a:lnTo>
                    <a:pt x="0" y="268605"/>
                  </a:lnTo>
                  <a:lnTo>
                    <a:pt x="0" y="89535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/>
          <p:nvPr/>
        </p:nvSpPr>
        <p:spPr>
          <a:xfrm>
            <a:off x="3817281" y="5906214"/>
            <a:ext cx="187325" cy="0"/>
          </a:xfrm>
          <a:custGeom>
            <a:avLst/>
            <a:gdLst/>
            <a:ahLst/>
            <a:cxnLst/>
            <a:rect l="l" t="t" r="r" b="b"/>
            <a:pathLst>
              <a:path w="187325" h="0">
                <a:moveTo>
                  <a:pt x="0" y="0"/>
                </a:moveTo>
                <a:lnTo>
                  <a:pt x="187254" y="0"/>
                </a:lnTo>
              </a:path>
            </a:pathLst>
          </a:custGeom>
          <a:ln w="130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3825946" y="5903823"/>
            <a:ext cx="179705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 spc="1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243232" y="5672688"/>
            <a:ext cx="2778760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1157" sz="3600" spc="22" i="1">
                <a:latin typeface="Times New Roman"/>
                <a:cs typeface="Times New Roman"/>
              </a:rPr>
              <a:t>F</a:t>
            </a:r>
            <a:r>
              <a:rPr dirty="0" baseline="1157" sz="3600" spc="270" i="1">
                <a:latin typeface="Times New Roman"/>
                <a:cs typeface="Times New Roman"/>
              </a:rPr>
              <a:t> </a:t>
            </a:r>
            <a:r>
              <a:rPr dirty="0" baseline="1157" sz="3600" spc="22">
                <a:latin typeface="Symbol"/>
                <a:cs typeface="Symbol"/>
              </a:rPr>
              <a:t></a:t>
            </a:r>
            <a:r>
              <a:rPr dirty="0" baseline="1157" sz="3600" spc="172">
                <a:latin typeface="Times New Roman"/>
                <a:cs typeface="Times New Roman"/>
              </a:rPr>
              <a:t> </a:t>
            </a:r>
            <a:r>
              <a:rPr dirty="0" baseline="37037" sz="3600" spc="15">
                <a:latin typeface="Times New Roman"/>
                <a:cs typeface="Times New Roman"/>
              </a:rPr>
              <a:t>9</a:t>
            </a:r>
            <a:r>
              <a:rPr dirty="0" baseline="37037" sz="3600" spc="-97">
                <a:latin typeface="Times New Roman"/>
                <a:cs typeface="Times New Roman"/>
              </a:rPr>
              <a:t> </a:t>
            </a:r>
            <a:r>
              <a:rPr dirty="0" baseline="1157" sz="3600" spc="82">
                <a:latin typeface="Times New Roman"/>
                <a:cs typeface="Times New Roman"/>
              </a:rPr>
              <a:t>40</a:t>
            </a:r>
            <a:r>
              <a:rPr dirty="0" baseline="1157" sz="3600" spc="-457">
                <a:latin typeface="Times New Roman"/>
                <a:cs typeface="Times New Roman"/>
              </a:rPr>
              <a:t> </a:t>
            </a:r>
            <a:r>
              <a:rPr dirty="0" baseline="1157" sz="3600" spc="22">
                <a:latin typeface="Symbol"/>
                <a:cs typeface="Symbol"/>
              </a:rPr>
              <a:t></a:t>
            </a:r>
            <a:r>
              <a:rPr dirty="0" baseline="1157" sz="3600" spc="-345">
                <a:latin typeface="Times New Roman"/>
                <a:cs typeface="Times New Roman"/>
              </a:rPr>
              <a:t> </a:t>
            </a:r>
            <a:r>
              <a:rPr dirty="0" baseline="1157" sz="3600" spc="82">
                <a:latin typeface="Times New Roman"/>
                <a:cs typeface="Times New Roman"/>
              </a:rPr>
              <a:t>32</a:t>
            </a:r>
            <a:r>
              <a:rPr dirty="0" baseline="1157" sz="3600" spc="-240">
                <a:latin typeface="Times New Roman"/>
                <a:cs typeface="Times New Roman"/>
              </a:rPr>
              <a:t> </a:t>
            </a:r>
            <a:r>
              <a:rPr dirty="0" baseline="1157" sz="3600" spc="22">
                <a:latin typeface="Symbol"/>
                <a:cs typeface="Symbol"/>
              </a:rPr>
              <a:t></a:t>
            </a:r>
            <a:r>
              <a:rPr dirty="0" baseline="1157" sz="3600" spc="-457">
                <a:latin typeface="Times New Roman"/>
                <a:cs typeface="Times New Roman"/>
              </a:rPr>
              <a:t> </a:t>
            </a:r>
            <a:r>
              <a:rPr dirty="0" baseline="1157" sz="3600" spc="82">
                <a:latin typeface="Times New Roman"/>
                <a:cs typeface="Times New Roman"/>
              </a:rPr>
              <a:t>122</a:t>
            </a:r>
            <a:r>
              <a:rPr dirty="0" baseline="24305" sz="2400" spc="8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55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ALİ</dc:creator>
  <cp:keywords>Meteoroloji-1-2-3-4 haftalar</cp:keywords>
  <dc:title>Slide 1</dc:title>
  <dcterms:created xsi:type="dcterms:W3CDTF">2020-05-11T06:55:21Z</dcterms:created>
  <dcterms:modified xsi:type="dcterms:W3CDTF">2020-05-11T06:55:21Z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2020-05-11T00:00:00Z</vt:filetime>
  </property>
</Properties>
</file>