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7" r:id="rId7"/>
    <p:sldId id="262" r:id="rId8"/>
    <p:sldId id="263" r:id="rId9"/>
    <p:sldId id="264" r:id="rId10"/>
    <p:sldId id="265" r:id="rId11"/>
    <p:sldId id="266"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A486C34E-53AA-437F-A03B-95521696E675}"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99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486C34E-53AA-437F-A03B-95521696E67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3243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486C34E-53AA-437F-A03B-95521696E675}"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4658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486C34E-53AA-437F-A03B-95521696E675}" type="slidenum">
              <a:rPr lang="en-US" smtClean="0">
                <a:solidFill>
                  <a:prstClr val="black"/>
                </a:solidFill>
              </a:rPr>
              <a:pPr/>
              <a:t>‹#›</a:t>
            </a:fld>
            <a:endParaRPr lang="en-US">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6653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486C34E-53AA-437F-A03B-95521696E67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267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486C34E-53AA-437F-A03B-95521696E675}" type="slidenum">
              <a:rPr lang="en-US" smtClean="0">
                <a:solidFill>
                  <a:prstClr val="black"/>
                </a:solidFill>
              </a:rPr>
              <a:pPr/>
              <a:t>‹#›</a:t>
            </a:fld>
            <a:endParaRPr lang="en-US">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8301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486C34E-53AA-437F-A03B-95521696E675}"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271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486C34E-53AA-437F-A03B-95521696E675}"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686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486C34E-53AA-437F-A03B-95521696E675}"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79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486C34E-53AA-437F-A03B-95521696E67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7402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486C34E-53AA-437F-A03B-95521696E675}"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024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486C34E-53AA-437F-A03B-95521696E67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503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A486C34E-53AA-437F-A03B-95521696E675}"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92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A486C34E-53AA-437F-A03B-95521696E675}"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568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A486C34E-53AA-437F-A03B-95521696E67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0842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486C34E-53AA-437F-A03B-95521696E675}"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133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245CD27-5309-4EE2-860D-86465257DBCD}" type="datetimeFigureOut">
              <a:rPr lang="en-US" smtClean="0">
                <a:solidFill>
                  <a:prstClr val="black"/>
                </a:solidFill>
              </a:rPr>
              <a:pPr/>
              <a:t>10/28/2017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486C34E-53AA-437F-A03B-95521696E67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681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45CD27-5309-4EE2-860D-86465257DBCD}" type="datetimeFigureOut">
              <a:rPr lang="en-US" smtClean="0">
                <a:solidFill>
                  <a:prstClr val="black"/>
                </a:solidFill>
              </a:rPr>
              <a:pPr/>
              <a:t>10/28/2017</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86C34E-53AA-437F-A03B-95521696E67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8580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en-US" sz="4800" dirty="0" smtClean="0"/>
              <a:t>Curriculum Development in Religious Pedagogy</a:t>
            </a:r>
            <a:endParaRPr lang="en-US" sz="4800" dirty="0"/>
          </a:p>
        </p:txBody>
      </p:sp>
      <p:sp>
        <p:nvSpPr>
          <p:cNvPr id="3" name="Alt Başlık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3856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Learning From Religion</a:t>
            </a:r>
            <a:endParaRPr lang="en-US" dirty="0"/>
          </a:p>
        </p:txBody>
      </p:sp>
      <p:sp>
        <p:nvSpPr>
          <p:cNvPr id="3" name="İçerik Yer Tutucusu 2"/>
          <p:cNvSpPr>
            <a:spLocks noGrp="1"/>
          </p:cNvSpPr>
          <p:nvPr>
            <p:ph idx="1"/>
          </p:nvPr>
        </p:nvSpPr>
        <p:spPr/>
        <p:txBody>
          <a:bodyPr/>
          <a:lstStyle/>
          <a:p>
            <a:r>
              <a:rPr lang="tr-TR" dirty="0" smtClean="0"/>
              <a:t>«In learning from religion the distance between the pupils and the religious content which is typical of learning about religion is strictly maintaned, and yet at the same time the life-World of the pupil, tends to inform curriculum (Hull, 2003).»</a:t>
            </a:r>
            <a:endParaRPr lang="en-US" dirty="0"/>
          </a:p>
        </p:txBody>
      </p:sp>
    </p:spTree>
    <p:extLst>
      <p:ext uri="{BB962C8B-B14F-4D97-AF65-F5344CB8AC3E}">
        <p14:creationId xmlns:p14="http://schemas.microsoft.com/office/powerpoint/2010/main" val="393988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smtClean="0"/>
              <a:t>«In the learning from religion, the central focus swicthes to the children as learners. </a:t>
            </a:r>
            <a:r>
              <a:rPr lang="tr-TR" dirty="0" err="1" smtClean="0"/>
              <a:t>Religion</a:t>
            </a:r>
            <a:r>
              <a:rPr lang="tr-TR" dirty="0" smtClean="0"/>
              <a:t> </a:t>
            </a:r>
            <a:r>
              <a:rPr lang="tr-TR" dirty="0" err="1" smtClean="0"/>
              <a:t>itself</a:t>
            </a:r>
            <a:r>
              <a:rPr lang="tr-TR" dirty="0" smtClean="0"/>
              <a:t> has </a:t>
            </a:r>
            <a:r>
              <a:rPr lang="tr-TR" dirty="0" err="1" smtClean="0"/>
              <a:t>become</a:t>
            </a:r>
            <a:r>
              <a:rPr lang="tr-TR" dirty="0" smtClean="0"/>
              <a:t> </a:t>
            </a:r>
            <a:r>
              <a:rPr lang="tr-TR" dirty="0" err="1" smtClean="0"/>
              <a:t>instrumental</a:t>
            </a:r>
            <a:r>
              <a:rPr lang="tr-TR" dirty="0" smtClean="0"/>
              <a:t> </a:t>
            </a:r>
            <a:r>
              <a:rPr lang="tr-TR" dirty="0" err="1" smtClean="0"/>
              <a:t>to</a:t>
            </a:r>
            <a:r>
              <a:rPr lang="tr-TR" dirty="0" smtClean="0"/>
              <a:t> </a:t>
            </a:r>
            <a:r>
              <a:rPr lang="tr-TR" dirty="0" err="1" smtClean="0"/>
              <a:t>the</a:t>
            </a:r>
            <a:r>
              <a:rPr lang="tr-TR" dirty="0" smtClean="0"/>
              <a:t> </a:t>
            </a:r>
            <a:r>
              <a:rPr lang="tr-TR" dirty="0" err="1" smtClean="0"/>
              <a:t>humanisation</a:t>
            </a:r>
            <a:r>
              <a:rPr lang="tr-TR" dirty="0" smtClean="0"/>
              <a:t> </a:t>
            </a:r>
            <a:r>
              <a:rPr lang="tr-TR" dirty="0" err="1" smtClean="0"/>
              <a:t>process</a:t>
            </a:r>
            <a:r>
              <a:rPr lang="tr-TR" dirty="0" smtClean="0"/>
              <a:t>. </a:t>
            </a:r>
            <a:r>
              <a:rPr lang="tr-TR" dirty="0" err="1" smtClean="0"/>
              <a:t>The</a:t>
            </a:r>
            <a:r>
              <a:rPr lang="tr-TR" dirty="0" smtClean="0"/>
              <a:t> main </a:t>
            </a:r>
            <a:r>
              <a:rPr lang="tr-TR" dirty="0" err="1" smtClean="0"/>
              <a:t>concern</a:t>
            </a:r>
            <a:r>
              <a:rPr lang="tr-TR" dirty="0" smtClean="0"/>
              <a:t> is </a:t>
            </a:r>
            <a:r>
              <a:rPr lang="tr-TR" dirty="0" err="1" smtClean="0"/>
              <a:t>to</a:t>
            </a:r>
            <a:r>
              <a:rPr lang="tr-TR" dirty="0" smtClean="0"/>
              <a:t> </a:t>
            </a:r>
            <a:r>
              <a:rPr lang="tr-TR" dirty="0" err="1" smtClean="0"/>
              <a:t>make</a:t>
            </a:r>
            <a:r>
              <a:rPr lang="tr-TR" dirty="0" smtClean="0"/>
              <a:t> a </a:t>
            </a:r>
            <a:r>
              <a:rPr lang="tr-TR" dirty="0" err="1" smtClean="0"/>
              <a:t>contrubution</a:t>
            </a:r>
            <a:r>
              <a:rPr lang="tr-TR" dirty="0" smtClean="0"/>
              <a:t> </a:t>
            </a:r>
            <a:r>
              <a:rPr lang="tr-TR" dirty="0" err="1" smtClean="0"/>
              <a:t>to</a:t>
            </a:r>
            <a:r>
              <a:rPr lang="tr-TR" dirty="0" smtClean="0"/>
              <a:t> </a:t>
            </a:r>
            <a:r>
              <a:rPr lang="tr-TR" dirty="0" err="1" smtClean="0"/>
              <a:t>the</a:t>
            </a:r>
            <a:r>
              <a:rPr lang="tr-TR" dirty="0" smtClean="0"/>
              <a:t> </a:t>
            </a:r>
            <a:r>
              <a:rPr lang="tr-TR" dirty="0" err="1" smtClean="0"/>
              <a:t>education</a:t>
            </a:r>
            <a:r>
              <a:rPr lang="tr-TR" dirty="0" smtClean="0"/>
              <a:t> of </a:t>
            </a:r>
            <a:r>
              <a:rPr lang="tr-TR" dirty="0" err="1" smtClean="0"/>
              <a:t>the</a:t>
            </a:r>
            <a:r>
              <a:rPr lang="tr-TR" dirty="0" smtClean="0"/>
              <a:t> </a:t>
            </a:r>
            <a:r>
              <a:rPr lang="tr-TR" dirty="0" err="1" smtClean="0"/>
              <a:t>children</a:t>
            </a:r>
            <a:r>
              <a:rPr lang="tr-TR" dirty="0" smtClean="0"/>
              <a:t>. It could define «educational religious education (Hull, 2003).» </a:t>
            </a:r>
            <a:endParaRPr lang="en-US" dirty="0"/>
          </a:p>
        </p:txBody>
      </p:sp>
    </p:spTree>
    <p:extLst>
      <p:ext uri="{BB962C8B-B14F-4D97-AF65-F5344CB8AC3E}">
        <p14:creationId xmlns:p14="http://schemas.microsoft.com/office/powerpoint/2010/main" val="86792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Let’s Write goals for religious education</a:t>
            </a:r>
            <a:r>
              <a:rPr lang="tr-TR" dirty="0" smtClean="0"/>
              <a:t>!</a:t>
            </a:r>
            <a:endParaRPr lang="en-US" dirty="0"/>
          </a:p>
        </p:txBody>
      </p:sp>
      <p:sp>
        <p:nvSpPr>
          <p:cNvPr id="3" name="İçerik Yer Tutucusu 2"/>
          <p:cNvSpPr>
            <a:spLocks noGrp="1"/>
          </p:cNvSpPr>
          <p:nvPr>
            <p:ph idx="1"/>
          </p:nvPr>
        </p:nvSpPr>
        <p:spPr/>
        <p:txBody>
          <a:bodyPr/>
          <a:lstStyle/>
          <a:p>
            <a:endParaRPr lang="en-US" dirty="0"/>
          </a:p>
        </p:txBody>
      </p:sp>
    </p:spTree>
    <p:extLst>
      <p:ext uri="{BB962C8B-B14F-4D97-AF65-F5344CB8AC3E}">
        <p14:creationId xmlns:p14="http://schemas.microsoft.com/office/powerpoint/2010/main" val="151005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Cited Resources</a:t>
            </a:r>
            <a:endParaRPr lang="tr-TR" dirty="0"/>
          </a:p>
        </p:txBody>
      </p:sp>
      <p:sp>
        <p:nvSpPr>
          <p:cNvPr id="3" name="Content Placeholder 2"/>
          <p:cNvSpPr>
            <a:spLocks noGrp="1"/>
          </p:cNvSpPr>
          <p:nvPr>
            <p:ph idx="1"/>
          </p:nvPr>
        </p:nvSpPr>
        <p:spPr/>
        <p:txBody>
          <a:bodyPr>
            <a:normAutofit fontScale="92500" lnSpcReduction="20000"/>
          </a:bodyPr>
          <a:lstStyle/>
          <a:p>
            <a:r>
              <a:rPr lang="tr-TR" dirty="0" smtClean="0"/>
              <a:t>Hull, J. (2003).“Demokratik Cogulcu </a:t>
            </a:r>
            <a:r>
              <a:rPr lang="tr-TR" dirty="0"/>
              <a:t>Toplumlarda Din </a:t>
            </a:r>
            <a:r>
              <a:rPr lang="tr-TR" dirty="0" smtClean="0"/>
              <a:t>Egitimi Uzerine </a:t>
            </a:r>
            <a:r>
              <a:rPr lang="tr-TR" dirty="0"/>
              <a:t>Genel </a:t>
            </a:r>
            <a:r>
              <a:rPr lang="tr-TR" dirty="0" smtClean="0"/>
              <a:t>Degerlendirme</a:t>
            </a:r>
            <a:r>
              <a:rPr lang="tr-TR" dirty="0"/>
              <a:t>”, Din </a:t>
            </a:r>
            <a:r>
              <a:rPr lang="tr-TR" dirty="0" smtClean="0"/>
              <a:t>Ögretiminde </a:t>
            </a:r>
            <a:r>
              <a:rPr lang="tr-TR" dirty="0"/>
              <a:t>Yeni </a:t>
            </a:r>
            <a:r>
              <a:rPr lang="tr-TR" dirty="0" smtClean="0"/>
              <a:t>Yontem Arayislari, </a:t>
            </a:r>
            <a:r>
              <a:rPr lang="tr-TR" dirty="0"/>
              <a:t>Uluslar </a:t>
            </a:r>
            <a:r>
              <a:rPr lang="tr-TR" dirty="0" smtClean="0"/>
              <a:t>arasi </a:t>
            </a:r>
            <a:r>
              <a:rPr lang="tr-TR" dirty="0"/>
              <a:t>Sempozyum Bildiri ve </a:t>
            </a:r>
            <a:r>
              <a:rPr lang="tr-TR" dirty="0" smtClean="0"/>
              <a:t>Tartismalar</a:t>
            </a:r>
            <a:r>
              <a:rPr lang="tr-TR" dirty="0"/>
              <a:t>, 28-30 Mart </a:t>
            </a:r>
            <a:r>
              <a:rPr lang="tr-TR" dirty="0" smtClean="0"/>
              <a:t>2001-Istanbul</a:t>
            </a:r>
            <a:r>
              <a:rPr lang="tr-TR" dirty="0"/>
              <a:t>, MEB, </a:t>
            </a:r>
            <a:r>
              <a:rPr lang="tr-TR" dirty="0" smtClean="0"/>
              <a:t>Ankara.</a:t>
            </a:r>
          </a:p>
          <a:p>
            <a:r>
              <a:rPr lang="en-US" dirty="0" err="1" smtClean="0"/>
              <a:t>Grimmit</a:t>
            </a:r>
            <a:r>
              <a:rPr lang="en-US" dirty="0"/>
              <a:t>, </a:t>
            </a:r>
            <a:r>
              <a:rPr lang="tr-TR" dirty="0" smtClean="0"/>
              <a:t>M. (2000). </a:t>
            </a:r>
            <a:r>
              <a:rPr lang="en-US" dirty="0" smtClean="0"/>
              <a:t>“Contemporary </a:t>
            </a:r>
            <a:r>
              <a:rPr lang="en-US" dirty="0"/>
              <a:t>Pedagogies of Religious Education: What are they?”, Pedagogies of Religious Education, </a:t>
            </a:r>
            <a:r>
              <a:rPr lang="en-US" dirty="0" err="1"/>
              <a:t>McCrimmons</a:t>
            </a:r>
            <a:r>
              <a:rPr lang="en-US" dirty="0"/>
              <a:t>, </a:t>
            </a:r>
            <a:r>
              <a:rPr lang="en-US" dirty="0" smtClean="0"/>
              <a:t>UK</a:t>
            </a:r>
            <a:endParaRPr lang="tr-TR" dirty="0" smtClean="0"/>
          </a:p>
          <a:p>
            <a:r>
              <a:rPr lang="tr-TR" dirty="0" smtClean="0"/>
              <a:t>Kizilabdullah, Yildiz (2014). Cokkulturlu Toplumlarda Din Egitimi Modelleri-Indiana Ornegi, Otorite Yayinlari: Ankara</a:t>
            </a:r>
            <a:r>
              <a:rPr lang="tr-TR" dirty="0" smtClean="0"/>
              <a:t>.</a:t>
            </a:r>
          </a:p>
          <a:p>
            <a:r>
              <a:rPr lang="en-US" dirty="0" err="1"/>
              <a:t>Selcuk</a:t>
            </a:r>
            <a:r>
              <a:rPr lang="en-US" dirty="0"/>
              <a:t>, M. (2009). </a:t>
            </a:r>
            <a:r>
              <a:rPr lang="en-US" dirty="0" err="1"/>
              <a:t>‘Re</a:t>
            </a:r>
            <a:r>
              <a:rPr lang="en-US" dirty="0"/>
              <a:t>-thinking Religious Education in Turkish Schools in the Light of the Contribution by John M. Hull to the Turkish Experience’, in </a:t>
            </a:r>
            <a:r>
              <a:rPr lang="en-US" dirty="0" err="1"/>
              <a:t>Siebren</a:t>
            </a:r>
            <a:r>
              <a:rPr lang="en-US" dirty="0"/>
              <a:t> </a:t>
            </a:r>
            <a:r>
              <a:rPr lang="en-US" dirty="0" err="1"/>
              <a:t>Miedema</a:t>
            </a:r>
            <a:r>
              <a:rPr lang="en-US" dirty="0"/>
              <a:t> (</a:t>
            </a:r>
            <a:r>
              <a:rPr lang="en-US" dirty="0" err="1"/>
              <a:t>ed</a:t>
            </a:r>
            <a:r>
              <a:rPr lang="en-US" dirty="0"/>
              <a:t>), Religious Education as Encounter. Berlin, pp. 53–64. </a:t>
            </a:r>
          </a:p>
          <a:p>
            <a:endParaRPr lang="tr-TR" dirty="0"/>
          </a:p>
        </p:txBody>
      </p:sp>
    </p:spTree>
    <p:extLst>
      <p:ext uri="{BB962C8B-B14F-4D97-AF65-F5344CB8AC3E}">
        <p14:creationId xmlns:p14="http://schemas.microsoft.com/office/powerpoint/2010/main" val="1094741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Key questions</a:t>
            </a:r>
            <a:r>
              <a:rPr lang="tr-TR" dirty="0" smtClean="0"/>
              <a:t>:</a:t>
            </a:r>
            <a:endParaRPr lang="en-US" dirty="0"/>
          </a:p>
        </p:txBody>
      </p:sp>
      <p:sp>
        <p:nvSpPr>
          <p:cNvPr id="3" name="İçerik Yer Tutucusu 2"/>
          <p:cNvSpPr>
            <a:spLocks noGrp="1"/>
          </p:cNvSpPr>
          <p:nvPr>
            <p:ph idx="1"/>
          </p:nvPr>
        </p:nvSpPr>
        <p:spPr/>
        <p:txBody>
          <a:bodyPr/>
          <a:lstStyle/>
          <a:p>
            <a:r>
              <a:rPr lang="en-US" dirty="0" smtClean="0"/>
              <a:t>What are the elements of curriculum development?</a:t>
            </a:r>
          </a:p>
          <a:p>
            <a:r>
              <a:rPr lang="en-US" dirty="0" smtClean="0"/>
              <a:t>What is the role of philosophical perspective on curriculum development?</a:t>
            </a:r>
          </a:p>
          <a:p>
            <a:r>
              <a:rPr lang="en-US" dirty="0" smtClean="0"/>
              <a:t>What are the elements of curriculum development in religious education?</a:t>
            </a:r>
          </a:p>
          <a:p>
            <a:r>
              <a:rPr lang="en-US" dirty="0" smtClean="0"/>
              <a:t>What effects RE in schools in the process of curriculum development?</a:t>
            </a:r>
          </a:p>
          <a:p>
            <a:r>
              <a:rPr lang="en-US" dirty="0" smtClean="0"/>
              <a:t>What are the main models in RE?</a:t>
            </a:r>
          </a:p>
          <a:p>
            <a:endParaRPr lang="en-US" dirty="0"/>
          </a:p>
        </p:txBody>
      </p:sp>
    </p:spTree>
    <p:extLst>
      <p:ext uri="{BB962C8B-B14F-4D97-AF65-F5344CB8AC3E}">
        <p14:creationId xmlns:p14="http://schemas.microsoft.com/office/powerpoint/2010/main" val="291991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smtClean="0"/>
              <a:t>The Elements of Curriculum Development</a:t>
            </a:r>
            <a:r>
              <a:rPr lang="tr-TR" dirty="0" smtClean="0"/>
              <a:t>:</a:t>
            </a:r>
            <a:endParaRPr lang="en-US" dirty="0"/>
          </a:p>
        </p:txBody>
      </p:sp>
      <p:sp>
        <p:nvSpPr>
          <p:cNvPr id="3" name="İçerik Yer Tutucusu 2"/>
          <p:cNvSpPr>
            <a:spLocks noGrp="1"/>
          </p:cNvSpPr>
          <p:nvPr>
            <p:ph idx="1"/>
          </p:nvPr>
        </p:nvSpPr>
        <p:spPr/>
        <p:txBody>
          <a:bodyPr/>
          <a:lstStyle/>
          <a:p>
            <a:r>
              <a:rPr lang="en-US" dirty="0" smtClean="0"/>
              <a:t>Educational Philosophy</a:t>
            </a:r>
          </a:p>
          <a:p>
            <a:r>
              <a:rPr lang="en-US" dirty="0" smtClean="0"/>
              <a:t>Goals</a:t>
            </a:r>
          </a:p>
          <a:p>
            <a:r>
              <a:rPr lang="en-US" dirty="0" smtClean="0"/>
              <a:t>Educational Process (models, methods, approaches)</a:t>
            </a:r>
          </a:p>
          <a:p>
            <a:r>
              <a:rPr lang="en-US" dirty="0" smtClean="0"/>
              <a:t>Content</a:t>
            </a:r>
          </a:p>
          <a:p>
            <a:r>
              <a:rPr lang="en-US" dirty="0" smtClean="0"/>
              <a:t>Evaluation</a:t>
            </a:r>
          </a:p>
          <a:p>
            <a:endParaRPr lang="tr-TR" dirty="0" smtClean="0"/>
          </a:p>
          <a:p>
            <a:endParaRPr lang="en-US" dirty="0"/>
          </a:p>
        </p:txBody>
      </p:sp>
    </p:spTree>
    <p:extLst>
      <p:ext uri="{BB962C8B-B14F-4D97-AF65-F5344CB8AC3E}">
        <p14:creationId xmlns:p14="http://schemas.microsoft.com/office/powerpoint/2010/main" val="338290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dirty="0" smtClean="0"/>
              <a:t> </a:t>
            </a:r>
            <a:r>
              <a:rPr lang="en-US" sz="3200" dirty="0" smtClean="0"/>
              <a:t>Aims of education</a:t>
            </a:r>
            <a:r>
              <a:rPr lang="tr-TR" sz="3200" dirty="0" smtClean="0"/>
              <a:t> </a:t>
            </a:r>
            <a:r>
              <a:rPr lang="en-US" sz="3200" dirty="0" smtClean="0"/>
              <a:t>are changeable and relative</a:t>
            </a:r>
            <a:r>
              <a:rPr lang="en-US" dirty="0" smtClean="0"/>
              <a:t>. </a:t>
            </a:r>
            <a:endParaRPr lang="en-US" dirty="0"/>
          </a:p>
        </p:txBody>
      </p:sp>
      <p:sp>
        <p:nvSpPr>
          <p:cNvPr id="3" name="İçerik Yer Tutucusu 2"/>
          <p:cNvSpPr>
            <a:spLocks noGrp="1"/>
          </p:cNvSpPr>
          <p:nvPr>
            <p:ph idx="1"/>
          </p:nvPr>
        </p:nvSpPr>
        <p:spPr/>
        <p:txBody>
          <a:bodyPr/>
          <a:lstStyle/>
          <a:p>
            <a:r>
              <a:rPr lang="tr-TR" dirty="0" smtClean="0"/>
              <a:t>They differ according to phylosophies and approaches.</a:t>
            </a:r>
            <a:endParaRPr lang="en-US" dirty="0"/>
          </a:p>
        </p:txBody>
      </p:sp>
    </p:spTree>
    <p:extLst>
      <p:ext uri="{BB962C8B-B14F-4D97-AF65-F5344CB8AC3E}">
        <p14:creationId xmlns:p14="http://schemas.microsoft.com/office/powerpoint/2010/main" val="61976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07278" y="2597176"/>
            <a:ext cx="9601196" cy="1303867"/>
          </a:xfrm>
        </p:spPr>
        <p:txBody>
          <a:bodyPr>
            <a:normAutofit fontScale="90000"/>
          </a:bodyPr>
          <a:lstStyle/>
          <a:p>
            <a:r>
              <a:rPr lang="tr-TR" sz="2400" dirty="0" smtClean="0">
                <a:ln>
                  <a:noFill/>
                </a:ln>
                <a:solidFill>
                  <a:prstClr val="black">
                    <a:lumMod val="85000"/>
                    <a:lumOff val="15000"/>
                  </a:prstClr>
                </a:solidFill>
              </a:rPr>
              <a:t/>
            </a:r>
            <a:br>
              <a:rPr lang="tr-TR" sz="2400" dirty="0" smtClean="0">
                <a:ln>
                  <a:noFill/>
                </a:ln>
                <a:solidFill>
                  <a:prstClr val="black">
                    <a:lumMod val="85000"/>
                    <a:lumOff val="15000"/>
                  </a:prstClr>
                </a:solidFill>
              </a:rPr>
            </a:br>
            <a:r>
              <a:rPr lang="en-US" sz="3100" dirty="0" smtClean="0">
                <a:ln>
                  <a:noFill/>
                </a:ln>
                <a:solidFill>
                  <a:prstClr val="black">
                    <a:lumMod val="85000"/>
                    <a:lumOff val="15000"/>
                  </a:prstClr>
                </a:solidFill>
              </a:rPr>
              <a:t>What </a:t>
            </a:r>
            <a:r>
              <a:rPr lang="en-US" sz="3100" dirty="0">
                <a:ln>
                  <a:noFill/>
                </a:ln>
                <a:solidFill>
                  <a:prstClr val="black">
                    <a:lumMod val="85000"/>
                    <a:lumOff val="15000"/>
                  </a:prstClr>
                </a:solidFill>
              </a:rPr>
              <a:t>effects RE in schools in the process of curriculum development</a:t>
            </a:r>
            <a:r>
              <a:rPr lang="tr-TR" sz="3100" dirty="0">
                <a:ln>
                  <a:noFill/>
                </a:ln>
                <a:solidFill>
                  <a:prstClr val="black">
                    <a:lumMod val="85000"/>
                    <a:lumOff val="15000"/>
                  </a:prstClr>
                </a:solidFill>
              </a:rPr>
              <a:t>?</a:t>
            </a:r>
            <a:br>
              <a:rPr lang="tr-TR" sz="3100" dirty="0">
                <a:ln>
                  <a:noFill/>
                </a:ln>
                <a:solidFill>
                  <a:prstClr val="black">
                    <a:lumMod val="85000"/>
                    <a:lumOff val="15000"/>
                  </a:prstClr>
                </a:solidFill>
              </a:rPr>
            </a:br>
            <a:endParaRPr lang="en-US" sz="3100" dirty="0"/>
          </a:p>
        </p:txBody>
      </p:sp>
    </p:spTree>
    <p:extLst>
      <p:ext uri="{BB962C8B-B14F-4D97-AF65-F5344CB8AC3E}">
        <p14:creationId xmlns:p14="http://schemas.microsoft.com/office/powerpoint/2010/main" val="310384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285750" lvl="0" indent="-285750">
              <a:spcBef>
                <a:spcPct val="20000"/>
              </a:spcBef>
              <a:spcAft>
                <a:spcPts val="600"/>
              </a:spcAft>
            </a:pPr>
            <a:endParaRPr lang="en-US" dirty="0"/>
          </a:p>
        </p:txBody>
      </p:sp>
      <p:sp>
        <p:nvSpPr>
          <p:cNvPr id="3" name="İçerik Yer Tutucusu 2"/>
          <p:cNvSpPr>
            <a:spLocks noGrp="1"/>
          </p:cNvSpPr>
          <p:nvPr>
            <p:ph idx="1"/>
          </p:nvPr>
        </p:nvSpPr>
        <p:spPr/>
        <p:txBody>
          <a:bodyPr/>
          <a:lstStyle/>
          <a:p>
            <a:r>
              <a:rPr lang="en-US" dirty="0" smtClean="0"/>
              <a:t>Educational policy</a:t>
            </a:r>
          </a:p>
          <a:p>
            <a:r>
              <a:rPr lang="en-US" dirty="0" smtClean="0"/>
              <a:t>Ideology </a:t>
            </a:r>
          </a:p>
          <a:p>
            <a:r>
              <a:rPr lang="en-US" dirty="0" smtClean="0"/>
              <a:t>Educational Philosophy</a:t>
            </a:r>
          </a:p>
          <a:p>
            <a:r>
              <a:rPr lang="en-US" dirty="0" smtClean="0"/>
              <a:t>Educational Approach</a:t>
            </a:r>
          </a:p>
          <a:p>
            <a:r>
              <a:rPr lang="en-US" dirty="0" smtClean="0"/>
              <a:t>Religious Educational Model</a:t>
            </a:r>
          </a:p>
          <a:p>
            <a:r>
              <a:rPr lang="tr-TR" dirty="0" smtClean="0"/>
              <a:t>Sorts</a:t>
            </a:r>
            <a:r>
              <a:rPr lang="en-US" dirty="0" smtClean="0"/>
              <a:t> of School</a:t>
            </a:r>
            <a:r>
              <a:rPr lang="tr-TR" dirty="0" smtClean="0"/>
              <a:t> (Hull, 2003)</a:t>
            </a:r>
            <a:endParaRPr lang="en-US" dirty="0" smtClean="0"/>
          </a:p>
          <a:p>
            <a:endParaRPr lang="en-US" dirty="0"/>
          </a:p>
        </p:txBody>
      </p:sp>
    </p:spTree>
    <p:extLst>
      <p:ext uri="{BB962C8B-B14F-4D97-AF65-F5344CB8AC3E}">
        <p14:creationId xmlns:p14="http://schemas.microsoft.com/office/powerpoint/2010/main" val="97348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Main Models of Religious Education</a:t>
            </a:r>
            <a:endParaRPr lang="en-US" dirty="0"/>
          </a:p>
        </p:txBody>
      </p:sp>
      <p:sp>
        <p:nvSpPr>
          <p:cNvPr id="3" name="İçerik Yer Tutucusu 2"/>
          <p:cNvSpPr>
            <a:spLocks noGrp="1"/>
          </p:cNvSpPr>
          <p:nvPr>
            <p:ph idx="1"/>
          </p:nvPr>
        </p:nvSpPr>
        <p:spPr/>
        <p:txBody>
          <a:bodyPr/>
          <a:lstStyle/>
          <a:p>
            <a:r>
              <a:rPr lang="tr-TR" dirty="0" smtClean="0"/>
              <a:t>Learning </a:t>
            </a:r>
            <a:r>
              <a:rPr lang="tr-TR" dirty="0" err="1" smtClean="0"/>
              <a:t>religion</a:t>
            </a:r>
            <a:endParaRPr lang="tr-TR" dirty="0" smtClean="0"/>
          </a:p>
          <a:p>
            <a:r>
              <a:rPr lang="tr-TR" dirty="0" smtClean="0"/>
              <a:t>Learning </a:t>
            </a:r>
            <a:r>
              <a:rPr lang="tr-TR" dirty="0" err="1" smtClean="0"/>
              <a:t>about</a:t>
            </a:r>
            <a:r>
              <a:rPr lang="tr-TR" dirty="0" smtClean="0"/>
              <a:t> </a:t>
            </a:r>
            <a:r>
              <a:rPr lang="tr-TR" dirty="0" err="1" smtClean="0"/>
              <a:t>religion</a:t>
            </a:r>
            <a:endParaRPr lang="tr-TR" dirty="0" smtClean="0"/>
          </a:p>
          <a:p>
            <a:r>
              <a:rPr lang="tr-TR" dirty="0" smtClean="0"/>
              <a:t>Learning from religion</a:t>
            </a:r>
            <a:r>
              <a:rPr lang="en-US" dirty="0" smtClean="0"/>
              <a:t> </a:t>
            </a:r>
            <a:r>
              <a:rPr lang="tr-TR" dirty="0" smtClean="0"/>
              <a:t>( Grimmit, 2000 &amp;Hull, </a:t>
            </a:r>
            <a:r>
              <a:rPr lang="tr-TR" dirty="0" smtClean="0"/>
              <a:t>2003 and See </a:t>
            </a:r>
            <a:r>
              <a:rPr lang="tr-TR" smtClean="0"/>
              <a:t>Selcuk, 2009)</a:t>
            </a:r>
            <a:endParaRPr lang="en-US" dirty="0"/>
          </a:p>
        </p:txBody>
      </p:sp>
    </p:spTree>
    <p:extLst>
      <p:ext uri="{BB962C8B-B14F-4D97-AF65-F5344CB8AC3E}">
        <p14:creationId xmlns:p14="http://schemas.microsoft.com/office/powerpoint/2010/main" val="278238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Learning Religion</a:t>
            </a:r>
            <a:endParaRPr lang="en-US" dirty="0"/>
          </a:p>
        </p:txBody>
      </p:sp>
      <p:sp>
        <p:nvSpPr>
          <p:cNvPr id="3" name="İçerik Yer Tutucusu 2"/>
          <p:cNvSpPr>
            <a:spLocks noGrp="1"/>
          </p:cNvSpPr>
          <p:nvPr>
            <p:ph idx="1"/>
          </p:nvPr>
        </p:nvSpPr>
        <p:spPr/>
        <p:txBody>
          <a:bodyPr/>
          <a:lstStyle/>
          <a:p>
            <a:r>
              <a:rPr lang="tr-TR" dirty="0" smtClean="0"/>
              <a:t>«Describes the situation where a single religious tradition is taught as the religious education curriculum, and is taught from the inside, so to speak. The teachers are expected to be believers in the religion themselves, and the object of the instruction is to enable pupils to come to believe in the religion or to strenghten their commitment to it (Hull, 2003).» </a:t>
            </a:r>
            <a:endParaRPr lang="en-US" dirty="0"/>
          </a:p>
        </p:txBody>
      </p:sp>
    </p:spTree>
    <p:extLst>
      <p:ext uri="{BB962C8B-B14F-4D97-AF65-F5344CB8AC3E}">
        <p14:creationId xmlns:p14="http://schemas.microsoft.com/office/powerpoint/2010/main" val="156846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Learning About Religion</a:t>
            </a:r>
            <a:endParaRPr lang="en-US" dirty="0"/>
          </a:p>
        </p:txBody>
      </p:sp>
      <p:sp>
        <p:nvSpPr>
          <p:cNvPr id="3" name="İçerik Yer Tutucusu 2"/>
          <p:cNvSpPr>
            <a:spLocks noGrp="1"/>
          </p:cNvSpPr>
          <p:nvPr>
            <p:ph idx="1"/>
          </p:nvPr>
        </p:nvSpPr>
        <p:spPr/>
        <p:txBody>
          <a:bodyPr/>
          <a:lstStyle/>
          <a:p>
            <a:r>
              <a:rPr lang="tr-TR" dirty="0" smtClean="0"/>
              <a:t>«</a:t>
            </a:r>
            <a:r>
              <a:rPr lang="en-US" dirty="0" smtClean="0"/>
              <a:t>It is a descriptive, historical and critical approach. It tends to appear as a reaction against the mono</a:t>
            </a:r>
            <a:r>
              <a:rPr lang="tr-TR" dirty="0"/>
              <a:t>-</a:t>
            </a:r>
            <a:r>
              <a:rPr lang="en-US" dirty="0" smtClean="0"/>
              <a:t>religious educational religious education.</a:t>
            </a:r>
            <a:r>
              <a:rPr lang="tr-TR" dirty="0"/>
              <a:t> </a:t>
            </a:r>
            <a:r>
              <a:rPr lang="tr-TR" dirty="0" smtClean="0"/>
              <a:t>It makes little or no explicit contribution to the pupil’s search for moral and sipiritual values (Hull, 2003).»</a:t>
            </a:r>
            <a:r>
              <a:rPr lang="en-US" dirty="0" smtClean="0"/>
              <a:t> </a:t>
            </a:r>
            <a:endParaRPr lang="en-US" dirty="0"/>
          </a:p>
        </p:txBody>
      </p:sp>
    </p:spTree>
    <p:extLst>
      <p:ext uri="{BB962C8B-B14F-4D97-AF65-F5344CB8AC3E}">
        <p14:creationId xmlns:p14="http://schemas.microsoft.com/office/powerpoint/2010/main" val="2602614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132</TotalTime>
  <Words>497</Words>
  <Application>Microsoft Office PowerPoint</Application>
  <PresentationFormat>Widescreen</PresentationFormat>
  <Paragraphs>39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Garamond</vt:lpstr>
      <vt:lpstr>Organik</vt:lpstr>
      <vt:lpstr>    Curriculum Development in Religious Pedagogy</vt:lpstr>
      <vt:lpstr>Key questions:</vt:lpstr>
      <vt:lpstr>The Elements of Curriculum Development:</vt:lpstr>
      <vt:lpstr> Aims of education are changeable and relative. </vt:lpstr>
      <vt:lpstr> What effects RE in schools in the process of curriculum development? </vt:lpstr>
      <vt:lpstr>PowerPoint Presentation</vt:lpstr>
      <vt:lpstr>Main Models of Religious Education</vt:lpstr>
      <vt:lpstr>Learning Religion</vt:lpstr>
      <vt:lpstr>Learning About Religion</vt:lpstr>
      <vt:lpstr>Learning From Religion</vt:lpstr>
      <vt:lpstr>PowerPoint Presentation</vt:lpstr>
      <vt:lpstr>Let’s Write goals for religious education!</vt:lpstr>
      <vt:lpstr>Cited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development in Religious Pedagogy</dc:title>
  <dc:creator>yildiz</dc:creator>
  <cp:lastModifiedBy>Yıldız</cp:lastModifiedBy>
  <cp:revision>18</cp:revision>
  <dcterms:created xsi:type="dcterms:W3CDTF">2015-08-31T14:53:16Z</dcterms:created>
  <dcterms:modified xsi:type="dcterms:W3CDTF">2017-10-28T18:58:26Z</dcterms:modified>
</cp:coreProperties>
</file>