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4" r:id="rId2"/>
  </p:sldMasterIdLst>
  <p:notesMasterIdLst>
    <p:notesMasterId r:id="rId24"/>
  </p:notesMasterIdLst>
  <p:handoutMasterIdLst>
    <p:handoutMasterId r:id="rId25"/>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12192000" cy="6858000"/>
  <p:notesSz cx="6858000" cy="99472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99091"/>
          </a:xfrm>
          <a:prstGeom prst="rect">
            <a:avLst/>
          </a:prstGeom>
        </p:spPr>
        <p:txBody>
          <a:bodyPr vert="horz" lIns="91440" tIns="45720" rIns="91440" bIns="45720" rtlCol="0"/>
          <a:lstStyle>
            <a:lvl1pPr algn="r">
              <a:defRPr sz="1200"/>
            </a:lvl1pPr>
          </a:lstStyle>
          <a:p>
            <a:fld id="{6FE89015-4740-4F69-8DCA-471DFB88D4F0}" type="datetimeFigureOut">
              <a:rPr lang="tr-TR" smtClean="0"/>
              <a:t>9.05.2020</a:t>
            </a:fld>
            <a:endParaRPr lang="tr-TR"/>
          </a:p>
        </p:txBody>
      </p:sp>
      <p:sp>
        <p:nvSpPr>
          <p:cNvPr id="4" name="Altbilgi Yer Tutucusu 3"/>
          <p:cNvSpPr>
            <a:spLocks noGrp="1"/>
          </p:cNvSpPr>
          <p:nvPr>
            <p:ph type="ftr" sz="quarter" idx="2"/>
          </p:nvPr>
        </p:nvSpPr>
        <p:spPr>
          <a:xfrm>
            <a:off x="0" y="9448185"/>
            <a:ext cx="2971800" cy="499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9448185"/>
            <a:ext cx="2971800" cy="499090"/>
          </a:xfrm>
          <a:prstGeom prst="rect">
            <a:avLst/>
          </a:prstGeom>
        </p:spPr>
        <p:txBody>
          <a:bodyPr vert="horz" lIns="91440" tIns="45720" rIns="91440" bIns="45720" rtlCol="0" anchor="b"/>
          <a:lstStyle>
            <a:lvl1pPr algn="r">
              <a:defRPr sz="1200"/>
            </a:lvl1pPr>
          </a:lstStyle>
          <a:p>
            <a:fld id="{62558EE1-E9FB-41AE-AF53-DD6C3FFB7998}" type="slidenum">
              <a:rPr lang="tr-TR" smtClean="0"/>
              <a:t>‹#›</a:t>
            </a:fld>
            <a:endParaRPr lang="tr-TR"/>
          </a:p>
        </p:txBody>
      </p:sp>
    </p:spTree>
    <p:extLst>
      <p:ext uri="{BB962C8B-B14F-4D97-AF65-F5344CB8AC3E}">
        <p14:creationId xmlns:p14="http://schemas.microsoft.com/office/powerpoint/2010/main" val="11020966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98475"/>
          </a:xfrm>
          <a:prstGeom prst="rect">
            <a:avLst/>
          </a:prstGeom>
        </p:spPr>
        <p:txBody>
          <a:bodyPr vert="horz" lIns="91440" tIns="45720" rIns="91440" bIns="45720" rtlCol="0"/>
          <a:lstStyle>
            <a:lvl1pPr algn="r">
              <a:defRPr sz="1200"/>
            </a:lvl1pPr>
          </a:lstStyle>
          <a:p>
            <a:fld id="{374C92B2-5289-4D22-923B-23A033496860}" type="datetimeFigureOut">
              <a:rPr lang="tr-TR" smtClean="0"/>
              <a:t>9.05.2020</a:t>
            </a:fld>
            <a:endParaRPr lang="tr-TR"/>
          </a:p>
        </p:txBody>
      </p:sp>
      <p:sp>
        <p:nvSpPr>
          <p:cNvPr id="4" name="Slayt Görüntüsü Yer Tutucusu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787900"/>
            <a:ext cx="5486400" cy="3916363"/>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8800"/>
            <a:ext cx="2971800"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9448800"/>
            <a:ext cx="2971800" cy="498475"/>
          </a:xfrm>
          <a:prstGeom prst="rect">
            <a:avLst/>
          </a:prstGeom>
        </p:spPr>
        <p:txBody>
          <a:bodyPr vert="horz" lIns="91440" tIns="45720" rIns="91440" bIns="45720" rtlCol="0" anchor="b"/>
          <a:lstStyle>
            <a:lvl1pPr algn="r">
              <a:defRPr sz="1200"/>
            </a:lvl1pPr>
          </a:lstStyle>
          <a:p>
            <a:fld id="{DF51899A-0992-4916-BB3C-8DA383F0C794}" type="slidenum">
              <a:rPr lang="tr-TR" smtClean="0"/>
              <a:t>‹#›</a:t>
            </a:fld>
            <a:endParaRPr lang="tr-TR"/>
          </a:p>
        </p:txBody>
      </p:sp>
    </p:spTree>
    <p:extLst>
      <p:ext uri="{BB962C8B-B14F-4D97-AF65-F5344CB8AC3E}">
        <p14:creationId xmlns:p14="http://schemas.microsoft.com/office/powerpoint/2010/main" val="614389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8840ECE7-4F44-4CCA-95E3-DE7886B479FF}"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3323572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58EFAAE-9105-4681-9BE9-193F3567E7BA}"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368298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169964F-9013-4CF7-BDFE-4DAB74B54305}"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3275675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FD58E47-5A90-4C1D-9AF4-1A2BAD7505A0}"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703486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5355AF-7A50-4F67-A73F-937A5EF4F50F}"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3340668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5FE481CC-77CD-4844-895B-CCD3EFDA2253}"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3116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AE7693F-F37C-47C0-A192-2924F79ACFBC}"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422071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1E19756-66FD-4942-8C82-B286A6FCD2B7}" type="datetime1">
              <a:rPr lang="tr-TR" smtClean="0"/>
              <a:t>9.05.2020</a:t>
            </a:fld>
            <a:endParaRPr lang="tr-TR"/>
          </a:p>
        </p:txBody>
      </p:sp>
      <p:sp>
        <p:nvSpPr>
          <p:cNvPr id="8" name="Footer Placeholder 7"/>
          <p:cNvSpPr>
            <a:spLocks noGrp="1"/>
          </p:cNvSpPr>
          <p:nvPr>
            <p:ph type="ftr" sz="quarter" idx="11"/>
          </p:nvPr>
        </p:nvSpPr>
        <p:spPr/>
        <p:txBody>
          <a:bodyPr/>
          <a:lstStyle/>
          <a:p>
            <a:r>
              <a:rPr lang="tr-TR" smtClean="0"/>
              <a:t>HKZ</a:t>
            </a:r>
            <a:endParaRPr lang="tr-TR"/>
          </a:p>
        </p:txBody>
      </p:sp>
      <p:sp>
        <p:nvSpPr>
          <p:cNvPr id="9" name="Slide Number Placeholder 8"/>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144796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0F74000-E902-4BAF-AD01-67CC91C7EEC8}"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5" name="Slide Number Placeholder 4"/>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128274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02AB6F0-8F4B-40EB-BC36-C55C2310D1E7}" type="datetime1">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HKZ</a:t>
            </a:r>
            <a:endParaRPr lang="tr-TR"/>
          </a:p>
        </p:txBody>
      </p:sp>
      <p:sp>
        <p:nvSpPr>
          <p:cNvPr id="9" name="Slide Number Placeholder 8"/>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2229340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BF3B20E-2EED-4FF0-BEEA-DCF49EFEC958}" type="datetime1">
              <a:rPr lang="tr-TR" smtClean="0"/>
              <a:t>9.05.2020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tr-TR" smtClean="0"/>
              <a:t>HKZ</a:t>
            </a:r>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CE4FFA1-2D87-4521-8D3C-40673836999D}" type="slidenum">
              <a:rPr lang="tr-TR" smtClean="0"/>
              <a:t>‹#›</a:t>
            </a:fld>
            <a:endParaRPr lang="tr-TR"/>
          </a:p>
        </p:txBody>
      </p:sp>
    </p:spTree>
    <p:extLst>
      <p:ext uri="{BB962C8B-B14F-4D97-AF65-F5344CB8AC3E}">
        <p14:creationId xmlns:p14="http://schemas.microsoft.com/office/powerpoint/2010/main" val="1567483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688E2C-454D-4B3B-AFC8-25D2F5C7417A}"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4678386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C88C995-AB61-41BF-A311-1210F6C0ABFE}"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2314555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0E7DF39-8CF1-453D-987A-445A76803109}"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11452540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8124B8B-D9BD-46AB-901B-4F67222137F9}"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63512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E386043-00D6-4856-8924-62B6FB27DFBE}" type="datetime1">
              <a:rPr lang="tr-TR" smtClean="0"/>
              <a:t>9.05.2020</a:t>
            </a:fld>
            <a:endParaRPr lang="tr-TR"/>
          </a:p>
        </p:txBody>
      </p:sp>
      <p:sp>
        <p:nvSpPr>
          <p:cNvPr id="5" name="Footer Placeholder 4"/>
          <p:cNvSpPr>
            <a:spLocks noGrp="1"/>
          </p:cNvSpPr>
          <p:nvPr>
            <p:ph type="ftr" sz="quarter" idx="11"/>
          </p:nvPr>
        </p:nvSpPr>
        <p:spPr/>
        <p:txBody>
          <a:bodyPr/>
          <a:lstStyle/>
          <a:p>
            <a:r>
              <a:rPr lang="tr-TR" smtClean="0"/>
              <a:t>HKZ</a:t>
            </a:r>
            <a:endParaRPr lang="tr-TR"/>
          </a:p>
        </p:txBody>
      </p:sp>
      <p:sp>
        <p:nvSpPr>
          <p:cNvPr id="6" name="Slide Number Placeholder 5"/>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3964644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0783087-4DFA-4970-9E89-5604AC2B9172}"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867669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845127" y="2507550"/>
            <a:ext cx="5156200" cy="3680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2507550"/>
            <a:ext cx="5181601" cy="3680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869DCC2F-9382-48CD-BB6E-82D68FB4A6AD}" type="datetime1">
              <a:rPr lang="tr-TR" smtClean="0"/>
              <a:t>9.05.2020</a:t>
            </a:fld>
            <a:endParaRPr lang="tr-TR"/>
          </a:p>
        </p:txBody>
      </p:sp>
      <p:sp>
        <p:nvSpPr>
          <p:cNvPr id="8" name="Footer Placeholder 7"/>
          <p:cNvSpPr>
            <a:spLocks noGrp="1"/>
          </p:cNvSpPr>
          <p:nvPr>
            <p:ph type="ftr" sz="quarter" idx="11"/>
          </p:nvPr>
        </p:nvSpPr>
        <p:spPr/>
        <p:txBody>
          <a:bodyPr/>
          <a:lstStyle/>
          <a:p>
            <a:r>
              <a:rPr lang="tr-TR" smtClean="0"/>
              <a:t>HKZ</a:t>
            </a:r>
            <a:endParaRPr lang="tr-TR"/>
          </a:p>
        </p:txBody>
      </p:sp>
      <p:sp>
        <p:nvSpPr>
          <p:cNvPr id="9" name="Slide Number Placeholder 8"/>
          <p:cNvSpPr>
            <a:spLocks noGrp="1"/>
          </p:cNvSpPr>
          <p:nvPr>
            <p:ph type="sldNum" sz="quarter" idx="12"/>
          </p:nvPr>
        </p:nvSpPr>
        <p:spPr/>
        <p:txBody>
          <a:bodyPr/>
          <a:lstStyle/>
          <a:p>
            <a:fld id="{7CE4FFA1-2D87-4521-8D3C-40673836999D}" type="slidenum">
              <a:rPr lang="tr-TR" smtClean="0"/>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extLst>
      <p:ext uri="{BB962C8B-B14F-4D97-AF65-F5344CB8AC3E}">
        <p14:creationId xmlns:p14="http://schemas.microsoft.com/office/powerpoint/2010/main" val="42894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ED544B4-5611-4493-8D5D-0389A14C265A}" type="datetime1">
              <a:rPr lang="tr-TR" smtClean="0"/>
              <a:t>9.05.2020</a:t>
            </a:fld>
            <a:endParaRPr lang="tr-TR"/>
          </a:p>
        </p:txBody>
      </p:sp>
      <p:sp>
        <p:nvSpPr>
          <p:cNvPr id="4" name="Footer Placeholder 3"/>
          <p:cNvSpPr>
            <a:spLocks noGrp="1"/>
          </p:cNvSpPr>
          <p:nvPr>
            <p:ph type="ftr" sz="quarter" idx="11"/>
          </p:nvPr>
        </p:nvSpPr>
        <p:spPr/>
        <p:txBody>
          <a:bodyPr/>
          <a:lstStyle/>
          <a:p>
            <a:r>
              <a:rPr lang="tr-TR" smtClean="0"/>
              <a:t>HKZ</a:t>
            </a:r>
            <a:endParaRPr lang="tr-TR"/>
          </a:p>
        </p:txBody>
      </p:sp>
      <p:sp>
        <p:nvSpPr>
          <p:cNvPr id="5" name="Slide Number Placeholder 4"/>
          <p:cNvSpPr>
            <a:spLocks noGrp="1"/>
          </p:cNvSpPr>
          <p:nvPr>
            <p:ph type="sldNum" sz="quarter" idx="12"/>
          </p:nvPr>
        </p:nvSpPr>
        <p:spPr/>
        <p:txBody>
          <a:bodyPr/>
          <a:lstStyle/>
          <a:p>
            <a:fld id="{7CE4FFA1-2D87-4521-8D3C-40673836999D}" type="slidenum">
              <a:rPr lang="tr-TR" smtClean="0"/>
              <a:t>‹#›</a:t>
            </a:fld>
            <a:endParaRPr lang="tr-TR"/>
          </a:p>
        </p:txBody>
      </p:sp>
      <p:sp>
        <p:nvSpPr>
          <p:cNvPr id="6" name="Title 5"/>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690448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1FACCA-76F4-4ED4-906A-474DAA3BC06B}" type="datetime1">
              <a:rPr lang="tr-TR" smtClean="0"/>
              <a:t>9.05.2020</a:t>
            </a:fld>
            <a:endParaRPr lang="tr-TR"/>
          </a:p>
        </p:txBody>
      </p:sp>
      <p:sp>
        <p:nvSpPr>
          <p:cNvPr id="3" name="Footer Placeholder 2"/>
          <p:cNvSpPr>
            <a:spLocks noGrp="1"/>
          </p:cNvSpPr>
          <p:nvPr>
            <p:ph type="ftr" sz="quarter" idx="11"/>
          </p:nvPr>
        </p:nvSpPr>
        <p:spPr/>
        <p:txBody>
          <a:bodyPr/>
          <a:lstStyle/>
          <a:p>
            <a:r>
              <a:rPr lang="tr-TR" smtClean="0"/>
              <a:t>HKZ</a:t>
            </a:r>
            <a:endParaRPr lang="tr-TR"/>
          </a:p>
        </p:txBody>
      </p:sp>
      <p:sp>
        <p:nvSpPr>
          <p:cNvPr id="4" name="Slide Number Placeholder 3"/>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1856405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tr-TR" smtClean="0"/>
              <a:t>Asıl başlık stili için tıklatın</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4130CB7-D31A-4087-B45C-8022CE977BA8}"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1206100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58F21FC-76D1-494E-B800-52CC1A28F7B5}" type="datetime1">
              <a:rPr lang="tr-TR" smtClean="0"/>
              <a:t>9.05.2020</a:t>
            </a:fld>
            <a:endParaRPr lang="tr-TR"/>
          </a:p>
        </p:txBody>
      </p:sp>
      <p:sp>
        <p:nvSpPr>
          <p:cNvPr id="6" name="Footer Placeholder 5"/>
          <p:cNvSpPr>
            <a:spLocks noGrp="1"/>
          </p:cNvSpPr>
          <p:nvPr>
            <p:ph type="ftr" sz="quarter" idx="11"/>
          </p:nvPr>
        </p:nvSpPr>
        <p:spPr/>
        <p:txBody>
          <a:bodyPr/>
          <a:lstStyle/>
          <a:p>
            <a:r>
              <a:rPr lang="tr-TR" smtClean="0"/>
              <a:t>HKZ</a:t>
            </a:r>
            <a:endParaRPr lang="tr-TR"/>
          </a:p>
        </p:txBody>
      </p:sp>
      <p:sp>
        <p:nvSpPr>
          <p:cNvPr id="7" name="Slide Number Placeholder 6"/>
          <p:cNvSpPr>
            <a:spLocks noGrp="1"/>
          </p:cNvSpPr>
          <p:nvPr>
            <p:ph type="sldNum" sz="quarter" idx="12"/>
          </p:nvPr>
        </p:nvSpPr>
        <p:spPr/>
        <p:txBody>
          <a:bodyPr/>
          <a:lstStyle/>
          <a:p>
            <a:fld id="{7CE4FFA1-2D87-4521-8D3C-40673836999D}" type="slidenum">
              <a:rPr lang="tr-TR" smtClean="0"/>
              <a:t>‹#›</a:t>
            </a:fld>
            <a:endParaRPr lang="tr-TR"/>
          </a:p>
        </p:txBody>
      </p:sp>
    </p:spTree>
    <p:extLst>
      <p:ext uri="{BB962C8B-B14F-4D97-AF65-F5344CB8AC3E}">
        <p14:creationId xmlns:p14="http://schemas.microsoft.com/office/powerpoint/2010/main" val="2849158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0B17E488-ABC8-445B-BBD4-1875EE10BFA6}" type="datetime1">
              <a:rPr lang="tr-TR" smtClean="0"/>
              <a:t>9.05.2020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r>
              <a:rPr lang="tr-TR" smtClean="0"/>
              <a:t>HKZ</a:t>
            </a:r>
            <a:endParaRPr lang="tr-TR"/>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7CE4FFA1-2D87-4521-8D3C-40673836999D}" type="slidenum">
              <a:rPr lang="tr-TR" smtClean="0"/>
              <a:t>‹#›</a:t>
            </a:fld>
            <a:endParaRPr lang="tr-TR"/>
          </a:p>
        </p:txBody>
      </p:sp>
    </p:spTree>
    <p:extLst>
      <p:ext uri="{BB962C8B-B14F-4D97-AF65-F5344CB8AC3E}">
        <p14:creationId xmlns:p14="http://schemas.microsoft.com/office/powerpoint/2010/main" val="2081575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4D918D2-B450-48F6-BDF1-31EED4B74A48}" type="datetime1">
              <a:rPr lang="tr-TR" smtClean="0"/>
              <a:t>9.05.2020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tr-TR" smtClean="0"/>
              <a:t>HKZ</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CE4FFA1-2D87-4521-8D3C-40673836999D}"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20828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EĞİTİMİN PSİKOLOJİK TEMELLERİ</a:t>
            </a:r>
            <a:endParaRPr lang="tr-TR" dirty="0"/>
          </a:p>
        </p:txBody>
      </p:sp>
      <p:sp>
        <p:nvSpPr>
          <p:cNvPr id="3" name="Alt Başlık 2"/>
          <p:cNvSpPr>
            <a:spLocks noGrp="1"/>
          </p:cNvSpPr>
          <p:nvPr>
            <p:ph type="subTitle" idx="1"/>
          </p:nvPr>
        </p:nvSpPr>
        <p:spPr/>
        <p:txBody>
          <a:bodyPr/>
          <a:lstStyle/>
          <a:p>
            <a:endParaRPr lang="tr-TR"/>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623630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Duyusal Motor Dönemi</a:t>
            </a:r>
            <a:endParaRPr lang="tr-TR" dirty="0"/>
          </a:p>
        </p:txBody>
      </p:sp>
      <p:sp>
        <p:nvSpPr>
          <p:cNvPr id="3" name="İçerik Yer Tutucusu 2"/>
          <p:cNvSpPr>
            <a:spLocks noGrp="1"/>
          </p:cNvSpPr>
          <p:nvPr>
            <p:ph idx="1"/>
          </p:nvPr>
        </p:nvSpPr>
        <p:spPr/>
        <p:txBody>
          <a:bodyPr/>
          <a:lstStyle/>
          <a:p>
            <a:r>
              <a:rPr lang="tr-TR" dirty="0" smtClean="0"/>
              <a:t>- Bu dönem 0-2 yaşları kapsar.</a:t>
            </a:r>
          </a:p>
          <a:p>
            <a:r>
              <a:rPr lang="tr-TR" dirty="0" smtClean="0"/>
              <a:t>- </a:t>
            </a:r>
            <a:r>
              <a:rPr lang="tr-TR" dirty="0" smtClean="0"/>
              <a:t>Yeni </a:t>
            </a:r>
            <a:r>
              <a:rPr lang="tr-TR" dirty="0" smtClean="0"/>
              <a:t>doğan bebekler dış dünyaya refleksleri ile tepkide bulunurlar.</a:t>
            </a:r>
          </a:p>
          <a:p>
            <a:r>
              <a:rPr lang="tr-TR" dirty="0" smtClean="0"/>
              <a:t>- </a:t>
            </a:r>
            <a:r>
              <a:rPr lang="tr-TR" dirty="0" smtClean="0"/>
              <a:t>Bebekler </a:t>
            </a:r>
            <a:r>
              <a:rPr lang="tr-TR" dirty="0" smtClean="0"/>
              <a:t>kendilerini ve dış dünyayı duyularını ve motor becerilerini kullanarak anlarlar.</a:t>
            </a:r>
          </a:p>
          <a:p>
            <a:r>
              <a:rPr lang="tr-TR" dirty="0" smtClean="0"/>
              <a:t>- </a:t>
            </a:r>
            <a:r>
              <a:rPr lang="tr-TR" dirty="0" smtClean="0"/>
              <a:t>Nesne </a:t>
            </a:r>
            <a:r>
              <a:rPr lang="tr-TR" dirty="0" smtClean="0"/>
              <a:t>sürekliliği kazanır.</a:t>
            </a:r>
          </a:p>
          <a:p>
            <a:r>
              <a:rPr lang="tr-TR" dirty="0" smtClean="0"/>
              <a:t>- </a:t>
            </a:r>
            <a:r>
              <a:rPr lang="tr-TR" dirty="0" smtClean="0"/>
              <a:t>Benlik </a:t>
            </a:r>
            <a:r>
              <a:rPr lang="tr-TR" dirty="0" smtClean="0"/>
              <a:t>aşamalı olarak çevreden ayrışır. Çocuklar bedenlerinin sınırlarını keşfeder ve kendilerini varlıkların dünyasında bir varlık olarak görürler.</a:t>
            </a:r>
          </a:p>
          <a:p>
            <a:endParaRPr lang="tr-TR" dirty="0" smtClean="0"/>
          </a:p>
          <a:p>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374920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İşlem öncesi dönem</a:t>
            </a:r>
            <a:endParaRPr lang="tr-TR" dirty="0"/>
          </a:p>
        </p:txBody>
      </p:sp>
      <p:sp>
        <p:nvSpPr>
          <p:cNvPr id="3" name="İçerik Yer Tutucusu 2"/>
          <p:cNvSpPr>
            <a:spLocks noGrp="1"/>
          </p:cNvSpPr>
          <p:nvPr>
            <p:ph idx="1"/>
          </p:nvPr>
        </p:nvSpPr>
        <p:spPr/>
        <p:txBody>
          <a:bodyPr/>
          <a:lstStyle/>
          <a:p>
            <a:r>
              <a:rPr lang="tr-TR" dirty="0" smtClean="0"/>
              <a:t>- 2-7 yaşı kapsar.</a:t>
            </a:r>
          </a:p>
          <a:p>
            <a:r>
              <a:rPr lang="tr-TR" dirty="0" smtClean="0"/>
              <a:t>- Varlıkları ve olayları temsil etmek için semboller kullanabilirler.</a:t>
            </a:r>
          </a:p>
          <a:p>
            <a:r>
              <a:rPr lang="tr-TR" dirty="0" smtClean="0"/>
              <a:t>- Bu dönem çocuğun yapamadıkları ile tanımlandığı bir dönemdir.</a:t>
            </a:r>
          </a:p>
          <a:p>
            <a:r>
              <a:rPr lang="tr-TR" dirty="0" smtClean="0"/>
              <a:t>-</a:t>
            </a:r>
            <a:r>
              <a:rPr lang="tr-TR" dirty="0" smtClean="0"/>
              <a:t>Çocukta </a:t>
            </a:r>
            <a:r>
              <a:rPr lang="tr-TR" dirty="0" smtClean="0"/>
              <a:t>mantıklı düşünme işlemi gelişmemiştir. Bu nedenle nesnelerin görüntülerinin etkisinde  kalırlar.</a:t>
            </a:r>
          </a:p>
          <a:p>
            <a:r>
              <a:rPr lang="tr-TR" dirty="0" smtClean="0"/>
              <a:t>- Bilişsel yapıları «korunumu» kavrayabilecek düzeye erişmemiştir.</a:t>
            </a:r>
          </a:p>
          <a:p>
            <a:r>
              <a:rPr lang="tr-TR" dirty="0" smtClean="0"/>
              <a:t>Benmerkezci konuşmalar etkindir.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271247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Somut işlemler dönemi</a:t>
            </a:r>
            <a:endParaRPr lang="tr-TR" dirty="0"/>
          </a:p>
        </p:txBody>
      </p:sp>
      <p:sp>
        <p:nvSpPr>
          <p:cNvPr id="3" name="İçerik Yer Tutucusu 2"/>
          <p:cNvSpPr>
            <a:spLocks noGrp="1"/>
          </p:cNvSpPr>
          <p:nvPr>
            <p:ph idx="1"/>
          </p:nvPr>
        </p:nvSpPr>
        <p:spPr/>
        <p:txBody>
          <a:bodyPr/>
          <a:lstStyle/>
          <a:p>
            <a:r>
              <a:rPr lang="tr-TR" dirty="0" smtClean="0"/>
              <a:t>- 7-11 yaş dönemini kapsar.</a:t>
            </a:r>
          </a:p>
          <a:p>
            <a:r>
              <a:rPr lang="tr-TR" dirty="0" smtClean="0"/>
              <a:t>- Sıralama, sınıflandırma ve karşılaştırma yapabilecekleri şemaları gelişmiştir.</a:t>
            </a:r>
          </a:p>
          <a:p>
            <a:r>
              <a:rPr lang="tr-TR" dirty="0" smtClean="0"/>
              <a:t>- Somut nesnelerle bağlantılı sorunları bilişsel olarak çözebilecek, işlemleri tersine çevirebilecek bilişsel yapıya sahip olurlar ve korunum kavramını kazanırlar.</a:t>
            </a:r>
          </a:p>
          <a:p>
            <a:r>
              <a:rPr lang="tr-TR" dirty="0" smtClean="0"/>
              <a:t>- Varlıkları bazı boyutlara göre düzenlenmiş varlık serilerine uydurarak gruplama yapabilir.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7394484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Soyut işlemler dönemi</a:t>
            </a:r>
            <a:endParaRPr lang="tr-TR" dirty="0"/>
          </a:p>
        </p:txBody>
      </p:sp>
      <p:sp>
        <p:nvSpPr>
          <p:cNvPr id="3" name="İçerik Yer Tutucusu 2"/>
          <p:cNvSpPr>
            <a:spLocks noGrp="1"/>
          </p:cNvSpPr>
          <p:nvPr>
            <p:ph idx="1"/>
          </p:nvPr>
        </p:nvSpPr>
        <p:spPr/>
        <p:txBody>
          <a:bodyPr/>
          <a:lstStyle/>
          <a:p>
            <a:r>
              <a:rPr lang="tr-TR" dirty="0" smtClean="0"/>
              <a:t>- 12 yaş ve sonrasını kapsamaktadır.</a:t>
            </a:r>
          </a:p>
          <a:p>
            <a:r>
              <a:rPr lang="tr-TR" dirty="0" smtClean="0"/>
              <a:t>- Bu dönemde bilişsel işlemler yalnızca somut varlıklarla sınırlı değildir.</a:t>
            </a:r>
          </a:p>
          <a:p>
            <a:r>
              <a:rPr lang="tr-TR" dirty="0" smtClean="0"/>
              <a:t>- Sözel ve mantıksal durumlara, gerçek olduğu kadar olasılıklara, şimdi olduğu kadar geleceğe de yönelik bir düşünce biçimi oluşur.</a:t>
            </a:r>
          </a:p>
          <a:p>
            <a:r>
              <a:rPr lang="tr-TR" dirty="0" smtClean="0"/>
              <a:t>- Bu dönemde bir soruna değişik açılardan yaklaşabilir.</a:t>
            </a:r>
          </a:p>
          <a:p>
            <a:r>
              <a:rPr lang="tr-TR" dirty="0" smtClean="0"/>
              <a:t>- Genelleme, tümevarım, tümdengelim, olasılıklı düşünme, denence kurma, soyut kavramlar kullanma gibi bilişsel işlemleri yapabilecek düzeye ulaşır.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7045700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Ahlak gelişimi</a:t>
            </a:r>
            <a:endParaRPr lang="tr-TR" dirty="0"/>
          </a:p>
        </p:txBody>
      </p:sp>
      <p:sp>
        <p:nvSpPr>
          <p:cNvPr id="3" name="İçerik Yer Tutucusu 2"/>
          <p:cNvSpPr>
            <a:spLocks noGrp="1"/>
          </p:cNvSpPr>
          <p:nvPr>
            <p:ph idx="1"/>
          </p:nvPr>
        </p:nvSpPr>
        <p:spPr/>
        <p:txBody>
          <a:bodyPr/>
          <a:lstStyle/>
          <a:p>
            <a:r>
              <a:rPr lang="tr-TR" dirty="0" err="1" smtClean="0"/>
              <a:t>Kohlberg</a:t>
            </a:r>
            <a:endParaRPr lang="tr-TR" dirty="0" smtClean="0"/>
          </a:p>
          <a:p>
            <a:r>
              <a:rPr lang="tr-TR" dirty="0" smtClean="0"/>
              <a:t>Düzey ı: Gelenek Öncesi: Cezadan kaçınma eğilimi, ödül sağalama güdüsüyle dışsal güdülere göre yargılarda bulunma.</a:t>
            </a:r>
          </a:p>
          <a:p>
            <a:r>
              <a:rPr lang="tr-TR" dirty="0" smtClean="0"/>
              <a:t>Yargılar nedenlere göre değil, sonuçlara göre yapılmaktadır.</a:t>
            </a:r>
          </a:p>
          <a:p>
            <a:r>
              <a:rPr lang="tr-TR" dirty="0" smtClean="0"/>
              <a:t>1.Bağımlı Ahlak Anlayışı: </a:t>
            </a:r>
            <a:r>
              <a:rPr lang="tr-TR" dirty="0" smtClean="0"/>
              <a:t>Büyüklerin </a:t>
            </a:r>
            <a:r>
              <a:rPr lang="tr-TR" dirty="0" smtClean="0"/>
              <a:t>diğer bir deyişle güçlülerin koyduğu kurallara uyulması gerektiği inancı vardır. Ceza almaktan çekinirler.</a:t>
            </a:r>
          </a:p>
          <a:p>
            <a:r>
              <a:rPr lang="tr-TR" dirty="0" smtClean="0"/>
              <a:t>2. </a:t>
            </a:r>
            <a:r>
              <a:rPr lang="tr-TR" dirty="0" err="1" smtClean="0"/>
              <a:t>Araçsal</a:t>
            </a:r>
            <a:r>
              <a:rPr lang="tr-TR" dirty="0" smtClean="0"/>
              <a:t> amaç aşaması: Kuralların kesin ve değişmez olmadığını kabul etmeye, herhangi bir şeyin birden fazla yönü olabileceğini anlamaya ve göreceli düşünebilmeye başlarlar. Çocuklar, büyüklerin koydukları kurallara kendilerine uygun bulduklarında uymaktadırlar.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108009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Ahlak gelişimi</a:t>
            </a:r>
          </a:p>
        </p:txBody>
      </p:sp>
      <p:sp>
        <p:nvSpPr>
          <p:cNvPr id="3" name="İçerik Yer Tutucusu 2"/>
          <p:cNvSpPr>
            <a:spLocks noGrp="1"/>
          </p:cNvSpPr>
          <p:nvPr>
            <p:ph idx="1"/>
          </p:nvPr>
        </p:nvSpPr>
        <p:spPr/>
        <p:txBody>
          <a:bodyPr>
            <a:normAutofit/>
          </a:bodyPr>
          <a:lstStyle/>
          <a:p>
            <a:r>
              <a:rPr lang="tr-TR" dirty="0" smtClean="0"/>
              <a:t>II Geleneksel Düzey: sosyal düzeni korumaya ve toplumsal beklentilere uygun davranmaya yöneliktir. Dışsal denetimler söz konusu olmakla birlikte, olayları diğer kişilerin açısından görebilmekte ve onların yargılarına saygı duymaktadır.</a:t>
            </a:r>
          </a:p>
          <a:p>
            <a:r>
              <a:rPr lang="tr-TR" dirty="0" smtClean="0"/>
              <a:t>1. Kişilerarası Uyum: iyi çocuk eğilimi aşamasında olarak da adlandırılır. Bu aşamada arkadaş gruplarına girer ve kişilerin yaptıklarının neyin «iyi» olduğuna göre değerlendirildiğini görür. İyilik güdüler ve duygular açısından tanımlanır. Davranışı yapan kişinin güdüsünün ve duygularının iyi ya da kötü olması yargıyı etkilemektedir.</a:t>
            </a:r>
          </a:p>
          <a:p>
            <a:r>
              <a:rPr lang="tr-TR" dirty="0" smtClean="0"/>
              <a:t>2. </a:t>
            </a:r>
            <a:r>
              <a:rPr lang="tr-TR" dirty="0"/>
              <a:t>T</a:t>
            </a:r>
            <a:r>
              <a:rPr lang="tr-TR" dirty="0" smtClean="0"/>
              <a:t>oplumsal sistem aşaması: Otorite ve sosyal düzenin sürdürülmesi aşaması olarak da adlandırılmaktadır.</a:t>
            </a:r>
          </a:p>
          <a:p>
            <a:r>
              <a:rPr lang="tr-TR" dirty="0" smtClean="0"/>
              <a:t>Toplum onayı imgesi şekillenmektedir. Doğru olan davranış her iyi ve anlayışlı kişinin onayladığı davranıştır. Burada genel sosyal düzene daha geniş kapsamlı bir bakış göze çarpmaktadır. Kurallara uyma sosyal düzeni sürdürebilmek ve koruyabilmek açısından önemlidir.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935468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Ahlak gelişimi</a:t>
            </a:r>
          </a:p>
        </p:txBody>
      </p:sp>
      <p:sp>
        <p:nvSpPr>
          <p:cNvPr id="3" name="İçerik Yer Tutucusu 2"/>
          <p:cNvSpPr>
            <a:spLocks noGrp="1"/>
          </p:cNvSpPr>
          <p:nvPr>
            <p:ph idx="1"/>
          </p:nvPr>
        </p:nvSpPr>
        <p:spPr/>
        <p:txBody>
          <a:bodyPr/>
          <a:lstStyle/>
          <a:p>
            <a:r>
              <a:rPr lang="tr-TR" dirty="0" smtClean="0"/>
              <a:t>III. Gelenek Sonrası Düzey: </a:t>
            </a:r>
            <a:r>
              <a:rPr lang="tr-TR" dirty="0" smtClean="0"/>
              <a:t>Bu </a:t>
            </a:r>
            <a:r>
              <a:rPr lang="tr-TR" dirty="0" smtClean="0"/>
              <a:t>düzeyde kişi, içsel düşünme ve yargı süreçlerine bağlı olarak evrensel geçerliği olan ilkelere göre yargılama eğilimi gösterir. </a:t>
            </a:r>
          </a:p>
          <a:p>
            <a:r>
              <a:rPr lang="tr-TR" dirty="0" smtClean="0"/>
              <a:t>1. Demokratik olarak kuralları kabul etme: </a:t>
            </a:r>
            <a:r>
              <a:rPr lang="tr-TR" dirty="0" smtClean="0"/>
              <a:t>Kanunlar </a:t>
            </a:r>
            <a:r>
              <a:rPr lang="tr-TR" dirty="0" smtClean="0"/>
              <a:t>ve kuralları, insanların uyum içinde yaşayabilmeleri için üzerinde toplumun anlaştığı araçlar olarak görürler. Eğer kanunların ve kuraların, gereksinimlerini karşılamadığını hissederlerse, onları demokratik işlemler ve ortak kararlar yoluyla her zaman değiştirebilirler.</a:t>
            </a:r>
          </a:p>
          <a:p>
            <a:r>
              <a:rPr lang="tr-TR" dirty="0" smtClean="0"/>
              <a:t>2. Evrensel ilkeler aşaması: </a:t>
            </a:r>
            <a:r>
              <a:rPr lang="tr-TR" dirty="0" smtClean="0"/>
              <a:t>Kanunların </a:t>
            </a:r>
            <a:r>
              <a:rPr lang="tr-TR" dirty="0" smtClean="0"/>
              <a:t>üstüne çıkan belli soyut evrensel ilkelerin açık kavramlaşmasını kazanırlar. Bu ilkeler bütün insanlık için adaleti ve kişilerin onurunu içerir. Bu şekilde düşünebilen, ikili sosyal düzenin önemini kabul etmekle birlikte, her düzenli toplumun bu çok önemli ilkeleri tam olarak sağlayamadığını da kabul eder.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598554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a:t>
            </a:r>
            <a:r>
              <a:rPr lang="tr-TR" dirty="0" smtClean="0"/>
              <a:t> seksüel gelişim</a:t>
            </a:r>
            <a:endParaRPr lang="tr-TR" dirty="0"/>
          </a:p>
        </p:txBody>
      </p:sp>
      <p:sp>
        <p:nvSpPr>
          <p:cNvPr id="3" name="İçerik Yer Tutucusu 2"/>
          <p:cNvSpPr>
            <a:spLocks noGrp="1"/>
          </p:cNvSpPr>
          <p:nvPr>
            <p:ph idx="1"/>
          </p:nvPr>
        </p:nvSpPr>
        <p:spPr/>
        <p:txBody>
          <a:bodyPr/>
          <a:lstStyle/>
          <a:p>
            <a:r>
              <a:rPr lang="tr-TR" dirty="0" smtClean="0"/>
              <a:t>Sigmund Freud</a:t>
            </a:r>
          </a:p>
          <a:p>
            <a:r>
              <a:rPr lang="tr-TR" dirty="0" smtClean="0"/>
              <a:t>Oral dönem: 0-1 yaş (Ağız)</a:t>
            </a:r>
          </a:p>
          <a:p>
            <a:r>
              <a:rPr lang="tr-TR" dirty="0" smtClean="0"/>
              <a:t>Anal dönem: 1-3 yaş (Tuvalet eğitimi)</a:t>
            </a:r>
          </a:p>
          <a:p>
            <a:r>
              <a:rPr lang="tr-TR" dirty="0" err="1" smtClean="0"/>
              <a:t>Fallik</a:t>
            </a:r>
            <a:r>
              <a:rPr lang="tr-TR" dirty="0" smtClean="0"/>
              <a:t> Dönem: 3-6 yaş (cinsellik duygusu)</a:t>
            </a:r>
          </a:p>
          <a:p>
            <a:r>
              <a:rPr lang="tr-TR" dirty="0" smtClean="0"/>
              <a:t>Gizil Dönem: 6-12  yaş (okul ve aynı cinsle oynanan oyunlar)</a:t>
            </a:r>
          </a:p>
          <a:p>
            <a:r>
              <a:rPr lang="tr-TR" dirty="0" err="1" smtClean="0"/>
              <a:t>Genital</a:t>
            </a:r>
            <a:r>
              <a:rPr lang="tr-TR" dirty="0" smtClean="0"/>
              <a:t> dönem: 12 yaş ve üstü (cinsel duyguların farklı cinse yönelmesi)</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1048873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a:t>
            </a:r>
            <a:r>
              <a:rPr lang="tr-TR" dirty="0" smtClean="0"/>
              <a:t> sosyal gelişim</a:t>
            </a:r>
            <a:endParaRPr lang="tr-TR" dirty="0"/>
          </a:p>
        </p:txBody>
      </p:sp>
      <p:sp>
        <p:nvSpPr>
          <p:cNvPr id="3" name="İçerik Yer Tutucusu 2"/>
          <p:cNvSpPr>
            <a:spLocks noGrp="1"/>
          </p:cNvSpPr>
          <p:nvPr>
            <p:ph idx="1"/>
          </p:nvPr>
        </p:nvSpPr>
        <p:spPr/>
        <p:txBody>
          <a:bodyPr/>
          <a:lstStyle/>
          <a:p>
            <a:r>
              <a:rPr lang="tr-TR" dirty="0" smtClean="0"/>
              <a:t>Erik </a:t>
            </a:r>
            <a:r>
              <a:rPr lang="tr-TR" dirty="0" err="1"/>
              <a:t>E</a:t>
            </a:r>
            <a:r>
              <a:rPr lang="tr-TR" dirty="0" err="1" smtClean="0"/>
              <a:t>rikson</a:t>
            </a:r>
            <a:endParaRPr lang="tr-TR" dirty="0" smtClean="0"/>
          </a:p>
          <a:p>
            <a:r>
              <a:rPr lang="tr-TR" dirty="0" smtClean="0"/>
              <a:t>1. Güven ya da güvensizlik: 0-1 yaş</a:t>
            </a:r>
          </a:p>
          <a:p>
            <a:r>
              <a:rPr lang="tr-TR" dirty="0" smtClean="0"/>
              <a:t>2. Özerklik ya da utanç ve kuşku: 2-3 yaş</a:t>
            </a:r>
          </a:p>
          <a:p>
            <a:r>
              <a:rPr lang="tr-TR" dirty="0" smtClean="0"/>
              <a:t>3. Girişime karşı suçluluk : 4-5 yaş</a:t>
            </a:r>
          </a:p>
          <a:p>
            <a:r>
              <a:rPr lang="tr-TR" dirty="0" smtClean="0"/>
              <a:t>4. Beceriye karşı aşağılık duygusu: 6 yaş ve ergenlik</a:t>
            </a:r>
          </a:p>
          <a:p>
            <a:r>
              <a:rPr lang="tr-TR" dirty="0" smtClean="0"/>
              <a:t>5. Kimliğe karşı kimlik karmaşası: 12-18 yaş</a:t>
            </a:r>
          </a:p>
          <a:p>
            <a:r>
              <a:rPr lang="tr-TR" dirty="0" smtClean="0"/>
              <a:t>6. Yakın ilişkilere karşı soyutlanma: 18-26</a:t>
            </a:r>
          </a:p>
          <a:p>
            <a:r>
              <a:rPr lang="tr-TR" dirty="0" smtClean="0"/>
              <a:t>7. Üretkenliğe karşı duraklama: </a:t>
            </a:r>
            <a:r>
              <a:rPr lang="tr-TR" dirty="0" smtClean="0"/>
              <a:t>Orta </a:t>
            </a:r>
            <a:r>
              <a:rPr lang="tr-TR" dirty="0" smtClean="0"/>
              <a:t>yetişkinlik</a:t>
            </a:r>
          </a:p>
          <a:p>
            <a:r>
              <a:rPr lang="tr-TR" dirty="0" smtClean="0"/>
              <a:t>8. Benlik bütünleşmesine karşı umutsuzluk : </a:t>
            </a:r>
            <a:r>
              <a:rPr lang="tr-TR" dirty="0" smtClean="0"/>
              <a:t>İleri </a:t>
            </a:r>
            <a:r>
              <a:rPr lang="tr-TR" dirty="0" smtClean="0"/>
              <a:t>yetişkinlik</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370409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Gelişimi etkileyen etmenler</a:t>
            </a:r>
            <a:endParaRPr lang="tr-TR" dirty="0"/>
          </a:p>
        </p:txBody>
      </p:sp>
      <p:sp>
        <p:nvSpPr>
          <p:cNvPr id="3" name="İçerik Yer Tutucusu 2"/>
          <p:cNvSpPr>
            <a:spLocks noGrp="1"/>
          </p:cNvSpPr>
          <p:nvPr>
            <p:ph idx="1"/>
          </p:nvPr>
        </p:nvSpPr>
        <p:spPr/>
        <p:txBody>
          <a:bodyPr/>
          <a:lstStyle/>
          <a:p>
            <a:r>
              <a:rPr lang="tr-TR" dirty="0" smtClean="0"/>
              <a:t>Kalıtım</a:t>
            </a:r>
          </a:p>
          <a:p>
            <a:r>
              <a:rPr lang="tr-TR" dirty="0" smtClean="0"/>
              <a:t>Aile</a:t>
            </a:r>
          </a:p>
          <a:p>
            <a:r>
              <a:rPr lang="tr-TR" dirty="0" smtClean="0"/>
              <a:t>çevre</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000556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EĞİTİM – PSİKOLOJİ İLİŞKİSİ</a:t>
            </a:r>
            <a:endParaRPr lang="tr-TR" dirty="0"/>
          </a:p>
        </p:txBody>
      </p:sp>
      <p:sp>
        <p:nvSpPr>
          <p:cNvPr id="3" name="İçerik Yer Tutucusu 2"/>
          <p:cNvSpPr>
            <a:spLocks noGrp="1"/>
          </p:cNvSpPr>
          <p:nvPr>
            <p:ph idx="1"/>
          </p:nvPr>
        </p:nvSpPr>
        <p:spPr/>
        <p:txBody>
          <a:bodyPr/>
          <a:lstStyle/>
          <a:p>
            <a:r>
              <a:rPr lang="tr-TR" dirty="0" smtClean="0"/>
              <a:t>Eğitim bilimi insanda davranış değişikliğini gerçekleştirmek için kuramlar ve ilkeler ortaya koymaya çalışırken, psikoloji bilimi de insan davranışlarını açıklamaya çalışır.</a:t>
            </a:r>
          </a:p>
          <a:p>
            <a:r>
              <a:rPr lang="tr-TR" dirty="0" smtClean="0"/>
              <a:t>Eğitim ile psikolojiyi kapsayan bilim dalına eğitim psikolojisi denilmektedir.</a:t>
            </a:r>
          </a:p>
          <a:p>
            <a:r>
              <a:rPr lang="tr-TR" dirty="0" smtClean="0"/>
              <a:t>Eğitim psikolojisinin en önemli ilgi alanları Gelişim ve Öğrenme Psikolojisidir.</a:t>
            </a:r>
          </a:p>
          <a:p>
            <a:r>
              <a:rPr lang="tr-TR" dirty="0" smtClean="0"/>
              <a:t>Gelişim psikolojisi; insanın yaşamının başlangıcından sonuna kadar geçirdiği bedensel, bilişsel, </a:t>
            </a:r>
            <a:r>
              <a:rPr lang="tr-TR" dirty="0" err="1" smtClean="0"/>
              <a:t>duyuşsal</a:t>
            </a:r>
            <a:r>
              <a:rPr lang="tr-TR" dirty="0" smtClean="0"/>
              <a:t> ve sosyal yönlerden gelişimini ve değişimini inceler.</a:t>
            </a:r>
          </a:p>
          <a:p>
            <a:r>
              <a:rPr lang="tr-TR" dirty="0" smtClean="0"/>
              <a:t>Öğrenme psikolojisi de insanın nasıl öğrendiğini açıklamaya çalışır.</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454030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İnsan öğrenmesi</a:t>
            </a:r>
            <a:endParaRPr lang="tr-TR" dirty="0"/>
          </a:p>
        </p:txBody>
      </p:sp>
      <p:sp>
        <p:nvSpPr>
          <p:cNvPr id="3" name="İçerik Yer Tutucusu 2"/>
          <p:cNvSpPr>
            <a:spLocks noGrp="1"/>
          </p:cNvSpPr>
          <p:nvPr>
            <p:ph idx="1"/>
          </p:nvPr>
        </p:nvSpPr>
        <p:spPr/>
        <p:txBody>
          <a:bodyPr/>
          <a:lstStyle/>
          <a:p>
            <a:endParaRPr lang="tr-TR" dirty="0" smtClean="0"/>
          </a:p>
          <a:p>
            <a:r>
              <a:rPr lang="tr-TR" dirty="0" smtClean="0"/>
              <a:t>Davranışçı yaklaşımlar (</a:t>
            </a:r>
            <a:r>
              <a:rPr lang="tr-TR" dirty="0" err="1" smtClean="0"/>
              <a:t>skinner</a:t>
            </a:r>
            <a:r>
              <a:rPr lang="tr-TR" dirty="0" smtClean="0"/>
              <a:t>, klasik koşullanma, edimsel </a:t>
            </a:r>
            <a:r>
              <a:rPr lang="tr-TR" dirty="0" err="1" smtClean="0"/>
              <a:t>koşullama</a:t>
            </a:r>
            <a:r>
              <a:rPr lang="tr-TR" dirty="0" smtClean="0"/>
              <a:t>)</a:t>
            </a:r>
          </a:p>
          <a:p>
            <a:r>
              <a:rPr lang="tr-TR" dirty="0" smtClean="0"/>
              <a:t>Yapısalcı yaklaşımlar (bilgi oluşturma)</a:t>
            </a:r>
          </a:p>
          <a:p>
            <a:r>
              <a:rPr lang="tr-TR" dirty="0" smtClean="0"/>
              <a:t>Bilişsel yaklaşımlar (</a:t>
            </a:r>
            <a:r>
              <a:rPr lang="tr-TR" dirty="0" err="1" smtClean="0"/>
              <a:t>brunner</a:t>
            </a:r>
            <a:r>
              <a:rPr lang="tr-TR" dirty="0" smtClean="0"/>
              <a:t>)</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7403745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Zeki Kaya, «Eğitimin Psikolojik Temelleri», </a:t>
            </a:r>
            <a:r>
              <a:rPr lang="tr-TR" dirty="0" err="1" smtClean="0"/>
              <a:t>ed</a:t>
            </a:r>
            <a:r>
              <a:rPr lang="tr-TR" dirty="0" smtClean="0"/>
              <a:t>: Özcan </a:t>
            </a:r>
            <a:r>
              <a:rPr lang="tr-TR" dirty="0"/>
              <a:t>D</a:t>
            </a:r>
            <a:r>
              <a:rPr lang="tr-TR" dirty="0" smtClean="0"/>
              <a:t>emirel, Zeki Kaya, </a:t>
            </a:r>
            <a:r>
              <a:rPr lang="tr-TR" i="1" dirty="0" smtClean="0"/>
              <a:t>Eğitime Giriş</a:t>
            </a:r>
            <a:r>
              <a:rPr lang="tr-TR" dirty="0" smtClean="0"/>
              <a:t>, 14. Baskı, </a:t>
            </a:r>
            <a:r>
              <a:rPr lang="tr-TR" dirty="0" err="1" smtClean="0"/>
              <a:t>Pegem</a:t>
            </a:r>
            <a:r>
              <a:rPr lang="tr-TR" dirty="0" smtClean="0"/>
              <a:t> Akademi, Ankara 2018, </a:t>
            </a:r>
            <a:r>
              <a:rPr lang="tr-TR" dirty="0" err="1" smtClean="0"/>
              <a:t>ss</a:t>
            </a:r>
            <a:r>
              <a:rPr lang="tr-TR" dirty="0" smtClean="0"/>
              <a:t>. 97-121.</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12256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İnsan Gelişimi</a:t>
            </a:r>
            <a:endParaRPr lang="tr-TR" dirty="0"/>
          </a:p>
        </p:txBody>
      </p:sp>
      <p:sp>
        <p:nvSpPr>
          <p:cNvPr id="3" name="İçerik Yer Tutucusu 2"/>
          <p:cNvSpPr>
            <a:spLocks noGrp="1"/>
          </p:cNvSpPr>
          <p:nvPr>
            <p:ph idx="1"/>
          </p:nvPr>
        </p:nvSpPr>
        <p:spPr/>
        <p:txBody>
          <a:bodyPr/>
          <a:lstStyle/>
          <a:p>
            <a:r>
              <a:rPr lang="tr-TR" dirty="0" smtClean="0"/>
              <a:t>Gelişimi bilmenin faydaları;</a:t>
            </a:r>
          </a:p>
          <a:p>
            <a:r>
              <a:rPr lang="tr-TR" dirty="0" smtClean="0"/>
              <a:t>-İnsanın psikolojik yönden gelişmesinde etkisi olan temel  etmenler hakkında bir anlayış kazanılır.</a:t>
            </a:r>
          </a:p>
          <a:p>
            <a:r>
              <a:rPr lang="tr-TR" dirty="0" smtClean="0"/>
              <a:t>- organizmanın karşılaştığı psikolojik sorunlarının tanınmasına yardımcı olur.</a:t>
            </a:r>
            <a:endParaRPr lang="tr-TR" dirty="0"/>
          </a:p>
          <a:p>
            <a:r>
              <a:rPr lang="tr-TR" dirty="0" smtClean="0"/>
              <a:t>GELİŞİM: </a:t>
            </a:r>
          </a:p>
          <a:p>
            <a:pPr>
              <a:spcBef>
                <a:spcPts val="0"/>
              </a:spcBef>
              <a:spcAft>
                <a:spcPts val="0"/>
              </a:spcAft>
            </a:pPr>
            <a:r>
              <a:rPr lang="tr-TR" dirty="0" smtClean="0"/>
              <a:t>1. Gelişim, kalıtım ve çevre etkileşiminin bir ürünüdür.</a:t>
            </a:r>
          </a:p>
          <a:p>
            <a:pPr>
              <a:spcBef>
                <a:spcPts val="0"/>
              </a:spcBef>
              <a:spcAft>
                <a:spcPts val="0"/>
              </a:spcAft>
            </a:pPr>
            <a:r>
              <a:rPr lang="tr-TR" dirty="0" smtClean="0"/>
              <a:t>2. Gelişim süreklidir ve belli aşamalarda gerçekleşir.</a:t>
            </a:r>
          </a:p>
          <a:p>
            <a:pPr>
              <a:spcBef>
                <a:spcPts val="0"/>
              </a:spcBef>
              <a:spcAft>
                <a:spcPts val="0"/>
              </a:spcAft>
            </a:pPr>
            <a:r>
              <a:rPr lang="tr-TR" dirty="0" smtClean="0"/>
              <a:t>3. Gelişim nöbetleşe devam eder.</a:t>
            </a:r>
          </a:p>
          <a:p>
            <a:pPr>
              <a:spcBef>
                <a:spcPts val="0"/>
              </a:spcBef>
              <a:spcAft>
                <a:spcPts val="0"/>
              </a:spcAft>
            </a:pPr>
            <a:r>
              <a:rPr lang="tr-TR" dirty="0" smtClean="0"/>
              <a:t>4. gelişim baştan ayağa, içten dışa doğrudur.</a:t>
            </a:r>
          </a:p>
          <a:p>
            <a:pPr>
              <a:spcBef>
                <a:spcPts val="0"/>
              </a:spcBef>
              <a:spcAft>
                <a:spcPts val="0"/>
              </a:spcAft>
            </a:pPr>
            <a:r>
              <a:rPr lang="tr-TR" dirty="0" smtClean="0"/>
              <a:t>5. gelişim genelden özele doğrudur.</a:t>
            </a:r>
          </a:p>
          <a:p>
            <a:pPr>
              <a:spcBef>
                <a:spcPts val="0"/>
              </a:spcBef>
              <a:spcAft>
                <a:spcPts val="0"/>
              </a:spcAft>
            </a:pPr>
            <a:r>
              <a:rPr lang="tr-TR" dirty="0" smtClean="0"/>
              <a:t>6. Gelişimde kritik dönemler vardır</a:t>
            </a:r>
          </a:p>
          <a:p>
            <a:pPr>
              <a:spcBef>
                <a:spcPts val="0"/>
              </a:spcBef>
              <a:spcAft>
                <a:spcPts val="0"/>
              </a:spcAft>
            </a:pPr>
            <a:r>
              <a:rPr lang="tr-TR" dirty="0" smtClean="0"/>
              <a:t>7. gelişim bir bütündür</a:t>
            </a:r>
          </a:p>
          <a:p>
            <a:pPr>
              <a:spcBef>
                <a:spcPts val="0"/>
              </a:spcBef>
              <a:spcAft>
                <a:spcPts val="0"/>
              </a:spcAft>
            </a:pPr>
            <a:r>
              <a:rPr lang="tr-TR" dirty="0" smtClean="0"/>
              <a:t>8.Gelişimde bireysel farklar vardır.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2808779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Bedensel Gelişim</a:t>
            </a:r>
            <a:endParaRPr lang="tr-TR" dirty="0"/>
          </a:p>
        </p:txBody>
      </p:sp>
      <p:sp>
        <p:nvSpPr>
          <p:cNvPr id="3" name="İçerik Yer Tutucusu 2"/>
          <p:cNvSpPr>
            <a:spLocks noGrp="1"/>
          </p:cNvSpPr>
          <p:nvPr>
            <p:ph idx="1"/>
          </p:nvPr>
        </p:nvSpPr>
        <p:spPr/>
        <p:txBody>
          <a:bodyPr/>
          <a:lstStyle/>
          <a:p>
            <a:endParaRPr lang="tr-TR" dirty="0" smtClean="0"/>
          </a:p>
          <a:p>
            <a:r>
              <a:rPr lang="tr-TR" dirty="0" smtClean="0"/>
              <a:t>Doğum öncesi</a:t>
            </a:r>
          </a:p>
          <a:p>
            <a:r>
              <a:rPr lang="tr-TR" dirty="0" smtClean="0"/>
              <a:t>0-2 yaş</a:t>
            </a:r>
          </a:p>
          <a:p>
            <a:r>
              <a:rPr lang="tr-TR" dirty="0" smtClean="0"/>
              <a:t>2-6 yaş</a:t>
            </a:r>
          </a:p>
          <a:p>
            <a:r>
              <a:rPr lang="tr-TR" dirty="0" smtClean="0"/>
              <a:t>6-12 yaş</a:t>
            </a:r>
          </a:p>
          <a:p>
            <a:r>
              <a:rPr lang="tr-TR" dirty="0" smtClean="0"/>
              <a:t>12-18 yaş</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833556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Bedensel Gelişim</a:t>
            </a:r>
          </a:p>
        </p:txBody>
      </p:sp>
      <p:sp>
        <p:nvSpPr>
          <p:cNvPr id="3" name="İçerik Yer Tutucusu 2"/>
          <p:cNvSpPr>
            <a:spLocks noGrp="1"/>
          </p:cNvSpPr>
          <p:nvPr>
            <p:ph idx="1"/>
          </p:nvPr>
        </p:nvSpPr>
        <p:spPr/>
        <p:txBody>
          <a:bodyPr>
            <a:normAutofit fontScale="85000" lnSpcReduction="10000"/>
          </a:bodyPr>
          <a:lstStyle/>
          <a:p>
            <a:r>
              <a:rPr lang="tr-TR" dirty="0" smtClean="0"/>
              <a:t>Doğum öncesi dönem:</a:t>
            </a:r>
          </a:p>
          <a:p>
            <a:r>
              <a:rPr lang="tr-TR" dirty="0" smtClean="0"/>
              <a:t>Annenin yumurtası ile babanın sperminin birleşmesiyle başlar. Döllenmiş yumurtaya Zigot denir.</a:t>
            </a:r>
          </a:p>
          <a:p>
            <a:r>
              <a:rPr lang="tr-TR" dirty="0" smtClean="0"/>
              <a:t>Zigotun bölünmesiyle hücre grupları oluşmakta, değişik aşamalardan gerçek insan yavrusu oluşmaktadır.</a:t>
            </a:r>
          </a:p>
          <a:p>
            <a:r>
              <a:rPr lang="tr-TR" dirty="0" smtClean="0"/>
              <a:t>Döllenmeden ortalama 280 gün sonra da doğum gerçekleşmektedir.</a:t>
            </a:r>
          </a:p>
          <a:p>
            <a:r>
              <a:rPr lang="tr-TR" dirty="0" smtClean="0"/>
              <a:t>Annenin hamilelik döneminde geçirebileceği hastalıklar, olumsuz çevre koşulları, beslenme, ruh hali ve alınan maddeler, yeni doğacak olan bebeği etkilemektedir.</a:t>
            </a:r>
          </a:p>
          <a:p>
            <a:r>
              <a:rPr lang="tr-TR" dirty="0" smtClean="0"/>
              <a:t>0-2 yaş: -Doğumdan sonraki ilk yılda bedensel gelişim çok hızlı olmaktadır.</a:t>
            </a:r>
          </a:p>
          <a:p>
            <a:r>
              <a:rPr lang="tr-TR" dirty="0" smtClean="0"/>
              <a:t>- Bir yaşın sonunda bebek, doğum boyunun yaklaşık yarısı kadar uzar.</a:t>
            </a:r>
          </a:p>
          <a:p>
            <a:r>
              <a:rPr lang="tr-TR" dirty="0" smtClean="0"/>
              <a:t>-Ağırlıkça artmada doğumdan sonra hızlıdır.</a:t>
            </a:r>
          </a:p>
          <a:p>
            <a:r>
              <a:rPr lang="tr-TR" dirty="0" smtClean="0"/>
              <a:t>-Bebek 2 yaşına kadar doğuştaki boyunun üçte ikisini kazanır.</a:t>
            </a:r>
          </a:p>
          <a:p>
            <a:r>
              <a:rPr lang="tr-TR" dirty="0" smtClean="0"/>
              <a:t>-6-7 aylıkken oturma, 9-10 aylıkken emekleme, 13-14 aylıkken yürüme kendini gösterir.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1102617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Bedensel Gelişim</a:t>
            </a:r>
          </a:p>
        </p:txBody>
      </p:sp>
      <p:sp>
        <p:nvSpPr>
          <p:cNvPr id="3" name="İçerik Yer Tutucusu 2"/>
          <p:cNvSpPr>
            <a:spLocks noGrp="1"/>
          </p:cNvSpPr>
          <p:nvPr>
            <p:ph idx="1"/>
          </p:nvPr>
        </p:nvSpPr>
        <p:spPr/>
        <p:txBody>
          <a:bodyPr>
            <a:normAutofit/>
          </a:bodyPr>
          <a:lstStyle/>
          <a:p>
            <a:r>
              <a:rPr lang="tr-TR" dirty="0" smtClean="0"/>
              <a:t>2-6 yaş: -Önceki döneme göre daha yavaş ilerler.</a:t>
            </a:r>
          </a:p>
          <a:p>
            <a:r>
              <a:rPr lang="tr-TR" dirty="0" smtClean="0"/>
              <a:t>- 4 yaşındaki bir çocuğun boyu doğumdaki boyunun iki katıdır.</a:t>
            </a:r>
          </a:p>
          <a:p>
            <a:r>
              <a:rPr lang="tr-TR" dirty="0" smtClean="0"/>
              <a:t>-Ağırlıkta boy ile orantılı olarak artar.</a:t>
            </a:r>
          </a:p>
          <a:p>
            <a:r>
              <a:rPr lang="tr-TR" dirty="0" smtClean="0"/>
              <a:t>-6 yaşına geldiğinde doğum ağırlığının ortalama yedi katına ulaşır.</a:t>
            </a:r>
          </a:p>
          <a:p>
            <a:r>
              <a:rPr lang="tr-TR" dirty="0" smtClean="0"/>
              <a:t>- Sinir sistemi büyük ölçüde tamamlanır.</a:t>
            </a:r>
          </a:p>
          <a:p>
            <a:r>
              <a:rPr lang="tr-TR" dirty="0" smtClean="0"/>
              <a:t>- Kalp atışı hızı 6 yaşına doğru azalarak yetişkinin kalp atış hızıyla benzerlik göstermektedir.</a:t>
            </a:r>
          </a:p>
          <a:p>
            <a:r>
              <a:rPr lang="tr-TR" dirty="0" smtClean="0"/>
              <a:t>-3-4 yaşlarında geri geri yürüme, ani dönüş ve duruşları becerir.</a:t>
            </a:r>
          </a:p>
          <a:p>
            <a:r>
              <a:rPr lang="tr-TR" dirty="0" smtClean="0"/>
              <a:t>- 4-5 yaşlarında tırmanma, sıçrama, atlama, takla atma gibi hareketleri başarabilir.</a:t>
            </a:r>
          </a:p>
          <a:p>
            <a:r>
              <a:rPr lang="tr-TR" dirty="0" smtClean="0"/>
              <a:t>- 5-6 yaşlarında hareketlerinin koordinasyonu düzgündür.</a:t>
            </a:r>
          </a:p>
          <a:p>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904382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Bedensel Gelişim</a:t>
            </a:r>
          </a:p>
        </p:txBody>
      </p:sp>
      <p:sp>
        <p:nvSpPr>
          <p:cNvPr id="3" name="İçerik Yer Tutucusu 2"/>
          <p:cNvSpPr>
            <a:spLocks noGrp="1"/>
          </p:cNvSpPr>
          <p:nvPr>
            <p:ph idx="1"/>
          </p:nvPr>
        </p:nvSpPr>
        <p:spPr/>
        <p:txBody>
          <a:bodyPr/>
          <a:lstStyle/>
          <a:p>
            <a:r>
              <a:rPr lang="tr-TR" dirty="0" smtClean="0"/>
              <a:t>6-12 yaş:</a:t>
            </a:r>
          </a:p>
          <a:p>
            <a:r>
              <a:rPr lang="tr-TR" dirty="0" smtClean="0"/>
              <a:t>- Çocukların büyüme hızında önemli yükselmeler görülmez.</a:t>
            </a:r>
          </a:p>
          <a:p>
            <a:r>
              <a:rPr lang="tr-TR" dirty="0" smtClean="0"/>
              <a:t>Boy uzaması yavaştır.</a:t>
            </a:r>
          </a:p>
          <a:p>
            <a:r>
              <a:rPr lang="tr-TR" dirty="0" smtClean="0"/>
              <a:t>Yıllık boy artışı ortalama olarak beş buçuk santim kadardır.</a:t>
            </a:r>
          </a:p>
          <a:p>
            <a:r>
              <a:rPr lang="tr-TR" dirty="0" smtClean="0"/>
              <a:t>On bir, on iki yaşına gelen çocukların boyu ortalama 145 cm dolayındadır.</a:t>
            </a:r>
          </a:p>
          <a:p>
            <a:r>
              <a:rPr lang="tr-TR" dirty="0" smtClean="0"/>
              <a:t>7 yaşına gelen bir çocuğun ortalama ağırlığı 24 kg’dır</a:t>
            </a:r>
          </a:p>
          <a:p>
            <a:r>
              <a:rPr lang="tr-TR" dirty="0" smtClean="0"/>
              <a:t>-11-12 yaşında kızların ağırlığı genelde erkeklerden fazladır.</a:t>
            </a:r>
          </a:p>
          <a:p>
            <a:r>
              <a:rPr lang="tr-TR" dirty="0" smtClean="0"/>
              <a:t>- 11 yaşına gelinceye kadar kaslar iyice3 gelişir ve beceri isteyen el işleri, sanatsal etkinlikler ve müzik aleti çalmaya yönelim başlayabilir.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715885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Bedensel Gelişim</a:t>
            </a:r>
          </a:p>
        </p:txBody>
      </p:sp>
      <p:sp>
        <p:nvSpPr>
          <p:cNvPr id="3" name="İçerik Yer Tutucusu 2"/>
          <p:cNvSpPr>
            <a:spLocks noGrp="1"/>
          </p:cNvSpPr>
          <p:nvPr>
            <p:ph idx="1"/>
          </p:nvPr>
        </p:nvSpPr>
        <p:spPr/>
        <p:txBody>
          <a:bodyPr>
            <a:normAutofit lnSpcReduction="10000"/>
          </a:bodyPr>
          <a:lstStyle/>
          <a:p>
            <a:r>
              <a:rPr lang="tr-TR" dirty="0" smtClean="0"/>
              <a:t>12-18 yaş:</a:t>
            </a:r>
          </a:p>
          <a:p>
            <a:r>
              <a:rPr lang="tr-TR" dirty="0" smtClean="0"/>
              <a:t>- Ergenlik dönemi olarak da adlandırılır.</a:t>
            </a:r>
          </a:p>
          <a:p>
            <a:r>
              <a:rPr lang="tr-TR" dirty="0" smtClean="0"/>
              <a:t>- Buluğ dönemi cinsiyet salgı bezlerinin, etkin duruma gelerek cinsiyet hormonu üretimiyle başlar.</a:t>
            </a:r>
          </a:p>
          <a:p>
            <a:r>
              <a:rPr lang="tr-TR" dirty="0" smtClean="0"/>
              <a:t>- Bu dönemin tüm aşamaları ve olayları bütün bireylerde aynı sırayı izlemez.</a:t>
            </a:r>
          </a:p>
          <a:p>
            <a:r>
              <a:rPr lang="tr-TR" dirty="0" smtClean="0"/>
              <a:t>- 12-18 yaş döneminde bedensel değişim hızlıdır.</a:t>
            </a:r>
          </a:p>
          <a:p>
            <a:r>
              <a:rPr lang="tr-TR" dirty="0" smtClean="0"/>
              <a:t>- Bedenin yapısında önemli farklılıklar görülür.</a:t>
            </a:r>
          </a:p>
          <a:p>
            <a:r>
              <a:rPr lang="tr-TR" dirty="0" smtClean="0"/>
              <a:t>- Önce eller ve ayaklar büyür, sonra kollar ve bacaklar, daha sonra da beden gelişir.</a:t>
            </a:r>
          </a:p>
          <a:p>
            <a:r>
              <a:rPr lang="tr-TR" dirty="0" smtClean="0"/>
              <a:t>- İskelet sistemindeki hızlı değişme, hızlı boy artışı, vücudun değişik organlarındaki değişme, ergenin beden eşgüdümünü sağlamasına neden olur.</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3203192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BİLİŞSEL GELİŞİM</a:t>
            </a:r>
            <a:endParaRPr lang="tr-TR" dirty="0"/>
          </a:p>
        </p:txBody>
      </p:sp>
      <p:sp>
        <p:nvSpPr>
          <p:cNvPr id="3" name="İçerik Yer Tutucusu 2"/>
          <p:cNvSpPr>
            <a:spLocks noGrp="1"/>
          </p:cNvSpPr>
          <p:nvPr>
            <p:ph idx="1"/>
          </p:nvPr>
        </p:nvSpPr>
        <p:spPr/>
        <p:txBody>
          <a:bodyPr/>
          <a:lstStyle/>
          <a:p>
            <a:r>
              <a:rPr lang="tr-TR" dirty="0" smtClean="0"/>
              <a:t>Jean </a:t>
            </a:r>
            <a:r>
              <a:rPr lang="tr-TR" dirty="0" err="1" smtClean="0"/>
              <a:t>Piaget</a:t>
            </a:r>
            <a:r>
              <a:rPr lang="tr-TR" dirty="0" smtClean="0"/>
              <a:t> kuramı:</a:t>
            </a:r>
          </a:p>
          <a:p>
            <a:endParaRPr lang="tr-TR" dirty="0" smtClean="0"/>
          </a:p>
          <a:p>
            <a:r>
              <a:rPr lang="tr-TR" dirty="0" smtClean="0"/>
              <a:t>1. Duyusal motor dönemi</a:t>
            </a:r>
          </a:p>
          <a:p>
            <a:r>
              <a:rPr lang="tr-TR" dirty="0" smtClean="0"/>
              <a:t>2. İşlem öncesi dönem</a:t>
            </a:r>
          </a:p>
          <a:p>
            <a:r>
              <a:rPr lang="tr-TR" dirty="0" smtClean="0"/>
              <a:t>3. Somut işlemler dönemi </a:t>
            </a:r>
          </a:p>
          <a:p>
            <a:r>
              <a:rPr lang="tr-TR" dirty="0" smtClean="0"/>
              <a:t>4. Soyut işlemler dönemi</a:t>
            </a:r>
            <a:endParaRPr lang="tr-TR" dirty="0"/>
          </a:p>
        </p:txBody>
      </p:sp>
      <p:sp>
        <p:nvSpPr>
          <p:cNvPr id="4" name="Altbilgi Yer Tutucusu 3"/>
          <p:cNvSpPr>
            <a:spLocks noGrp="1"/>
          </p:cNvSpPr>
          <p:nvPr>
            <p:ph type="ftr" sz="quarter" idx="11"/>
          </p:nvPr>
        </p:nvSpPr>
        <p:spPr/>
        <p:txBody>
          <a:bodyPr/>
          <a:lstStyle/>
          <a:p>
            <a:r>
              <a:rPr lang="tr-TR" smtClean="0"/>
              <a:t>HKZ</a:t>
            </a:r>
            <a:endParaRPr lang="tr-TR"/>
          </a:p>
        </p:txBody>
      </p:sp>
    </p:spTree>
    <p:extLst>
      <p:ext uri="{BB962C8B-B14F-4D97-AF65-F5344CB8AC3E}">
        <p14:creationId xmlns:p14="http://schemas.microsoft.com/office/powerpoint/2010/main" val="488202569"/>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TM02900720[[fn=Entegral]]</Template>
  <TotalTime>231</TotalTime>
  <Words>1428</Words>
  <Application>Microsoft Office PowerPoint</Application>
  <PresentationFormat>Geniş ekran</PresentationFormat>
  <Paragraphs>164</Paragraphs>
  <Slides>21</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21</vt:i4>
      </vt:variant>
    </vt:vector>
  </HeadingPairs>
  <TitlesOfParts>
    <vt:vector size="26" baseType="lpstr">
      <vt:lpstr>Calibri</vt:lpstr>
      <vt:lpstr>Calibri Light</vt:lpstr>
      <vt:lpstr>Wingdings 2</vt:lpstr>
      <vt:lpstr>HDOfficeLightV0</vt:lpstr>
      <vt:lpstr>Geçmişe bakış</vt:lpstr>
      <vt:lpstr>EĞİTİMİN PSİKOLOJİK TEMELLERİ</vt:lpstr>
      <vt:lpstr>EĞİTİM – PSİKOLOJİ İLİŞKİSİ</vt:lpstr>
      <vt:lpstr>İnsan Gelişimi</vt:lpstr>
      <vt:lpstr>Bedensel Gelişim</vt:lpstr>
      <vt:lpstr>Bedensel Gelişim</vt:lpstr>
      <vt:lpstr>Bedensel Gelişim</vt:lpstr>
      <vt:lpstr>Bedensel Gelişim</vt:lpstr>
      <vt:lpstr>Bedensel Gelişim</vt:lpstr>
      <vt:lpstr>BİLİŞSEL GELİŞİM</vt:lpstr>
      <vt:lpstr>Duyusal Motor Dönemi</vt:lpstr>
      <vt:lpstr>İşlem öncesi dönem</vt:lpstr>
      <vt:lpstr>Somut işlemler dönemi</vt:lpstr>
      <vt:lpstr>Soyut işlemler dönemi</vt:lpstr>
      <vt:lpstr>Ahlak gelişimi</vt:lpstr>
      <vt:lpstr>Ahlak gelişimi</vt:lpstr>
      <vt:lpstr>Ahlak gelişimi</vt:lpstr>
      <vt:lpstr>Psiko seksüel gelişim</vt:lpstr>
      <vt:lpstr>Psiko sosyal gelişim</vt:lpstr>
      <vt:lpstr>Gelişimi etkileyen etmenler</vt:lpstr>
      <vt:lpstr>İnsan öğrenmesi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EĞİTİMİN PSİKOLOJİK TEMELLERİ</dc:title>
  <dc:creator>userr</dc:creator>
  <cp:lastModifiedBy>user</cp:lastModifiedBy>
  <cp:revision>15</cp:revision>
  <cp:lastPrinted>2018-10-22T11:34:30Z</cp:lastPrinted>
  <dcterms:created xsi:type="dcterms:W3CDTF">2018-10-22T08:32:51Z</dcterms:created>
  <dcterms:modified xsi:type="dcterms:W3CDTF">2020-05-09T20:38:17Z</dcterms:modified>
</cp:coreProperties>
</file>