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447A07A5-6BB4-48AF-8149-7B126B7B1A4A}"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A9B6AC2-E01E-44EC-9B7B-5F90E7F7AE04}"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47A07A5-6BB4-48AF-8149-7B126B7B1A4A}"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A9B6AC2-E01E-44EC-9B7B-5F90E7F7AE04}"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47A07A5-6BB4-48AF-8149-7B126B7B1A4A}"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A9B6AC2-E01E-44EC-9B7B-5F90E7F7AE04}"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47A07A5-6BB4-48AF-8149-7B126B7B1A4A}"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A9B6AC2-E01E-44EC-9B7B-5F90E7F7AE04}"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7A07A5-6BB4-48AF-8149-7B126B7B1A4A}"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A9B6AC2-E01E-44EC-9B7B-5F90E7F7AE04}"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447A07A5-6BB4-48AF-8149-7B126B7B1A4A}"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A9B6AC2-E01E-44EC-9B7B-5F90E7F7AE04}"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447A07A5-6BB4-48AF-8149-7B126B7B1A4A}" type="datetimeFigureOut">
              <a:rPr lang="tr-TR" smtClean="0"/>
              <a:t>03.05.2020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A9B6AC2-E01E-44EC-9B7B-5F90E7F7AE04}"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447A07A5-6BB4-48AF-8149-7B126B7B1A4A}" type="datetimeFigureOut">
              <a:rPr lang="tr-TR" smtClean="0"/>
              <a:t>03.05.2020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A9B6AC2-E01E-44EC-9B7B-5F90E7F7AE04}"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7A07A5-6BB4-48AF-8149-7B126B7B1A4A}" type="datetimeFigureOut">
              <a:rPr lang="tr-TR" smtClean="0"/>
              <a:t>03.05.2020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8A9B6AC2-E01E-44EC-9B7B-5F90E7F7AE04}"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7A07A5-6BB4-48AF-8149-7B126B7B1A4A}"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A9B6AC2-E01E-44EC-9B7B-5F90E7F7AE04}"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7A07A5-6BB4-48AF-8149-7B126B7B1A4A}"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A9B6AC2-E01E-44EC-9B7B-5F90E7F7AE04}"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7A07A5-6BB4-48AF-8149-7B126B7B1A4A}" type="datetimeFigureOut">
              <a:rPr lang="tr-TR" smtClean="0"/>
              <a:t>03.05.2020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9B6AC2-E01E-44EC-9B7B-5F90E7F7AE04}"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GÜVENLİK HUKUKU 1</a:t>
            </a:r>
            <a:endParaRPr lang="tr-TR" dirty="0"/>
          </a:p>
        </p:txBody>
      </p:sp>
      <p:sp>
        <p:nvSpPr>
          <p:cNvPr id="3" name="Subtitle 2"/>
          <p:cNvSpPr>
            <a:spLocks noGrp="1"/>
          </p:cNvSpPr>
          <p:nvPr>
            <p:ph type="subTitle" idx="1"/>
          </p:nvPr>
        </p:nvSpPr>
        <p:spPr/>
        <p:txBody>
          <a:bodyPr>
            <a:normAutofit fontScale="92500" lnSpcReduction="20000"/>
          </a:bodyPr>
          <a:lstStyle/>
          <a:p>
            <a:r>
              <a:rPr lang="tr-TR" dirty="0" smtClean="0"/>
              <a:t>4. HAFTA</a:t>
            </a:r>
          </a:p>
          <a:p>
            <a:r>
              <a:rPr lang="tr-TR" dirty="0"/>
              <a:t>Sosyal sigortaların uygulanma alanı (sigortalı kavramı, sigortalılık süresi), sosyal sigortaların idari yönetimi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lnSpcReduction="20000"/>
          </a:bodyPr>
          <a:lstStyle/>
          <a:p>
            <a:r>
              <a:rPr lang="tr-TR" dirty="0" smtClean="0"/>
              <a:t>24) Aile hekimi: Sağlık Bakanlığı tarafından aile hekimi olarak yetkilendirilen ve Kurum ile sözleşme yapmış hekimleri,</a:t>
            </a:r>
          </a:p>
          <a:p>
            <a:r>
              <a:rPr lang="tr-TR" dirty="0" smtClean="0"/>
              <a:t> 25) Sağlık hizmeti sunucusu: Sağlık hizmetini sunan ve/veya üreten; gerçek kişiler ile kamu ve özel hukuk tüzel kişilerini ve bunların tüzel kişiliği olmayan şubelerini,</a:t>
            </a:r>
          </a:p>
          <a:p>
            <a:r>
              <a:rPr lang="tr-TR" dirty="0" smtClean="0"/>
              <a:t> 26) Katılım payı: Sağlık hizmetlerinden yararlanabilmek için, genel sağlık sigortalısı veya bakmakla yükümlü olduğu kişiler tarafından ödenecek tutarı</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5510 SAYILI KANUN </a:t>
            </a:r>
            <a:endParaRPr lang="tr-TR" dirty="0"/>
          </a:p>
        </p:txBody>
      </p:sp>
      <p:sp>
        <p:nvSpPr>
          <p:cNvPr id="3" name="Content Placeholder 2"/>
          <p:cNvSpPr>
            <a:spLocks noGrp="1"/>
          </p:cNvSpPr>
          <p:nvPr>
            <p:ph idx="1"/>
          </p:nvPr>
        </p:nvSpPr>
        <p:spPr/>
        <p:txBody>
          <a:bodyPr>
            <a:normAutofit fontScale="92500" lnSpcReduction="10000"/>
          </a:bodyPr>
          <a:lstStyle/>
          <a:p>
            <a:r>
              <a:rPr lang="tr-TR" dirty="0" smtClean="0"/>
              <a:t>27) (Değişik: 4/4/2013-6458/123 md.) Uluslararası koruma başvurusu veya statüsü sahibi ve vatansız kişi: İçişleri Bakanlığı tarafından başvuru sahibi, mülteci, ikincil koruma veya şartlı mülteci statüsü sahibi veya vatansız olarak tanınan kişileri, </a:t>
            </a:r>
          </a:p>
          <a:p>
            <a:r>
              <a:rPr lang="tr-TR" dirty="0" smtClean="0"/>
              <a:t>28) Peşin sermaye değeri: Kurumca, bu Kanunun ilgili maddelerinde belirtilen giderlerin yaş, kesilme ihtimali ve Kurumca belirlenecek iskonto oranı dikkate alınarak hesaplanan tutarı,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5510 SAYILI KANUN </a:t>
            </a:r>
            <a:endParaRPr lang="tr-TR" dirty="0"/>
          </a:p>
        </p:txBody>
      </p:sp>
      <p:sp>
        <p:nvSpPr>
          <p:cNvPr id="3" name="Content Placeholder 2"/>
          <p:cNvSpPr>
            <a:spLocks noGrp="1"/>
          </p:cNvSpPr>
          <p:nvPr>
            <p:ph idx="1"/>
          </p:nvPr>
        </p:nvSpPr>
        <p:spPr/>
        <p:txBody>
          <a:bodyPr>
            <a:normAutofit fontScale="92500" lnSpcReduction="20000"/>
          </a:bodyPr>
          <a:lstStyle/>
          <a:p>
            <a:r>
              <a:rPr lang="tr-TR" dirty="0" smtClean="0"/>
              <a:t>29) (Değişik: 17/4/2008-5754/1 md.) Güncelleme katsayısı: Her yılın Aralık ayına göre Türkiye İstatistik Kurumu tarafından açıklanan en son temel yıllı tüketici fiyatları genel indeksindeki değişim oranının % 100’ü ile sabit fiyatlarla gayri safi yurtiçi hasıla gelişme hızının % 30’unun toplamına (1) tam sayısının ilâve edilmesi sonucunda bulunan değeri,</a:t>
            </a:r>
          </a:p>
          <a:p>
            <a:r>
              <a:rPr lang="tr-TR" dirty="0" smtClean="0"/>
              <a:t> 30) (Ek: 17/4/2008-5754/1 md.) Vazife malûllüğü: Bu Kanunun 47 nci maddesinde tarif edilen vazife ve/veya harp malûllüğü hallerini,</a:t>
            </a: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5510 SAYILI KANUN </a:t>
            </a:r>
            <a:endParaRPr lang="tr-TR" dirty="0"/>
          </a:p>
        </p:txBody>
      </p:sp>
      <p:sp>
        <p:nvSpPr>
          <p:cNvPr id="3" name="Content Placeholder 2"/>
          <p:cNvSpPr>
            <a:spLocks noGrp="1"/>
          </p:cNvSpPr>
          <p:nvPr>
            <p:ph idx="1"/>
          </p:nvPr>
        </p:nvSpPr>
        <p:spPr/>
        <p:txBody>
          <a:bodyPr>
            <a:normAutofit fontScale="92500" lnSpcReduction="10000"/>
          </a:bodyPr>
          <a:lstStyle/>
          <a:p>
            <a:r>
              <a:rPr lang="tr-TR" dirty="0" smtClean="0"/>
              <a:t>31) (Ek: 17/4/2008-5754/1 md.) Uluslararası sosyal güvenlik sözleşmeleri: Ülkemizin taraf olduğu sosyal güvenlik sözleşmelerini, ifade eder. </a:t>
            </a:r>
            <a:r>
              <a:rPr lang="tr-TR" dirty="0" smtClean="0"/>
              <a:t>(Ek fıkra: 17/4/2008-5754/1 md.) Bu maddenin (29) numaralı bendinde belirtilen güncelleme katsayısının hesabında, en son temel yıllı tüketici fiyatları genel indeksindeki değişim oranı veya sabit fiyatlarla gayri safi yurtiçi hasıla gelişme hızının eksi olduğu yıllarda eksi değerler sıfır olarak alınır.</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5510 SAYILI KANUN </a:t>
            </a:r>
            <a:endParaRPr lang="tr-TR" dirty="0"/>
          </a:p>
        </p:txBody>
      </p:sp>
      <p:sp>
        <p:nvSpPr>
          <p:cNvPr id="3" name="Content Placeholder 2"/>
          <p:cNvSpPr>
            <a:spLocks noGrp="1"/>
          </p:cNvSpPr>
          <p:nvPr>
            <p:ph idx="1"/>
          </p:nvPr>
        </p:nvSpPr>
        <p:spPr/>
        <p:txBody>
          <a:bodyPr>
            <a:normAutofit fontScale="92500" lnSpcReduction="20000"/>
          </a:bodyPr>
          <a:lstStyle/>
          <a:p>
            <a:r>
              <a:rPr lang="tr-TR" dirty="0" smtClean="0"/>
              <a:t>Ek fıkra: 20/8/2016-6745/60 md.) 4857 sayılı Kanunun 13 üncü ve 14 üncü maddelerine göre kısmi süreli veya çağrı üzerine çalışanlar, ay içerisinde günün bazı saatlerinde çalışıp, çalıştığı saat karşılığında ücret alanlardan ay içerisinde otuz günden eksik prim ödeme gün sayısı bulunanlar, sigortalı çalışmama şartı hariç birinci fıkranın (10) numaralı bendinde yer verilen diğer şartları haiz olmaları kaydıyla otuz günden eksik günleri için genel sağlık sigortalısının bakmakla yükümlü olduğu kişi sayılır</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Sigortalı sayılanlar MADDE 4- (Değişik: 17/4/2008-5754/2 md.)</a:t>
            </a:r>
            <a:endParaRPr lang="tr-TR" dirty="0"/>
          </a:p>
        </p:txBody>
      </p:sp>
      <p:sp>
        <p:nvSpPr>
          <p:cNvPr id="3" name="Content Placeholder 2"/>
          <p:cNvSpPr>
            <a:spLocks noGrp="1"/>
          </p:cNvSpPr>
          <p:nvPr>
            <p:ph idx="1"/>
          </p:nvPr>
        </p:nvSpPr>
        <p:spPr/>
        <p:txBody>
          <a:bodyPr>
            <a:normAutofit fontScale="70000" lnSpcReduction="20000"/>
          </a:bodyPr>
          <a:lstStyle/>
          <a:p>
            <a:r>
              <a:rPr lang="tr-TR" dirty="0" smtClean="0"/>
              <a:t>Bu Kanunun kısa ve uzun vadeli sigorta kolları uygulaması bakımından; </a:t>
            </a:r>
          </a:p>
          <a:p>
            <a:r>
              <a:rPr lang="tr-TR" dirty="0" smtClean="0"/>
              <a:t>a) Hizmet akdi ile bir veya birden fazla işveren tarafından çalıştırılanlar,</a:t>
            </a:r>
          </a:p>
          <a:p>
            <a:r>
              <a:rPr lang="tr-TR" dirty="0" smtClean="0"/>
              <a:t> b) Köy ve mahalle muhtarları ile hizmet akdine bağlı olmaksızın kendi adına ve hesabına bağımsız çalışanlardan ise;</a:t>
            </a:r>
          </a:p>
          <a:p>
            <a:r>
              <a:rPr lang="tr-TR" dirty="0" smtClean="0"/>
              <a:t> 1) Ticarî kazanç veya serbest meslek kazancı nedeniyle gerçek veya basit usûlde gelir vergisi mükellefi olanlar, </a:t>
            </a:r>
          </a:p>
          <a:p>
            <a:r>
              <a:rPr lang="tr-TR" dirty="0" smtClean="0"/>
              <a:t>2) Gelir vergisinden muaf olup, esnaf ve sanatkâr siciline kayıtlı olanlar, </a:t>
            </a:r>
          </a:p>
          <a:p>
            <a:r>
              <a:rPr lang="tr-TR" dirty="0" smtClean="0"/>
              <a:t>3) Anonim şirketlerin yönetim kurulu üyesi olan ortakları, sermayesi paylara bölünmüş komandit şirketlerin komandite ortakları, diğer şirket ve donatma iştiraklerinin ise tüm ortakları, </a:t>
            </a:r>
          </a:p>
          <a:p>
            <a:r>
              <a:rPr lang="tr-TR" dirty="0" smtClean="0"/>
              <a:t>4) Tarımsal faaliyette bulunanlar, </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Sigortalı sayılanlar MADDE 4- (Değişik: 17/4/2008-5754/2 md.)</a:t>
            </a:r>
            <a:endParaRPr lang="tr-TR" dirty="0"/>
          </a:p>
        </p:txBody>
      </p:sp>
      <p:sp>
        <p:nvSpPr>
          <p:cNvPr id="3" name="Content Placeholder 2"/>
          <p:cNvSpPr>
            <a:spLocks noGrp="1"/>
          </p:cNvSpPr>
          <p:nvPr>
            <p:ph idx="1"/>
          </p:nvPr>
        </p:nvSpPr>
        <p:spPr/>
        <p:txBody>
          <a:bodyPr>
            <a:normAutofit fontScale="85000" lnSpcReduction="10000"/>
          </a:bodyPr>
          <a:lstStyle/>
          <a:p>
            <a:pPr algn="just"/>
            <a:r>
              <a:rPr lang="tr-TR" dirty="0" smtClean="0"/>
              <a:t>c) Kamu idarelerinde; 1) Bu maddenin birinci fıkrasının (a) bendine tabi olmayanlardan, kadro ve pozisyonlarda sürekli olarak çalışıp ilgili kanunlarında (a) bendi kapsamına girenler gibi sigortalı olması öngörülmemiş olanlar</a:t>
            </a:r>
          </a:p>
          <a:p>
            <a:pPr algn="just"/>
            <a:r>
              <a:rPr lang="tr-TR" dirty="0" smtClean="0"/>
              <a:t>2) Bu maddenin birinci fıkrasının (a) ve (b) bentlerine tabi olmayanlardan, sözleşmeli olarak çalışıp ilgili kanunlarında (a) bendi kapsamına girenler gibi sigortalı olması öngörülmemiş olanlar ile 657 sayılı Devlet Memurları Kanununun 86 ncı maddesi uyarınca açıktan vekil atananlar, sigortalı sayılırlar.</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SİGORTALI SAYILMAYA İLİŞKİN LİTERATÜR</a:t>
            </a:r>
            <a:endParaRPr lang="tr-TR" dirty="0"/>
          </a:p>
        </p:txBody>
      </p:sp>
      <p:sp>
        <p:nvSpPr>
          <p:cNvPr id="3" name="Content Placeholder 2"/>
          <p:cNvSpPr>
            <a:spLocks noGrp="1"/>
          </p:cNvSpPr>
          <p:nvPr>
            <p:ph idx="1"/>
          </p:nvPr>
        </p:nvSpPr>
        <p:spPr/>
        <p:txBody>
          <a:bodyPr>
            <a:normAutofit fontScale="85000" lnSpcReduction="10000"/>
          </a:bodyPr>
          <a:lstStyle/>
          <a:p>
            <a:r>
              <a:rPr lang="tr-TR" dirty="0" smtClean="0"/>
              <a:t>Sosyal güvenlik hakkı, insana yaşamında hastalık, analık, yaşlılık, işsizlik gibi birtakım risklerle karşılaşması durumunda sosyal güvenceye sahip olmayı isteme hakkını bahşeder (Centel, 2001:821).</a:t>
            </a:r>
          </a:p>
          <a:p>
            <a:r>
              <a:rPr lang="tr-TR" dirty="0" smtClean="0"/>
              <a:t>Sosyal güvenlik hakkı herkes için tanınmıştır ve bu nedenle toplumun hiçbir bireyi bu hakkın kapsamı dışında bırakılamaz. Bu hak devlete sosyal güvenlikle ilgili düzenlemeleri yapma ve örgütleri kurma ödevi yüklerken insanlara da anayasal bir talep hakkı verir (Tuncay ve Ekmekçi, 2011:76; Algan, 2006:426)(ERDOĞAN, 2014).</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Kamu Düzeni İlkesinin Hizmet Tespiti Davalarına Etkisi</a:t>
            </a:r>
            <a:endParaRPr lang="tr-TR" dirty="0"/>
          </a:p>
        </p:txBody>
      </p:sp>
      <p:sp>
        <p:nvSpPr>
          <p:cNvPr id="3" name="Content Placeholder 2"/>
          <p:cNvSpPr>
            <a:spLocks noGrp="1"/>
          </p:cNvSpPr>
          <p:nvPr>
            <p:ph idx="1"/>
          </p:nvPr>
        </p:nvSpPr>
        <p:spPr/>
        <p:txBody>
          <a:bodyPr>
            <a:normAutofit/>
          </a:bodyPr>
          <a:lstStyle/>
          <a:p>
            <a:r>
              <a:rPr lang="tr-TR" dirty="0" smtClean="0"/>
              <a:t>Hukuk muhakemesinde re’sen araştırma ilkesi taraflarca hazırlanma ilkesinin istisnası olup kamu yararının gerekli kıldığı hallerde uygulanır ve bu ilkenin uygulandığı davaların konusu üzerinde tarafların serbestçe tasarruf edebilmesi genellikle mümkün değildir. Hizmet tespiti davaları da bu tür davalar arasında kabul edilmektedir(ERDOĞAN, 2014).</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HİZMET TESPİTİNDE RESEN İNCELEME</a:t>
            </a:r>
            <a:endParaRPr lang="tr-TR" dirty="0"/>
          </a:p>
        </p:txBody>
      </p:sp>
      <p:sp>
        <p:nvSpPr>
          <p:cNvPr id="3" name="Content Placeholder 2"/>
          <p:cNvSpPr>
            <a:spLocks noGrp="1"/>
          </p:cNvSpPr>
          <p:nvPr>
            <p:ph idx="1"/>
          </p:nvPr>
        </p:nvSpPr>
        <p:spPr/>
        <p:txBody>
          <a:bodyPr>
            <a:normAutofit fontScale="77500" lnSpcReduction="20000"/>
          </a:bodyPr>
          <a:lstStyle/>
          <a:p>
            <a:r>
              <a:rPr lang="tr-TR" dirty="0" smtClean="0"/>
              <a:t>Re’sen inceleme, yüksek mahkemenin hizmet tespiti kararlarında üzerinde hassasiyetle durduğu konulardan biridir. Hizmet tespiti davalarında re’sen inceleme zorunluluğuna dair şu değerlendirmelere yer verilmiştir; “Belgeleri işveren tarafından verilmeyen veya çalıştıkları Kurumca tespit edilemeyen sigortalılar mahkemeye başvurarak sigortalı hizmetlerini alacakları ilâmla tespit ettirebilirler. Gerçekten de, Anayasanın 60. maddesine göre; ‘Herkes sosyal güvenlik hakkına sahiptir.’Öte yandan 506 sayılı Kanun’un 6. maddesinde de, bu ‘Anayasa kuralına’paralel bir düzenleme ile örneğin, ‘çalıştırılanlar işe alınmalarıyla kendiliğinden sigortalı olurlar’, ‘sigortalı olmak hak ve yükümlülüğünden kaçınılamaz ve vazgeçilemez’ olduğu kuralına yer verilmiştir(ERDOĞAN, 2014).</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5510 SAYILI KANUNUN KAPSAMI</a:t>
            </a:r>
            <a:endParaRPr lang="tr-TR" dirty="0"/>
          </a:p>
        </p:txBody>
      </p:sp>
      <p:sp>
        <p:nvSpPr>
          <p:cNvPr id="3" name="Content Placeholder 2"/>
          <p:cNvSpPr>
            <a:spLocks noGrp="1"/>
          </p:cNvSpPr>
          <p:nvPr>
            <p:ph idx="1"/>
          </p:nvPr>
        </p:nvSpPr>
        <p:spPr/>
        <p:txBody>
          <a:bodyPr/>
          <a:lstStyle/>
          <a:p>
            <a:r>
              <a:rPr lang="tr-TR" dirty="0" smtClean="0"/>
              <a:t>Kapsam </a:t>
            </a:r>
          </a:p>
          <a:p>
            <a:r>
              <a:rPr lang="tr-TR" dirty="0" smtClean="0"/>
              <a:t>MADDE 2- Bu Kanun; sosyal sigortalar ile genel sağlık sigortasından yararlanacak kişileri, işverenleri, sağlık hizmeti sunucularını, bu Kanunun uygulanması bakımından gerçek kişiler ile her türlü kamu ve özel hukuk tüzel kişilerini ve tüzel kişiliği olmayan diğer kurum ve kuruluşları kapsar.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5510 SAYILI KANUN </a:t>
            </a:r>
            <a:endParaRPr lang="tr-TR" dirty="0"/>
          </a:p>
        </p:txBody>
      </p:sp>
      <p:sp>
        <p:nvSpPr>
          <p:cNvPr id="3" name="Content Placeholder 2"/>
          <p:cNvSpPr>
            <a:spLocks noGrp="1"/>
          </p:cNvSpPr>
          <p:nvPr>
            <p:ph idx="1"/>
          </p:nvPr>
        </p:nvSpPr>
        <p:spPr/>
        <p:txBody>
          <a:bodyPr>
            <a:normAutofit fontScale="55000" lnSpcReduction="20000"/>
          </a:bodyPr>
          <a:lstStyle/>
          <a:p>
            <a:r>
              <a:rPr lang="tr-TR" dirty="0" smtClean="0"/>
              <a:t>Tanımlar </a:t>
            </a:r>
          </a:p>
          <a:p>
            <a:r>
              <a:rPr lang="tr-TR" dirty="0" smtClean="0"/>
              <a:t>MADDE 3- Bu Kanunun uygulanmasında; </a:t>
            </a:r>
          </a:p>
          <a:p>
            <a:r>
              <a:rPr lang="tr-TR" dirty="0" smtClean="0"/>
              <a:t>1) Bakanlık: Çalışma ve Sosyal Güvenlik Bakanlığını,</a:t>
            </a:r>
          </a:p>
          <a:p>
            <a:r>
              <a:rPr lang="tr-TR" dirty="0" smtClean="0"/>
              <a:t> 2) Kurum: Sosyal Güvenlik Kurumu Başkanlığını,</a:t>
            </a:r>
          </a:p>
          <a:p>
            <a:r>
              <a:rPr lang="tr-TR" dirty="0" smtClean="0"/>
              <a:t> 3) Sosyal sigortalar: Kısa ve uzun vadeli sigorta kollarını,</a:t>
            </a:r>
          </a:p>
          <a:p>
            <a:r>
              <a:rPr lang="tr-TR" dirty="0" smtClean="0"/>
              <a:t> 4) Kısa vadeli sigorta kolları: İş kazası ve meslek hastalığı, hastalık ve analık sigortası kollarını, </a:t>
            </a:r>
          </a:p>
          <a:p>
            <a:r>
              <a:rPr lang="tr-TR" dirty="0" smtClean="0"/>
              <a:t>5) Uzun vadeli sigorta kolları: Malûllük, yaşlılık ve ölüm sigortası kollarını, </a:t>
            </a:r>
          </a:p>
          <a:p>
            <a:r>
              <a:rPr lang="tr-TR" dirty="0" smtClean="0"/>
              <a:t>6) Sigortalı: Kısa ve/veya uzun vadeli sigorta kolları bakımından adına prim ödenmesi gereken veya kendi adına prim ödemesi gereken kişiyi,</a:t>
            </a:r>
          </a:p>
          <a:p>
            <a:r>
              <a:rPr lang="tr-TR" dirty="0" smtClean="0"/>
              <a:t> 7) (Değişik: 17/4/2008-5754/1 md.) Hak sahibi: Sigortalının veya sürekli iş göremezlik geliri ile malûllük, vazife malûllüğü veya yaşlılık aylığı almakta olanların ölümü halinde, gelir veya aylık bağlanmasına veya toptan ödeme yapılmasına hak kazanan eş, çocuk, ana ve babasını,</a:t>
            </a:r>
          </a:p>
          <a:p>
            <a:r>
              <a:rPr lang="tr-TR" dirty="0" smtClean="0"/>
              <a:t> 8) Genel sağlık sigortası: Kişilerin öncelikle sağlıklarının korunmasını, sağlık riskleri ile karşılaşmaları halinde ise oluşan harcamaların finansmanını sağlayan sigortayı, 9) Genel sağlık sigortalısı: Bu Kanunun 60 ıncı maddesinde sayılan kişileri,</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5510 SAYILI KANUN </a:t>
            </a:r>
            <a:endParaRPr lang="tr-TR" dirty="0"/>
          </a:p>
        </p:txBody>
      </p:sp>
      <p:sp>
        <p:nvSpPr>
          <p:cNvPr id="3" name="Content Placeholder 2"/>
          <p:cNvSpPr>
            <a:spLocks noGrp="1"/>
          </p:cNvSpPr>
          <p:nvPr>
            <p:ph idx="1"/>
          </p:nvPr>
        </p:nvSpPr>
        <p:spPr/>
        <p:txBody>
          <a:bodyPr>
            <a:normAutofit fontScale="55000" lnSpcReduction="20000"/>
          </a:bodyPr>
          <a:lstStyle/>
          <a:p>
            <a:r>
              <a:rPr lang="tr-TR" dirty="0" smtClean="0"/>
              <a:t>10) (Değişik: 17/4/2008-5754/1 md.) Bakmakla yükümlü olduğu kişi: 5 inci maddenin birinci fıkrasının (b) bendi ile 60 ıncı maddenin birinci fıkrasının (c) bendinin (1), (2) ve (7) numaralı alt bentleri ile yedinci ve sekizinci fıkraları ile onikinci fıkrasındaki askeri öğrenci adayları ile Jandarma ve Sahil Güvenlik Akademisi öğrenci adayları dışında kalan genel sağlık sigortalısının, sigortalı sayılmayan veya isteğe bağlı sigortalı olmayan, kendi sigortalılığı nedeniyle gelir veya aylık bağlanmamış olan;(1)(2)(3)</a:t>
            </a:r>
          </a:p>
          <a:p>
            <a:r>
              <a:rPr lang="tr-TR" dirty="0" smtClean="0"/>
              <a:t> a) Eşini,</a:t>
            </a:r>
          </a:p>
          <a:p>
            <a:r>
              <a:rPr lang="tr-TR" dirty="0" smtClean="0"/>
              <a:t> b) 18 yaşını, lise ve dengi öğrenim veya 5/6/1986 tarihli ve 3308 sayılı Meslekî Eğitim Kanununda belirtilen aday çıraklık ve çıraklık eğitimi ile işletmelerde meslekî eğitim görmesi halinde 20 yaşını, yüksek öğrenim görmesi halinde 25 yaşını doldurmamış ve evli olmayan çocukları ile yaşına bakılmaksızın bu Kanuna göre malûl olduğu tespit edilen evli olmayan çocuklarını,</a:t>
            </a:r>
          </a:p>
          <a:p>
            <a:r>
              <a:rPr lang="tr-TR" dirty="0" smtClean="0"/>
              <a:t> c) Geçiminin genel sağlık sigortalısı tarafından sağlandığı Kurumca belirlenen kriterlere göre tespit edilen ana ve babasını,(1) </a:t>
            </a:r>
          </a:p>
          <a:p>
            <a:r>
              <a:rPr lang="tr-TR" dirty="0" smtClean="0"/>
              <a:t>11) Hizmet akdi: 22/4/1926 tarihli ve 818 sayılı Borçlar Kanununda tanımlanan hizmet akdini ve iş mevzuatında tanımlanan iş sözleşmesini veya hizmet akdini, </a:t>
            </a:r>
          </a:p>
          <a:p>
            <a:r>
              <a:rPr lang="tr-TR" dirty="0" smtClean="0"/>
              <a:t>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5510 SAYILI KANUN </a:t>
            </a:r>
            <a:endParaRPr lang="tr-TR" dirty="0"/>
          </a:p>
        </p:txBody>
      </p:sp>
      <p:sp>
        <p:nvSpPr>
          <p:cNvPr id="3" name="Content Placeholder 2"/>
          <p:cNvSpPr>
            <a:spLocks noGrp="1"/>
          </p:cNvSpPr>
          <p:nvPr>
            <p:ph idx="1"/>
          </p:nvPr>
        </p:nvSpPr>
        <p:spPr/>
        <p:txBody>
          <a:bodyPr>
            <a:normAutofit fontScale="55000" lnSpcReduction="20000"/>
          </a:bodyPr>
          <a:lstStyle/>
          <a:p>
            <a:r>
              <a:rPr lang="tr-TR" dirty="0" smtClean="0"/>
              <a:t>12) Ücret: 4 üncü maddenin birinci fıkrasının (a) ve (c) bendi kapsamında sigortalı sayılanlara saatlik, günlük, haftalık, aylık veya yıllık olarak para ile ödenen ve süreklilik niteliği taşıyan brüt tutarı, </a:t>
            </a:r>
          </a:p>
          <a:p>
            <a:r>
              <a:rPr lang="tr-TR" dirty="0" smtClean="0"/>
              <a:t>13) Asgarî ücret: 22/5/2003 tarihli ve 4857 sayılı İş Kanunu gereğince 16 yaşından büyük işçiler için belirlenen bir aylık brüt ücreti, </a:t>
            </a:r>
          </a:p>
          <a:p>
            <a:r>
              <a:rPr lang="tr-TR" dirty="0" smtClean="0"/>
              <a:t>14) (Değişik: 17/4/2008-5754/1 md.) Ay: Ücretleri; her ayın 15'inde ödenen 4 üncü maddenin birinci fıkrasının (a) ve (c) bentleri kapsamındaki sigortalılar için, ayın 15'inden ertesi ayın 15'ine kadar geçen, diğer sigortalılar için ise ayın 1'i ilâ sonu arasında geçen ve otuz gün olarak değerlendirilen süreyi, </a:t>
            </a:r>
          </a:p>
          <a:p>
            <a:r>
              <a:rPr lang="tr-TR" dirty="0" smtClean="0"/>
              <a:t>15) (Değişik: 17/4/2008-5754/1 md.) Yıl: Ücretleri; her ayın 15'inde ödenen 4 üncü maddenin birinci fıkrasının (a) ve (c) bentleri kapsamındaki sigortalılar için, 15 Ocak tarihinden ertesi yılın 15 Ocak tarihine kadar geçen, diğer sigortalılar için ise 1 Ocak ilâ 31 Aralık tarihleri arasında geçen ve 360 gün olarak değerlendirilen süreyi, </a:t>
            </a:r>
          </a:p>
          <a:p>
            <a:r>
              <a:rPr lang="tr-TR" dirty="0" smtClean="0"/>
              <a:t>16) Gelir: İş kazası veya meslek hastalığı halinde sigortalıya veya sigortalının ölümü halinde hak sahiplerine, yapılan sürekli ödemeyi, 17) (Değişik: 17/4/2008-5754/1 md.) Aylık: Malûllük, yaşlılık ve ölüm sigortaları ile vazife malûllüğü halinde yapılan sürekli ödemeyi,</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5510 SAYILI KANUN </a:t>
            </a:r>
            <a:endParaRPr lang="tr-TR" dirty="0"/>
          </a:p>
        </p:txBody>
      </p:sp>
      <p:sp>
        <p:nvSpPr>
          <p:cNvPr id="3" name="Content Placeholder 2"/>
          <p:cNvSpPr>
            <a:spLocks noGrp="1"/>
          </p:cNvSpPr>
          <p:nvPr>
            <p:ph idx="1"/>
          </p:nvPr>
        </p:nvSpPr>
        <p:spPr/>
        <p:txBody>
          <a:bodyPr>
            <a:normAutofit fontScale="85000" lnSpcReduction="10000"/>
          </a:bodyPr>
          <a:lstStyle/>
          <a:p>
            <a:r>
              <a:rPr lang="tr-TR" dirty="0" smtClean="0"/>
              <a:t>18) Ödeme dönemi: Bu Kanuna göre bağlanan gelir ve aylıkların, ödeme tarihinden takip eden ödeme tarihine kadar geçen süreyi,</a:t>
            </a:r>
          </a:p>
          <a:p>
            <a:r>
              <a:rPr lang="tr-TR" dirty="0" smtClean="0"/>
              <a:t> 19) Tarımsal faaliyet: Kendi mülkünde, ortaklık veya kiralamak suretiyle başkalarının mülkünde veya kamuya mahsus mahallerde; ekim, dikim, bakım, üretme, yetiştirme ve ıslah yoluyla yahut doğrudan doğruya tabiattan istifade etmek suretiyle bitki, orman, hayvan ve su ürünleri elde edilmesini ve/veya bu ürünlerin yetiştiricileri tarafından; muhafazasını, taşınmasını veya pazarlanmasını,</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5510 SAYILI KANUN </a:t>
            </a:r>
            <a:endParaRPr lang="tr-TR" dirty="0"/>
          </a:p>
        </p:txBody>
      </p:sp>
      <p:sp>
        <p:nvSpPr>
          <p:cNvPr id="3" name="Content Placeholder 2"/>
          <p:cNvSpPr>
            <a:spLocks noGrp="1"/>
          </p:cNvSpPr>
          <p:nvPr>
            <p:ph idx="1"/>
          </p:nvPr>
        </p:nvSpPr>
        <p:spPr/>
        <p:txBody>
          <a:bodyPr>
            <a:normAutofit lnSpcReduction="10000"/>
          </a:bodyPr>
          <a:lstStyle/>
          <a:p>
            <a:r>
              <a:rPr lang="tr-TR" dirty="0" smtClean="0"/>
              <a:t>hizmeti sunucularının sağlık kurullarınca düzenlenecek raporlardaki teşhis ve bu teşhise dayanak teşkil eden belgeleri incelemek suretiyle, çalışma gücü kaybı ve meslekte kazanma gücü kaybı oranlarını, erken yaşlanma halini, vazifelerini yapamayacak şekilde meslekte kazanma gücü kaybını ve malûllük derecelerini belirlemeye yetkili hekimlerden ve/veya diş hekimlerinden oluşan kurulları,</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5510 SAYILI KANUN </a:t>
            </a:r>
            <a:endParaRPr lang="tr-TR" dirty="0"/>
          </a:p>
        </p:txBody>
      </p:sp>
      <p:sp>
        <p:nvSpPr>
          <p:cNvPr id="3" name="Content Placeholder 2"/>
          <p:cNvSpPr>
            <a:spLocks noGrp="1"/>
          </p:cNvSpPr>
          <p:nvPr>
            <p:ph idx="1"/>
          </p:nvPr>
        </p:nvSpPr>
        <p:spPr/>
        <p:txBody>
          <a:bodyPr>
            <a:normAutofit fontScale="92500" lnSpcReduction="20000"/>
          </a:bodyPr>
          <a:lstStyle/>
          <a:p>
            <a:pPr algn="just"/>
            <a:r>
              <a:rPr lang="tr-TR" dirty="0" smtClean="0"/>
              <a:t>21) (Değişik: 17/4/2008-5754/1 md.) Kamu idareleri: 10/12/2003 tarihli ve 5018 sayılı Kamu Malî Yönetimi ve Kontrol Kanununun 3 üncü maddesinin birinci fıkrasının (a) bendinde belirtilen kamu idareleri ve kamu iktisadi teşebbüsleri ile bunların bağlı idare, ortaklık, müessese ve işletmeleri ve yukarıda belirtilenlerin ödenmiş sermayesinin % 50’sinden fazlasına sahip oldukları ortaklık ve işletmelerden Türk Ticaret Kanununa tabi olmayanlarla özel kanunlarına göre personel çalıştıran diğer kamu kurumlarını,</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lnSpcReduction="10000"/>
          </a:bodyPr>
          <a:lstStyle/>
          <a:p>
            <a:r>
              <a:rPr lang="tr-TR" dirty="0" smtClean="0"/>
              <a:t>22) Sağlık hizmeti: Genel sağlık sigortalısı ve bakmakla yükümlü olduğu kişilere 63 üncü madde gereği finansmanı sağlanacak tıbbî ürün ve hizmetleri, </a:t>
            </a:r>
          </a:p>
          <a:p>
            <a:r>
              <a:rPr lang="tr-TR" dirty="0" smtClean="0"/>
              <a:t>23) Kişiye yönelik koruyucu sağlık hizmeti: Kişilerin hastalıktan korunması veya sağlıklı olma halinin sürdürülmesi amacıyla, kişiye yönelik olarak finansmanı sağlanacak sağlık hizmetlerini,</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TotalTime>
  <Words>1810</Words>
  <Application>Microsoft Office PowerPoint</Application>
  <PresentationFormat>On-screen Show (4:3)</PresentationFormat>
  <Paragraphs>70</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SOSYAL GÜVENLİK HUKUKU 1</vt:lpstr>
      <vt:lpstr>5510 SAYILI KANUNUN KAPSAMI</vt:lpstr>
      <vt:lpstr>5510 SAYILI KANUN </vt:lpstr>
      <vt:lpstr>5510 SAYILI KANUN </vt:lpstr>
      <vt:lpstr>5510 SAYILI KANUN </vt:lpstr>
      <vt:lpstr>5510 SAYILI KANUN </vt:lpstr>
      <vt:lpstr>5510 SAYILI KANUN </vt:lpstr>
      <vt:lpstr>5510 SAYILI KANUN </vt:lpstr>
      <vt:lpstr>Slide 9</vt:lpstr>
      <vt:lpstr>Slide 10</vt:lpstr>
      <vt:lpstr>5510 SAYILI KANUN </vt:lpstr>
      <vt:lpstr>5510 SAYILI KANUN </vt:lpstr>
      <vt:lpstr>5510 SAYILI KANUN </vt:lpstr>
      <vt:lpstr>5510 SAYILI KANUN </vt:lpstr>
      <vt:lpstr>Sigortalı sayılanlar MADDE 4- (Değişik: 17/4/2008-5754/2 md.)</vt:lpstr>
      <vt:lpstr>Sigortalı sayılanlar MADDE 4- (Değişik: 17/4/2008-5754/2 md.)</vt:lpstr>
      <vt:lpstr>SİGORTALI SAYILMAYA İLİŞKİN LİTERATÜR</vt:lpstr>
      <vt:lpstr>Kamu Düzeni İlkesinin Hizmet Tespiti Davalarına Etkisi</vt:lpstr>
      <vt:lpstr>HİZMET TESPİTİNDE RESEN İNCELEME</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GÜVENLİK HUKUKU 1</dc:title>
  <dc:creator>Tuğba&amp;Cihan</dc:creator>
  <cp:lastModifiedBy>Tuğba&amp;Cihan</cp:lastModifiedBy>
  <cp:revision>1</cp:revision>
  <dcterms:created xsi:type="dcterms:W3CDTF">2020-05-03T12:07:56Z</dcterms:created>
  <dcterms:modified xsi:type="dcterms:W3CDTF">2020-05-03T14:19:19Z</dcterms:modified>
</cp:coreProperties>
</file>