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90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2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87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354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04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95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31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88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32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79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B5759-686C-4169-BDB6-F460B477786A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060AB-44E6-4A87-B910-B0718C3135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32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smtClean="0"/>
              <a:t>SES</a:t>
            </a:r>
            <a:endParaRPr lang="en-US" altLang="tr-TR" dirty="0"/>
          </a:p>
        </p:txBody>
      </p:sp>
      <p:sp>
        <p:nvSpPr>
          <p:cNvPr id="20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12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Sesin Yüksekliği (Frekansı)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3517" y="1631731"/>
            <a:ext cx="10363200" cy="4674476"/>
          </a:xfrm>
        </p:spPr>
        <p:txBody>
          <a:bodyPr/>
          <a:lstStyle/>
          <a:p>
            <a:r>
              <a:rPr lang="tr-TR" sz="2400" b="1" dirty="0"/>
              <a:t>Frekans: </a:t>
            </a:r>
            <a:r>
              <a:rPr lang="tr-TR" sz="2400" dirty="0"/>
              <a:t>1 saniyede oluşan ses dalgası sayısına frekans denir. Bir kaynaktan bir saniyede üretilen dalga sayısı ne kadar fazla ise sesin frekansı o kadar büyük olur. </a:t>
            </a:r>
            <a:r>
              <a:rPr lang="tr-TR" sz="2400" dirty="0" smtClean="0"/>
              <a:t>Frekansın </a:t>
            </a:r>
            <a:r>
              <a:rPr lang="tr-TR" sz="2400" dirty="0"/>
              <a:t>birimi </a:t>
            </a:r>
            <a:r>
              <a:rPr lang="tr-TR" sz="2400" dirty="0" err="1"/>
              <a:t>hertz`dir</a:t>
            </a:r>
            <a:r>
              <a:rPr lang="tr-TR" sz="2400" dirty="0"/>
              <a:t>. Hz şeklinde gösterilir. Hertz, 1 sn.deki titreşim sayısını ifade eder.</a:t>
            </a:r>
            <a:br>
              <a:rPr lang="tr-TR" sz="2400" dirty="0"/>
            </a:br>
            <a:r>
              <a:rPr lang="tr-TR" sz="2400" b="1" dirty="0"/>
              <a:t>Titreşen bir cismin frekansı şunlara bağlıdır: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1-Telin boyuna: telin boyu arttıkça frekansı </a:t>
            </a:r>
            <a:r>
              <a:rPr lang="tr-TR" sz="2400" dirty="0" smtClean="0"/>
              <a:t>küçülür. Ses kalınlaşır.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2-Telin gerginliğine: telin gerginliği arttıkça frekansı artar</a:t>
            </a:r>
            <a:r>
              <a:rPr lang="tr-TR" sz="2400" dirty="0" smtClean="0"/>
              <a:t>. Ses incelir.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3-Telin kesitine: tel kalınlaştıkça frekans küçülür</a:t>
            </a:r>
            <a:r>
              <a:rPr lang="tr-TR" sz="2400" dirty="0" smtClean="0"/>
              <a:t>. Ses kalınlaşır. 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4- Telin cinsine</a:t>
            </a:r>
            <a:r>
              <a:rPr lang="tr-TR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48663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02897" y="1673773"/>
            <a:ext cx="6397296" cy="41148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Tx/>
              <a:buSzTx/>
              <a:buNone/>
            </a:pPr>
            <a:r>
              <a:rPr lang="en-US" altLang="tr-TR" sz="2800" dirty="0" err="1" smtClean="0">
                <a:latin typeface="Verdana" panose="020B0604030504040204" pitchFamily="34" charset="0"/>
              </a:rPr>
              <a:t>Grafiklerde</a:t>
            </a:r>
            <a:r>
              <a:rPr lang="en-US" altLang="tr-TR" sz="2800" dirty="0" smtClean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koyu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renkli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bölgeler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sıkışmaları</a:t>
            </a:r>
            <a:r>
              <a:rPr lang="en-US" altLang="tr-TR" sz="2800" dirty="0">
                <a:latin typeface="Verdana" panose="020B0604030504040204" pitchFamily="34" charset="0"/>
              </a:rPr>
              <a:t>, </a:t>
            </a:r>
            <a:r>
              <a:rPr lang="en-US" altLang="tr-TR" sz="2800" dirty="0" err="1">
                <a:latin typeface="Verdana" panose="020B0604030504040204" pitchFamily="34" charset="0"/>
              </a:rPr>
              <a:t>açık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renkli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bölgeler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ise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genleşmeleri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simgelemektedir</a:t>
            </a:r>
            <a:r>
              <a:rPr lang="en-US" altLang="tr-TR" sz="2800" dirty="0">
                <a:latin typeface="Verdana" panose="020B0604030504040204" pitchFamily="34" charset="0"/>
              </a:rPr>
              <a:t>. </a:t>
            </a:r>
            <a:r>
              <a:rPr lang="en-US" altLang="tr-TR" sz="2800" dirty="0" err="1">
                <a:latin typeface="Verdana" panose="020B0604030504040204" pitchFamily="34" charset="0"/>
              </a:rPr>
              <a:t>Eğriler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ise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bu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sıkışma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ve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genleşmelerin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iki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boyutlu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grafiksel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temsilleridir</a:t>
            </a:r>
            <a:r>
              <a:rPr lang="en-US" altLang="tr-TR" sz="2800" dirty="0">
                <a:latin typeface="Verdana" panose="020B0604030504040204" pitchFamily="34" charset="0"/>
              </a:rPr>
              <a:t>. </a:t>
            </a:r>
            <a:r>
              <a:rPr lang="en-US" altLang="tr-TR" sz="2800" dirty="0" err="1">
                <a:latin typeface="Verdana" panose="020B0604030504040204" pitchFamily="34" charset="0"/>
              </a:rPr>
              <a:t>Dikkat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edilirse</a:t>
            </a:r>
            <a:r>
              <a:rPr lang="en-US" altLang="tr-TR" sz="2800" dirty="0">
                <a:latin typeface="Verdana" panose="020B0604030504040204" pitchFamily="34" charset="0"/>
              </a:rPr>
              <a:t>, </a:t>
            </a:r>
            <a:r>
              <a:rPr lang="en-US" altLang="tr-TR" sz="2800" dirty="0" err="1">
                <a:latin typeface="Verdana" panose="020B0604030504040204" pitchFamily="34" charset="0"/>
              </a:rPr>
              <a:t>sıkışma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miktarı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arttıkça</a:t>
            </a:r>
            <a:r>
              <a:rPr lang="en-US" altLang="tr-TR" sz="2800" dirty="0">
                <a:latin typeface="Verdana" panose="020B0604030504040204" pitchFamily="34" charset="0"/>
              </a:rPr>
              <a:t> (</a:t>
            </a:r>
            <a:r>
              <a:rPr lang="en-US" altLang="tr-TR" sz="2800" dirty="0" err="1">
                <a:latin typeface="Verdana" panose="020B0604030504040204" pitchFamily="34" charset="0"/>
              </a:rPr>
              <a:t>yüksek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seste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olduğu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gibi</a:t>
            </a:r>
            <a:r>
              <a:rPr lang="en-US" altLang="tr-TR" sz="2800" dirty="0">
                <a:latin typeface="Verdana" panose="020B0604030504040204" pitchFamily="34" charset="0"/>
              </a:rPr>
              <a:t>) </a:t>
            </a:r>
            <a:r>
              <a:rPr lang="en-US" altLang="tr-TR" sz="2800" dirty="0" err="1">
                <a:latin typeface="Verdana" panose="020B0604030504040204" pitchFamily="34" charset="0"/>
              </a:rPr>
              <a:t>sesin</a:t>
            </a:r>
            <a:r>
              <a:rPr lang="en-US" altLang="tr-TR" sz="2800" dirty="0">
                <a:latin typeface="Verdana" panose="020B0604030504040204" pitchFamily="34" charset="0"/>
              </a:rPr>
              <a:t> </a:t>
            </a:r>
            <a:r>
              <a:rPr lang="en-US" altLang="tr-TR" sz="2800" dirty="0" err="1">
                <a:latin typeface="Verdana" panose="020B0604030504040204" pitchFamily="34" charset="0"/>
              </a:rPr>
              <a:t>şiddeti</a:t>
            </a:r>
            <a:r>
              <a:rPr lang="en-US" altLang="tr-TR" sz="2800" dirty="0">
                <a:latin typeface="Verdana" panose="020B0604030504040204" pitchFamily="34" charset="0"/>
              </a:rPr>
              <a:t> de </a:t>
            </a:r>
            <a:r>
              <a:rPr lang="en-US" altLang="tr-TR" sz="2800" dirty="0" err="1">
                <a:latin typeface="Verdana" panose="020B0604030504040204" pitchFamily="34" charset="0"/>
              </a:rPr>
              <a:t>artmaktadır</a:t>
            </a:r>
            <a:r>
              <a:rPr lang="en-US" altLang="tr-TR" sz="2800" dirty="0">
                <a:latin typeface="Verdana" panose="020B0604030504040204" pitchFamily="34" charset="0"/>
              </a:rPr>
              <a:t>.</a:t>
            </a:r>
            <a:endParaRPr lang="en-US" altLang="tr-TR" sz="2800" dirty="0"/>
          </a:p>
          <a:p>
            <a:pPr marL="0" indent="0">
              <a:buNone/>
            </a:pPr>
            <a:endParaRPr lang="en-US" alt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193" y="2132808"/>
            <a:ext cx="5054022" cy="37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3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DALGA</a:t>
            </a:r>
            <a:endParaRPr lang="en-US" altLang="tr-TR" sz="4000"/>
          </a:p>
        </p:txBody>
      </p:sp>
      <p:sp>
        <p:nvSpPr>
          <p:cNvPr id="57347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dirty="0"/>
              <a:t>Titreşim hareketi ile bir </a:t>
            </a:r>
            <a:r>
              <a:rPr lang="tr-TR" altLang="tr-TR" b="1" dirty="0"/>
              <a:t>ortama</a:t>
            </a:r>
            <a:r>
              <a:rPr lang="tr-TR" altLang="tr-TR" dirty="0"/>
              <a:t> aktarılan enerjiyi, bir yerden başka bir yere ileten şekil </a:t>
            </a:r>
            <a:r>
              <a:rPr lang="tr-TR" altLang="tr-TR" dirty="0" smtClean="0"/>
              <a:t>değişikliğidir.</a:t>
            </a:r>
            <a:endParaRPr lang="tr-TR" altLang="tr-TR" dirty="0"/>
          </a:p>
          <a:p>
            <a:pPr marL="0" indent="0">
              <a:buNone/>
            </a:pPr>
            <a:endParaRPr lang="tr-TR" altLang="tr-TR" dirty="0"/>
          </a:p>
          <a:p>
            <a:pPr marL="0" indent="0">
              <a:buNone/>
            </a:pPr>
            <a:r>
              <a:rPr lang="tr-TR" altLang="tr-TR" dirty="0"/>
              <a:t>Enerji </a:t>
            </a:r>
            <a:r>
              <a:rPr lang="tr-TR" altLang="tr-TR" dirty="0" smtClean="0"/>
              <a:t>iletimidir.</a:t>
            </a:r>
            <a:endParaRPr lang="tr-TR" altLang="tr-TR" dirty="0"/>
          </a:p>
          <a:p>
            <a:pPr marL="0" indent="0">
              <a:buNone/>
            </a:pP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35202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DALGA</a:t>
            </a:r>
            <a:endParaRPr lang="en-US" altLang="tr-TR" sz="4000"/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086600" y="1524000"/>
            <a:ext cx="3733800" cy="21336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anose="05000000000000000000" pitchFamily="2" charset="2"/>
              <a:buNone/>
            </a:pPr>
            <a:r>
              <a:rPr lang="tr-TR" altLang="tr-TR"/>
              <a:t>Boyuna Dalga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None/>
            </a:pPr>
            <a:r>
              <a:rPr lang="tr-TR" altLang="tr-TR"/>
              <a:t>Enine Dalga</a:t>
            </a:r>
            <a:endParaRPr lang="en-US" altLang="tr-TR"/>
          </a:p>
        </p:txBody>
      </p:sp>
      <p:pic>
        <p:nvPicPr>
          <p:cNvPr id="49156" name="Picture 4" descr="slinky wave 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554164"/>
            <a:ext cx="4895850" cy="317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2362200" y="3657601"/>
            <a:ext cx="4572000" cy="10156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r-TR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63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DALGA</a:t>
            </a:r>
            <a:endParaRPr lang="en-US" altLang="tr-TR" sz="4000"/>
          </a:p>
        </p:txBody>
      </p:sp>
      <p:pic>
        <p:nvPicPr>
          <p:cNvPr id="51206" name="Picture 6" descr="wave 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1"/>
            <a:ext cx="7696200" cy="303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2362200" y="3733801"/>
            <a:ext cx="7848600" cy="10156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40458C"/>
                </a:solidFill>
                <a:latin typeface="Tahoma" panose="020B0604030504040204" pitchFamily="34" charset="0"/>
              </a:rPr>
              <a:t>            Enerji iletimi                       Enerji iletimi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2590800" y="1752601"/>
            <a:ext cx="7467600" cy="100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400">
                <a:solidFill>
                  <a:srgbClr val="40458C"/>
                </a:solidFill>
                <a:latin typeface="Tahoma" panose="020B0604030504040204" pitchFamily="34" charset="0"/>
              </a:rPr>
              <a:t>       Boyuna dalga                      Enine Dalga</a:t>
            </a:r>
          </a:p>
          <a:p>
            <a:pPr fontAlgn="base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CC0000"/>
                </a:solidFill>
                <a:latin typeface="Tahoma" panose="020B0604030504040204" pitchFamily="34" charset="0"/>
              </a:rPr>
              <a:t>Sarsıntı yönü    Yayın titreşim        Sarsıntı yönü    Yayın titreşim </a:t>
            </a:r>
          </a:p>
          <a:p>
            <a:pPr fontAlgn="base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</a:pPr>
            <a:r>
              <a:rPr lang="tr-TR" altLang="tr-TR" sz="2000">
                <a:solidFill>
                  <a:srgbClr val="CC0000"/>
                </a:solidFill>
                <a:latin typeface="Tahoma" panose="020B0604030504040204" pitchFamily="34" charset="0"/>
              </a:rPr>
              <a:t>                          yönü s-s                                      yönü a-y</a:t>
            </a:r>
            <a:endParaRPr lang="en-US" altLang="tr-TR" sz="2000">
              <a:solidFill>
                <a:srgbClr val="CC000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77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SES</a:t>
            </a:r>
            <a:endParaRPr lang="en-US" altLang="tr-TR" sz="4000"/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 </a:t>
            </a:r>
            <a:r>
              <a:rPr lang="en-US" altLang="tr-TR"/>
              <a:t>Se</a:t>
            </a:r>
            <a:r>
              <a:rPr lang="tr-TR" altLang="tr-TR"/>
              <a:t>sle ilgili neler biliyoruz?</a:t>
            </a:r>
          </a:p>
          <a:p>
            <a:pPr>
              <a:lnSpc>
                <a:spcPct val="140000"/>
              </a:lnSpc>
            </a:pPr>
            <a:r>
              <a:rPr lang="tr-TR" altLang="tr-TR"/>
              <a:t> Ses deyince ilk aklınıza ne geliyor?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1530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AutoShape 3" descr="mercek-dalga"/>
          <p:cNvSpPr>
            <a:spLocks noChangeAspect="1" noChangeArrowheads="1"/>
          </p:cNvSpPr>
          <p:nvPr/>
        </p:nvSpPr>
        <p:spPr bwMode="auto">
          <a:xfrm>
            <a:off x="3810000" y="1725614"/>
            <a:ext cx="4572000" cy="340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1524000" y="1292226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tr-TR" sz="2400">
                <a:solidFill>
                  <a:srgbClr val="40458C"/>
                </a:solidFill>
                <a:latin typeface="Verdana" panose="020B0604030504040204" pitchFamily="34" charset="0"/>
              </a:rPr>
              <a:t>.</a:t>
            </a:r>
            <a:endParaRPr lang="en-US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z="2400">
              <a:solidFill>
                <a:srgbClr val="40458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29" name="AutoShape 9" descr="mercek-dalga"/>
          <p:cNvSpPr>
            <a:spLocks noChangeAspect="1" noChangeArrowheads="1"/>
          </p:cNvSpPr>
          <p:nvPr/>
        </p:nvSpPr>
        <p:spPr bwMode="auto">
          <a:xfrm>
            <a:off x="2835275" y="2160589"/>
            <a:ext cx="4572000" cy="340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pic>
        <p:nvPicPr>
          <p:cNvPr id="81930" name="Picture 10" descr="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9200"/>
            <a:ext cx="7543800" cy="56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1524000" y="3810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Ö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zel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bir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ses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merceği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ve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özel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bir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görüntüleme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yöntemi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kullanılarak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, sol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tarafta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görülen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kornadan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çıkan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ses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dalgalarının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görüntüsü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elde</a:t>
            </a:r>
            <a:r>
              <a:rPr lang="en-US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 </a:t>
            </a:r>
            <a:r>
              <a:rPr lang="en-US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edil</a:t>
            </a:r>
            <a:r>
              <a:rPr lang="tr-TR" altLang="tr-TR" sz="2400" b="1" dirty="0" err="1">
                <a:solidFill>
                  <a:srgbClr val="CC0000"/>
                </a:solidFill>
                <a:latin typeface="Verdana" panose="020B0604030504040204" pitchFamily="34" charset="0"/>
              </a:rPr>
              <a:t>miştir</a:t>
            </a:r>
            <a:r>
              <a:rPr lang="tr-TR" altLang="tr-TR" sz="2400" b="1" dirty="0">
                <a:solidFill>
                  <a:srgbClr val="CC0000"/>
                </a:solidFill>
                <a:latin typeface="Verdana" panose="020B0604030504040204" pitchFamily="34" charset="0"/>
              </a:rPr>
              <a:t>.</a:t>
            </a:r>
            <a:r>
              <a:rPr lang="tr-TR" altLang="tr-TR" sz="2400" b="1" dirty="0">
                <a:solidFill>
                  <a:srgbClr val="FFFFFF"/>
                </a:solidFill>
                <a:latin typeface="Verdana" panose="020B0604030504040204" pitchFamily="34" charset="0"/>
              </a:rPr>
              <a:t>.</a:t>
            </a:r>
            <a:endParaRPr lang="en-US" altLang="tr-TR" sz="2400" b="1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16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SES HIZI</a:t>
            </a:r>
            <a:endParaRPr lang="en-US" altLang="tr-TR" sz="4000"/>
          </a:p>
        </p:txBody>
      </p:sp>
      <p:sp>
        <p:nvSpPr>
          <p:cNvPr id="72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362200" y="1524000"/>
            <a:ext cx="7772400" cy="4114800"/>
          </a:xfrm>
        </p:spPr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dirty="0" smtClean="0"/>
              <a:t>Sesin hızı saniyede 340 metredir.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dirty="0" smtClean="0"/>
              <a:t>Zilin </a:t>
            </a:r>
            <a:r>
              <a:rPr lang="tr-TR" altLang="tr-TR" dirty="0"/>
              <a:t>oluşturduğu sesi duyabilir miyiz?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tr-TR" dirty="0"/>
          </a:p>
        </p:txBody>
      </p:sp>
      <p:pic>
        <p:nvPicPr>
          <p:cNvPr id="72708" name="Picture 4" descr="u11l1a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00" y="2752726"/>
            <a:ext cx="4521200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5638800" y="5562600"/>
            <a:ext cx="50292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r-TR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r-TR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r-TR" altLang="tr-TR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>
                <a:solidFill>
                  <a:srgbClr val="CC0000"/>
                </a:solidFill>
              </a:rPr>
              <a:t>Ses şiddeti</a:t>
            </a:r>
            <a:r>
              <a:rPr lang="tr-TR" altLang="tr-TR" sz="4000"/>
              <a:t> </a:t>
            </a:r>
            <a:endParaRPr lang="en-US" altLang="tr-TR" sz="4000"/>
          </a:p>
        </p:txBody>
      </p:sp>
      <p:sp>
        <p:nvSpPr>
          <p:cNvPr id="696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56137" y="1524000"/>
            <a:ext cx="9606455" cy="4876800"/>
          </a:xfrm>
        </p:spPr>
        <p:txBody>
          <a:bodyPr/>
          <a:lstStyle/>
          <a:p>
            <a:pPr marL="0" indent="0">
              <a:buNone/>
            </a:pPr>
            <a:r>
              <a:rPr lang="tr-TR" altLang="tr-TR" sz="2800" dirty="0" smtClean="0"/>
              <a:t>Sesleri </a:t>
            </a:r>
            <a:r>
              <a:rPr lang="tr-TR" altLang="tr-TR" sz="2800" dirty="0"/>
              <a:t>şiddetli veya zayıf işitmemize neden olan ses </a:t>
            </a:r>
            <a:r>
              <a:rPr lang="tr-TR" altLang="tr-TR" sz="2800" dirty="0" smtClean="0"/>
              <a:t>özelliktir. </a:t>
            </a:r>
            <a:endParaRPr lang="tr-TR" altLang="tr-TR" sz="2800" dirty="0"/>
          </a:p>
          <a:p>
            <a:pPr marL="0" indent="0">
              <a:buNone/>
            </a:pPr>
            <a:r>
              <a:rPr lang="tr-TR" sz="2800" dirty="0">
                <a:solidFill>
                  <a:srgbClr val="4E55B0"/>
                </a:solidFill>
              </a:rPr>
              <a:t>Sesin şiddeti, ses dalgalarının enerjisine ve genliğine bağlı olup bunlarla doğru orantılıdır.</a:t>
            </a:r>
            <a:endParaRPr lang="tr-TR" altLang="tr-TR" sz="2800" dirty="0">
              <a:solidFill>
                <a:srgbClr val="4E55B0"/>
              </a:solidFill>
            </a:endParaRPr>
          </a:p>
          <a:p>
            <a:pPr marL="0" indent="0">
              <a:buNone/>
            </a:pPr>
            <a:r>
              <a:rPr lang="tr-TR" altLang="tr-TR" sz="2800" dirty="0"/>
              <a:t>Kaynaktan uzaklaştıkça ses dalgalarının şiddeti </a:t>
            </a:r>
            <a:r>
              <a:rPr lang="tr-TR" altLang="tr-TR" sz="2800" dirty="0" smtClean="0"/>
              <a:t>azalır.</a:t>
            </a: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110162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Sesin Gürlüğü (Şiddeti)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5903" y="3493147"/>
            <a:ext cx="5476312" cy="3035843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702441" y="1990434"/>
            <a:ext cx="1119351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Ses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şiddeti, sesin şiddetli veya zayıf işitilmesini (uzaktan veya yakından duyulabilmesini) sağlar.</a:t>
            </a:r>
            <a:b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• Ses dalgalarının genliği arttıkça sesin enerjisi ve sesin şiddeti artar. </a:t>
            </a:r>
            <a:endParaRPr lang="tr-TR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Genliği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fazla olan ses dalgalarının oluşturduğu sese </a:t>
            </a:r>
            <a:r>
              <a:rPr lang="tr-T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şiddetli ses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 denir</a:t>
            </a:r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• Ses dalgalarının genliği azaldıkça sesin enerjisi </a:t>
            </a:r>
            <a:endParaRPr lang="tr-TR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ve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sesin şiddeti azalır. Genliği az olan ses dalgalarının </a:t>
            </a:r>
            <a:endParaRPr lang="tr-TR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oluşturduğu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sese </a:t>
            </a:r>
            <a:r>
              <a:rPr lang="tr-T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zayıf ses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 denir</a:t>
            </a:r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Ses şiddetinin ölçüsüne</a:t>
            </a:r>
            <a:r>
              <a:rPr lang="tr-T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 ses düzeyi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 denir ve </a:t>
            </a:r>
            <a:endParaRPr lang="tr-TR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ses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düzeyi birimi </a:t>
            </a:r>
            <a:r>
              <a:rPr lang="tr-T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desibel 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</a:t>
            </a:r>
            <a:r>
              <a:rPr lang="tr-TR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dB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) </a:t>
            </a:r>
            <a:r>
              <a:rPr lang="tr-TR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dir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  <a:b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Çevrede bulunan ses kaynaklarının ürettiği </a:t>
            </a:r>
            <a:endParaRPr lang="tr-TR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ses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dalgalarının şiddeti ses şiddetinin ölçüsüne </a:t>
            </a:r>
            <a:endParaRPr lang="tr-TR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yani </a:t>
            </a:r>
            <a:r>
              <a:rPr lang="tr-T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ses düzeyine bakılarak belirlenir.</a:t>
            </a:r>
          </a:p>
        </p:txBody>
      </p:sp>
    </p:spTree>
    <p:extLst>
      <p:ext uri="{BB962C8B-B14F-4D97-AF65-F5344CB8AC3E}">
        <p14:creationId xmlns:p14="http://schemas.microsoft.com/office/powerpoint/2010/main" val="1195248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Geniş ekran</PresentationFormat>
  <Paragraphs>43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Teması</vt:lpstr>
      <vt:lpstr>SES</vt:lpstr>
      <vt:lpstr>DALGA</vt:lpstr>
      <vt:lpstr>DALGA</vt:lpstr>
      <vt:lpstr>DALGA</vt:lpstr>
      <vt:lpstr>SES</vt:lpstr>
      <vt:lpstr>PowerPoint Sunusu</vt:lpstr>
      <vt:lpstr>SES HIZI</vt:lpstr>
      <vt:lpstr>Ses şiddeti </vt:lpstr>
      <vt:lpstr>Sesin Gürlüğü (Şiddeti)</vt:lpstr>
      <vt:lpstr>Sesin Yüksekliği (Frekansı)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</dc:title>
  <dc:creator>NİMET_AKBEN</dc:creator>
  <cp:lastModifiedBy>NİMET_AKBEN</cp:lastModifiedBy>
  <cp:revision>1</cp:revision>
  <dcterms:created xsi:type="dcterms:W3CDTF">2019-11-13T05:05:04Z</dcterms:created>
  <dcterms:modified xsi:type="dcterms:W3CDTF">2019-11-13T05:05:23Z</dcterms:modified>
</cp:coreProperties>
</file>