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1878231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2396097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440ED-C791-49E7-8F82-536BC0E0DF2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7419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2403154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440ED-C791-49E7-8F82-536BC0E0DF2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6441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158204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3415586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265037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3601846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28A88C5-1D53-4D00-9367-9DBC9DB3BDA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69492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3456402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28A88C5-1D53-4D00-9367-9DBC9DB3BDAB}"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149181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28A88C5-1D53-4D00-9367-9DBC9DB3BDAB}"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356852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A88C5-1D53-4D00-9367-9DBC9DB3BDAB}"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1042006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312066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28A88C5-1D53-4D00-9367-9DBC9DB3BDA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440ED-C791-49E7-8F82-536BC0E0DF2F}" type="slidenum">
              <a:rPr lang="tr-TR" smtClean="0"/>
              <a:t>‹#›</a:t>
            </a:fld>
            <a:endParaRPr lang="tr-TR"/>
          </a:p>
        </p:txBody>
      </p:sp>
    </p:spTree>
    <p:extLst>
      <p:ext uri="{BB962C8B-B14F-4D97-AF65-F5344CB8AC3E}">
        <p14:creationId xmlns:p14="http://schemas.microsoft.com/office/powerpoint/2010/main" val="120435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28A88C5-1D53-4D00-9367-9DBC9DB3BDAB}"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7440ED-C791-49E7-8F82-536BC0E0DF2F}" type="slidenum">
              <a:rPr lang="tr-TR" smtClean="0"/>
              <a:t>‹#›</a:t>
            </a:fld>
            <a:endParaRPr lang="tr-TR"/>
          </a:p>
        </p:txBody>
      </p:sp>
    </p:spTree>
    <p:extLst>
      <p:ext uri="{BB962C8B-B14F-4D97-AF65-F5344CB8AC3E}">
        <p14:creationId xmlns:p14="http://schemas.microsoft.com/office/powerpoint/2010/main" val="1546631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Harm_principle" TargetMode="External"/><Relationship Id="rId2" Type="http://schemas.openxmlformats.org/officeDocument/2006/relationships/hyperlink" Target="http://www.gutenberg.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JOHN STUART MİLL</a:t>
            </a:r>
            <a:br>
              <a:rPr lang="tr-TR" dirty="0" smtClean="0"/>
            </a:br>
            <a:endParaRPr lang="tr-TR" dirty="0"/>
          </a:p>
        </p:txBody>
      </p:sp>
    </p:spTree>
    <p:extLst>
      <p:ext uri="{BB962C8B-B14F-4D97-AF65-F5344CB8AC3E}">
        <p14:creationId xmlns:p14="http://schemas.microsoft.com/office/powerpoint/2010/main" val="1522443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b="1" dirty="0"/>
              <a:t>John Stuart Mill</a:t>
            </a:r>
            <a:r>
              <a:rPr lang="en-US" dirty="0"/>
              <a:t> (20 May 1806 – 7 May 1873</a:t>
            </a:r>
            <a:r>
              <a:rPr lang="en-US" dirty="0" smtClean="0"/>
              <a:t>),</a:t>
            </a:r>
            <a:r>
              <a:rPr lang="en-US" dirty="0"/>
              <a:t> usually cited as </a:t>
            </a:r>
            <a:r>
              <a:rPr lang="en-US" b="1" dirty="0"/>
              <a:t>J. S. Mill</a:t>
            </a:r>
            <a:r>
              <a:rPr lang="en-US" dirty="0"/>
              <a:t>, was a British philosopher, political economist, and civil servant</a:t>
            </a:r>
            <a:r>
              <a:rPr lang="en-US" dirty="0" smtClean="0"/>
              <a:t>.</a:t>
            </a:r>
            <a:endParaRPr lang="tr-TR" dirty="0" smtClean="0"/>
          </a:p>
          <a:p>
            <a:r>
              <a:rPr lang="tr-TR" dirty="0" smtClean="0"/>
              <a:t>WORKS:</a:t>
            </a:r>
          </a:p>
          <a:p>
            <a:pPr marL="0" indent="0">
              <a:buNone/>
            </a:pPr>
            <a:r>
              <a:rPr lang="tr-TR" dirty="0" err="1" smtClean="0"/>
              <a:t>Two</a:t>
            </a:r>
            <a:r>
              <a:rPr lang="en-US" dirty="0" smtClean="0"/>
              <a:t> </a:t>
            </a:r>
            <a:r>
              <a:rPr lang="en-US" dirty="0"/>
              <a:t>Letters on the Measure of </a:t>
            </a:r>
            <a:r>
              <a:rPr lang="en-US" dirty="0" smtClean="0"/>
              <a:t>Value«</a:t>
            </a:r>
            <a:endParaRPr lang="tr-TR" dirty="0" smtClean="0"/>
          </a:p>
          <a:p>
            <a:pPr marL="0" indent="0">
              <a:buNone/>
            </a:pPr>
            <a:r>
              <a:rPr lang="tr-TR" dirty="0" err="1" smtClean="0"/>
              <a:t>Questions</a:t>
            </a:r>
            <a:r>
              <a:rPr lang="tr-TR" dirty="0" smtClean="0"/>
              <a:t> </a:t>
            </a:r>
            <a:r>
              <a:rPr lang="tr-TR" dirty="0"/>
              <a:t>of </a:t>
            </a:r>
            <a:r>
              <a:rPr lang="tr-TR" dirty="0" err="1" smtClean="0"/>
              <a:t>Population</a:t>
            </a:r>
            <a:r>
              <a:rPr lang="tr-TR" dirty="0" smtClean="0"/>
              <a:t>«</a:t>
            </a:r>
          </a:p>
          <a:p>
            <a:pPr marL="0" indent="0">
              <a:buNone/>
            </a:pPr>
            <a:r>
              <a:rPr lang="en-US" i="1" dirty="0"/>
              <a:t>A Few Words on </a:t>
            </a:r>
            <a:r>
              <a:rPr lang="en-US" i="1" dirty="0" smtClean="0"/>
              <a:t>Non-intervention</a:t>
            </a:r>
            <a:endParaRPr lang="tr-TR" i="1" dirty="0" smtClean="0"/>
          </a:p>
          <a:p>
            <a:pPr marL="0" indent="0">
              <a:buNone/>
            </a:pPr>
            <a:r>
              <a:rPr lang="tr-TR" i="1" dirty="0" err="1"/>
              <a:t>Considerations</a:t>
            </a:r>
            <a:r>
              <a:rPr lang="tr-TR" i="1" dirty="0"/>
              <a:t> on </a:t>
            </a:r>
            <a:r>
              <a:rPr lang="tr-TR" i="1" dirty="0" err="1"/>
              <a:t>Representative</a:t>
            </a:r>
            <a:r>
              <a:rPr lang="tr-TR" i="1" dirty="0"/>
              <a:t> </a:t>
            </a:r>
            <a:r>
              <a:rPr lang="tr-TR" i="1" dirty="0" err="1" smtClean="0"/>
              <a:t>Government</a:t>
            </a:r>
            <a:endParaRPr lang="tr-TR" i="1" dirty="0" smtClean="0"/>
          </a:p>
          <a:p>
            <a:pPr marL="0" indent="0">
              <a:buNone/>
            </a:pPr>
            <a:r>
              <a:rPr lang="tr-TR" i="1" dirty="0" err="1"/>
              <a:t>Utilitarianism</a:t>
            </a:r>
            <a:endParaRPr lang="tr-TR" dirty="0" smtClean="0"/>
          </a:p>
          <a:p>
            <a:endParaRPr lang="tr-TR" dirty="0"/>
          </a:p>
        </p:txBody>
      </p:sp>
    </p:spTree>
    <p:extLst>
      <p:ext uri="{BB962C8B-B14F-4D97-AF65-F5344CB8AC3E}">
        <p14:creationId xmlns:p14="http://schemas.microsoft.com/office/powerpoint/2010/main" val="1067223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en-US" dirty="0"/>
              <a:t>Mill joined the debate over scientific method which followed on from John Herschel's 1830 publication of </a:t>
            </a:r>
            <a:r>
              <a:rPr lang="en-US" i="1" dirty="0"/>
              <a:t>A Preliminary Discourse on the study of Natural Philosophy</a:t>
            </a:r>
            <a:r>
              <a:rPr lang="en-US" dirty="0"/>
              <a:t>, which incorporated inductive </a:t>
            </a:r>
            <a:r>
              <a:rPr lang="en-US" dirty="0" smtClean="0"/>
              <a:t>reasoning</a:t>
            </a:r>
            <a:r>
              <a:rPr lang="tr-TR" dirty="0"/>
              <a:t> </a:t>
            </a:r>
            <a:r>
              <a:rPr lang="en-US" dirty="0" smtClean="0"/>
              <a:t>from </a:t>
            </a:r>
            <a:r>
              <a:rPr lang="en-US" dirty="0"/>
              <a:t>the known to the unknown, discovering general laws in specific facts and verifying these laws empirically. William Whewell expanded on this in his 1837 </a:t>
            </a:r>
            <a:r>
              <a:rPr lang="en-US" i="1" dirty="0"/>
              <a:t>History of the Inductive Sciences, from the Earliest to the Present Time</a:t>
            </a:r>
            <a:r>
              <a:rPr lang="en-US" dirty="0"/>
              <a:t> followed in 1840 by </a:t>
            </a:r>
            <a:r>
              <a:rPr lang="en-US" i="1" dirty="0"/>
              <a:t>The Philosophy of the Inductive Sciences, Founded Upon their History</a:t>
            </a:r>
            <a:r>
              <a:rPr lang="en-US" dirty="0"/>
              <a:t>, presenting induction as the mind superimposing concepts on facts. Laws were self-evident truths, which could be known without need for empirical verification. Mill countered this in 1843 in </a:t>
            </a:r>
            <a:r>
              <a:rPr lang="en-US" i="1" dirty="0"/>
              <a:t>A System of Logic, Ratiocinative and Inductive, Being a Connected View of the Principles of Evidence, and the Methods of Scientific Investigation.</a:t>
            </a:r>
            <a:r>
              <a:rPr lang="en-US" dirty="0"/>
              <a:t> In Mill's Methods of induction, like Herschel's, laws were discovered through observation and induction, and required empirical </a:t>
            </a:r>
            <a:r>
              <a:rPr lang="en-US" dirty="0" smtClean="0"/>
              <a:t>verification</a:t>
            </a:r>
            <a:r>
              <a:rPr lang="tr-TR" dirty="0" smtClean="0"/>
              <a:t> (</a:t>
            </a:r>
            <a:r>
              <a:rPr lang="en-US" dirty="0" err="1"/>
              <a:t>Shermer</a:t>
            </a:r>
            <a:r>
              <a:rPr lang="en-US" dirty="0"/>
              <a:t>, </a:t>
            </a:r>
            <a:r>
              <a:rPr lang="en-US" dirty="0" smtClean="0"/>
              <a:t>Michael</a:t>
            </a:r>
            <a:r>
              <a:rPr lang="tr-TR" dirty="0"/>
              <a:t> </a:t>
            </a:r>
            <a:r>
              <a:rPr lang="en-US" dirty="0" smtClean="0"/>
              <a:t>(15 </a:t>
            </a:r>
            <a:r>
              <a:rPr lang="en-US" dirty="0"/>
              <a:t>August 2002). </a:t>
            </a:r>
            <a:r>
              <a:rPr lang="en-US" i="1" u="sng" dirty="0"/>
              <a:t>In Darwin's Shadow: The Life and Science of Alfred Russel Wallace: A Biographical Study on the Psychology of History</a:t>
            </a:r>
            <a:r>
              <a:rPr lang="en-US" dirty="0"/>
              <a:t>. Oxford University Press. p. 212</a:t>
            </a:r>
            <a:r>
              <a:rPr lang="en-US" dirty="0" smtClean="0"/>
              <a:t>.</a:t>
            </a:r>
            <a:r>
              <a:rPr lang="tr-TR" dirty="0" smtClean="0"/>
              <a:t>)</a:t>
            </a:r>
            <a:endParaRPr lang="tr-TR" dirty="0"/>
          </a:p>
        </p:txBody>
      </p:sp>
    </p:spTree>
    <p:extLst>
      <p:ext uri="{BB962C8B-B14F-4D97-AF65-F5344CB8AC3E}">
        <p14:creationId xmlns:p14="http://schemas.microsoft.com/office/powerpoint/2010/main" val="4121111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Mill's </a:t>
            </a:r>
            <a:r>
              <a:rPr lang="en-US" i="1" dirty="0"/>
              <a:t>On </a:t>
            </a:r>
            <a:r>
              <a:rPr lang="en-US" i="1" dirty="0" smtClean="0"/>
              <a:t>Liberty</a:t>
            </a:r>
            <a:r>
              <a:rPr lang="tr-TR" dirty="0"/>
              <a:t> </a:t>
            </a:r>
            <a:r>
              <a:rPr lang="en-US" dirty="0" smtClean="0"/>
              <a:t>addresses </a:t>
            </a:r>
            <a:r>
              <a:rPr lang="en-US" dirty="0"/>
              <a:t>the nature and limits of the power that can be legitimately exercised by society over the </a:t>
            </a:r>
            <a:r>
              <a:rPr lang="en-US" dirty="0" err="1" smtClean="0"/>
              <a:t>individu</a:t>
            </a:r>
            <a:r>
              <a:rPr lang="tr-TR" dirty="0" smtClean="0"/>
              <a:t>a</a:t>
            </a:r>
            <a:r>
              <a:rPr lang="en-US" dirty="0" smtClean="0"/>
              <a:t>l</a:t>
            </a:r>
            <a:r>
              <a:rPr lang="en-US" dirty="0"/>
              <a:t>. However Mill is clear that his concern for liberty does not extend to all individuals and all societies. He states that "Despotism is a legitimate mode of government in dealing with </a:t>
            </a:r>
            <a:r>
              <a:rPr lang="en-US" dirty="0" smtClean="0"/>
              <a:t>barbarians</a:t>
            </a:r>
            <a:r>
              <a:rPr lang="tr-TR" dirty="0" smtClean="0"/>
              <a:t>. (</a:t>
            </a:r>
            <a:r>
              <a:rPr lang="en-US" i="1" u="sng" dirty="0"/>
              <a:t>On Liberty by John Stuart Mill</a:t>
            </a:r>
            <a:r>
              <a:rPr lang="en-US" dirty="0"/>
              <a:t>. 10 January 2011 – via </a:t>
            </a:r>
            <a:r>
              <a:rPr lang="en-US" dirty="0">
                <a:hlinkClick r:id="rId2"/>
              </a:rPr>
              <a:t>www.gutenberg.org</a:t>
            </a:r>
            <a:r>
              <a:rPr lang="en-US" dirty="0" smtClean="0"/>
              <a:t>.</a:t>
            </a:r>
            <a:r>
              <a:rPr lang="tr-TR" dirty="0" smtClean="0"/>
              <a:t>)</a:t>
            </a:r>
          </a:p>
          <a:p>
            <a:r>
              <a:rPr lang="en-US" dirty="0"/>
              <a:t>Mill states that it is not a crime to harm oneself as long as the person doing so is not harming others. He favors the </a:t>
            </a:r>
            <a:r>
              <a:rPr lang="en-US" dirty="0">
                <a:hlinkClick r:id="rId3" tooltip="Harm principle"/>
              </a:rPr>
              <a:t>harm principle</a:t>
            </a:r>
            <a:r>
              <a:rPr lang="en-US" dirty="0"/>
              <a:t>: "The only purpose for which power can be rightfully exercised over any member of a civilized community, against his will, is to prevent harm to others</a:t>
            </a:r>
            <a:r>
              <a:rPr lang="en-US" dirty="0" smtClean="0"/>
              <a:t>.«</a:t>
            </a:r>
            <a:r>
              <a:rPr lang="tr-TR" dirty="0" smtClean="0"/>
              <a:t> (</a:t>
            </a:r>
            <a:r>
              <a:rPr lang="en-US" dirty="0"/>
              <a:t>Mill, John Stuart "On Liberty" Penguin Classics, </a:t>
            </a:r>
            <a:r>
              <a:rPr lang="en-US" dirty="0" smtClean="0"/>
              <a:t>2006</a:t>
            </a:r>
            <a:r>
              <a:rPr lang="tr-TR" dirty="0" smtClean="0"/>
              <a:t>)</a:t>
            </a:r>
            <a:endParaRPr lang="tr-TR" dirty="0"/>
          </a:p>
        </p:txBody>
      </p:sp>
    </p:spTree>
    <p:extLst>
      <p:ext uri="{BB962C8B-B14F-4D97-AF65-F5344CB8AC3E}">
        <p14:creationId xmlns:p14="http://schemas.microsoft.com/office/powerpoint/2010/main" val="81664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John Stuart Mill's view on liberty, which was influenced by </a:t>
            </a:r>
            <a:r>
              <a:rPr lang="en-US" dirty="0" err="1" smtClean="0"/>
              <a:t>Josep</a:t>
            </a:r>
            <a:r>
              <a:rPr lang="tr-TR" dirty="0" smtClean="0"/>
              <a:t>h </a:t>
            </a:r>
            <a:r>
              <a:rPr lang="en-US" dirty="0" smtClean="0"/>
              <a:t>Priestley</a:t>
            </a:r>
            <a:r>
              <a:rPr lang="tr-TR" dirty="0"/>
              <a:t> </a:t>
            </a:r>
            <a:r>
              <a:rPr lang="en-US" dirty="0" smtClean="0"/>
              <a:t>and</a:t>
            </a:r>
            <a:r>
              <a:rPr lang="en-US" dirty="0"/>
              <a:t> Josiah Warren, is that the individual ought to be free to do as she/he wishes unless she/he harms others. Individuals are rational enough to make decisions about their well being. Government should interfere when it is for the protection of society</a:t>
            </a:r>
            <a:r>
              <a:rPr lang="en-US" dirty="0" smtClean="0"/>
              <a:t>.</a:t>
            </a:r>
            <a:r>
              <a:rPr lang="tr-TR" dirty="0" smtClean="0"/>
              <a:t> (</a:t>
            </a:r>
            <a:r>
              <a:rPr lang="en-US" dirty="0"/>
              <a:t>Mill, </a:t>
            </a:r>
            <a:r>
              <a:rPr lang="en-US" i="1" dirty="0"/>
              <a:t>On Liberty</a:t>
            </a:r>
            <a:r>
              <a:rPr lang="en-US" dirty="0"/>
              <a:t>, p. </a:t>
            </a:r>
            <a:r>
              <a:rPr lang="en-US" dirty="0" smtClean="0"/>
              <a:t>13</a:t>
            </a:r>
            <a:r>
              <a:rPr lang="tr-TR" dirty="0" smtClean="0"/>
              <a:t>)</a:t>
            </a:r>
          </a:p>
          <a:p>
            <a:endParaRPr lang="tr-TR" dirty="0" smtClean="0"/>
          </a:p>
          <a:p>
            <a:endParaRPr lang="tr-TR" dirty="0"/>
          </a:p>
        </p:txBody>
      </p:sp>
    </p:spTree>
    <p:extLst>
      <p:ext uri="{BB962C8B-B14F-4D97-AF65-F5344CB8AC3E}">
        <p14:creationId xmlns:p14="http://schemas.microsoft.com/office/powerpoint/2010/main" val="568859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belief that the freedom of speech will advance the society was formed with trust of the public's ability to filter. If any argument is really wrong or harmful, the public will judge it as wrong or harmful, and then those arguments cannot be sustained and will be excluded. Mill argued that even any arguments which are used in justifying murder or rebellion against the government shouldn't be politically suppressed or socially persecuted. According to him, if rebellion is really necessary, people should rebel; if murder is truly proper, it should be allowed. But, the way to express those arguments should be a public speech or writing, not in a way that causes actual harm to others. This is the harm principle</a:t>
            </a:r>
            <a:r>
              <a:rPr lang="en-US" dirty="0" smtClean="0"/>
              <a:t>.</a:t>
            </a:r>
            <a:r>
              <a:rPr lang="tr-TR" dirty="0" smtClean="0"/>
              <a:t> (</a:t>
            </a:r>
            <a:r>
              <a:rPr lang="en-US" dirty="0"/>
              <a:t>John Stuart Mill. (1863 [1859]). </a:t>
            </a:r>
            <a:r>
              <a:rPr lang="en-US" i="1" dirty="0"/>
              <a:t>On Liberty</a:t>
            </a:r>
            <a:r>
              <a:rPr lang="en-US" dirty="0"/>
              <a:t>. Ticknor and Fields. p. </a:t>
            </a:r>
            <a:r>
              <a:rPr lang="en-US" dirty="0" smtClean="0"/>
              <a:t>23</a:t>
            </a:r>
            <a:r>
              <a:rPr lang="tr-TR" dirty="0" smtClean="0"/>
              <a:t>)</a:t>
            </a:r>
            <a:endParaRPr lang="tr-TR" dirty="0"/>
          </a:p>
        </p:txBody>
      </p:sp>
    </p:spTree>
    <p:extLst>
      <p:ext uri="{BB962C8B-B14F-4D97-AF65-F5344CB8AC3E}">
        <p14:creationId xmlns:p14="http://schemas.microsoft.com/office/powerpoint/2010/main" val="265276530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489</TotalTime>
  <Words>671</Words>
  <Application>Microsoft Office PowerPoint</Application>
  <PresentationFormat>Geniş ekran</PresentationFormat>
  <Paragraphs>13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JOHN STUART MİLL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STUART MİLL</dc:title>
  <dc:creator>ZEHRA</dc:creator>
  <cp:lastModifiedBy>ZEHRA</cp:lastModifiedBy>
  <cp:revision>3</cp:revision>
  <dcterms:created xsi:type="dcterms:W3CDTF">2020-05-05T13:39:49Z</dcterms:created>
  <dcterms:modified xsi:type="dcterms:W3CDTF">2020-05-05T21:49:15Z</dcterms:modified>
</cp:coreProperties>
</file>