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88" r:id="rId23"/>
    <p:sldId id="290" r:id="rId24"/>
    <p:sldId id="292" r:id="rId2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-82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3C4DB-C2DA-48AB-8027-98B9A4CB3C20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49632-6985-4F5D-B702-1FA3D4BBA95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45125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Radyoterapi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(RT),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kanser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tedavisinde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kullanılan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tedavi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yöntemlerinden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biridir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Başta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baş-boyun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bölgesi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kanserleri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olmak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üzere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vücudun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bütün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bölgelerinden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kaynaklanan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kanserlerin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tedavisinde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kullanılabilir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Bazı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kanserlerin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tedavisinde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başına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kür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sağlayabilir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Bununla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birlikte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genellikle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cerrahi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kemoterapiyle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birlikte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uygulanması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gerekmektedir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beden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ışınlamasında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sistemik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olarak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uygulansa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genellikle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lokal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veya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lokorejyonel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tedavi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yöntemidir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</a:t>
            </a:r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49632-6985-4F5D-B702-1FA3D4BBA95E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54209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Radyasyon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Onkolojisinde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hasta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tedavisi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yani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radyoterapi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süreci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yüksek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teknoloji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ürünü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çok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sayıda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ekipmanla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birlikte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ekipmanı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kullanan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radyoterapi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kararı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planlayan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uygulayan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çok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sayıda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kişinin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görev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yapmasını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gerektiren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oldukça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karmaşık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süreçtir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49632-6985-4F5D-B702-1FA3D4BBA95E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708933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Radyoterapi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sürecinde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ilk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basamak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hastanın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RT’ye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gereksinimi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olup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olmadığının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belirlenmesidir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Bu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karar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ancak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hastanın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klinik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onkolojik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yönden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tam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değerlendirmesi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verilebilir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</a:t>
            </a:r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Kanserli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hastada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tedavi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karar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planı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disiplinler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arası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yaklaşımla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alınan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alınması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gereken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bir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konudur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Tedavi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karar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planı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hastalıkla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ilgili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uzmanlık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alanlarının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bir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araya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geldiği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multidisipliner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tümör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konseyinde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yapılır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yapılmalıdır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49632-6985-4F5D-B702-1FA3D4BBA95E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548717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Tümör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konseyi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bilimsel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etik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zorunluluk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olduğu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gibi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ileride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ortaya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çıkabilecek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hukuksal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sorunlar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karşısında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tedavide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görev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yapan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ekip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açısından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önemli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güvencedir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Ne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yazık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ülkemizde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kanser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tedavisi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yapan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merkezlerin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çoğunda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hatta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çok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gelişmiş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olanlarında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bile,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tümör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konseyi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yoktur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gereği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gibi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çalıştırılamamaktadır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Bu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yüzden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disiplinler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arası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işbirliği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yeterli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ölçüde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sağlanamamaktadır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Tedavi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kararları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tümör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konseyleri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yerine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genellikle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konsültasyon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yoluyla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verilmektedir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Konsültasyon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yerinde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uygun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şekilde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kullanıldığında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yararı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tartışmasız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yaklaşımdır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Ancak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mekanizmanın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tümör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konseylerinin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yerini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doldurması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mümkün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değildir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49632-6985-4F5D-B702-1FA3D4BBA95E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284432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Radyasyon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Fizikçisi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Radyasyon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Onkoloğu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tarafından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verilen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reçete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doğrultusunda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BT-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simülatörden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aktarılan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BT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kesitleri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üzerinde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dizi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çalışma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gerçekleştirir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RT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planlama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sisteminde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(RTPS)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ışınlanacak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bölgeye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uygun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radyasyon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enerjisi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seçimi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alan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sayısı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yeri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boyutları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hedef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tümör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normal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dokularda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doz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dağılımının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belirlenmesi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RT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alanlarının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dijital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olarak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oluşturulması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(DRR). Bu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çalışmalar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sonunda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hastaya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ilişkin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alternatif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RT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planları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hazırlanır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Hedef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RAO’larda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istenilen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doz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dağılımını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sağladığına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karar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verilen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plan,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radyasyon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onkoloğu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tarafından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onaylanır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Onaylanmış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tedavi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planına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ilişkin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bilgiler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RTPS’de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oluşturulan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DRR’ lar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sanal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simülasyon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konsoluna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gönderilir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49632-6985-4F5D-B702-1FA3D4BBA95E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220206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Radyasyon</a:t>
            </a:r>
            <a:r>
              <a:rPr lang="en-US" dirty="0" smtClean="0"/>
              <a:t> </a:t>
            </a:r>
            <a:r>
              <a:rPr lang="en-US" dirty="0" err="1" smtClean="0"/>
              <a:t>onkoloğu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fizikçisi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uzlaşılan</a:t>
            </a:r>
            <a:r>
              <a:rPr lang="en-US" dirty="0" smtClean="0"/>
              <a:t> RT </a:t>
            </a:r>
            <a:r>
              <a:rPr lang="en-US" dirty="0" err="1" smtClean="0"/>
              <a:t>planı</a:t>
            </a:r>
            <a:r>
              <a:rPr lang="en-US" dirty="0" smtClean="0"/>
              <a:t> </a:t>
            </a:r>
            <a:r>
              <a:rPr lang="en-US" dirty="0" err="1" smtClean="0"/>
              <a:t>uygulamaya</a:t>
            </a:r>
            <a:r>
              <a:rPr lang="en-US" dirty="0" smtClean="0"/>
              <a:t> </a:t>
            </a:r>
            <a:r>
              <a:rPr lang="en-US" dirty="0" err="1" smtClean="0"/>
              <a:t>sokulmadan</a:t>
            </a:r>
            <a:r>
              <a:rPr lang="en-US" dirty="0" smtClean="0"/>
              <a:t> once, </a:t>
            </a:r>
            <a:r>
              <a:rPr lang="en-US" dirty="0" err="1" smtClean="0"/>
              <a:t>hasta</a:t>
            </a:r>
            <a:r>
              <a:rPr lang="en-US" dirty="0" smtClean="0"/>
              <a:t> </a:t>
            </a:r>
            <a:r>
              <a:rPr lang="en-US" dirty="0" err="1" smtClean="0"/>
              <a:t>tekrar</a:t>
            </a:r>
            <a:r>
              <a:rPr lang="en-US" dirty="0" smtClean="0"/>
              <a:t> BT-</a:t>
            </a:r>
            <a:r>
              <a:rPr lang="en-US" dirty="0" err="1" smtClean="0"/>
              <a:t>simülatör</a:t>
            </a:r>
            <a:r>
              <a:rPr lang="en-US" dirty="0" smtClean="0"/>
              <a:t> </a:t>
            </a:r>
            <a:r>
              <a:rPr lang="en-US" dirty="0" err="1" smtClean="0"/>
              <a:t>masasına</a:t>
            </a:r>
            <a:r>
              <a:rPr lang="en-US" dirty="0" smtClean="0"/>
              <a:t> </a:t>
            </a:r>
            <a:r>
              <a:rPr lang="en-US" dirty="0" err="1" smtClean="0"/>
              <a:t>yatırılır</a:t>
            </a:r>
            <a:r>
              <a:rPr lang="en-US" dirty="0" smtClean="0"/>
              <a:t>. </a:t>
            </a:r>
            <a:r>
              <a:rPr lang="en-US" dirty="0" err="1" smtClean="0"/>
              <a:t>Görüntü</a:t>
            </a:r>
            <a:r>
              <a:rPr lang="en-US" dirty="0" smtClean="0"/>
              <a:t> </a:t>
            </a:r>
            <a:r>
              <a:rPr lang="en-US" dirty="0" err="1" smtClean="0"/>
              <a:t>elde</a:t>
            </a:r>
            <a:r>
              <a:rPr lang="en-US" dirty="0" smtClean="0"/>
              <a:t> </a:t>
            </a:r>
            <a:r>
              <a:rPr lang="en-US" dirty="0" err="1" smtClean="0"/>
              <a:t>edilmesi</a:t>
            </a:r>
            <a:r>
              <a:rPr lang="en-US" dirty="0" smtClean="0"/>
              <a:t> </a:t>
            </a:r>
            <a:r>
              <a:rPr lang="en-US" dirty="0" err="1" smtClean="0"/>
              <a:t>sırasında</a:t>
            </a:r>
            <a:r>
              <a:rPr lang="en-US" dirty="0" smtClean="0"/>
              <a:t> </a:t>
            </a:r>
            <a:r>
              <a:rPr lang="en-US" dirty="0" err="1" smtClean="0"/>
              <a:t>hastanın</a:t>
            </a:r>
            <a:r>
              <a:rPr lang="en-US" dirty="0" smtClean="0"/>
              <a:t> </a:t>
            </a:r>
            <a:r>
              <a:rPr lang="en-US" dirty="0" err="1" smtClean="0"/>
              <a:t>üzerine</a:t>
            </a:r>
            <a:r>
              <a:rPr lang="en-US" dirty="0" smtClean="0"/>
              <a:t> </a:t>
            </a:r>
            <a:r>
              <a:rPr lang="en-US" dirty="0" err="1" smtClean="0"/>
              <a:t>çizilmiş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referans</a:t>
            </a:r>
            <a:r>
              <a:rPr lang="en-US" dirty="0" smtClean="0"/>
              <a:t> </a:t>
            </a:r>
            <a:r>
              <a:rPr lang="en-US" dirty="0" err="1" smtClean="0"/>
              <a:t>çizgiler</a:t>
            </a:r>
            <a:r>
              <a:rPr lang="en-US" dirty="0" smtClean="0"/>
              <a:t>, </a:t>
            </a:r>
            <a:r>
              <a:rPr lang="en-US" dirty="0" err="1" smtClean="0"/>
              <a:t>simülatör</a:t>
            </a:r>
            <a:r>
              <a:rPr lang="en-US" dirty="0" smtClean="0"/>
              <a:t> </a:t>
            </a:r>
            <a:r>
              <a:rPr lang="en-US" dirty="0" err="1" smtClean="0"/>
              <a:t>odasındaki</a:t>
            </a:r>
            <a:r>
              <a:rPr lang="en-US" dirty="0" smtClean="0"/>
              <a:t> </a:t>
            </a:r>
            <a:r>
              <a:rPr lang="en-US" dirty="0" err="1" smtClean="0"/>
              <a:t>koordinat</a:t>
            </a:r>
            <a:r>
              <a:rPr lang="en-US" dirty="0" smtClean="0"/>
              <a:t> </a:t>
            </a:r>
            <a:r>
              <a:rPr lang="en-US" dirty="0" err="1" smtClean="0"/>
              <a:t>sistemine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referans</a:t>
            </a:r>
            <a:r>
              <a:rPr lang="en-US" dirty="0" smtClean="0"/>
              <a:t> </a:t>
            </a:r>
            <a:r>
              <a:rPr lang="en-US" dirty="0" err="1" smtClean="0"/>
              <a:t>noktalarla</a:t>
            </a:r>
            <a:r>
              <a:rPr lang="en-US" dirty="0" smtClean="0"/>
              <a:t> </a:t>
            </a:r>
            <a:r>
              <a:rPr lang="en-US" dirty="0" err="1" smtClean="0"/>
              <a:t>üst</a:t>
            </a:r>
            <a:r>
              <a:rPr lang="en-US" dirty="0" smtClean="0"/>
              <a:t> </a:t>
            </a:r>
            <a:r>
              <a:rPr lang="en-US" dirty="0" err="1" smtClean="0"/>
              <a:t>üste</a:t>
            </a:r>
            <a:r>
              <a:rPr lang="en-US" dirty="0" smtClean="0"/>
              <a:t> </a:t>
            </a:r>
            <a:r>
              <a:rPr lang="en-US" dirty="0" err="1" smtClean="0"/>
              <a:t>getirilir</a:t>
            </a:r>
            <a:r>
              <a:rPr lang="en-US" dirty="0" smtClean="0"/>
              <a:t>. </a:t>
            </a:r>
            <a:r>
              <a:rPr lang="en-US" dirty="0" err="1" smtClean="0"/>
              <a:t>RTPS’de</a:t>
            </a:r>
            <a:r>
              <a:rPr lang="en-US" dirty="0" smtClean="0"/>
              <a:t> son </a:t>
            </a:r>
            <a:r>
              <a:rPr lang="en-US" dirty="0" err="1" smtClean="0"/>
              <a:t>hali</a:t>
            </a:r>
            <a:r>
              <a:rPr lang="en-US" dirty="0" smtClean="0"/>
              <a:t> </a:t>
            </a:r>
            <a:r>
              <a:rPr lang="en-US" dirty="0" err="1" smtClean="0"/>
              <a:t>verilmiş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planlama</a:t>
            </a:r>
            <a:r>
              <a:rPr lang="en-US" dirty="0" smtClean="0"/>
              <a:t> </a:t>
            </a:r>
            <a:r>
              <a:rPr lang="en-US" dirty="0" err="1" smtClean="0"/>
              <a:t>koordinatlarına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,  </a:t>
            </a:r>
            <a:r>
              <a:rPr lang="en-US" dirty="0" err="1" smtClean="0"/>
              <a:t>referans</a:t>
            </a:r>
            <a:r>
              <a:rPr lang="en-US" dirty="0" smtClean="0"/>
              <a:t> </a:t>
            </a:r>
            <a:r>
              <a:rPr lang="en-US" dirty="0" err="1" smtClean="0"/>
              <a:t>noktalarda</a:t>
            </a:r>
            <a:r>
              <a:rPr lang="en-US" dirty="0" smtClean="0"/>
              <a:t> </a:t>
            </a:r>
            <a:r>
              <a:rPr lang="en-US" dirty="0" err="1" smtClean="0"/>
              <a:t>gerekli</a:t>
            </a:r>
            <a:r>
              <a:rPr lang="en-US" dirty="0" smtClean="0"/>
              <a:t> </a:t>
            </a:r>
            <a:r>
              <a:rPr lang="en-US" dirty="0" err="1" smtClean="0"/>
              <a:t>kaydırmalar</a:t>
            </a:r>
            <a:r>
              <a:rPr lang="en-US" dirty="0" smtClean="0"/>
              <a:t> </a:t>
            </a:r>
            <a:r>
              <a:rPr lang="en-US" dirty="0" err="1" smtClean="0"/>
              <a:t>yapılır</a:t>
            </a:r>
            <a:r>
              <a:rPr lang="en-US" dirty="0" smtClean="0"/>
              <a:t>. </a:t>
            </a:r>
            <a:r>
              <a:rPr lang="en-US" dirty="0" err="1" smtClean="0"/>
              <a:t>Kaydırma</a:t>
            </a:r>
            <a:r>
              <a:rPr lang="en-US" dirty="0" smtClean="0"/>
              <a:t> </a:t>
            </a:r>
            <a:r>
              <a:rPr lang="en-US" dirty="0" err="1" smtClean="0"/>
              <a:t>işlemi</a:t>
            </a:r>
            <a:r>
              <a:rPr lang="en-US" dirty="0" smtClean="0"/>
              <a:t>, RT </a:t>
            </a:r>
            <a:r>
              <a:rPr lang="en-US" dirty="0" err="1" smtClean="0"/>
              <a:t>tedavi</a:t>
            </a:r>
            <a:r>
              <a:rPr lang="en-US" dirty="0" smtClean="0"/>
              <a:t> </a:t>
            </a:r>
            <a:r>
              <a:rPr lang="en-US" dirty="0" err="1" smtClean="0"/>
              <a:t>aygıtlarında</a:t>
            </a:r>
            <a:r>
              <a:rPr lang="en-US" dirty="0" smtClean="0"/>
              <a:t> (</a:t>
            </a:r>
            <a:r>
              <a:rPr lang="en-US" dirty="0" err="1" smtClean="0"/>
              <a:t>lineer</a:t>
            </a:r>
            <a:r>
              <a:rPr lang="en-US" dirty="0" smtClean="0"/>
              <a:t> </a:t>
            </a:r>
            <a:r>
              <a:rPr lang="en-US" dirty="0" err="1" smtClean="0"/>
              <a:t>hızlandırıcı</a:t>
            </a:r>
            <a:r>
              <a:rPr lang="en-US" dirty="0" smtClean="0"/>
              <a:t>), </a:t>
            </a:r>
            <a:r>
              <a:rPr lang="en-US" dirty="0" err="1" smtClean="0"/>
              <a:t>hasta</a:t>
            </a:r>
            <a:r>
              <a:rPr lang="en-US" dirty="0" smtClean="0"/>
              <a:t> </a:t>
            </a:r>
            <a:r>
              <a:rPr lang="en-US" dirty="0" err="1" smtClean="0"/>
              <a:t>doğrudan</a:t>
            </a:r>
            <a:r>
              <a:rPr lang="en-US" dirty="0" smtClean="0"/>
              <a:t> </a:t>
            </a:r>
            <a:r>
              <a:rPr lang="en-US" dirty="0" err="1" smtClean="0"/>
              <a:t>doğruya</a:t>
            </a:r>
            <a:r>
              <a:rPr lang="en-US" dirty="0" smtClean="0"/>
              <a:t> </a:t>
            </a:r>
            <a:r>
              <a:rPr lang="en-US" dirty="0" err="1" smtClean="0"/>
              <a:t>tedavi</a:t>
            </a:r>
            <a:r>
              <a:rPr lang="en-US" dirty="0" smtClean="0"/>
              <a:t> </a:t>
            </a:r>
            <a:r>
              <a:rPr lang="en-US" dirty="0" err="1" smtClean="0"/>
              <a:t>masasına</a:t>
            </a:r>
            <a:r>
              <a:rPr lang="en-US" dirty="0" smtClean="0"/>
              <a:t> </a:t>
            </a:r>
            <a:r>
              <a:rPr lang="en-US" dirty="0" err="1" smtClean="0"/>
              <a:t>yatırılarak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yapılabilir</a:t>
            </a:r>
            <a:r>
              <a:rPr lang="en-US" dirty="0" smtClean="0"/>
              <a:t>. Her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yöntemle</a:t>
            </a:r>
            <a:r>
              <a:rPr lang="en-US" dirty="0" smtClean="0"/>
              <a:t> </a:t>
            </a:r>
            <a:r>
              <a:rPr lang="en-US" dirty="0" err="1" smtClean="0"/>
              <a:t>belirlenen</a:t>
            </a:r>
            <a:r>
              <a:rPr lang="en-US" dirty="0" smtClean="0"/>
              <a:t> </a:t>
            </a:r>
            <a:r>
              <a:rPr lang="en-US" dirty="0" err="1" smtClean="0"/>
              <a:t>referans</a:t>
            </a:r>
            <a:r>
              <a:rPr lang="en-US" dirty="0" smtClean="0"/>
              <a:t> </a:t>
            </a:r>
            <a:r>
              <a:rPr lang="en-US" dirty="0" err="1" smtClean="0"/>
              <a:t>noktalarının</a:t>
            </a:r>
            <a:r>
              <a:rPr lang="en-US" dirty="0" smtClean="0"/>
              <a:t> </a:t>
            </a:r>
            <a:r>
              <a:rPr lang="en-US" dirty="0" err="1" smtClean="0"/>
              <a:t>doğru</a:t>
            </a:r>
            <a:r>
              <a:rPr lang="en-US" dirty="0" smtClean="0"/>
              <a:t> </a:t>
            </a:r>
            <a:r>
              <a:rPr lang="en-US" dirty="0" err="1" smtClean="0"/>
              <a:t>olup</a:t>
            </a:r>
            <a:r>
              <a:rPr lang="en-US" dirty="0" smtClean="0"/>
              <a:t> </a:t>
            </a:r>
            <a:r>
              <a:rPr lang="en-US" dirty="0" err="1" smtClean="0"/>
              <a:t>olmadığı</a:t>
            </a:r>
            <a:r>
              <a:rPr lang="en-US" dirty="0" smtClean="0"/>
              <a:t>, </a:t>
            </a:r>
            <a:r>
              <a:rPr lang="en-US" dirty="0" err="1" smtClean="0"/>
              <a:t>simülatör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tedavi</a:t>
            </a:r>
            <a:r>
              <a:rPr lang="en-US" dirty="0" smtClean="0"/>
              <a:t> </a:t>
            </a:r>
            <a:r>
              <a:rPr lang="en-US" dirty="0" err="1" smtClean="0"/>
              <a:t>aygıtında</a:t>
            </a:r>
            <a:r>
              <a:rPr lang="en-US" dirty="0" smtClean="0"/>
              <a:t> </a:t>
            </a:r>
            <a:r>
              <a:rPr lang="en-US" dirty="0" err="1" smtClean="0"/>
              <a:t>alınan</a:t>
            </a:r>
            <a:r>
              <a:rPr lang="en-US" dirty="0" smtClean="0"/>
              <a:t> </a:t>
            </a:r>
            <a:r>
              <a:rPr lang="en-US" dirty="0" err="1" smtClean="0"/>
              <a:t>ortogonal</a:t>
            </a:r>
            <a:r>
              <a:rPr lang="en-US" dirty="0" smtClean="0"/>
              <a:t> </a:t>
            </a:r>
            <a:r>
              <a:rPr lang="en-US" dirty="0" err="1" smtClean="0"/>
              <a:t>grafiler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edilir</a:t>
            </a:r>
            <a:r>
              <a:rPr lang="en-US" dirty="0" smtClean="0"/>
              <a:t> (portal </a:t>
            </a:r>
            <a:r>
              <a:rPr lang="en-US" dirty="0" err="1" smtClean="0"/>
              <a:t>görüntüleme</a:t>
            </a:r>
            <a:r>
              <a:rPr lang="en-US" dirty="0" smtClean="0"/>
              <a:t>).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49632-6985-4F5D-B702-1FA3D4BBA95E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071371A-1509-4E22-B263-286E2ECED7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="" xmlns:a16="http://schemas.microsoft.com/office/drawing/2014/main" id="{154C9D98-5B79-4A24-97E1-9FEBE02079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56E7445B-871F-48E4-A714-A27577D59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CC28-8D24-4BC0-83BA-F9C452ED2734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6A01C85A-7621-45AD-A172-8C99E7F04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BD236161-71BF-4A7E-95AE-A866F9B1B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E799-31AF-4513-9D48-087635C275B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51900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F81F6EC8-1AED-483E-8C52-EE47B6D74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="" xmlns:a16="http://schemas.microsoft.com/office/drawing/2014/main" id="{92F02911-A6E7-415F-AE71-1700764500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D3B64AF2-E162-4F2D-A7B9-E3C8C5137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CC28-8D24-4BC0-83BA-F9C452ED2734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D259CDD6-CFDD-4063-9E71-9826EBDD6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1F03E7FC-BE4F-4DA4-99B6-42954CDFD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E799-31AF-4513-9D48-087635C275B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461115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="" xmlns:a16="http://schemas.microsoft.com/office/drawing/2014/main" id="{84AA440E-D5CC-4C44-BC17-545A085B6E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="" xmlns:a16="http://schemas.microsoft.com/office/drawing/2014/main" id="{E02AC1E6-192B-4C8D-AF21-2A52BA2436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86CA9E64-39D9-42F3-9A4F-4E962B3B3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CC28-8D24-4BC0-83BA-F9C452ED2734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0408DDC4-6F82-4C14-9DE0-F6AF81D1A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66219133-679E-42AB-BC67-44EDFA843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E799-31AF-4513-9D48-087635C275B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18486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A701B7B6-AB7F-4DF5-8DEB-37B18F556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45D8ED0E-592B-450A-BB86-65B06A0CB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C1D5AFCD-C2EB-4960-917A-D05A15C5A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CC28-8D24-4BC0-83BA-F9C452ED2734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81F049C7-171C-491D-87FF-AF0F4EA19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342F80AB-7B6B-41F1-B5D2-9A8BCF052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E799-31AF-4513-9D48-087635C275B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500097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8EB7194E-2AC0-4D46-9B57-E290C5565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3EA450A4-C427-4F74-8DDF-320DD3699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1E62F978-1744-4A11-BDD6-AD40A76F9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CC28-8D24-4BC0-83BA-F9C452ED2734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B4627C8B-7E49-442E-9E33-88E723562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045F1682-9878-49E2-8DFC-58AEDB3F3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E799-31AF-4513-9D48-087635C275B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922503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8F906C49-E6B6-4818-90F0-59748F898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803CD2A8-A74E-4163-B128-E1F8044DEA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="" xmlns:a16="http://schemas.microsoft.com/office/drawing/2014/main" id="{D423C4E5-6168-4A63-854B-0669C8B17F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753F96B9-DBBE-433B-959B-AA3394534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CC28-8D24-4BC0-83BA-F9C452ED2734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A6EBB288-43EB-4546-A5D1-1E672CD50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59861EC0-31A9-4909-AEEA-5A64C2774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E799-31AF-4513-9D48-087635C275B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681267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CE234C82-43E3-447A-8856-4B90A13E0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14660C5A-7F34-44C1-9A03-58C7B92CD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="" xmlns:a16="http://schemas.microsoft.com/office/drawing/2014/main" id="{AADAE1B9-274D-44B1-875A-326C707EE7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="" xmlns:a16="http://schemas.microsoft.com/office/drawing/2014/main" id="{A2F99616-AC19-4316-A1E3-5DB95E763C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="" xmlns:a16="http://schemas.microsoft.com/office/drawing/2014/main" id="{DCBD3F6F-209D-4F7D-B087-6CFACFD85B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="" xmlns:a16="http://schemas.microsoft.com/office/drawing/2014/main" id="{5F983FA7-D7CE-4662-865B-93870082E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CC28-8D24-4BC0-83BA-F9C452ED2734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="" xmlns:a16="http://schemas.microsoft.com/office/drawing/2014/main" id="{490AAB35-65CA-4990-99C0-0525EA726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="" xmlns:a16="http://schemas.microsoft.com/office/drawing/2014/main" id="{06BC9D2D-C96B-458B-987D-EB5CD55BE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E799-31AF-4513-9D48-087635C275B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85288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B6EEB78C-5347-4DD1-B7EC-B8429ECD0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="" xmlns:a16="http://schemas.microsoft.com/office/drawing/2014/main" id="{87D669B0-96A0-45B3-AA56-1C8817D2C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CC28-8D24-4BC0-83BA-F9C452ED2734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C0C0B145-5713-4B43-8F3C-31904CABF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="" xmlns:a16="http://schemas.microsoft.com/office/drawing/2014/main" id="{7A8CD0E8-453E-4C35-BF16-8169BCCD6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E799-31AF-4513-9D48-087635C275B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468249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="" xmlns:a16="http://schemas.microsoft.com/office/drawing/2014/main" id="{5BB3E3A4-8151-4B79-9F3B-A2A0349B8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CC28-8D24-4BC0-83BA-F9C452ED2734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="" xmlns:a16="http://schemas.microsoft.com/office/drawing/2014/main" id="{E2D4E64D-3D22-458F-B04D-A89E6089C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="" xmlns:a16="http://schemas.microsoft.com/office/drawing/2014/main" id="{96C0DC28-F4EF-4BE5-9C36-F5060F621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E799-31AF-4513-9D48-087635C275B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919807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A6B40A40-D0C8-475B-A312-30C1E811E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B05B3BA9-8E5D-4D60-81D4-326C5FCC7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="" xmlns:a16="http://schemas.microsoft.com/office/drawing/2014/main" id="{1DEA2221-C68B-497F-801C-6B7A5CCE66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CE6292DA-7EA8-4DA3-8EA6-2F27ECE34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CC28-8D24-4BC0-83BA-F9C452ED2734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3A06B61A-A55D-487D-9DA9-72F8946C9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FA9FB85F-0D53-40E0-BA52-9756DADA3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E799-31AF-4513-9D48-087635C275B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314771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46A63AF1-C4D1-4467-A598-29F7A46B3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="" xmlns:a16="http://schemas.microsoft.com/office/drawing/2014/main" id="{64315939-8DC0-400A-83F9-320FA0BAB7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="" xmlns:a16="http://schemas.microsoft.com/office/drawing/2014/main" id="{07F84757-7726-45D5-A523-DF316FC89F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574152E9-7EB9-4E72-82F0-E05573D9D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CC28-8D24-4BC0-83BA-F9C452ED2734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F254AD9C-8ABD-4385-9133-AE06467DC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9E98DCB2-1C00-4B1C-922A-A0B77A371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CE799-31AF-4513-9D48-087635C275B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01053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="" xmlns:a16="http://schemas.microsoft.com/office/drawing/2014/main" id="{98D9D36D-0D7D-4E36-BA10-22F6A8CA2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AD5B957B-E01E-4A3D-82E4-A47614A6F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7D7420EF-78DE-4DDD-910A-06890E5518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FCC28-8D24-4BC0-83BA-F9C452ED2734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5B4EC6BF-6F98-47DA-865C-C7A1392982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A8583B24-D3DA-487F-99BB-553E5F857B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CE799-31AF-4513-9D48-087635C275B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735922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AC039530-95BB-4AA5-8F47-8EBA44FE95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RADYOTERAPİ SÜRECİ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="" xmlns:a16="http://schemas.microsoft.com/office/drawing/2014/main" id="{75F9A475-DCFC-4AE8-B29E-D0B8C80A36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/>
              <a:t>Uzm.Dr</a:t>
            </a:r>
            <a:r>
              <a:rPr lang="tr-TR" dirty="0"/>
              <a:t>. </a:t>
            </a:r>
            <a:r>
              <a:rPr lang="tr-TR" dirty="0" err="1"/>
              <a:t>Sümerya</a:t>
            </a:r>
            <a:r>
              <a:rPr lang="tr-TR" dirty="0"/>
              <a:t> DURU BİRGİ</a:t>
            </a:r>
          </a:p>
          <a:p>
            <a:endParaRPr lang="tr-TR" dirty="0"/>
          </a:p>
          <a:p>
            <a:r>
              <a:rPr lang="tr-TR" dirty="0"/>
              <a:t>Ankara Üniversitesi Tıp Fakültesi </a:t>
            </a:r>
          </a:p>
          <a:p>
            <a:r>
              <a:rPr lang="tr-TR" dirty="0"/>
              <a:t>Radyasyon Onkolojisi </a:t>
            </a:r>
          </a:p>
          <a:p>
            <a:r>
              <a:rPr lang="tr-TR" dirty="0"/>
              <a:t>Anabilim Dalı</a:t>
            </a:r>
          </a:p>
        </p:txBody>
      </p:sp>
      <p:pic>
        <p:nvPicPr>
          <p:cNvPr id="1026" name="Picture 2" descr="http://www.medicine.ankara.edu.tr/wp-content/uploads/sites/121/2013/05/Ankara-%C3%9Cniversitesi-T%C4%B1p-Fak%C3%BCltesi.jpg">
            <a:extLst>
              <a:ext uri="{FF2B5EF4-FFF2-40B4-BE49-F238E27FC236}">
                <a16:creationId xmlns="" xmlns:a16="http://schemas.microsoft.com/office/drawing/2014/main" id="{5960A954-98BA-4C53-A7AB-D8530F71D5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4429"/>
            <a:ext cx="2294863" cy="11492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9673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0A07A0EB-5AAD-4DD3-B660-0F41C9CD5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Radyoterapi</a:t>
            </a:r>
            <a:r>
              <a:rPr lang="en-US" b="1" dirty="0"/>
              <a:t> </a:t>
            </a:r>
            <a:r>
              <a:rPr lang="en-US" b="1" dirty="0" err="1"/>
              <a:t>Uygulanacak</a:t>
            </a:r>
            <a:r>
              <a:rPr lang="en-US" b="1" dirty="0"/>
              <a:t> </a:t>
            </a:r>
            <a:r>
              <a:rPr lang="en-US" b="1" dirty="0" err="1"/>
              <a:t>Bölgenin</a:t>
            </a:r>
            <a:r>
              <a:rPr lang="en-US" b="1" dirty="0"/>
              <a:t> </a:t>
            </a:r>
            <a:r>
              <a:rPr lang="en-US" b="1" dirty="0" err="1"/>
              <a:t>Bilgisayarlı</a:t>
            </a:r>
            <a:r>
              <a:rPr lang="en-US" b="1" dirty="0"/>
              <a:t> </a:t>
            </a:r>
            <a:r>
              <a:rPr lang="en-US" b="1" dirty="0" err="1"/>
              <a:t>Tomografi</a:t>
            </a:r>
            <a:r>
              <a:rPr lang="en-US" b="1" dirty="0"/>
              <a:t> (BT) </a:t>
            </a:r>
            <a:r>
              <a:rPr lang="en-US" b="1" dirty="0" err="1"/>
              <a:t>ile</a:t>
            </a:r>
            <a:r>
              <a:rPr lang="en-US" b="1" dirty="0"/>
              <a:t> </a:t>
            </a:r>
            <a:r>
              <a:rPr lang="en-US" b="1" dirty="0" err="1"/>
              <a:t>Taranması</a:t>
            </a:r>
            <a:r>
              <a:rPr lang="en-US" b="1" dirty="0"/>
              <a:t>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BA26E1B7-F23D-4603-A857-568087D72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H</a:t>
            </a:r>
            <a:r>
              <a:rPr lang="en-US" dirty="0" err="1" smtClean="0"/>
              <a:t>astalık</a:t>
            </a:r>
            <a:r>
              <a:rPr lang="en-US" dirty="0" smtClean="0"/>
              <a:t> </a:t>
            </a:r>
            <a:r>
              <a:rPr lang="en-US" dirty="0" err="1"/>
              <a:t>kontrolü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yüksek</a:t>
            </a:r>
            <a:r>
              <a:rPr lang="en-US" dirty="0"/>
              <a:t> </a:t>
            </a:r>
            <a:r>
              <a:rPr lang="en-US" dirty="0" err="1"/>
              <a:t>dozda</a:t>
            </a:r>
            <a:r>
              <a:rPr lang="en-US" dirty="0"/>
              <a:t> </a:t>
            </a:r>
            <a:r>
              <a:rPr lang="en-US" dirty="0" err="1"/>
              <a:t>ışınlanması</a:t>
            </a:r>
            <a:r>
              <a:rPr lang="en-US" dirty="0"/>
              <a:t> </a:t>
            </a:r>
            <a:r>
              <a:rPr lang="en-US" dirty="0" err="1"/>
              <a:t>zorunlu</a:t>
            </a:r>
            <a:r>
              <a:rPr lang="en-US" dirty="0"/>
              <a:t> t</a:t>
            </a:r>
            <a:r>
              <a:rPr lang="tr-TR" dirty="0" err="1"/>
              <a:t>ümör</a:t>
            </a:r>
            <a:r>
              <a:rPr lang="en-US" dirty="0"/>
              <a:t>, </a:t>
            </a:r>
            <a:r>
              <a:rPr lang="en-US" dirty="0" err="1"/>
              <a:t>tümör</a:t>
            </a:r>
            <a:r>
              <a:rPr lang="en-US" dirty="0"/>
              <a:t> </a:t>
            </a:r>
            <a:r>
              <a:rPr lang="en-US" dirty="0" err="1"/>
              <a:t>yatağı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hedef</a:t>
            </a:r>
            <a:r>
              <a:rPr lang="en-US" dirty="0"/>
              <a:t> </a:t>
            </a:r>
            <a:r>
              <a:rPr lang="en-US" dirty="0" err="1"/>
              <a:t>hacimler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yan</a:t>
            </a:r>
            <a:r>
              <a:rPr lang="en-US" dirty="0"/>
              <a:t> </a:t>
            </a:r>
            <a:r>
              <a:rPr lang="en-US" dirty="0" err="1"/>
              <a:t>etki</a:t>
            </a:r>
            <a:r>
              <a:rPr lang="en-US" dirty="0"/>
              <a:t> </a:t>
            </a:r>
            <a:r>
              <a:rPr lang="en-US" dirty="0" err="1"/>
              <a:t>riskini</a:t>
            </a:r>
            <a:r>
              <a:rPr lang="en-US" dirty="0"/>
              <a:t> </a:t>
            </a:r>
            <a:r>
              <a:rPr lang="en-US" dirty="0" err="1"/>
              <a:t>azaltmak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düşük</a:t>
            </a:r>
            <a:r>
              <a:rPr lang="en-US" dirty="0"/>
              <a:t> </a:t>
            </a:r>
            <a:r>
              <a:rPr lang="en-US" dirty="0" err="1"/>
              <a:t>dozda</a:t>
            </a:r>
            <a:r>
              <a:rPr lang="en-US" dirty="0"/>
              <a:t> </a:t>
            </a:r>
            <a:r>
              <a:rPr lang="en-US" dirty="0" err="1"/>
              <a:t>ışınlanması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korunması</a:t>
            </a:r>
            <a:r>
              <a:rPr lang="en-US" dirty="0"/>
              <a:t> </a:t>
            </a:r>
            <a:r>
              <a:rPr lang="en-US" dirty="0" err="1"/>
              <a:t>gereken</a:t>
            </a:r>
            <a:r>
              <a:rPr lang="en-US" dirty="0"/>
              <a:t> organ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yapıların</a:t>
            </a:r>
            <a:r>
              <a:rPr lang="en-US" dirty="0"/>
              <a:t> (risk </a:t>
            </a:r>
            <a:r>
              <a:rPr lang="en-US" dirty="0" err="1"/>
              <a:t>altındaki</a:t>
            </a:r>
            <a:r>
              <a:rPr lang="en-US" dirty="0"/>
              <a:t> organ) </a:t>
            </a:r>
            <a:r>
              <a:rPr lang="en-US" dirty="0" err="1"/>
              <a:t>taslaklarının</a:t>
            </a:r>
            <a:r>
              <a:rPr lang="en-US" dirty="0"/>
              <a:t> </a:t>
            </a:r>
            <a:r>
              <a:rPr lang="en-US" dirty="0" err="1"/>
              <a:t>belirlenmesi</a:t>
            </a:r>
            <a:endParaRPr lang="tr-TR" dirty="0"/>
          </a:p>
          <a:p>
            <a:endParaRPr lang="tr-TR" dirty="0"/>
          </a:p>
          <a:p>
            <a:r>
              <a:rPr lang="tr-TR" dirty="0" err="1" smtClean="0"/>
              <a:t>Ü</a:t>
            </a:r>
            <a:r>
              <a:rPr lang="en-US" dirty="0" smtClean="0"/>
              <a:t>ç </a:t>
            </a:r>
            <a:r>
              <a:rPr lang="en-US" dirty="0" err="1"/>
              <a:t>boyutlu</a:t>
            </a:r>
            <a:r>
              <a:rPr lang="en-US" dirty="0"/>
              <a:t> RT </a:t>
            </a:r>
            <a:r>
              <a:rPr lang="en-US" dirty="0" err="1"/>
              <a:t>planlaması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BT-</a:t>
            </a:r>
            <a:r>
              <a:rPr lang="en-US" dirty="0" err="1"/>
              <a:t>simülatörde</a:t>
            </a:r>
            <a:r>
              <a:rPr lang="en-US" dirty="0"/>
              <a:t>,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boyutlu</a:t>
            </a:r>
            <a:r>
              <a:rPr lang="en-US" dirty="0"/>
              <a:t> </a:t>
            </a:r>
            <a:r>
              <a:rPr lang="en-US" dirty="0" err="1"/>
              <a:t>planlama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konvansiyonel</a:t>
            </a:r>
            <a:r>
              <a:rPr lang="en-US" dirty="0"/>
              <a:t>  </a:t>
            </a:r>
            <a:r>
              <a:rPr lang="en-US" dirty="0" err="1"/>
              <a:t>simülatörde</a:t>
            </a:r>
            <a:r>
              <a:rPr lang="en-US" dirty="0"/>
              <a:t> </a:t>
            </a:r>
            <a:r>
              <a:rPr lang="tr-TR" dirty="0" smtClean="0"/>
              <a:t>hastanın görüntüleri alınır ancak artık standart olarak 3 boyutlu RT uygulandığından planlama BT çekilmektedir.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89525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A465C6B6-1234-4FD0-BA12-45EFB4C11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179CAC1F-410C-45EB-87D5-CF3356B7C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Hasta </a:t>
            </a:r>
            <a:r>
              <a:rPr lang="en-US" b="1" dirty="0" err="1"/>
              <a:t>Pozisyonu</a:t>
            </a:r>
            <a:r>
              <a:rPr lang="en-US" b="1" dirty="0"/>
              <a:t> </a:t>
            </a:r>
            <a:endParaRPr lang="tr-TR" b="1" dirty="0"/>
          </a:p>
          <a:p>
            <a:endParaRPr lang="tr-TR" b="1" i="1" dirty="0"/>
          </a:p>
          <a:p>
            <a:pPr lvl="1"/>
            <a:r>
              <a:rPr lang="tr-TR" dirty="0" err="1" smtClean="0"/>
              <a:t>H</a:t>
            </a:r>
            <a:r>
              <a:rPr lang="en-US" dirty="0" err="1" smtClean="0"/>
              <a:t>astaya</a:t>
            </a:r>
            <a:r>
              <a:rPr lang="en-US" dirty="0" smtClean="0"/>
              <a:t> </a:t>
            </a:r>
            <a:r>
              <a:rPr lang="en-US" u="sng" dirty="0" err="1"/>
              <a:t>rahat</a:t>
            </a:r>
            <a:r>
              <a:rPr lang="en-US" dirty="0"/>
              <a:t> </a:t>
            </a:r>
            <a:r>
              <a:rPr lang="en-US" dirty="0" err="1"/>
              <a:t>edebileceği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RT </a:t>
            </a:r>
            <a:r>
              <a:rPr lang="en-US" dirty="0" err="1"/>
              <a:t>boyunca</a:t>
            </a:r>
            <a:r>
              <a:rPr lang="en-US" dirty="0"/>
              <a:t> </a:t>
            </a:r>
            <a:r>
              <a:rPr lang="en-US" dirty="0" err="1"/>
              <a:t>rahatlıkla</a:t>
            </a:r>
            <a:r>
              <a:rPr lang="en-US" dirty="0"/>
              <a:t> </a:t>
            </a:r>
            <a:r>
              <a:rPr lang="en-US" u="sng" dirty="0" err="1"/>
              <a:t>tekrarlayabileceği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pozisyon</a:t>
            </a:r>
            <a:endParaRPr lang="tr-TR" dirty="0"/>
          </a:p>
          <a:p>
            <a:pPr lvl="1"/>
            <a:endParaRPr lang="tr-TR" dirty="0"/>
          </a:p>
          <a:p>
            <a:pPr lvl="1"/>
            <a:r>
              <a:rPr lang="tr-TR" dirty="0" smtClean="0"/>
              <a:t>Planlama </a:t>
            </a:r>
            <a:r>
              <a:rPr lang="tr-TR" dirty="0"/>
              <a:t>ve uygulamada </a:t>
            </a:r>
            <a:r>
              <a:rPr lang="en-US" u="sng" dirty="0" err="1"/>
              <a:t>hastanın</a:t>
            </a:r>
            <a:r>
              <a:rPr lang="en-US" u="sng" dirty="0"/>
              <a:t> </a:t>
            </a:r>
            <a:r>
              <a:rPr lang="en-US" u="sng" dirty="0" err="1"/>
              <a:t>aynı</a:t>
            </a:r>
            <a:r>
              <a:rPr lang="en-US" u="sng" dirty="0"/>
              <a:t> </a:t>
            </a:r>
            <a:r>
              <a:rPr lang="en-US" u="sng" dirty="0" err="1"/>
              <a:t>pozisyonda</a:t>
            </a:r>
            <a:r>
              <a:rPr lang="en-US" u="sng" dirty="0"/>
              <a:t> </a:t>
            </a:r>
            <a:r>
              <a:rPr lang="en-US" dirty="0" err="1"/>
              <a:t>olması</a:t>
            </a:r>
            <a:endParaRPr lang="tr-TR" dirty="0"/>
          </a:p>
          <a:p>
            <a:pPr lvl="1"/>
            <a:endParaRPr lang="tr-TR" dirty="0" smtClean="0"/>
          </a:p>
          <a:p>
            <a:pPr lvl="1"/>
            <a:r>
              <a:rPr lang="tr-TR" dirty="0" smtClean="0"/>
              <a:t>Hasta set-</a:t>
            </a:r>
            <a:r>
              <a:rPr lang="tr-TR" dirty="0" err="1" smtClean="0"/>
              <a:t>up</a:t>
            </a:r>
            <a:r>
              <a:rPr lang="tr-TR" dirty="0" smtClean="0"/>
              <a:t> ı esnasında alınan PORT film görüntülerle planlamadan gelen görüntülerin eşleştirilerek  hasta pozisyonunda da bir farklılık olmadığı kontrol edilir.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5957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BD5704B6-910A-41C2-8D9A-308DD97CB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B92AE5D4-ADB8-42AD-A6A4-B888ECAD8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Sabitleme</a:t>
            </a:r>
            <a:r>
              <a:rPr lang="en-US" b="1" dirty="0"/>
              <a:t> (</a:t>
            </a:r>
            <a:r>
              <a:rPr lang="en-US" b="1" dirty="0" err="1"/>
              <a:t>İmmobilizasyon</a:t>
            </a:r>
            <a:r>
              <a:rPr lang="en-US" b="1" dirty="0"/>
              <a:t>) </a:t>
            </a:r>
            <a:endParaRPr lang="tr-TR" b="1" dirty="0"/>
          </a:p>
          <a:p>
            <a:pPr lvl="1">
              <a:buNone/>
            </a:pPr>
            <a:endParaRPr lang="tr-TR" b="1" i="1" dirty="0"/>
          </a:p>
          <a:p>
            <a:pPr lvl="1"/>
            <a:r>
              <a:rPr lang="tr-TR" dirty="0" smtClean="0"/>
              <a:t>H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/>
              <a:t>gün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bölgeye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geometrik</a:t>
            </a:r>
            <a:r>
              <a:rPr lang="en-US" dirty="0"/>
              <a:t> </a:t>
            </a:r>
            <a:r>
              <a:rPr lang="en-US" dirty="0" err="1"/>
              <a:t>koşullar</a:t>
            </a:r>
            <a:r>
              <a:rPr lang="en-US" dirty="0"/>
              <a:t> </a:t>
            </a:r>
            <a:r>
              <a:rPr lang="en-US" dirty="0" err="1"/>
              <a:t>altında</a:t>
            </a:r>
            <a:r>
              <a:rPr lang="en-US" dirty="0"/>
              <a:t> </a:t>
            </a:r>
            <a:r>
              <a:rPr lang="en-US" dirty="0" err="1"/>
              <a:t>uygula</a:t>
            </a:r>
            <a:r>
              <a:rPr lang="tr-TR" dirty="0" err="1"/>
              <a:t>ma</a:t>
            </a:r>
            <a:endParaRPr lang="tr-TR" dirty="0"/>
          </a:p>
          <a:p>
            <a:pPr lvl="1"/>
            <a:endParaRPr lang="tr-TR" dirty="0"/>
          </a:p>
          <a:p>
            <a:pPr lvl="1"/>
            <a:r>
              <a:rPr lang="en-US" dirty="0" err="1"/>
              <a:t>Baş-boyun</a:t>
            </a:r>
            <a:r>
              <a:rPr lang="en-US" dirty="0"/>
              <a:t> </a:t>
            </a:r>
            <a:r>
              <a:rPr lang="en-US" dirty="0" err="1"/>
              <a:t>bölgesinden</a:t>
            </a:r>
            <a:r>
              <a:rPr lang="en-US" dirty="0"/>
              <a:t> </a:t>
            </a:r>
            <a:r>
              <a:rPr lang="en-US" dirty="0" err="1"/>
              <a:t>kaynaklanan</a:t>
            </a:r>
            <a:r>
              <a:rPr lang="en-US" dirty="0"/>
              <a:t> </a:t>
            </a:r>
            <a:r>
              <a:rPr lang="en-US" dirty="0" err="1"/>
              <a:t>tümörlerin</a:t>
            </a:r>
            <a:r>
              <a:rPr lang="en-US" dirty="0"/>
              <a:t> </a:t>
            </a:r>
            <a:r>
              <a:rPr lang="en-US" dirty="0" err="1"/>
              <a:t>RT’sinde</a:t>
            </a:r>
            <a:r>
              <a:rPr lang="en-US" dirty="0"/>
              <a:t>, </a:t>
            </a:r>
            <a:r>
              <a:rPr lang="en-US" dirty="0" err="1"/>
              <a:t>yastık</a:t>
            </a:r>
            <a:r>
              <a:rPr lang="en-US" dirty="0"/>
              <a:t>, </a:t>
            </a:r>
            <a:r>
              <a:rPr lang="en-US" dirty="0" err="1"/>
              <a:t>termoplastik</a:t>
            </a:r>
            <a:r>
              <a:rPr lang="en-US" dirty="0"/>
              <a:t> </a:t>
            </a:r>
            <a:r>
              <a:rPr lang="en-US" dirty="0" err="1"/>
              <a:t>maske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çene</a:t>
            </a:r>
            <a:r>
              <a:rPr lang="en-US" dirty="0"/>
              <a:t> </a:t>
            </a:r>
            <a:r>
              <a:rPr lang="en-US" dirty="0" err="1"/>
              <a:t>sabitleyiciler</a:t>
            </a:r>
            <a:r>
              <a:rPr lang="en-US" dirty="0"/>
              <a:t> </a:t>
            </a:r>
            <a:r>
              <a:rPr lang="en-US" dirty="0" err="1" smtClean="0"/>
              <a:t>kullanılırken</a:t>
            </a:r>
            <a:endParaRPr lang="tr-TR" dirty="0" smtClean="0"/>
          </a:p>
          <a:p>
            <a:pPr lvl="1">
              <a:buNone/>
            </a:pPr>
            <a:endParaRPr lang="tr-TR" dirty="0" smtClean="0"/>
          </a:p>
          <a:p>
            <a:pPr lvl="1"/>
            <a:r>
              <a:rPr lang="en-US" dirty="0" smtClean="0"/>
              <a:t> </a:t>
            </a:r>
            <a:r>
              <a:rPr lang="tr-TR" dirty="0" smtClean="0"/>
              <a:t>P</a:t>
            </a:r>
            <a:r>
              <a:rPr lang="en-US" dirty="0" err="1" smtClean="0"/>
              <a:t>elvis</a:t>
            </a:r>
            <a:r>
              <a:rPr lang="en-US" dirty="0" smtClean="0"/>
              <a:t> </a:t>
            </a:r>
            <a:r>
              <a:rPr lang="en-US" dirty="0" err="1"/>
              <a:t>içindeki</a:t>
            </a:r>
            <a:r>
              <a:rPr lang="en-US" dirty="0"/>
              <a:t> </a:t>
            </a:r>
            <a:r>
              <a:rPr lang="en-US" dirty="0" err="1"/>
              <a:t>organlardan</a:t>
            </a:r>
            <a:r>
              <a:rPr lang="en-US" dirty="0"/>
              <a:t> </a:t>
            </a:r>
            <a:r>
              <a:rPr lang="en-US" dirty="0" err="1"/>
              <a:t>kaynaklananlarda</a:t>
            </a:r>
            <a:r>
              <a:rPr lang="en-US" dirty="0"/>
              <a:t> </a:t>
            </a:r>
            <a:r>
              <a:rPr lang="en-US" dirty="0" err="1"/>
              <a:t>dizaltı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ayak</a:t>
            </a:r>
            <a:r>
              <a:rPr lang="en-US" dirty="0"/>
              <a:t> </a:t>
            </a:r>
            <a:r>
              <a:rPr lang="en-US" dirty="0" err="1"/>
              <a:t>sabitleyiciler</a:t>
            </a:r>
            <a:r>
              <a:rPr lang="en-US" dirty="0"/>
              <a:t> 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vakumlu</a:t>
            </a:r>
            <a:r>
              <a:rPr lang="en-US" dirty="0"/>
              <a:t> </a:t>
            </a:r>
            <a:r>
              <a:rPr lang="en-US" dirty="0" err="1"/>
              <a:t>yataklar</a:t>
            </a:r>
            <a:r>
              <a:rPr lang="en-US" dirty="0"/>
              <a:t> </a:t>
            </a:r>
            <a:r>
              <a:rPr lang="en-US" dirty="0" err="1"/>
              <a:t>kulanılır</a:t>
            </a:r>
            <a:r>
              <a:rPr lang="en-US" dirty="0"/>
              <a:t>.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391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B99307DF-367E-4963-892E-D9BF39321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0739EF23-7153-4420-9C7E-BEBD5E3B8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Koordinat</a:t>
            </a:r>
            <a:r>
              <a:rPr lang="en-US" b="1" dirty="0"/>
              <a:t> </a:t>
            </a:r>
            <a:r>
              <a:rPr lang="en-US" b="1" dirty="0" err="1"/>
              <a:t>Sisteminin</a:t>
            </a:r>
            <a:r>
              <a:rPr lang="en-US" b="1" dirty="0"/>
              <a:t> </a:t>
            </a:r>
            <a:r>
              <a:rPr lang="en-US" b="1" dirty="0" err="1"/>
              <a:t>Belirlenmesi</a:t>
            </a:r>
            <a:endParaRPr lang="tr-TR" b="1" dirty="0"/>
          </a:p>
          <a:p>
            <a:endParaRPr lang="tr-TR" b="1" i="1" dirty="0"/>
          </a:p>
          <a:p>
            <a:pPr lvl="1"/>
            <a:r>
              <a:rPr lang="en-US" dirty="0" err="1"/>
              <a:t>hastanın</a:t>
            </a:r>
            <a:r>
              <a:rPr lang="en-US" dirty="0"/>
              <a:t> </a:t>
            </a:r>
            <a:r>
              <a:rPr lang="en-US" dirty="0" err="1"/>
              <a:t>hedef</a:t>
            </a:r>
            <a:r>
              <a:rPr lang="en-US" dirty="0"/>
              <a:t> </a:t>
            </a:r>
            <a:r>
              <a:rPr lang="en-US" dirty="0" err="1"/>
              <a:t>volümüne</a:t>
            </a:r>
            <a:r>
              <a:rPr lang="en-US" dirty="0"/>
              <a:t> </a:t>
            </a:r>
            <a:r>
              <a:rPr lang="en-US" dirty="0" err="1"/>
              <a:t>yakın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yerde</a:t>
            </a:r>
            <a:r>
              <a:rPr lang="en-US" dirty="0"/>
              <a:t> </a:t>
            </a:r>
            <a:r>
              <a:rPr lang="en-US" dirty="0" err="1"/>
              <a:t>referans</a:t>
            </a:r>
            <a:r>
              <a:rPr lang="en-US" dirty="0"/>
              <a:t> </a:t>
            </a:r>
            <a:r>
              <a:rPr lang="en-US" dirty="0" err="1"/>
              <a:t>noktalarının</a:t>
            </a:r>
            <a:r>
              <a:rPr lang="en-US" dirty="0"/>
              <a:t> </a:t>
            </a:r>
            <a:r>
              <a:rPr lang="en-US" dirty="0" err="1"/>
              <a:t>lazerle</a:t>
            </a:r>
            <a:r>
              <a:rPr lang="en-US" dirty="0"/>
              <a:t> </a:t>
            </a:r>
            <a:r>
              <a:rPr lang="en-US" dirty="0" err="1"/>
              <a:t>belirlenmesi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noktaların</a:t>
            </a:r>
            <a:r>
              <a:rPr lang="en-US" dirty="0"/>
              <a:t> BT </a:t>
            </a:r>
            <a:r>
              <a:rPr lang="en-US" dirty="0" err="1"/>
              <a:t>kesitlerinde</a:t>
            </a:r>
            <a:r>
              <a:rPr lang="en-US" dirty="0"/>
              <a:t> </a:t>
            </a:r>
            <a:r>
              <a:rPr lang="en-US" dirty="0" err="1"/>
              <a:t>görülebilmesi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1- 2 mm </a:t>
            </a:r>
            <a:r>
              <a:rPr lang="en-US" dirty="0" err="1"/>
              <a:t>çapında</a:t>
            </a:r>
            <a:r>
              <a:rPr lang="en-US" dirty="0"/>
              <a:t> </a:t>
            </a:r>
            <a:r>
              <a:rPr lang="en-US" dirty="0" err="1"/>
              <a:t>radyoopak</a:t>
            </a:r>
            <a:r>
              <a:rPr lang="en-US" dirty="0"/>
              <a:t> </a:t>
            </a:r>
            <a:r>
              <a:rPr lang="en-US" dirty="0" err="1"/>
              <a:t>bilyeler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işaretlenmesi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86200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45C69D98-5792-4699-8C98-3F02D5049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en-US" b="1" dirty="0" err="1" smtClean="0"/>
              <a:t>Görüntülerin</a:t>
            </a:r>
            <a:r>
              <a:rPr lang="en-US" b="1" dirty="0" smtClean="0"/>
              <a:t> </a:t>
            </a:r>
            <a:r>
              <a:rPr lang="en-US" b="1" dirty="0" err="1"/>
              <a:t>Radyoterapi</a:t>
            </a:r>
            <a:r>
              <a:rPr lang="en-US" b="1" dirty="0"/>
              <a:t> </a:t>
            </a:r>
            <a:r>
              <a:rPr lang="en-US" b="1" dirty="0" err="1"/>
              <a:t>Planlama</a:t>
            </a:r>
            <a:r>
              <a:rPr lang="en-US" b="1" dirty="0"/>
              <a:t> </a:t>
            </a:r>
            <a:r>
              <a:rPr lang="en-US" b="1" dirty="0" err="1"/>
              <a:t>Sistemine</a:t>
            </a:r>
            <a:r>
              <a:rPr lang="en-US" b="1" dirty="0"/>
              <a:t> </a:t>
            </a:r>
            <a:r>
              <a:rPr lang="en-US" b="1" dirty="0" err="1"/>
              <a:t>Aktarılması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5941B8F-C39B-45F6-92D3-AF91C63A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 </a:t>
            </a:r>
            <a:r>
              <a:rPr lang="en-US" dirty="0"/>
              <a:t>BT-</a:t>
            </a:r>
            <a:r>
              <a:rPr lang="en-US" dirty="0" err="1"/>
              <a:t>simülatörde</a:t>
            </a:r>
            <a:r>
              <a:rPr lang="en-US" dirty="0"/>
              <a:t>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edilen</a:t>
            </a:r>
            <a:r>
              <a:rPr lang="en-US" dirty="0"/>
              <a:t> BT </a:t>
            </a:r>
            <a:r>
              <a:rPr lang="en-US" dirty="0" err="1"/>
              <a:t>kesitleri</a:t>
            </a:r>
            <a:r>
              <a:rPr lang="en-US" dirty="0"/>
              <a:t>, RT </a:t>
            </a:r>
            <a:r>
              <a:rPr lang="en-US" dirty="0" err="1"/>
              <a:t>planlama</a:t>
            </a:r>
            <a:r>
              <a:rPr lang="en-US" dirty="0"/>
              <a:t> </a:t>
            </a:r>
            <a:r>
              <a:rPr lang="en-US" dirty="0" err="1"/>
              <a:t>sistemine</a:t>
            </a:r>
            <a:r>
              <a:rPr lang="en-US" dirty="0"/>
              <a:t> (RTPS) </a:t>
            </a:r>
            <a:r>
              <a:rPr lang="en-US" dirty="0" err="1"/>
              <a:t>gönderilir</a:t>
            </a:r>
            <a:r>
              <a:rPr lang="en-US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55679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00AE77B1-DA64-404E-860B-84A356B9E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Risk </a:t>
            </a:r>
            <a:r>
              <a:rPr lang="en-US" b="1" dirty="0" err="1"/>
              <a:t>Altındaki</a:t>
            </a:r>
            <a:r>
              <a:rPr lang="en-US" b="1" dirty="0"/>
              <a:t> Organ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Hedef</a:t>
            </a:r>
            <a:r>
              <a:rPr lang="en-US" b="1" dirty="0"/>
              <a:t> </a:t>
            </a:r>
            <a:r>
              <a:rPr lang="en-US" b="1" dirty="0" err="1"/>
              <a:t>Hacimlerin</a:t>
            </a:r>
            <a:r>
              <a:rPr lang="en-US" b="1" dirty="0"/>
              <a:t> </a:t>
            </a:r>
            <a:r>
              <a:rPr lang="en-US" b="1" dirty="0" err="1"/>
              <a:t>Belirlenmesi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6456898-30C6-40E6-9D22-78E769674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RT’de</a:t>
            </a:r>
            <a:r>
              <a:rPr lang="en-US" dirty="0"/>
              <a:t>, BT </a:t>
            </a:r>
            <a:r>
              <a:rPr lang="en-US" dirty="0" err="1"/>
              <a:t>kesitleri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hedef</a:t>
            </a:r>
            <a:r>
              <a:rPr lang="en-US" dirty="0"/>
              <a:t> </a:t>
            </a:r>
            <a:r>
              <a:rPr lang="en-US" dirty="0" err="1"/>
              <a:t>hacim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RAO </a:t>
            </a:r>
            <a:r>
              <a:rPr lang="en-US" dirty="0" err="1"/>
              <a:t>belirleme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çizim</a:t>
            </a:r>
            <a:r>
              <a:rPr lang="en-US" dirty="0"/>
              <a:t> </a:t>
            </a:r>
            <a:r>
              <a:rPr lang="en-US" dirty="0" err="1"/>
              <a:t>işlemine</a:t>
            </a:r>
            <a:r>
              <a:rPr lang="en-US" dirty="0"/>
              <a:t> </a:t>
            </a:r>
            <a:r>
              <a:rPr lang="en-US" dirty="0" err="1"/>
              <a:t>konturlama</a:t>
            </a:r>
            <a:r>
              <a:rPr lang="en-US" dirty="0"/>
              <a:t> </a:t>
            </a:r>
            <a:r>
              <a:rPr lang="en-US" dirty="0" err="1"/>
              <a:t>adı</a:t>
            </a:r>
            <a:r>
              <a:rPr lang="en-US" dirty="0"/>
              <a:t> </a:t>
            </a:r>
            <a:r>
              <a:rPr lang="en-US" dirty="0" err="1"/>
              <a:t>verilir</a:t>
            </a:r>
            <a:endParaRPr lang="tr-TR" dirty="0"/>
          </a:p>
          <a:p>
            <a:endParaRPr lang="tr-TR" dirty="0"/>
          </a:p>
          <a:p>
            <a:r>
              <a:rPr lang="en-US" dirty="0" err="1"/>
              <a:t>Konturlama</a:t>
            </a:r>
            <a:r>
              <a:rPr lang="en-US" dirty="0"/>
              <a:t>, </a:t>
            </a:r>
            <a:r>
              <a:rPr lang="en-US" dirty="0" err="1"/>
              <a:t>söz</a:t>
            </a:r>
            <a:r>
              <a:rPr lang="en-US" dirty="0"/>
              <a:t> </a:t>
            </a:r>
            <a:r>
              <a:rPr lang="en-US" dirty="0" err="1"/>
              <a:t>konusu</a:t>
            </a:r>
            <a:r>
              <a:rPr lang="en-US" dirty="0"/>
              <a:t> </a:t>
            </a:r>
            <a:r>
              <a:rPr lang="en-US" dirty="0" err="1"/>
              <a:t>hedef</a:t>
            </a:r>
            <a:r>
              <a:rPr lang="en-US" dirty="0"/>
              <a:t> </a:t>
            </a:r>
            <a:r>
              <a:rPr lang="en-US" dirty="0" err="1"/>
              <a:t>volüm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RAO’lar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her BT </a:t>
            </a:r>
            <a:r>
              <a:rPr lang="en-US" dirty="0" err="1"/>
              <a:t>kesiti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ayrı</a:t>
            </a:r>
            <a:r>
              <a:rPr lang="en-US" dirty="0"/>
              <a:t> </a:t>
            </a:r>
            <a:r>
              <a:rPr lang="en-US" dirty="0" err="1"/>
              <a:t>ayrı</a:t>
            </a:r>
            <a:r>
              <a:rPr lang="en-US" dirty="0"/>
              <a:t> </a:t>
            </a:r>
            <a:r>
              <a:rPr lang="en-US" dirty="0" err="1"/>
              <a:t>yapılmalıdır</a:t>
            </a:r>
            <a:endParaRPr lang="tr-TR" dirty="0"/>
          </a:p>
          <a:p>
            <a:endParaRPr lang="tr-TR" dirty="0"/>
          </a:p>
          <a:p>
            <a:r>
              <a:rPr lang="en-US" dirty="0"/>
              <a:t>Bu </a:t>
            </a:r>
            <a:r>
              <a:rPr lang="en-US" dirty="0" err="1"/>
              <a:t>işlem</a:t>
            </a:r>
            <a:r>
              <a:rPr lang="en-US" dirty="0"/>
              <a:t>, </a:t>
            </a:r>
            <a:r>
              <a:rPr lang="en-US" dirty="0" err="1"/>
              <a:t>RTPS’nin</a:t>
            </a:r>
            <a:r>
              <a:rPr lang="en-US" dirty="0"/>
              <a:t> </a:t>
            </a:r>
            <a:r>
              <a:rPr lang="en-US" dirty="0" err="1"/>
              <a:t>konturlama</a:t>
            </a:r>
            <a:r>
              <a:rPr lang="en-US" dirty="0"/>
              <a:t> </a:t>
            </a:r>
            <a:r>
              <a:rPr lang="en-US" dirty="0" err="1" smtClean="0"/>
              <a:t>istasyonu</a:t>
            </a:r>
            <a:r>
              <a:rPr lang="tr-TR" dirty="0" err="1" smtClean="0"/>
              <a:t>nda</a:t>
            </a:r>
            <a:r>
              <a:rPr lang="tr-TR" dirty="0" smtClean="0"/>
              <a:t> yapılır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31876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E1A304D9-F939-4069-BFAB-D80AA74BB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Füzyon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73A8CF24-7C74-48A3-9F2D-5565B4DE1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Hedef</a:t>
            </a:r>
            <a:r>
              <a:rPr lang="en-US" dirty="0"/>
              <a:t> </a:t>
            </a:r>
            <a:r>
              <a:rPr lang="en-US" dirty="0" err="1"/>
              <a:t>hacimler</a:t>
            </a:r>
            <a:r>
              <a:rPr lang="en-US" dirty="0"/>
              <a:t> </a:t>
            </a:r>
            <a:r>
              <a:rPr lang="en-US" dirty="0" err="1"/>
              <a:t>belirlenirken</a:t>
            </a:r>
            <a:r>
              <a:rPr lang="en-US" dirty="0"/>
              <a:t>, BT-</a:t>
            </a:r>
            <a:r>
              <a:rPr lang="en-US" dirty="0" err="1"/>
              <a:t>simülatörde</a:t>
            </a:r>
            <a:r>
              <a:rPr lang="en-US" dirty="0"/>
              <a:t> </a:t>
            </a:r>
            <a:r>
              <a:rPr lang="en-US" dirty="0" err="1"/>
              <a:t>alınan</a:t>
            </a:r>
            <a:r>
              <a:rPr lang="en-US" dirty="0"/>
              <a:t> </a:t>
            </a:r>
            <a:r>
              <a:rPr lang="en-US" dirty="0" err="1"/>
              <a:t>görüntüler</a:t>
            </a:r>
            <a:r>
              <a:rPr lang="en-US" dirty="0"/>
              <a:t> </a:t>
            </a:r>
            <a:r>
              <a:rPr lang="en-US" dirty="0" err="1"/>
              <a:t>bazen</a:t>
            </a:r>
            <a:r>
              <a:rPr lang="en-US" dirty="0"/>
              <a:t> </a:t>
            </a:r>
            <a:r>
              <a:rPr lang="en-US" dirty="0" err="1"/>
              <a:t>yeterli</a:t>
            </a:r>
            <a:r>
              <a:rPr lang="en-US" dirty="0"/>
              <a:t> </a:t>
            </a:r>
            <a:r>
              <a:rPr lang="en-US" dirty="0" err="1"/>
              <a:t>olmayabilir</a:t>
            </a:r>
            <a:endParaRPr lang="tr-TR" dirty="0"/>
          </a:p>
          <a:p>
            <a:endParaRPr lang="tr-TR" dirty="0"/>
          </a:p>
          <a:p>
            <a:r>
              <a:rPr lang="en-US" dirty="0"/>
              <a:t>PET-BT </a:t>
            </a:r>
            <a:r>
              <a:rPr lang="en-US" dirty="0" err="1"/>
              <a:t>ve</a:t>
            </a:r>
            <a:r>
              <a:rPr lang="en-US" dirty="0"/>
              <a:t> MRG </a:t>
            </a:r>
            <a:r>
              <a:rPr lang="en-US" dirty="0" err="1"/>
              <a:t>görüntülerinin</a:t>
            </a:r>
            <a:r>
              <a:rPr lang="en-US" dirty="0"/>
              <a:t>, BT </a:t>
            </a:r>
            <a:r>
              <a:rPr lang="en-US" dirty="0" err="1"/>
              <a:t>kesitleriyle</a:t>
            </a:r>
            <a:r>
              <a:rPr lang="en-US" dirty="0"/>
              <a:t> </a:t>
            </a:r>
            <a:r>
              <a:rPr lang="en-US" dirty="0" err="1"/>
              <a:t>eşleştirilmesi</a:t>
            </a:r>
            <a:r>
              <a:rPr lang="en-US" dirty="0"/>
              <a:t> </a:t>
            </a:r>
            <a:r>
              <a:rPr lang="en-US" dirty="0" err="1"/>
              <a:t>işlemi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51881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4F7BDB7A-A6C2-4EB0-91EA-4853F2306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Radyoterapi</a:t>
            </a:r>
            <a:r>
              <a:rPr lang="en-US" b="1" dirty="0"/>
              <a:t>  </a:t>
            </a:r>
            <a:r>
              <a:rPr lang="en-US" b="1" dirty="0" err="1"/>
              <a:t>Planı</a:t>
            </a:r>
            <a:r>
              <a:rPr lang="en-US" b="1" dirty="0"/>
              <a:t>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3106C14A-3B3B-4C61-9DB4-E37B10EEB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</a:t>
            </a:r>
            <a:r>
              <a:rPr lang="en-US" dirty="0" err="1"/>
              <a:t>RT’de</a:t>
            </a:r>
            <a:r>
              <a:rPr lang="en-US" dirty="0"/>
              <a:t> </a:t>
            </a:r>
            <a:r>
              <a:rPr lang="en-US" dirty="0" err="1"/>
              <a:t>doz</a:t>
            </a:r>
            <a:r>
              <a:rPr lang="en-US" dirty="0"/>
              <a:t> </a:t>
            </a:r>
            <a:r>
              <a:rPr lang="en-US" dirty="0" err="1"/>
              <a:t>birimi</a:t>
            </a:r>
            <a:r>
              <a:rPr lang="en-US" dirty="0"/>
              <a:t> </a:t>
            </a:r>
            <a:r>
              <a:rPr lang="tr-TR" dirty="0">
                <a:sym typeface="Wingdings" panose="05000000000000000000" pitchFamily="2" charset="2"/>
              </a:rPr>
              <a:t> </a:t>
            </a:r>
            <a:r>
              <a:rPr lang="en-US" dirty="0" err="1"/>
              <a:t>Gy</a:t>
            </a:r>
            <a:r>
              <a:rPr lang="en-US" dirty="0"/>
              <a:t> (Gray)</a:t>
            </a:r>
            <a:endParaRPr lang="tr-TR" dirty="0"/>
          </a:p>
          <a:p>
            <a:pPr lvl="1"/>
            <a:r>
              <a:rPr lang="en-US" dirty="0"/>
              <a:t>1 </a:t>
            </a:r>
            <a:r>
              <a:rPr lang="en-US" dirty="0" err="1"/>
              <a:t>kg’lık</a:t>
            </a:r>
            <a:r>
              <a:rPr lang="en-US" dirty="0"/>
              <a:t> </a:t>
            </a:r>
            <a:r>
              <a:rPr lang="en-US" dirty="0" err="1"/>
              <a:t>dokuda</a:t>
            </a:r>
            <a:r>
              <a:rPr lang="en-US" dirty="0"/>
              <a:t> 1 </a:t>
            </a:r>
            <a:r>
              <a:rPr lang="en-US" dirty="0" err="1"/>
              <a:t>Joule’lük</a:t>
            </a:r>
            <a:r>
              <a:rPr lang="en-US" dirty="0"/>
              <a:t> </a:t>
            </a:r>
            <a:r>
              <a:rPr lang="en-US" dirty="0" err="1"/>
              <a:t>enerji</a:t>
            </a:r>
            <a:r>
              <a:rPr lang="en-US" dirty="0"/>
              <a:t> </a:t>
            </a:r>
            <a:r>
              <a:rPr lang="en-US" dirty="0" err="1"/>
              <a:t>absorbe</a:t>
            </a:r>
            <a:r>
              <a:rPr lang="en-US" dirty="0"/>
              <a:t> </a:t>
            </a:r>
            <a:r>
              <a:rPr lang="en-US" dirty="0" err="1"/>
              <a:t>edilmesine</a:t>
            </a:r>
            <a:r>
              <a:rPr lang="en-US" dirty="0"/>
              <a:t> </a:t>
            </a:r>
            <a:r>
              <a:rPr lang="en-US" dirty="0" err="1"/>
              <a:t>yol</a:t>
            </a:r>
            <a:r>
              <a:rPr lang="en-US" dirty="0"/>
              <a:t> </a:t>
            </a:r>
            <a:r>
              <a:rPr lang="en-US" dirty="0" err="1"/>
              <a:t>açan</a:t>
            </a:r>
            <a:r>
              <a:rPr lang="en-US" dirty="0"/>
              <a:t> </a:t>
            </a:r>
            <a:r>
              <a:rPr lang="en-US" dirty="0" err="1"/>
              <a:t>iyonlaştırıcı</a:t>
            </a:r>
            <a:r>
              <a:rPr lang="en-US" dirty="0"/>
              <a:t> </a:t>
            </a:r>
            <a:r>
              <a:rPr lang="en-US" dirty="0" err="1"/>
              <a:t>radyasyon</a:t>
            </a:r>
            <a:r>
              <a:rPr lang="en-US" dirty="0"/>
              <a:t> </a:t>
            </a:r>
            <a:r>
              <a:rPr lang="en-US" dirty="0" err="1"/>
              <a:t>miktarı</a:t>
            </a:r>
            <a:endParaRPr lang="tr-TR" dirty="0"/>
          </a:p>
          <a:p>
            <a:pPr lvl="1"/>
            <a:endParaRPr lang="tr-TR" dirty="0"/>
          </a:p>
          <a:p>
            <a:r>
              <a:rPr lang="tr-TR" dirty="0" err="1" smtClean="0"/>
              <a:t>T</a:t>
            </a:r>
            <a:r>
              <a:rPr lang="en-US" dirty="0" err="1" smtClean="0"/>
              <a:t>ümörleri</a:t>
            </a:r>
            <a:r>
              <a:rPr lang="en-US" dirty="0" smtClean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etmek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gerekli</a:t>
            </a:r>
            <a:r>
              <a:rPr lang="en-US" dirty="0"/>
              <a:t> </a:t>
            </a:r>
            <a:r>
              <a:rPr lang="en-US" dirty="0" err="1"/>
              <a:t>toplam</a:t>
            </a:r>
            <a:r>
              <a:rPr lang="en-US" dirty="0"/>
              <a:t> RT </a:t>
            </a:r>
            <a:r>
              <a:rPr lang="en-US" dirty="0" err="1"/>
              <a:t>dozları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farklar</a:t>
            </a:r>
            <a:r>
              <a:rPr lang="en-US" dirty="0"/>
              <a:t> </a:t>
            </a:r>
            <a:r>
              <a:rPr lang="en-US" dirty="0" err="1"/>
              <a:t>gösterdiği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normal </a:t>
            </a:r>
            <a:r>
              <a:rPr lang="en-US" dirty="0" err="1"/>
              <a:t>doku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organların</a:t>
            </a:r>
            <a:r>
              <a:rPr lang="en-US" dirty="0"/>
              <a:t> </a:t>
            </a:r>
            <a:r>
              <a:rPr lang="en-US" dirty="0" err="1"/>
              <a:t>tolerans</a:t>
            </a:r>
            <a:r>
              <a:rPr lang="en-US" dirty="0"/>
              <a:t> </a:t>
            </a:r>
            <a:r>
              <a:rPr lang="en-US" dirty="0" err="1"/>
              <a:t>dozları</a:t>
            </a:r>
            <a:r>
              <a:rPr lang="en-US" dirty="0"/>
              <a:t> da </a:t>
            </a:r>
            <a:r>
              <a:rPr lang="en-US" dirty="0" err="1"/>
              <a:t>birbirinden</a:t>
            </a:r>
            <a:r>
              <a:rPr lang="en-US" dirty="0"/>
              <a:t> </a:t>
            </a:r>
            <a:r>
              <a:rPr lang="en-US" dirty="0" err="1"/>
              <a:t>farklıdır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  <a:p>
            <a:r>
              <a:rPr lang="en-US" dirty="0" err="1"/>
              <a:t>RT’de</a:t>
            </a:r>
            <a:r>
              <a:rPr lang="en-US" dirty="0"/>
              <a:t> </a:t>
            </a:r>
            <a:r>
              <a:rPr lang="en-US" dirty="0" err="1"/>
              <a:t>terapötik</a:t>
            </a:r>
            <a:r>
              <a:rPr lang="en-US" dirty="0"/>
              <a:t> </a:t>
            </a:r>
            <a:r>
              <a:rPr lang="en-US" dirty="0" err="1"/>
              <a:t>indeksi</a:t>
            </a:r>
            <a:r>
              <a:rPr lang="en-US" dirty="0"/>
              <a:t> </a:t>
            </a:r>
            <a:r>
              <a:rPr lang="en-US" dirty="0" err="1"/>
              <a:t>yükseltmek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yapılması</a:t>
            </a:r>
            <a:r>
              <a:rPr lang="en-US" dirty="0"/>
              <a:t> </a:t>
            </a:r>
            <a:r>
              <a:rPr lang="en-US" dirty="0" err="1"/>
              <a:t>gereken</a:t>
            </a:r>
            <a:r>
              <a:rPr lang="en-US" dirty="0"/>
              <a:t> ilk </a:t>
            </a:r>
            <a:r>
              <a:rPr lang="en-US" dirty="0" err="1"/>
              <a:t>iş</a:t>
            </a:r>
            <a:r>
              <a:rPr lang="en-US" dirty="0"/>
              <a:t>, </a:t>
            </a:r>
            <a:r>
              <a:rPr lang="en-US" dirty="0" err="1"/>
              <a:t>tümörü</a:t>
            </a:r>
            <a:r>
              <a:rPr lang="en-US" dirty="0"/>
              <a:t> </a:t>
            </a:r>
            <a:r>
              <a:rPr lang="en-US" dirty="0" err="1"/>
              <a:t>ışınlarken</a:t>
            </a:r>
            <a:r>
              <a:rPr lang="en-US" dirty="0"/>
              <a:t> </a:t>
            </a:r>
            <a:r>
              <a:rPr lang="en-US" dirty="0" err="1"/>
              <a:t>mümkün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normal </a:t>
            </a:r>
            <a:r>
              <a:rPr lang="en-US" dirty="0" err="1"/>
              <a:t>doku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organ </a:t>
            </a:r>
            <a:r>
              <a:rPr lang="en-US" dirty="0" err="1"/>
              <a:t>ışınlamaktır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03159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AB8190CA-D10D-4765-A893-9A5E085F0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973204FD-D8EF-42D1-99E1-B6B88AFD6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, </a:t>
            </a:r>
            <a:r>
              <a:rPr lang="en-US" dirty="0" err="1"/>
              <a:t>tümörün</a:t>
            </a:r>
            <a:r>
              <a:rPr lang="en-US" dirty="0"/>
              <a:t> </a:t>
            </a:r>
            <a:r>
              <a:rPr lang="en-US" dirty="0" err="1"/>
              <a:t>özelliğine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10 </a:t>
            </a:r>
            <a:r>
              <a:rPr lang="en-US" dirty="0" err="1"/>
              <a:t>ile</a:t>
            </a:r>
            <a:r>
              <a:rPr lang="en-US" dirty="0"/>
              <a:t> 35 </a:t>
            </a:r>
            <a:r>
              <a:rPr lang="en-US" dirty="0" err="1"/>
              <a:t>gün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tamamlanır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  <a:p>
            <a:pPr>
              <a:buNone/>
            </a:pPr>
            <a:endParaRPr lang="tr-TR" dirty="0"/>
          </a:p>
          <a:p>
            <a:r>
              <a:rPr lang="en-US" dirty="0" err="1"/>
              <a:t>Toplam</a:t>
            </a:r>
            <a:r>
              <a:rPr lang="en-US" dirty="0"/>
              <a:t> </a:t>
            </a:r>
            <a:r>
              <a:rPr lang="en-US" dirty="0" err="1"/>
              <a:t>dozun</a:t>
            </a:r>
            <a:r>
              <a:rPr lang="en-US" dirty="0"/>
              <a:t>, </a:t>
            </a:r>
            <a:r>
              <a:rPr lang="en-US" dirty="0" err="1"/>
              <a:t>günlük</a:t>
            </a:r>
            <a:r>
              <a:rPr lang="en-US" dirty="0"/>
              <a:t> 1.8-2 </a:t>
            </a:r>
            <a:r>
              <a:rPr lang="en-US" dirty="0" err="1"/>
              <a:t>Gy</a:t>
            </a:r>
            <a:r>
              <a:rPr lang="en-US" dirty="0"/>
              <a:t>’ </a:t>
            </a:r>
            <a:r>
              <a:rPr lang="en-US" dirty="0" err="1"/>
              <a:t>lik</a:t>
            </a:r>
            <a:r>
              <a:rPr lang="en-US" dirty="0"/>
              <a:t> </a:t>
            </a:r>
            <a:r>
              <a:rPr lang="en-US" dirty="0" err="1"/>
              <a:t>parçalara</a:t>
            </a:r>
            <a:r>
              <a:rPr lang="en-US" dirty="0"/>
              <a:t> </a:t>
            </a:r>
            <a:r>
              <a:rPr lang="en-US" dirty="0" err="1"/>
              <a:t>bölünerek</a:t>
            </a:r>
            <a:r>
              <a:rPr lang="en-US" dirty="0"/>
              <a:t> </a:t>
            </a:r>
            <a:r>
              <a:rPr lang="en-US" dirty="0" err="1"/>
              <a:t>uzun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zaman </a:t>
            </a:r>
            <a:r>
              <a:rPr lang="en-US" dirty="0" err="1"/>
              <a:t>diliminde</a:t>
            </a:r>
            <a:r>
              <a:rPr lang="en-US" dirty="0"/>
              <a:t> (2-7 </a:t>
            </a:r>
            <a:r>
              <a:rPr lang="en-US" dirty="0" err="1"/>
              <a:t>hafta</a:t>
            </a:r>
            <a:r>
              <a:rPr lang="en-US" dirty="0"/>
              <a:t>) </a:t>
            </a:r>
            <a:r>
              <a:rPr lang="en-US" dirty="0" err="1"/>
              <a:t>verilmesi</a:t>
            </a:r>
            <a:r>
              <a:rPr lang="en-US" dirty="0"/>
              <a:t>, </a:t>
            </a:r>
            <a:r>
              <a:rPr lang="en-US" dirty="0" err="1"/>
              <a:t>RT’de</a:t>
            </a:r>
            <a:r>
              <a:rPr lang="en-US" dirty="0"/>
              <a:t> ‘</a:t>
            </a:r>
            <a:r>
              <a:rPr lang="en-US" i="1" dirty="0" err="1"/>
              <a:t>fraksiyonasyon</a:t>
            </a:r>
            <a:r>
              <a:rPr lang="en-US" dirty="0"/>
              <a:t>’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 smtClean="0"/>
              <a:t>adlandırılır</a:t>
            </a:r>
            <a:r>
              <a:rPr lang="tr-TR" dirty="0" smtClean="0"/>
              <a:t>, </a:t>
            </a:r>
            <a:r>
              <a:rPr lang="en-US" dirty="0" err="1" smtClean="0"/>
              <a:t>tümörün</a:t>
            </a:r>
            <a:r>
              <a:rPr lang="en-US" dirty="0" smtClean="0"/>
              <a:t> </a:t>
            </a:r>
            <a:r>
              <a:rPr lang="en-US" dirty="0" err="1" smtClean="0"/>
              <a:t>özelliğine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smtClean="0"/>
              <a:t>1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smtClean="0"/>
              <a:t>35</a:t>
            </a:r>
            <a:r>
              <a:rPr lang="tr-TR" dirty="0" smtClean="0"/>
              <a:t> FRAKSİYON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tamamlanır</a:t>
            </a:r>
            <a:r>
              <a:rPr lang="en-US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66230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F03F90AA-B0BD-44B5-B0A6-B75D27645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B71092A0-DBA5-4387-BD44-632BBB66C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3751"/>
            <a:ext cx="10515600" cy="4351338"/>
          </a:xfrm>
        </p:spPr>
        <p:txBody>
          <a:bodyPr/>
          <a:lstStyle/>
          <a:p>
            <a:r>
              <a:rPr lang="en-US" dirty="0"/>
              <a:t>RT </a:t>
            </a:r>
            <a:r>
              <a:rPr lang="en-US" dirty="0" err="1"/>
              <a:t>planlamasında</a:t>
            </a:r>
            <a:r>
              <a:rPr lang="en-US" dirty="0"/>
              <a:t> </a:t>
            </a:r>
            <a:r>
              <a:rPr lang="en-US" dirty="0" err="1"/>
              <a:t>amaç</a:t>
            </a:r>
            <a:r>
              <a:rPr lang="en-US" dirty="0"/>
              <a:t>, </a:t>
            </a:r>
            <a:r>
              <a:rPr lang="en-US" dirty="0" err="1"/>
              <a:t>hedef</a:t>
            </a:r>
            <a:r>
              <a:rPr lang="en-US" dirty="0"/>
              <a:t> </a:t>
            </a:r>
            <a:r>
              <a:rPr lang="en-US" dirty="0" err="1"/>
              <a:t>tümör</a:t>
            </a:r>
            <a:r>
              <a:rPr lang="en-US" dirty="0"/>
              <a:t> </a:t>
            </a:r>
            <a:r>
              <a:rPr lang="en-US" dirty="0" err="1"/>
              <a:t>volümünün</a:t>
            </a:r>
            <a:r>
              <a:rPr lang="en-US" dirty="0"/>
              <a:t> </a:t>
            </a:r>
            <a:r>
              <a:rPr lang="en-US" dirty="0" err="1"/>
              <a:t>toplam</a:t>
            </a:r>
            <a:r>
              <a:rPr lang="en-US" dirty="0"/>
              <a:t> </a:t>
            </a:r>
            <a:r>
              <a:rPr lang="en-US" dirty="0" err="1"/>
              <a:t>dozu</a:t>
            </a:r>
            <a:r>
              <a:rPr lang="en-US" dirty="0"/>
              <a:t> </a:t>
            </a:r>
            <a:r>
              <a:rPr lang="en-US" dirty="0" err="1"/>
              <a:t>homojen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alması</a:t>
            </a:r>
            <a:r>
              <a:rPr lang="en-US" dirty="0"/>
              <a:t>, risk </a:t>
            </a:r>
            <a:r>
              <a:rPr lang="en-US" dirty="0" err="1"/>
              <a:t>altındaki</a:t>
            </a:r>
            <a:r>
              <a:rPr lang="en-US" dirty="0"/>
              <a:t> normal </a:t>
            </a:r>
            <a:r>
              <a:rPr lang="en-US" dirty="0" err="1"/>
              <a:t>doku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organların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tolerans</a:t>
            </a:r>
            <a:r>
              <a:rPr lang="en-US" dirty="0"/>
              <a:t> </a:t>
            </a:r>
            <a:r>
              <a:rPr lang="en-US" dirty="0" err="1"/>
              <a:t>doz</a:t>
            </a:r>
            <a:r>
              <a:rPr lang="en-US" dirty="0"/>
              <a:t> </a:t>
            </a:r>
            <a:r>
              <a:rPr lang="en-US" dirty="0" err="1"/>
              <a:t>sınırlarını</a:t>
            </a:r>
            <a:r>
              <a:rPr lang="en-US" dirty="0"/>
              <a:t> </a:t>
            </a:r>
            <a:r>
              <a:rPr lang="en-US" dirty="0" err="1"/>
              <a:t>aşmamasıdır</a:t>
            </a:r>
            <a:r>
              <a:rPr lang="en-US" dirty="0"/>
              <a:t>. </a:t>
            </a:r>
            <a:endParaRPr lang="tr-TR" dirty="0"/>
          </a:p>
          <a:p>
            <a:pPr lvl="1"/>
            <a:r>
              <a:rPr lang="en-US" dirty="0"/>
              <a:t>Bu, </a:t>
            </a:r>
            <a:r>
              <a:rPr lang="en-US" dirty="0" err="1"/>
              <a:t>radyasyon</a:t>
            </a:r>
            <a:r>
              <a:rPr lang="en-US" dirty="0"/>
              <a:t> </a:t>
            </a:r>
            <a:r>
              <a:rPr lang="en-US" dirty="0" err="1"/>
              <a:t>onkoloğuyla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radyasyon</a:t>
            </a:r>
            <a:r>
              <a:rPr lang="en-US" dirty="0"/>
              <a:t> </a:t>
            </a:r>
            <a:r>
              <a:rPr lang="en-US" dirty="0" err="1"/>
              <a:t>fizikçisinin</a:t>
            </a:r>
            <a:r>
              <a:rPr lang="en-US" dirty="0"/>
              <a:t> </a:t>
            </a:r>
            <a:r>
              <a:rPr lang="en-US" dirty="0" err="1"/>
              <a:t>görevidir</a:t>
            </a:r>
            <a:r>
              <a:rPr lang="en-US" dirty="0"/>
              <a:t>.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96875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12B28412-4E7C-4C17-AF8C-2E95192B7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Sunum planı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21EAB275-3484-4251-8FFF-8B2A091D1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Giriş</a:t>
            </a:r>
          </a:p>
          <a:p>
            <a:r>
              <a:rPr lang="en-US" dirty="0" err="1"/>
              <a:t>Klinik</a:t>
            </a:r>
            <a:r>
              <a:rPr lang="en-US" dirty="0"/>
              <a:t> </a:t>
            </a:r>
            <a:r>
              <a:rPr lang="en-US" dirty="0" err="1"/>
              <a:t>Değerlendirme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Radyoterapi</a:t>
            </a:r>
            <a:r>
              <a:rPr lang="en-US" dirty="0"/>
              <a:t> </a:t>
            </a:r>
            <a:r>
              <a:rPr lang="en-US" dirty="0" err="1"/>
              <a:t>Kararı</a:t>
            </a:r>
            <a:endParaRPr lang="tr-TR" dirty="0"/>
          </a:p>
          <a:p>
            <a:r>
              <a:rPr lang="en-US" dirty="0" err="1"/>
              <a:t>Olur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Onam </a:t>
            </a:r>
            <a:r>
              <a:rPr lang="en-US" dirty="0" err="1"/>
              <a:t>Formu</a:t>
            </a:r>
            <a:endParaRPr lang="tr-TR" dirty="0"/>
          </a:p>
          <a:p>
            <a:r>
              <a:rPr lang="en-US" dirty="0" err="1"/>
              <a:t>Radyoterapi</a:t>
            </a:r>
            <a:r>
              <a:rPr lang="en-US" dirty="0"/>
              <a:t> </a:t>
            </a:r>
            <a:r>
              <a:rPr lang="en-US" dirty="0" err="1"/>
              <a:t>Uygulanacak</a:t>
            </a:r>
            <a:r>
              <a:rPr lang="en-US" dirty="0"/>
              <a:t> </a:t>
            </a:r>
            <a:r>
              <a:rPr lang="en-US" dirty="0" err="1"/>
              <a:t>Bölgenin</a:t>
            </a:r>
            <a:r>
              <a:rPr lang="en-US" dirty="0"/>
              <a:t> </a:t>
            </a:r>
            <a:r>
              <a:rPr lang="en-US" dirty="0" err="1"/>
              <a:t>Bilgisayarlı</a:t>
            </a:r>
            <a:r>
              <a:rPr lang="en-US" dirty="0"/>
              <a:t> </a:t>
            </a:r>
            <a:r>
              <a:rPr lang="en-US" dirty="0" err="1"/>
              <a:t>Tomografi</a:t>
            </a:r>
            <a:r>
              <a:rPr lang="en-US" dirty="0"/>
              <a:t> (BT)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Taranması</a:t>
            </a:r>
            <a:r>
              <a:rPr lang="en-US" dirty="0"/>
              <a:t> </a:t>
            </a:r>
            <a:endParaRPr lang="tr-TR" dirty="0"/>
          </a:p>
          <a:p>
            <a:r>
              <a:rPr lang="en-US" dirty="0" err="1"/>
              <a:t>Görüntülerin</a:t>
            </a:r>
            <a:r>
              <a:rPr lang="en-US" dirty="0"/>
              <a:t> </a:t>
            </a:r>
            <a:r>
              <a:rPr lang="en-US" dirty="0" err="1"/>
              <a:t>Radyoterapi</a:t>
            </a:r>
            <a:r>
              <a:rPr lang="en-US" dirty="0"/>
              <a:t> </a:t>
            </a:r>
            <a:r>
              <a:rPr lang="en-US" dirty="0" err="1"/>
              <a:t>Planlama</a:t>
            </a:r>
            <a:r>
              <a:rPr lang="en-US" dirty="0"/>
              <a:t> </a:t>
            </a:r>
            <a:r>
              <a:rPr lang="en-US" dirty="0" err="1"/>
              <a:t>Sistemine</a:t>
            </a:r>
            <a:r>
              <a:rPr lang="en-US" dirty="0"/>
              <a:t> </a:t>
            </a:r>
            <a:r>
              <a:rPr lang="en-US" dirty="0" err="1" smtClean="0"/>
              <a:t>Aktarılması</a:t>
            </a:r>
            <a:endParaRPr lang="tr-TR" dirty="0" smtClean="0"/>
          </a:p>
          <a:p>
            <a:r>
              <a:rPr lang="en-US" dirty="0" err="1" smtClean="0"/>
              <a:t>Füzyon</a:t>
            </a:r>
            <a:endParaRPr lang="tr-TR" dirty="0"/>
          </a:p>
          <a:p>
            <a:r>
              <a:rPr lang="en-US" dirty="0"/>
              <a:t>Risk </a:t>
            </a:r>
            <a:r>
              <a:rPr lang="en-US" dirty="0" err="1"/>
              <a:t>Altındaki</a:t>
            </a:r>
            <a:r>
              <a:rPr lang="en-US" dirty="0"/>
              <a:t> Organ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Hedef</a:t>
            </a:r>
            <a:r>
              <a:rPr lang="en-US" dirty="0"/>
              <a:t> </a:t>
            </a:r>
            <a:r>
              <a:rPr lang="en-US" dirty="0" err="1"/>
              <a:t>Hacimlerin</a:t>
            </a:r>
            <a:r>
              <a:rPr lang="en-US" dirty="0"/>
              <a:t> </a:t>
            </a:r>
            <a:r>
              <a:rPr lang="en-US" dirty="0" err="1"/>
              <a:t>Belirlenmesi</a:t>
            </a:r>
            <a:endParaRPr lang="tr-TR" dirty="0"/>
          </a:p>
          <a:p>
            <a:pPr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23121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2C6BECA7-F66A-4FBD-A350-590626E41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RT Uygulama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CAF70587-7192-4CB2-AA64-EAD96A3BB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Hasta tedavi</a:t>
            </a:r>
            <a:r>
              <a:rPr lang="en-US" dirty="0" smtClean="0"/>
              <a:t> </a:t>
            </a:r>
            <a:r>
              <a:rPr lang="en-US" dirty="0" err="1"/>
              <a:t>masasına</a:t>
            </a:r>
            <a:r>
              <a:rPr lang="en-US" dirty="0"/>
              <a:t> </a:t>
            </a:r>
            <a:r>
              <a:rPr lang="en-US" dirty="0" err="1" smtClean="0"/>
              <a:t>yatırılır</a:t>
            </a:r>
            <a:r>
              <a:rPr lang="tr-TR" dirty="0" smtClean="0"/>
              <a:t>, </a:t>
            </a:r>
            <a:r>
              <a:rPr lang="en-US" dirty="0" err="1" smtClean="0"/>
              <a:t>referans</a:t>
            </a:r>
            <a:r>
              <a:rPr lang="en-US" dirty="0" smtClean="0"/>
              <a:t> </a:t>
            </a:r>
            <a:r>
              <a:rPr lang="en-US" dirty="0" err="1"/>
              <a:t>çizgiler</a:t>
            </a:r>
            <a:r>
              <a:rPr lang="en-US" dirty="0"/>
              <a:t>, </a:t>
            </a:r>
            <a:r>
              <a:rPr lang="en-US" dirty="0" err="1"/>
              <a:t>simülatör</a:t>
            </a:r>
            <a:r>
              <a:rPr lang="en-US" dirty="0"/>
              <a:t> </a:t>
            </a:r>
            <a:r>
              <a:rPr lang="en-US" dirty="0" err="1"/>
              <a:t>odasındaki</a:t>
            </a:r>
            <a:r>
              <a:rPr lang="en-US" dirty="0"/>
              <a:t> </a:t>
            </a:r>
            <a:r>
              <a:rPr lang="en-US" dirty="0" err="1"/>
              <a:t>koordinat</a:t>
            </a:r>
            <a:r>
              <a:rPr lang="en-US" dirty="0"/>
              <a:t> </a:t>
            </a:r>
            <a:r>
              <a:rPr lang="en-US" dirty="0" err="1"/>
              <a:t>sistemine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referans</a:t>
            </a:r>
            <a:r>
              <a:rPr lang="en-US" dirty="0"/>
              <a:t> </a:t>
            </a:r>
            <a:r>
              <a:rPr lang="en-US" dirty="0" err="1"/>
              <a:t>noktalarla</a:t>
            </a:r>
            <a:r>
              <a:rPr lang="en-US" dirty="0"/>
              <a:t> </a:t>
            </a:r>
            <a:r>
              <a:rPr lang="en-US" dirty="0" err="1"/>
              <a:t>üst</a:t>
            </a:r>
            <a:r>
              <a:rPr lang="en-US" dirty="0"/>
              <a:t> </a:t>
            </a:r>
            <a:r>
              <a:rPr lang="en-US" dirty="0" err="1"/>
              <a:t>üste</a:t>
            </a:r>
            <a:r>
              <a:rPr lang="en-US" dirty="0"/>
              <a:t> </a:t>
            </a:r>
            <a:r>
              <a:rPr lang="en-US" dirty="0" err="1" smtClean="0"/>
              <a:t>getir</a:t>
            </a:r>
            <a:r>
              <a:rPr lang="tr-TR" dirty="0" err="1" smtClean="0"/>
              <a:t>me</a:t>
            </a:r>
            <a:endParaRPr lang="tr-TR" dirty="0" smtClean="0"/>
          </a:p>
          <a:p>
            <a:r>
              <a:rPr lang="en-US" dirty="0" smtClean="0"/>
              <a:t> </a:t>
            </a:r>
            <a:r>
              <a:rPr lang="en-US" dirty="0" err="1"/>
              <a:t>Kaydırma</a:t>
            </a:r>
            <a:r>
              <a:rPr lang="en-US" dirty="0"/>
              <a:t> </a:t>
            </a:r>
            <a:r>
              <a:rPr lang="en-US" dirty="0" err="1" smtClean="0"/>
              <a:t>işlemi</a:t>
            </a:r>
            <a:endParaRPr lang="tr-TR" dirty="0" smtClean="0"/>
          </a:p>
          <a:p>
            <a:r>
              <a:rPr lang="tr-TR" dirty="0" smtClean="0"/>
              <a:t> P</a:t>
            </a:r>
            <a:r>
              <a:rPr lang="en-US" dirty="0" err="1" smtClean="0"/>
              <a:t>ortal</a:t>
            </a:r>
            <a:r>
              <a:rPr lang="en-US" dirty="0" smtClean="0"/>
              <a:t> </a:t>
            </a:r>
            <a:r>
              <a:rPr lang="en-US" dirty="0" err="1" smtClean="0"/>
              <a:t>görüntüleme</a:t>
            </a:r>
            <a:r>
              <a:rPr lang="tr-TR" dirty="0" smtClean="0"/>
              <a:t> ve planlamadan gelen görüntülerle eşleştirme ve üst üste oturtma ve </a:t>
            </a:r>
            <a:endParaRPr lang="tr-TR" dirty="0"/>
          </a:p>
          <a:p>
            <a:r>
              <a:rPr lang="tr-TR" dirty="0" smtClean="0"/>
              <a:t>D</a:t>
            </a:r>
            <a:r>
              <a:rPr lang="en-US" dirty="0" err="1" smtClean="0"/>
              <a:t>oğruluğundan</a:t>
            </a:r>
            <a:r>
              <a:rPr lang="en-US" dirty="0" smtClean="0"/>
              <a:t> </a:t>
            </a:r>
            <a:r>
              <a:rPr lang="en-US" dirty="0" err="1"/>
              <a:t>emin</a:t>
            </a:r>
            <a:r>
              <a:rPr lang="en-US" dirty="0"/>
              <a:t> </a:t>
            </a:r>
            <a:r>
              <a:rPr lang="en-US" dirty="0" err="1"/>
              <a:t>olunduktan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, </a:t>
            </a:r>
            <a:r>
              <a:rPr lang="tr-TR" dirty="0" err="1" smtClean="0"/>
              <a:t>r</a:t>
            </a:r>
            <a:r>
              <a:rPr lang="en-US" dirty="0" err="1" smtClean="0"/>
              <a:t>eferans</a:t>
            </a:r>
            <a:r>
              <a:rPr lang="en-US" dirty="0" smtClean="0"/>
              <a:t> </a:t>
            </a:r>
            <a:r>
              <a:rPr lang="en-US" dirty="0" err="1" smtClean="0"/>
              <a:t>noktaların</a:t>
            </a:r>
            <a:r>
              <a:rPr lang="en-US" dirty="0" smtClean="0"/>
              <a:t> </a:t>
            </a:r>
            <a:r>
              <a:rPr lang="en-US" dirty="0" err="1" smtClean="0"/>
              <a:t>hasta</a:t>
            </a:r>
            <a:r>
              <a:rPr lang="en-US" dirty="0" smtClean="0"/>
              <a:t> </a:t>
            </a:r>
            <a:r>
              <a:rPr lang="en-US" dirty="0" err="1"/>
              <a:t>üzerine</a:t>
            </a:r>
            <a:r>
              <a:rPr lang="en-US" dirty="0"/>
              <a:t> </a:t>
            </a:r>
            <a:r>
              <a:rPr lang="en-US" dirty="0" err="1" smtClean="0"/>
              <a:t>işaretlen</a:t>
            </a:r>
            <a:r>
              <a:rPr lang="tr-TR" dirty="0" err="1" smtClean="0"/>
              <a:t>mesi</a:t>
            </a:r>
            <a:r>
              <a:rPr lang="tr-TR" dirty="0" smtClean="0"/>
              <a:t> ve alan çizgilerinin belirlenmesi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tr-TR" dirty="0" smtClean="0"/>
              <a:t>Tedavinin verilmesi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43864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390EC286-DBC3-4970-9087-F25BFD81A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Radyoterapi</a:t>
            </a:r>
            <a:r>
              <a:rPr lang="en-US" b="1" dirty="0"/>
              <a:t> </a:t>
            </a:r>
            <a:r>
              <a:rPr lang="en-US" b="1" dirty="0" err="1"/>
              <a:t>sonrası</a:t>
            </a:r>
            <a:r>
              <a:rPr lang="en-US" b="1" dirty="0"/>
              <a:t> </a:t>
            </a:r>
            <a:r>
              <a:rPr lang="en-US" b="1" dirty="0" err="1"/>
              <a:t>hastaların</a:t>
            </a:r>
            <a:r>
              <a:rPr lang="en-US" b="1" dirty="0"/>
              <a:t> </a:t>
            </a:r>
            <a:r>
              <a:rPr lang="en-US" b="1" dirty="0" err="1"/>
              <a:t>izlenmesi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DAA41A75-D882-46E6-85CF-57188C764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RT’si</a:t>
            </a:r>
            <a:r>
              <a:rPr lang="en-US" dirty="0"/>
              <a:t> </a:t>
            </a:r>
            <a:r>
              <a:rPr lang="en-US" dirty="0" err="1"/>
              <a:t>tamamlanan</a:t>
            </a:r>
            <a:r>
              <a:rPr lang="en-US" dirty="0"/>
              <a:t> hasta, </a:t>
            </a:r>
            <a:r>
              <a:rPr lang="en-US" dirty="0" err="1"/>
              <a:t>tümör</a:t>
            </a:r>
            <a:r>
              <a:rPr lang="en-US" dirty="0"/>
              <a:t> </a:t>
            </a:r>
            <a:r>
              <a:rPr lang="en-US" dirty="0" err="1"/>
              <a:t>yanıtı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normal </a:t>
            </a:r>
            <a:r>
              <a:rPr lang="en-US" dirty="0" err="1"/>
              <a:t>doku</a:t>
            </a:r>
            <a:r>
              <a:rPr lang="en-US" dirty="0"/>
              <a:t> </a:t>
            </a:r>
            <a:r>
              <a:rPr lang="en-US" dirty="0" err="1"/>
              <a:t>yan</a:t>
            </a:r>
            <a:r>
              <a:rPr lang="en-US" dirty="0"/>
              <a:t> </a:t>
            </a:r>
            <a:r>
              <a:rPr lang="en-US" dirty="0" err="1"/>
              <a:t>etkileri</a:t>
            </a:r>
            <a:r>
              <a:rPr lang="en-US" dirty="0"/>
              <a:t> </a:t>
            </a:r>
            <a:r>
              <a:rPr lang="en-US" dirty="0" err="1"/>
              <a:t>yönünden</a:t>
            </a:r>
            <a:r>
              <a:rPr lang="en-US" dirty="0"/>
              <a:t> </a:t>
            </a:r>
            <a:r>
              <a:rPr lang="en-US" dirty="0" err="1"/>
              <a:t>değerlendirildikten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, </a:t>
            </a:r>
            <a:r>
              <a:rPr lang="en-US" dirty="0" err="1"/>
              <a:t>kanserin</a:t>
            </a:r>
            <a:r>
              <a:rPr lang="en-US" dirty="0"/>
              <a:t> </a:t>
            </a:r>
            <a:r>
              <a:rPr lang="en-US" dirty="0" err="1"/>
              <a:t>evre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durumuna</a:t>
            </a:r>
            <a:r>
              <a:rPr lang="en-US" dirty="0"/>
              <a:t> </a:t>
            </a:r>
            <a:r>
              <a:rPr lang="en-US" dirty="0" err="1" smtClean="0"/>
              <a:t>göre</a:t>
            </a:r>
            <a:r>
              <a:rPr lang="tr-TR" dirty="0" smtClean="0"/>
              <a:t>;</a:t>
            </a:r>
            <a:r>
              <a:rPr lang="en-US" dirty="0" smtClean="0"/>
              <a:t> </a:t>
            </a:r>
            <a:endParaRPr lang="tr-TR" dirty="0" smtClean="0"/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		</a:t>
            </a:r>
            <a:r>
              <a:rPr lang="en-US" dirty="0" err="1" smtClean="0"/>
              <a:t>ayda</a:t>
            </a:r>
            <a:r>
              <a:rPr lang="en-US" dirty="0" smtClean="0"/>
              <a:t> </a:t>
            </a:r>
            <a:r>
              <a:rPr lang="en-US" dirty="0" err="1"/>
              <a:t>bir</a:t>
            </a:r>
            <a:r>
              <a:rPr lang="en-US" dirty="0"/>
              <a:t>, 3 </a:t>
            </a:r>
            <a:r>
              <a:rPr lang="en-US" dirty="0" err="1"/>
              <a:t>ayda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6 </a:t>
            </a:r>
            <a:r>
              <a:rPr lang="en-US" dirty="0" err="1"/>
              <a:t>ayda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 smtClean="0"/>
              <a:t>kontrol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 </a:t>
            </a:r>
            <a:r>
              <a:rPr lang="en-US" dirty="0" err="1"/>
              <a:t>Kontrollerde</a:t>
            </a:r>
            <a:r>
              <a:rPr lang="en-US" dirty="0"/>
              <a:t>, RT </a:t>
            </a:r>
            <a:r>
              <a:rPr lang="en-US" dirty="0" err="1"/>
              <a:t>uygulaması</a:t>
            </a:r>
            <a:r>
              <a:rPr lang="en-US" dirty="0"/>
              <a:t> </a:t>
            </a:r>
            <a:r>
              <a:rPr lang="en-US" dirty="0" err="1"/>
              <a:t>sırasında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, </a:t>
            </a:r>
            <a:r>
              <a:rPr lang="en-US" dirty="0" err="1"/>
              <a:t>erken</a:t>
            </a:r>
            <a:r>
              <a:rPr lang="en-US" dirty="0"/>
              <a:t> </a:t>
            </a:r>
            <a:r>
              <a:rPr lang="en-US" dirty="0" err="1"/>
              <a:t>yineleme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tedavi</a:t>
            </a:r>
            <a:r>
              <a:rPr lang="en-US" dirty="0"/>
              <a:t> </a:t>
            </a:r>
            <a:r>
              <a:rPr lang="en-US" dirty="0" err="1"/>
              <a:t>yan</a:t>
            </a:r>
            <a:r>
              <a:rPr lang="en-US" dirty="0"/>
              <a:t> </a:t>
            </a:r>
            <a:r>
              <a:rPr lang="en-US" dirty="0" err="1"/>
              <a:t>etkileri</a:t>
            </a:r>
            <a:r>
              <a:rPr lang="en-US" dirty="0"/>
              <a:t> </a:t>
            </a:r>
            <a:r>
              <a:rPr lang="en-US" dirty="0" err="1"/>
              <a:t>yönünden</a:t>
            </a:r>
            <a:r>
              <a:rPr lang="en-US" dirty="0"/>
              <a:t> </a:t>
            </a:r>
            <a:r>
              <a:rPr lang="en-US" dirty="0" err="1"/>
              <a:t>hastanın</a:t>
            </a:r>
            <a:r>
              <a:rPr lang="en-US" dirty="0"/>
              <a:t> tam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değerlendirmesi</a:t>
            </a:r>
            <a:r>
              <a:rPr lang="en-US" dirty="0"/>
              <a:t> </a:t>
            </a:r>
            <a:r>
              <a:rPr lang="en-US" dirty="0" err="1"/>
              <a:t>yapılır</a:t>
            </a:r>
            <a:r>
              <a:rPr lang="en-US" dirty="0"/>
              <a:t>.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63169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BBF7676F-7D63-4C90-8E22-A0DE07C16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Sonuç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82A81372-C0AE-42EA-8520-FDD5A8163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Radyoterapi</a:t>
            </a:r>
            <a:r>
              <a:rPr lang="en-US" dirty="0"/>
              <a:t>,  </a:t>
            </a:r>
            <a:r>
              <a:rPr lang="en-US" dirty="0" err="1"/>
              <a:t>cerrahiden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kanser</a:t>
            </a:r>
            <a:r>
              <a:rPr lang="en-US" dirty="0"/>
              <a:t> </a:t>
            </a:r>
            <a:r>
              <a:rPr lang="en-US" dirty="0" err="1"/>
              <a:t>tedavisinde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sık</a:t>
            </a:r>
            <a:r>
              <a:rPr lang="en-US" dirty="0"/>
              <a:t> </a:t>
            </a:r>
            <a:r>
              <a:rPr lang="en-US" dirty="0" err="1"/>
              <a:t>kullanılan</a:t>
            </a:r>
            <a:r>
              <a:rPr lang="en-US" dirty="0"/>
              <a:t> </a:t>
            </a:r>
            <a:r>
              <a:rPr lang="en-US" dirty="0" err="1"/>
              <a:t>ana</a:t>
            </a:r>
            <a:r>
              <a:rPr lang="en-US" dirty="0"/>
              <a:t> </a:t>
            </a:r>
            <a:r>
              <a:rPr lang="en-US" dirty="0" err="1"/>
              <a:t>tedavi</a:t>
            </a:r>
            <a:r>
              <a:rPr lang="en-US" dirty="0"/>
              <a:t> </a:t>
            </a:r>
            <a:r>
              <a:rPr lang="en-US" dirty="0" err="1"/>
              <a:t>yöntemlerinden</a:t>
            </a:r>
            <a:r>
              <a:rPr lang="en-US" dirty="0"/>
              <a:t> </a:t>
            </a:r>
            <a:r>
              <a:rPr lang="en-US" dirty="0" err="1"/>
              <a:t>biridir</a:t>
            </a:r>
            <a:r>
              <a:rPr lang="en-US" dirty="0"/>
              <a:t>. </a:t>
            </a:r>
            <a:r>
              <a:rPr lang="en-US" dirty="0" err="1"/>
              <a:t>Cerrahi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Tıbbi</a:t>
            </a:r>
            <a:r>
              <a:rPr lang="en-US" dirty="0"/>
              <a:t> </a:t>
            </a:r>
            <a:r>
              <a:rPr lang="en-US" dirty="0" err="1"/>
              <a:t>Onkolojiden</a:t>
            </a:r>
            <a:r>
              <a:rPr lang="en-US" dirty="0"/>
              <a:t> </a:t>
            </a:r>
            <a:r>
              <a:rPr lang="en-US" dirty="0" err="1"/>
              <a:t>farkı</a:t>
            </a:r>
            <a:r>
              <a:rPr lang="en-US" dirty="0"/>
              <a:t>, </a:t>
            </a:r>
            <a:r>
              <a:rPr lang="en-US" dirty="0" err="1"/>
              <a:t>RT’de</a:t>
            </a:r>
            <a:r>
              <a:rPr lang="en-US" dirty="0"/>
              <a:t> </a:t>
            </a:r>
            <a:r>
              <a:rPr lang="en-US" dirty="0" err="1"/>
              <a:t>tedavinin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internal </a:t>
            </a:r>
            <a:r>
              <a:rPr lang="en-US" dirty="0" err="1"/>
              <a:t>olarak</a:t>
            </a:r>
            <a:r>
              <a:rPr lang="en-US" dirty="0"/>
              <a:t>  </a:t>
            </a:r>
            <a:r>
              <a:rPr lang="en-US" dirty="0" err="1"/>
              <a:t>uygulanan</a:t>
            </a:r>
            <a:r>
              <a:rPr lang="en-US" dirty="0"/>
              <a:t> </a:t>
            </a:r>
            <a:r>
              <a:rPr lang="en-US" dirty="0" err="1"/>
              <a:t>iyonlaştırıcı</a:t>
            </a:r>
            <a:r>
              <a:rPr lang="en-US" dirty="0"/>
              <a:t> </a:t>
            </a:r>
            <a:r>
              <a:rPr lang="en-US" dirty="0" err="1"/>
              <a:t>radyasyonlarla</a:t>
            </a:r>
            <a:r>
              <a:rPr lang="en-US" dirty="0"/>
              <a:t> </a:t>
            </a:r>
            <a:r>
              <a:rPr lang="en-US" dirty="0" err="1"/>
              <a:t>yapılmasıdır</a:t>
            </a:r>
            <a:r>
              <a:rPr lang="en-US" dirty="0"/>
              <a:t>. 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err="1" smtClean="0"/>
              <a:t>RT’de</a:t>
            </a:r>
            <a:r>
              <a:rPr lang="en-US" dirty="0" smtClean="0"/>
              <a:t> </a:t>
            </a:r>
            <a:r>
              <a:rPr lang="en-US" dirty="0"/>
              <a:t>en </a:t>
            </a:r>
            <a:r>
              <a:rPr lang="en-US" dirty="0" err="1"/>
              <a:t>sık</a:t>
            </a:r>
            <a:r>
              <a:rPr lang="en-US" dirty="0"/>
              <a:t> </a:t>
            </a:r>
            <a:r>
              <a:rPr lang="en-US" dirty="0" err="1"/>
              <a:t>kullanılan</a:t>
            </a:r>
            <a:r>
              <a:rPr lang="en-US" dirty="0"/>
              <a:t> </a:t>
            </a:r>
            <a:r>
              <a:rPr lang="en-US" dirty="0" err="1"/>
              <a:t>iyonlaştırıcı</a:t>
            </a:r>
            <a:r>
              <a:rPr lang="en-US" dirty="0"/>
              <a:t> </a:t>
            </a:r>
            <a:r>
              <a:rPr lang="en-US" dirty="0" err="1"/>
              <a:t>radyasyonlar</a:t>
            </a:r>
            <a:r>
              <a:rPr lang="en-US" dirty="0"/>
              <a:t>, X </a:t>
            </a:r>
            <a:r>
              <a:rPr lang="tr-TR" dirty="0" smtClean="0"/>
              <a:t>ışını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elektron</a:t>
            </a:r>
            <a:r>
              <a:rPr lang="en-US" dirty="0"/>
              <a:t> </a:t>
            </a:r>
            <a:r>
              <a:rPr lang="tr-TR" dirty="0" smtClean="0"/>
              <a:t>demetleri </a:t>
            </a:r>
            <a:r>
              <a:rPr lang="en-US" dirty="0" smtClean="0"/>
              <a:t> </a:t>
            </a:r>
            <a:r>
              <a:rPr lang="en-US" dirty="0" err="1"/>
              <a:t>olup</a:t>
            </a:r>
            <a:r>
              <a:rPr lang="en-US" dirty="0"/>
              <a:t>, </a:t>
            </a:r>
            <a:r>
              <a:rPr lang="en-US" dirty="0" err="1"/>
              <a:t>lineer</a:t>
            </a:r>
            <a:r>
              <a:rPr lang="en-US" dirty="0"/>
              <a:t> </a:t>
            </a:r>
            <a:r>
              <a:rPr lang="en-US" dirty="0" err="1"/>
              <a:t>hızlandırıcı</a:t>
            </a:r>
            <a:r>
              <a:rPr lang="en-US" dirty="0"/>
              <a:t> </a:t>
            </a:r>
            <a:r>
              <a:rPr lang="en-US" dirty="0" err="1"/>
              <a:t>adı</a:t>
            </a:r>
            <a:r>
              <a:rPr lang="en-US" dirty="0"/>
              <a:t> </a:t>
            </a:r>
            <a:r>
              <a:rPr lang="en-US" dirty="0" err="1"/>
              <a:t>verilen</a:t>
            </a:r>
            <a:r>
              <a:rPr lang="en-US" dirty="0"/>
              <a:t> </a:t>
            </a:r>
            <a:r>
              <a:rPr lang="en-US" dirty="0" err="1"/>
              <a:t>aygıtlarda</a:t>
            </a:r>
            <a:r>
              <a:rPr lang="en-US" dirty="0"/>
              <a:t>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edilir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60501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B1F69794-6F99-41AD-9D32-C2B1FACA7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E71A6A64-28C4-4D50-8E5E-BF480F419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 RT </a:t>
            </a:r>
            <a:r>
              <a:rPr lang="en-US" dirty="0" err="1"/>
              <a:t>süreci</a:t>
            </a:r>
            <a:r>
              <a:rPr lang="en-US" dirty="0"/>
              <a:t>, RT </a:t>
            </a:r>
            <a:r>
              <a:rPr lang="en-US" dirty="0" err="1"/>
              <a:t>aygıtı</a:t>
            </a:r>
            <a:r>
              <a:rPr lang="en-US" dirty="0"/>
              <a:t>, </a:t>
            </a:r>
            <a:r>
              <a:rPr lang="en-US" dirty="0" err="1"/>
              <a:t>ekip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yönetimle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faktörden</a:t>
            </a:r>
            <a:r>
              <a:rPr lang="en-US" dirty="0"/>
              <a:t> </a:t>
            </a:r>
            <a:r>
              <a:rPr lang="en-US" dirty="0" err="1"/>
              <a:t>etkilenebilen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karmaşık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süreçtir</a:t>
            </a:r>
            <a:r>
              <a:rPr lang="en-US" dirty="0"/>
              <a:t>. </a:t>
            </a:r>
            <a:r>
              <a:rPr lang="en-US" dirty="0" err="1"/>
              <a:t>Sürecin</a:t>
            </a:r>
            <a:r>
              <a:rPr lang="en-US" dirty="0"/>
              <a:t> </a:t>
            </a:r>
            <a:r>
              <a:rPr lang="en-US" dirty="0" err="1"/>
              <a:t>karmaşıklığı</a:t>
            </a:r>
            <a:r>
              <a:rPr lang="en-US" dirty="0"/>
              <a:t> </a:t>
            </a:r>
            <a:r>
              <a:rPr lang="en-US" dirty="0" err="1"/>
              <a:t>nedeniyle</a:t>
            </a:r>
            <a:r>
              <a:rPr lang="en-US" dirty="0"/>
              <a:t>, </a:t>
            </a:r>
            <a:r>
              <a:rPr lang="en-US" dirty="0" err="1"/>
              <a:t>RT’de</a:t>
            </a:r>
            <a:r>
              <a:rPr lang="en-US" dirty="0"/>
              <a:t> </a:t>
            </a:r>
            <a:r>
              <a:rPr lang="en-US" dirty="0" err="1"/>
              <a:t>uygulama</a:t>
            </a:r>
            <a:r>
              <a:rPr lang="en-US" dirty="0"/>
              <a:t> </a:t>
            </a:r>
            <a:r>
              <a:rPr lang="en-US" dirty="0" err="1"/>
              <a:t>hataları</a:t>
            </a:r>
            <a:r>
              <a:rPr lang="en-US" dirty="0"/>
              <a:t> </a:t>
            </a:r>
            <a:r>
              <a:rPr lang="en-US" dirty="0" err="1"/>
              <a:t>sık</a:t>
            </a:r>
            <a:r>
              <a:rPr lang="en-US" dirty="0"/>
              <a:t> </a:t>
            </a:r>
            <a:r>
              <a:rPr lang="en-US" dirty="0" err="1"/>
              <a:t>olmamakla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çıkabilir</a:t>
            </a:r>
            <a:r>
              <a:rPr lang="en-US" dirty="0"/>
              <a:t>. Bu </a:t>
            </a:r>
            <a:r>
              <a:rPr lang="en-US" dirty="0" err="1"/>
              <a:t>nedenle</a:t>
            </a:r>
            <a:r>
              <a:rPr lang="en-US" dirty="0"/>
              <a:t> RT </a:t>
            </a:r>
            <a:r>
              <a:rPr lang="en-US" dirty="0" err="1"/>
              <a:t>sürecinin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iyi</a:t>
            </a:r>
            <a:r>
              <a:rPr lang="en-US" dirty="0"/>
              <a:t> organize </a:t>
            </a:r>
            <a:r>
              <a:rPr lang="en-US" dirty="0" err="1"/>
              <a:t>edilmesi</a:t>
            </a:r>
            <a:r>
              <a:rPr lang="en-US" dirty="0"/>
              <a:t> </a:t>
            </a:r>
            <a:r>
              <a:rPr lang="en-US" dirty="0" err="1"/>
              <a:t>gerekir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54026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1C3281D1-A9DF-4790-8F81-EDCB07E2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632D9A6D-8D4B-41EF-A625-79019832E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4800" dirty="0" smtClean="0"/>
              <a:t>                          Teşekkürler</a:t>
            </a:r>
            <a:endParaRPr lang="tr-TR" sz="4800" dirty="0"/>
          </a:p>
        </p:txBody>
      </p:sp>
    </p:spTree>
    <p:extLst>
      <p:ext uri="{BB962C8B-B14F-4D97-AF65-F5344CB8AC3E}">
        <p14:creationId xmlns="" xmlns:p14="http://schemas.microsoft.com/office/powerpoint/2010/main" val="14499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C9C44C41-214F-4BFF-B81B-106589EA2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Sunum planı-2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D824B24-36C1-428E-8E5C-934A71AD4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Radyoterapi</a:t>
            </a:r>
            <a:r>
              <a:rPr lang="en-US" dirty="0"/>
              <a:t> </a:t>
            </a:r>
            <a:r>
              <a:rPr lang="tr-TR" dirty="0"/>
              <a:t>p</a:t>
            </a:r>
            <a:r>
              <a:rPr lang="en-US" dirty="0" err="1"/>
              <a:t>lanı</a:t>
            </a:r>
            <a:r>
              <a:rPr lang="en-US" dirty="0"/>
              <a:t> </a:t>
            </a:r>
            <a:endParaRPr lang="tr-TR" dirty="0"/>
          </a:p>
          <a:p>
            <a:r>
              <a:rPr lang="en-US" dirty="0" err="1"/>
              <a:t>Radyoterapinin</a:t>
            </a:r>
            <a:r>
              <a:rPr lang="en-US" dirty="0"/>
              <a:t> </a:t>
            </a:r>
            <a:r>
              <a:rPr lang="en-US" dirty="0" err="1"/>
              <a:t>uygulanması</a:t>
            </a:r>
            <a:endParaRPr lang="tr-TR" dirty="0"/>
          </a:p>
          <a:p>
            <a:r>
              <a:rPr lang="en-US" dirty="0" err="1"/>
              <a:t>Radyoterapi</a:t>
            </a:r>
            <a:r>
              <a:rPr lang="en-US" dirty="0"/>
              <a:t> </a:t>
            </a:r>
            <a:r>
              <a:rPr lang="en-US" dirty="0" err="1"/>
              <a:t>sonrası</a:t>
            </a:r>
            <a:r>
              <a:rPr lang="en-US" dirty="0"/>
              <a:t> </a:t>
            </a:r>
            <a:r>
              <a:rPr lang="en-US" dirty="0" err="1"/>
              <a:t>hastaların</a:t>
            </a:r>
            <a:r>
              <a:rPr lang="en-US" dirty="0"/>
              <a:t> </a:t>
            </a:r>
            <a:r>
              <a:rPr lang="en-US" dirty="0" err="1"/>
              <a:t>izlenmesi</a:t>
            </a:r>
            <a:endParaRPr lang="tr-TR" dirty="0"/>
          </a:p>
          <a:p>
            <a:r>
              <a:rPr lang="en-US" smtClean="0"/>
              <a:t>Sonuç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15848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A575BCDE-E82C-46D9-9999-68BCCB6A9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Giriş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ED53BEE9-7B61-418F-93B9-E89E5ED84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Radyoterapi;</a:t>
            </a:r>
          </a:p>
          <a:p>
            <a:endParaRPr lang="tr-TR" dirty="0"/>
          </a:p>
          <a:p>
            <a:pPr lvl="1"/>
            <a:r>
              <a:rPr lang="tr-TR" dirty="0"/>
              <a:t>Kanser tedavisinde ana tedavi yöntemlerinden</a:t>
            </a:r>
          </a:p>
          <a:p>
            <a:pPr lvl="1"/>
            <a:endParaRPr lang="tr-TR" dirty="0"/>
          </a:p>
          <a:p>
            <a:pPr lvl="1"/>
            <a:r>
              <a:rPr lang="tr-TR" dirty="0"/>
              <a:t>Bazı kanserlerde tek başına kür</a:t>
            </a:r>
          </a:p>
          <a:p>
            <a:pPr lvl="1"/>
            <a:endParaRPr lang="tr-TR" dirty="0"/>
          </a:p>
          <a:p>
            <a:pPr lvl="1"/>
            <a:r>
              <a:rPr lang="tr-TR" dirty="0"/>
              <a:t>Cerrahi ve kemoterapi ile birlikte kullanım</a:t>
            </a:r>
          </a:p>
          <a:p>
            <a:pPr lvl="1"/>
            <a:endParaRPr lang="tr-TR" dirty="0"/>
          </a:p>
          <a:p>
            <a:pPr lvl="1"/>
            <a:r>
              <a:rPr lang="tr-TR" dirty="0"/>
              <a:t>Sistemik, lokal veya </a:t>
            </a:r>
            <a:r>
              <a:rPr lang="tr-TR" dirty="0" err="1"/>
              <a:t>lokoreyjonel</a:t>
            </a:r>
            <a:endParaRPr lang="tr-TR" dirty="0"/>
          </a:p>
          <a:p>
            <a:pPr lvl="1"/>
            <a:endParaRPr lang="tr-TR" dirty="0"/>
          </a:p>
          <a:p>
            <a:pPr lvl="1"/>
            <a:r>
              <a:rPr lang="tr-TR" dirty="0"/>
              <a:t>Yüksek enerjili </a:t>
            </a:r>
            <a:r>
              <a:rPr lang="tr-TR" dirty="0" err="1"/>
              <a:t>iyonizan</a:t>
            </a:r>
            <a:r>
              <a:rPr lang="tr-TR" dirty="0"/>
              <a:t> radyasyon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45877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BE1ABA41-22DB-4163-8F84-E171AFBD0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B0ABB6C6-7C4E-41F8-9934-04E7CBB0C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Hedef</a:t>
            </a:r>
            <a:r>
              <a:rPr lang="tr-TR" dirty="0"/>
              <a:t>,</a:t>
            </a:r>
          </a:p>
          <a:p>
            <a:endParaRPr lang="tr-TR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/>
              <a:t>normal </a:t>
            </a:r>
            <a:r>
              <a:rPr lang="en-US" dirty="0" err="1"/>
              <a:t>doku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organlarda</a:t>
            </a:r>
            <a:r>
              <a:rPr lang="tr-TR" dirty="0"/>
              <a:t> </a:t>
            </a:r>
            <a:r>
              <a:rPr lang="tr-TR" dirty="0">
                <a:sym typeface="Wingdings" panose="05000000000000000000" pitchFamily="2" charset="2"/>
              </a:rPr>
              <a:t> </a:t>
            </a:r>
            <a:r>
              <a:rPr lang="en-US" dirty="0"/>
              <a:t>minimum </a:t>
            </a:r>
            <a:r>
              <a:rPr lang="en-US" dirty="0" err="1"/>
              <a:t>toksisite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 </a:t>
            </a:r>
            <a:r>
              <a:rPr lang="en-US" dirty="0" err="1"/>
              <a:t>tümör</a:t>
            </a:r>
            <a:r>
              <a:rPr lang="en-US" dirty="0"/>
              <a:t> </a:t>
            </a:r>
            <a:r>
              <a:rPr lang="en-US" dirty="0" err="1"/>
              <a:t>kontrolü</a:t>
            </a:r>
            <a:r>
              <a:rPr lang="en-US" dirty="0"/>
              <a:t> 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(*</a:t>
            </a:r>
            <a:r>
              <a:rPr lang="en-US" dirty="0" err="1"/>
              <a:t>terapötik</a:t>
            </a:r>
            <a:r>
              <a:rPr lang="en-US" dirty="0"/>
              <a:t> </a:t>
            </a:r>
            <a:r>
              <a:rPr lang="en-US" dirty="0" err="1"/>
              <a:t>indeksin</a:t>
            </a:r>
            <a:r>
              <a:rPr lang="tr-TR" dirty="0"/>
              <a:t> </a:t>
            </a:r>
            <a:r>
              <a:rPr lang="en-US" dirty="0" err="1"/>
              <a:t>yükseltilmesi</a:t>
            </a:r>
            <a:r>
              <a:rPr lang="tr-TR" dirty="0"/>
              <a:t> sanatı)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*</a:t>
            </a:r>
            <a:r>
              <a:rPr lang="en-US" dirty="0" err="1"/>
              <a:t>terapötik</a:t>
            </a:r>
            <a:r>
              <a:rPr lang="en-US" dirty="0"/>
              <a:t> </a:t>
            </a:r>
            <a:r>
              <a:rPr lang="en-US" dirty="0" err="1"/>
              <a:t>indeks</a:t>
            </a:r>
            <a:r>
              <a:rPr lang="tr-TR" dirty="0"/>
              <a:t>:</a:t>
            </a:r>
            <a:r>
              <a:rPr lang="en-US" dirty="0"/>
              <a:t> </a:t>
            </a:r>
            <a:r>
              <a:rPr lang="en-US" dirty="0" err="1"/>
              <a:t>komplikasyonsuz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kabul</a:t>
            </a:r>
            <a:r>
              <a:rPr lang="en-US" dirty="0"/>
              <a:t> </a:t>
            </a:r>
            <a:r>
              <a:rPr lang="en-US" dirty="0" err="1"/>
              <a:t>edilebilir</a:t>
            </a:r>
            <a:r>
              <a:rPr lang="en-US" dirty="0"/>
              <a:t> </a:t>
            </a:r>
            <a:r>
              <a:rPr lang="en-US" dirty="0" err="1"/>
              <a:t>komplikasyon</a:t>
            </a:r>
            <a:r>
              <a:rPr lang="en-US" dirty="0"/>
              <a:t> </a:t>
            </a:r>
            <a:r>
              <a:rPr lang="en-US" dirty="0" err="1"/>
              <a:t>oranlarıyla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 </a:t>
            </a:r>
            <a:r>
              <a:rPr lang="en-US" dirty="0" err="1"/>
              <a:t>kür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edilmesi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90498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5866D1CA-4471-4BE8-8192-82E15C5A1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80ADE6F9-7A9D-485F-AC6B-90EDCAA77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Hasta</a:t>
            </a:r>
          </a:p>
          <a:p>
            <a:endParaRPr lang="tr-TR" dirty="0"/>
          </a:p>
          <a:p>
            <a:r>
              <a:rPr lang="tr-TR" dirty="0"/>
              <a:t>Yüksek teknoloji ürünü ekipman</a:t>
            </a:r>
          </a:p>
          <a:p>
            <a:endParaRPr lang="tr-TR" dirty="0"/>
          </a:p>
          <a:p>
            <a:r>
              <a:rPr lang="tr-TR" dirty="0"/>
              <a:t>Radyoterapi kararı veren</a:t>
            </a:r>
          </a:p>
          <a:p>
            <a:endParaRPr lang="tr-TR" dirty="0"/>
          </a:p>
          <a:p>
            <a:r>
              <a:rPr lang="tr-TR" dirty="0"/>
              <a:t>Planlayan				EKİP</a:t>
            </a:r>
          </a:p>
          <a:p>
            <a:endParaRPr lang="tr-TR" dirty="0"/>
          </a:p>
          <a:p>
            <a:r>
              <a:rPr lang="tr-TR" dirty="0"/>
              <a:t>Uygulayan </a:t>
            </a:r>
          </a:p>
        </p:txBody>
      </p:sp>
      <p:sp>
        <p:nvSpPr>
          <p:cNvPr id="4" name="Sağ Ayraç 3">
            <a:extLst>
              <a:ext uri="{FF2B5EF4-FFF2-40B4-BE49-F238E27FC236}">
                <a16:creationId xmlns="" xmlns:a16="http://schemas.microsoft.com/office/drawing/2014/main" id="{6DD99963-FE19-46F5-AAB1-304ECA65DFFC}"/>
              </a:ext>
            </a:extLst>
          </p:cNvPr>
          <p:cNvSpPr/>
          <p:nvPr/>
        </p:nvSpPr>
        <p:spPr>
          <a:xfrm>
            <a:off x="4780547" y="3721768"/>
            <a:ext cx="96253" cy="229402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76206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C2A3BCA-8674-4635-9D97-62C886863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Klinik</a:t>
            </a:r>
            <a:r>
              <a:rPr lang="en-US" b="1" dirty="0"/>
              <a:t> </a:t>
            </a:r>
            <a:r>
              <a:rPr lang="en-US" b="1" dirty="0" err="1"/>
              <a:t>Değerlendirme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Radyoterapi</a:t>
            </a:r>
            <a:r>
              <a:rPr lang="en-US" b="1" dirty="0"/>
              <a:t> </a:t>
            </a:r>
            <a:r>
              <a:rPr lang="en-US" b="1" dirty="0" err="1"/>
              <a:t>Kararı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D33F7A92-9974-452B-9A03-92B71880B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H</a:t>
            </a:r>
            <a:r>
              <a:rPr lang="en-US" dirty="0" err="1" smtClean="0"/>
              <a:t>astanın</a:t>
            </a:r>
            <a:r>
              <a:rPr lang="en-US" dirty="0" smtClean="0"/>
              <a:t> </a:t>
            </a:r>
            <a:r>
              <a:rPr lang="en-US" dirty="0" err="1"/>
              <a:t>RT’ye</a:t>
            </a:r>
            <a:r>
              <a:rPr lang="en-US" dirty="0"/>
              <a:t> </a:t>
            </a:r>
            <a:r>
              <a:rPr lang="en-US" dirty="0" err="1"/>
              <a:t>gereksinimi</a:t>
            </a:r>
            <a:r>
              <a:rPr lang="en-US" dirty="0"/>
              <a:t> </a:t>
            </a:r>
            <a:r>
              <a:rPr lang="en-US" dirty="0" err="1"/>
              <a:t>olup</a:t>
            </a:r>
            <a:r>
              <a:rPr lang="en-US" dirty="0"/>
              <a:t> </a:t>
            </a:r>
            <a:r>
              <a:rPr lang="en-US" dirty="0" err="1"/>
              <a:t>olmadığı</a:t>
            </a:r>
            <a:endParaRPr lang="tr-TR" dirty="0"/>
          </a:p>
          <a:p>
            <a:endParaRPr lang="tr-TR" dirty="0"/>
          </a:p>
          <a:p>
            <a:r>
              <a:rPr lang="tr-TR" dirty="0" err="1" smtClean="0"/>
              <a:t>K</a:t>
            </a:r>
            <a:r>
              <a:rPr lang="en-US" dirty="0" err="1" smtClean="0"/>
              <a:t>linik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onkolojik</a:t>
            </a:r>
            <a:r>
              <a:rPr lang="en-US" dirty="0"/>
              <a:t> </a:t>
            </a:r>
            <a:r>
              <a:rPr lang="en-US" dirty="0" err="1"/>
              <a:t>yönden</a:t>
            </a:r>
            <a:r>
              <a:rPr lang="en-US" dirty="0"/>
              <a:t> tam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 smtClean="0"/>
              <a:t>değerlendirme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D</a:t>
            </a:r>
            <a:r>
              <a:rPr lang="en-US" dirty="0" err="1" smtClean="0"/>
              <a:t>isiplinler</a:t>
            </a:r>
            <a:r>
              <a:rPr lang="en-US" dirty="0" smtClean="0"/>
              <a:t> </a:t>
            </a:r>
            <a:r>
              <a:rPr lang="en-US" dirty="0" err="1"/>
              <a:t>arası</a:t>
            </a:r>
            <a:r>
              <a:rPr lang="en-US" dirty="0"/>
              <a:t> </a:t>
            </a:r>
            <a:r>
              <a:rPr lang="en-US" dirty="0" err="1" smtClean="0"/>
              <a:t>yaklaşım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M</a:t>
            </a:r>
            <a:r>
              <a:rPr lang="en-US" dirty="0" err="1" smtClean="0"/>
              <a:t>ultidisipliner</a:t>
            </a:r>
            <a:r>
              <a:rPr lang="en-US" dirty="0" smtClean="0"/>
              <a:t> </a:t>
            </a:r>
            <a:r>
              <a:rPr lang="en-US" dirty="0" err="1"/>
              <a:t>tümör</a:t>
            </a:r>
            <a:r>
              <a:rPr lang="en-US" dirty="0"/>
              <a:t> </a:t>
            </a:r>
            <a:r>
              <a:rPr lang="en-US" dirty="0" err="1"/>
              <a:t>konseyi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88658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BC186FC5-DE6B-4B2F-8874-02587B72D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8D319778-4A72-48A3-9EA7-40E5CD738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Tümör</a:t>
            </a:r>
            <a:r>
              <a:rPr lang="en-US" dirty="0"/>
              <a:t> </a:t>
            </a:r>
            <a:r>
              <a:rPr lang="en-US" dirty="0" err="1"/>
              <a:t>konseyi</a:t>
            </a:r>
            <a:r>
              <a:rPr lang="en-US" dirty="0"/>
              <a:t>, </a:t>
            </a:r>
            <a:endParaRPr lang="tr-TR" dirty="0"/>
          </a:p>
          <a:p>
            <a:endParaRPr lang="tr-TR" dirty="0"/>
          </a:p>
          <a:p>
            <a:pPr lvl="1"/>
            <a:r>
              <a:rPr lang="en-US" dirty="0" err="1"/>
              <a:t>hastayla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klinik</a:t>
            </a:r>
            <a:r>
              <a:rPr lang="en-US" dirty="0"/>
              <a:t>, </a:t>
            </a:r>
            <a:r>
              <a:rPr lang="en-US" dirty="0" err="1"/>
              <a:t>patolojik</a:t>
            </a:r>
            <a:r>
              <a:rPr lang="en-US" dirty="0"/>
              <a:t>, </a:t>
            </a:r>
            <a:r>
              <a:rPr lang="en-US" dirty="0" err="1"/>
              <a:t>radyolojik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laboratuvar</a:t>
            </a:r>
            <a:r>
              <a:rPr lang="en-US" dirty="0"/>
              <a:t> </a:t>
            </a:r>
            <a:r>
              <a:rPr lang="en-US" dirty="0" err="1"/>
              <a:t>inceleme</a:t>
            </a:r>
            <a:r>
              <a:rPr lang="en-US" dirty="0"/>
              <a:t> </a:t>
            </a:r>
            <a:r>
              <a:rPr lang="en-US" dirty="0" err="1"/>
              <a:t>bulguları</a:t>
            </a:r>
            <a:r>
              <a:rPr lang="en-US" dirty="0"/>
              <a:t>,</a:t>
            </a:r>
            <a:endParaRPr lang="tr-TR" dirty="0"/>
          </a:p>
          <a:p>
            <a:pPr lvl="1"/>
            <a:endParaRPr lang="tr-TR" dirty="0"/>
          </a:p>
          <a:p>
            <a:pPr lvl="1"/>
            <a:r>
              <a:rPr lang="tr-TR" dirty="0"/>
              <a:t>f</a:t>
            </a:r>
            <a:r>
              <a:rPr lang="en-US" dirty="0" err="1"/>
              <a:t>arklı</a:t>
            </a:r>
            <a:r>
              <a:rPr lang="en-US" dirty="0"/>
              <a:t> </a:t>
            </a:r>
            <a:r>
              <a:rPr lang="en-US" dirty="0" err="1"/>
              <a:t>disiplinlere</a:t>
            </a:r>
            <a:r>
              <a:rPr lang="en-US" dirty="0"/>
              <a:t>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err="1"/>
              <a:t>uzmanlar</a:t>
            </a:r>
            <a:endParaRPr lang="tr-TR" dirty="0"/>
          </a:p>
          <a:p>
            <a:pPr lvl="2"/>
            <a:r>
              <a:rPr lang="en-US" dirty="0" err="1"/>
              <a:t>cerrahi</a:t>
            </a:r>
            <a:r>
              <a:rPr lang="en-US" dirty="0"/>
              <a:t>, </a:t>
            </a:r>
            <a:r>
              <a:rPr lang="en-US" dirty="0" err="1"/>
              <a:t>radyasyon</a:t>
            </a:r>
            <a:r>
              <a:rPr lang="en-US" dirty="0"/>
              <a:t> </a:t>
            </a:r>
            <a:r>
              <a:rPr lang="en-US" dirty="0" err="1"/>
              <a:t>onkolojisi</a:t>
            </a:r>
            <a:r>
              <a:rPr lang="en-US" dirty="0"/>
              <a:t>, </a:t>
            </a:r>
            <a:r>
              <a:rPr lang="en-US" dirty="0" err="1"/>
              <a:t>tıbbi</a:t>
            </a:r>
            <a:r>
              <a:rPr lang="en-US" dirty="0"/>
              <a:t> </a:t>
            </a:r>
            <a:r>
              <a:rPr lang="en-US" dirty="0" err="1"/>
              <a:t>onkoloji</a:t>
            </a:r>
            <a:r>
              <a:rPr lang="en-US" dirty="0"/>
              <a:t>, </a:t>
            </a:r>
            <a:r>
              <a:rPr lang="en-US" dirty="0" err="1"/>
              <a:t>patoloji</a:t>
            </a:r>
            <a:r>
              <a:rPr lang="en-US" dirty="0"/>
              <a:t>, </a:t>
            </a:r>
            <a:r>
              <a:rPr lang="en-US" dirty="0" err="1"/>
              <a:t>radyoloji</a:t>
            </a:r>
            <a:r>
              <a:rPr lang="en-US" dirty="0"/>
              <a:t>, </a:t>
            </a:r>
            <a:r>
              <a:rPr lang="en-US" dirty="0" err="1"/>
              <a:t>nükleer</a:t>
            </a:r>
            <a:r>
              <a:rPr lang="en-US" dirty="0"/>
              <a:t> </a:t>
            </a:r>
            <a:r>
              <a:rPr lang="en-US" dirty="0" err="1"/>
              <a:t>tıp</a:t>
            </a:r>
            <a:r>
              <a:rPr lang="tr-TR" dirty="0"/>
              <a:t>, …</a:t>
            </a:r>
          </a:p>
          <a:p>
            <a:pPr lvl="2"/>
            <a:endParaRPr lang="tr-TR" dirty="0"/>
          </a:p>
          <a:p>
            <a:pPr lvl="1"/>
            <a:r>
              <a:rPr lang="en-US" dirty="0" err="1"/>
              <a:t>cerrahi</a:t>
            </a:r>
            <a:r>
              <a:rPr lang="en-US" dirty="0"/>
              <a:t>, </a:t>
            </a:r>
            <a:r>
              <a:rPr lang="en-US" dirty="0" err="1"/>
              <a:t>radyoterapi</a:t>
            </a:r>
            <a:r>
              <a:rPr lang="en-US" dirty="0"/>
              <a:t>, </a:t>
            </a:r>
            <a:r>
              <a:rPr lang="en-US" dirty="0" err="1"/>
              <a:t>kemoterapi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benzeri</a:t>
            </a:r>
            <a:r>
              <a:rPr lang="en-US" dirty="0"/>
              <a:t> </a:t>
            </a:r>
            <a:r>
              <a:rPr lang="en-US" dirty="0" err="1"/>
              <a:t>tedavi</a:t>
            </a:r>
            <a:r>
              <a:rPr lang="en-US" dirty="0"/>
              <a:t> </a:t>
            </a:r>
            <a:r>
              <a:rPr lang="en-US" dirty="0" err="1"/>
              <a:t>yöntemleri</a:t>
            </a:r>
            <a:r>
              <a:rPr lang="tr-TR" dirty="0"/>
              <a:t> </a:t>
            </a:r>
            <a:r>
              <a:rPr lang="tr-TR" dirty="0">
                <a:sym typeface="Wingdings" panose="05000000000000000000" pitchFamily="2" charset="2"/>
              </a:rPr>
              <a:t> tek başına/birlikte/hangi sırayla/nasıl </a:t>
            </a:r>
            <a:r>
              <a:rPr lang="tr-TR" dirty="0" err="1">
                <a:sym typeface="Wingdings" panose="05000000000000000000" pitchFamily="2" charset="2"/>
              </a:rPr>
              <a:t>tdv</a:t>
            </a:r>
            <a:r>
              <a:rPr lang="tr-TR" dirty="0">
                <a:sym typeface="Wingdings" panose="05000000000000000000" pitchFamily="2" charset="2"/>
              </a:rPr>
              <a:t> planı</a:t>
            </a:r>
          </a:p>
          <a:p>
            <a:endParaRPr lang="tr-TR" dirty="0">
              <a:sym typeface="Wingdings" panose="05000000000000000000" pitchFamily="2" charset="2"/>
            </a:endParaRPr>
          </a:p>
          <a:p>
            <a:endParaRPr lang="tr-TR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406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E54F8656-C2FD-440E-B518-4F4CCE3A1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Olur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tr-TR" b="1" dirty="0"/>
              <a:t>o</a:t>
            </a:r>
            <a:r>
              <a:rPr lang="en-US" b="1" dirty="0" err="1"/>
              <a:t>nam</a:t>
            </a:r>
            <a:r>
              <a:rPr lang="en-US" b="1" dirty="0"/>
              <a:t> </a:t>
            </a:r>
            <a:r>
              <a:rPr lang="tr-TR" b="1" dirty="0"/>
              <a:t>f</a:t>
            </a:r>
            <a:r>
              <a:rPr lang="en-US" b="1" dirty="0" err="1"/>
              <a:t>ormu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66C25F99-0527-4118-946A-60A5A93AE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RT </a:t>
            </a:r>
            <a:r>
              <a:rPr lang="en-US" dirty="0" err="1"/>
              <a:t>uygulama</a:t>
            </a:r>
            <a:r>
              <a:rPr lang="en-US" dirty="0"/>
              <a:t> </a:t>
            </a:r>
            <a:r>
              <a:rPr lang="en-US" dirty="0" err="1"/>
              <a:t>kararı</a:t>
            </a:r>
            <a:r>
              <a:rPr lang="en-US" dirty="0"/>
              <a:t> </a:t>
            </a:r>
            <a:r>
              <a:rPr lang="en-US" dirty="0" err="1"/>
              <a:t>verilmesinden</a:t>
            </a:r>
            <a:r>
              <a:rPr lang="en-US" dirty="0"/>
              <a:t> </a:t>
            </a:r>
            <a:r>
              <a:rPr lang="en-US" dirty="0" err="1"/>
              <a:t>sonraki</a:t>
            </a:r>
            <a:r>
              <a:rPr lang="en-US" dirty="0"/>
              <a:t>  </a:t>
            </a:r>
            <a:r>
              <a:rPr lang="en-US" dirty="0" err="1"/>
              <a:t>basamak</a:t>
            </a:r>
            <a:r>
              <a:rPr lang="tr-TR" dirty="0"/>
              <a:t> </a:t>
            </a:r>
            <a:r>
              <a:rPr lang="tr-TR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hastanın</a:t>
            </a:r>
            <a:r>
              <a:rPr lang="en-US" dirty="0"/>
              <a:t> </a:t>
            </a:r>
            <a:r>
              <a:rPr lang="en-US" dirty="0" err="1"/>
              <a:t>tedavi</a:t>
            </a:r>
            <a:r>
              <a:rPr lang="en-US" dirty="0"/>
              <a:t> </a:t>
            </a:r>
            <a:r>
              <a:rPr lang="en-US" dirty="0" err="1"/>
              <a:t>konusunda</a:t>
            </a:r>
            <a:r>
              <a:rPr lang="en-US" dirty="0"/>
              <a:t> </a:t>
            </a:r>
            <a:r>
              <a:rPr lang="en-US" dirty="0" err="1"/>
              <a:t>bilgilendirilmesi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olurunun</a:t>
            </a:r>
            <a:r>
              <a:rPr lang="en-US" dirty="0"/>
              <a:t> </a:t>
            </a:r>
            <a:r>
              <a:rPr lang="en-US" dirty="0" err="1"/>
              <a:t>alınması</a:t>
            </a:r>
            <a:endParaRPr lang="tr-TR" dirty="0"/>
          </a:p>
          <a:p>
            <a:endParaRPr lang="tr-TR" dirty="0"/>
          </a:p>
          <a:p>
            <a:r>
              <a:rPr lang="en-US" dirty="0" err="1" smtClean="0"/>
              <a:t>RT’nin</a:t>
            </a:r>
            <a:r>
              <a:rPr lang="en-US" dirty="0" smtClean="0"/>
              <a:t> </a:t>
            </a:r>
            <a:r>
              <a:rPr lang="en-US" dirty="0" err="1"/>
              <a:t>yarar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yan</a:t>
            </a:r>
            <a:r>
              <a:rPr lang="en-US" dirty="0"/>
              <a:t> </a:t>
            </a:r>
            <a:r>
              <a:rPr lang="en-US" dirty="0" err="1"/>
              <a:t>etkileri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yeterince</a:t>
            </a:r>
            <a:r>
              <a:rPr lang="en-US" dirty="0"/>
              <a:t> </a:t>
            </a:r>
            <a:r>
              <a:rPr lang="en-US" dirty="0" err="1"/>
              <a:t>düşünmesi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formu</a:t>
            </a:r>
            <a:r>
              <a:rPr lang="en-US" dirty="0"/>
              <a:t> </a:t>
            </a:r>
            <a:r>
              <a:rPr lang="en-US" dirty="0" err="1"/>
              <a:t>imzalaması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hastaya</a:t>
            </a:r>
            <a:r>
              <a:rPr lang="en-US" dirty="0"/>
              <a:t> </a:t>
            </a:r>
            <a:r>
              <a:rPr lang="en-US" dirty="0" err="1"/>
              <a:t>yeterli</a:t>
            </a:r>
            <a:r>
              <a:rPr lang="en-US" dirty="0"/>
              <a:t> </a:t>
            </a:r>
            <a:r>
              <a:rPr lang="en-US" dirty="0" err="1"/>
              <a:t>zamanın</a:t>
            </a:r>
            <a:r>
              <a:rPr lang="en-US" dirty="0"/>
              <a:t> </a:t>
            </a:r>
            <a:r>
              <a:rPr lang="en-US" dirty="0" err="1"/>
              <a:t>verilmesi</a:t>
            </a:r>
            <a:r>
              <a:rPr lang="en-US" dirty="0"/>
              <a:t> </a:t>
            </a:r>
            <a:r>
              <a:rPr lang="en-US" dirty="0" err="1"/>
              <a:t>gerekir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  <a:p>
            <a:r>
              <a:rPr lang="en-US" dirty="0" err="1"/>
              <a:t>Hastanın</a:t>
            </a:r>
            <a:r>
              <a:rPr lang="en-US" dirty="0"/>
              <a:t> </a:t>
            </a:r>
            <a:r>
              <a:rPr lang="en-US" dirty="0" err="1"/>
              <a:t>tedavinin</a:t>
            </a:r>
            <a:r>
              <a:rPr lang="en-US" dirty="0"/>
              <a:t> </a:t>
            </a:r>
            <a:r>
              <a:rPr lang="en-US" dirty="0" err="1"/>
              <a:t>kendisine</a:t>
            </a:r>
            <a:r>
              <a:rPr lang="en-US" dirty="0"/>
              <a:t> </a:t>
            </a:r>
            <a:r>
              <a:rPr lang="en-US" dirty="0" err="1"/>
              <a:t>sağlayacağı</a:t>
            </a:r>
            <a:r>
              <a:rPr lang="en-US" dirty="0"/>
              <a:t> </a:t>
            </a:r>
            <a:r>
              <a:rPr lang="en-US" dirty="0" err="1"/>
              <a:t>yarar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verebileceği</a:t>
            </a:r>
            <a:r>
              <a:rPr lang="en-US" dirty="0"/>
              <a:t> </a:t>
            </a:r>
            <a:r>
              <a:rPr lang="en-US" dirty="0" err="1"/>
              <a:t>zararları</a:t>
            </a:r>
            <a:r>
              <a:rPr lang="en-US" dirty="0"/>
              <a:t> </a:t>
            </a:r>
            <a:r>
              <a:rPr lang="en-US" u="sng" dirty="0" err="1"/>
              <a:t>sözlü</a:t>
            </a:r>
            <a:r>
              <a:rPr lang="en-US" u="sng" dirty="0"/>
              <a:t> </a:t>
            </a:r>
            <a:r>
              <a:rPr lang="en-US" u="sng" dirty="0" err="1"/>
              <a:t>ve</a:t>
            </a:r>
            <a:r>
              <a:rPr lang="en-US" u="sng" dirty="0"/>
              <a:t> </a:t>
            </a:r>
            <a:r>
              <a:rPr lang="en-US" u="sng" dirty="0" err="1"/>
              <a:t>yazılı</a:t>
            </a:r>
            <a:r>
              <a:rPr lang="en-US" u="sng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anlamış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tedaviye</a:t>
            </a:r>
            <a:r>
              <a:rPr lang="en-US" dirty="0"/>
              <a:t> </a:t>
            </a:r>
            <a:r>
              <a:rPr lang="en-US" dirty="0" err="1"/>
              <a:t>olur</a:t>
            </a:r>
            <a:r>
              <a:rPr lang="en-US" dirty="0"/>
              <a:t> </a:t>
            </a:r>
            <a:r>
              <a:rPr lang="en-US" dirty="0" err="1" smtClean="0"/>
              <a:t>vermesi</a:t>
            </a:r>
            <a:r>
              <a:rPr lang="tr-TR" dirty="0" smtClean="0"/>
              <a:t> gerekmektedir.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75048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1353</Words>
  <Application>Microsoft Office PowerPoint</Application>
  <PresentationFormat>Özel</PresentationFormat>
  <Paragraphs>149</Paragraphs>
  <Slides>24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Office Teması</vt:lpstr>
      <vt:lpstr>RADYOTERAPİ SÜRECİ </vt:lpstr>
      <vt:lpstr>Sunum planı</vt:lpstr>
      <vt:lpstr>Sunum planı-2</vt:lpstr>
      <vt:lpstr>Giriş</vt:lpstr>
      <vt:lpstr>Slayt 5</vt:lpstr>
      <vt:lpstr>Slayt 6</vt:lpstr>
      <vt:lpstr>Klinik Değerlendirme ve Radyoterapi Kararı</vt:lpstr>
      <vt:lpstr>Slayt 8</vt:lpstr>
      <vt:lpstr>Olur ve onam formu</vt:lpstr>
      <vt:lpstr>Radyoterapi Uygulanacak Bölgenin Bilgisayarlı Tomografi (BT) ile Taranması </vt:lpstr>
      <vt:lpstr>Slayt 11</vt:lpstr>
      <vt:lpstr>Slayt 12</vt:lpstr>
      <vt:lpstr>Slayt 13</vt:lpstr>
      <vt:lpstr>  Görüntülerin Radyoterapi Planlama Sistemine Aktarılması </vt:lpstr>
      <vt:lpstr>Risk Altındaki Organ ve Hedef Hacimlerin Belirlenmesi</vt:lpstr>
      <vt:lpstr>Füzyon</vt:lpstr>
      <vt:lpstr>Radyoterapi  Planı </vt:lpstr>
      <vt:lpstr>Slayt 18</vt:lpstr>
      <vt:lpstr>Slayt 19</vt:lpstr>
      <vt:lpstr>   RT Uygulama</vt:lpstr>
      <vt:lpstr>Radyoterapi sonrası hastaların izlenmesi </vt:lpstr>
      <vt:lpstr>Sonuç</vt:lpstr>
      <vt:lpstr>Slayt 23</vt:lpstr>
      <vt:lpstr>Slayt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RADYOTERAPİ SÜRECİ</dc:title>
  <dc:creator>sumerdemirgi</dc:creator>
  <cp:lastModifiedBy>DR.SUMERYA</cp:lastModifiedBy>
  <cp:revision>41</cp:revision>
  <dcterms:created xsi:type="dcterms:W3CDTF">2018-09-29T10:44:51Z</dcterms:created>
  <dcterms:modified xsi:type="dcterms:W3CDTF">2020-05-15T09:48:57Z</dcterms:modified>
</cp:coreProperties>
</file>