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9" r:id="rId3"/>
    <p:sldId id="257" r:id="rId4"/>
    <p:sldId id="260" r:id="rId5"/>
    <p:sldId id="261" r:id="rId6"/>
    <p:sldId id="262" r:id="rId7"/>
    <p:sldId id="263" r:id="rId8"/>
    <p:sldId id="264"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61450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4003040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069688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481158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248D2033-12DE-4CB4-BD70-95CE6CA1157E}" type="datetimeFigureOut">
              <a:rPr lang="tr-TR" smtClean="0"/>
              <a:t>16.02.2020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944235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636598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248D2033-12DE-4CB4-BD70-95CE6CA1157E}" type="datetimeFigureOut">
              <a:rPr lang="tr-TR" smtClean="0"/>
              <a:t>16.02.2020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0660128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248D2033-12DE-4CB4-BD70-95CE6CA1157E}" type="datetimeFigureOut">
              <a:rPr lang="tr-TR" smtClean="0"/>
              <a:t>16.02.2020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24038765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248D2033-12DE-4CB4-BD70-95CE6CA1157E}" type="datetimeFigureOut">
              <a:rPr lang="tr-TR" smtClean="0"/>
              <a:t>16.02.2020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39519310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12570566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248D2033-12DE-4CB4-BD70-95CE6CA1157E}" type="datetimeFigureOut">
              <a:rPr lang="tr-TR" smtClean="0"/>
              <a:t>16.02.2020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96E1FB06-CBE6-43F3-81B0-CD7AE25FFB58}" type="slidenum">
              <a:rPr lang="tr-TR" smtClean="0"/>
              <a:t>‹#›</a:t>
            </a:fld>
            <a:endParaRPr lang="tr-TR"/>
          </a:p>
        </p:txBody>
      </p:sp>
    </p:spTree>
    <p:extLst>
      <p:ext uri="{BB962C8B-B14F-4D97-AF65-F5344CB8AC3E}">
        <p14:creationId xmlns:p14="http://schemas.microsoft.com/office/powerpoint/2010/main" val="8955299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8D2033-12DE-4CB4-BD70-95CE6CA1157E}" type="datetimeFigureOut">
              <a:rPr lang="tr-TR" smtClean="0"/>
              <a:t>16.02.2020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E1FB06-CBE6-43F3-81B0-CD7AE25FFB58}" type="slidenum">
              <a:rPr lang="tr-TR" smtClean="0"/>
              <a:t>‹#›</a:t>
            </a:fld>
            <a:endParaRPr lang="tr-TR"/>
          </a:p>
        </p:txBody>
      </p:sp>
    </p:spTree>
    <p:extLst>
      <p:ext uri="{BB962C8B-B14F-4D97-AF65-F5344CB8AC3E}">
        <p14:creationId xmlns:p14="http://schemas.microsoft.com/office/powerpoint/2010/main" val="181143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Bilim Anlam ve İdeoloji III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Bu bölümde Almanya’da </a:t>
            </a:r>
            <a:r>
              <a:rPr lang="tr-TR" dirty="0" err="1" smtClean="0"/>
              <a:t>Frankurt</a:t>
            </a:r>
            <a:r>
              <a:rPr lang="tr-TR" dirty="0" smtClean="0"/>
              <a:t> Okulu olarak adlandırılan ve sosyal bilimler alanında geniş etkilere yol açmış bir Marksist düşünür  çevresinin </a:t>
            </a:r>
            <a:r>
              <a:rPr lang="tr-TR" dirty="0" err="1" smtClean="0"/>
              <a:t>Marksizme</a:t>
            </a:r>
            <a:r>
              <a:rPr lang="tr-TR" dirty="0" smtClean="0"/>
              <a:t> ve ideoloji teorisine katkılarını tartışacağız. Özel olarak da </a:t>
            </a:r>
            <a:r>
              <a:rPr lang="tr-TR" dirty="0" err="1" smtClean="0"/>
              <a:t>Theodor</a:t>
            </a:r>
            <a:r>
              <a:rPr lang="tr-TR" dirty="0" smtClean="0"/>
              <a:t> </a:t>
            </a:r>
            <a:r>
              <a:rPr lang="tr-TR" dirty="0" err="1" smtClean="0"/>
              <a:t>Adorno</a:t>
            </a:r>
            <a:r>
              <a:rPr lang="tr-TR" dirty="0" smtClean="0"/>
              <a:t> ve </a:t>
            </a:r>
            <a:r>
              <a:rPr lang="tr-TR" dirty="0" err="1" smtClean="0"/>
              <a:t>ve</a:t>
            </a:r>
            <a:r>
              <a:rPr lang="tr-TR" dirty="0" smtClean="0"/>
              <a:t> </a:t>
            </a:r>
            <a:r>
              <a:rPr lang="tr-TR" dirty="0" err="1" smtClean="0"/>
              <a:t>Jürgen</a:t>
            </a:r>
            <a:r>
              <a:rPr lang="tr-TR" dirty="0" smtClean="0"/>
              <a:t> </a:t>
            </a:r>
            <a:r>
              <a:rPr lang="tr-TR" dirty="0" err="1" smtClean="0"/>
              <a:t>Habermas’ın</a:t>
            </a:r>
            <a:r>
              <a:rPr lang="tr-TR" dirty="0" smtClean="0"/>
              <a:t> fikirlerine odaklanacağız.   </a:t>
            </a:r>
          </a:p>
          <a:p>
            <a:pPr marL="0" indent="0">
              <a:buNone/>
            </a:pPr>
            <a:r>
              <a:rPr lang="tr-TR" dirty="0" err="1" smtClean="0"/>
              <a:t>Frankurt</a:t>
            </a:r>
            <a:r>
              <a:rPr lang="tr-TR" dirty="0" smtClean="0"/>
              <a:t> Okulu içinde yer alan düşünürlerin önde gelenleri şunlardır. </a:t>
            </a:r>
          </a:p>
          <a:p>
            <a:pPr marL="0" indent="0">
              <a:buNone/>
            </a:pPr>
            <a:r>
              <a:rPr lang="tr-TR" dirty="0" err="1" smtClean="0"/>
              <a:t>Herbert</a:t>
            </a:r>
            <a:r>
              <a:rPr lang="tr-TR" dirty="0" smtClean="0"/>
              <a:t> </a:t>
            </a:r>
            <a:r>
              <a:rPr lang="tr-TR" dirty="0" err="1" smtClean="0"/>
              <a:t>Marcuse</a:t>
            </a:r>
            <a:endParaRPr lang="tr-TR" dirty="0" smtClean="0"/>
          </a:p>
          <a:p>
            <a:pPr marL="0" indent="0">
              <a:buNone/>
            </a:pPr>
            <a:r>
              <a:rPr lang="tr-TR" dirty="0" err="1" smtClean="0"/>
              <a:t>Theodor</a:t>
            </a:r>
            <a:r>
              <a:rPr lang="tr-TR" dirty="0" smtClean="0"/>
              <a:t> </a:t>
            </a:r>
            <a:r>
              <a:rPr lang="tr-TR" dirty="0" err="1" smtClean="0"/>
              <a:t>Adorno</a:t>
            </a:r>
            <a:endParaRPr lang="tr-TR" dirty="0" smtClean="0"/>
          </a:p>
          <a:p>
            <a:pPr marL="0" indent="0">
              <a:buNone/>
            </a:pPr>
            <a:r>
              <a:rPr lang="tr-TR" dirty="0" err="1" smtClean="0"/>
              <a:t>Jürgen</a:t>
            </a:r>
            <a:r>
              <a:rPr lang="tr-TR" dirty="0" smtClean="0"/>
              <a:t> </a:t>
            </a:r>
            <a:r>
              <a:rPr lang="tr-TR" dirty="0" err="1" smtClean="0"/>
              <a:t>Habermas</a:t>
            </a:r>
            <a:r>
              <a:rPr lang="tr-TR" dirty="0" smtClean="0"/>
              <a:t> </a:t>
            </a:r>
          </a:p>
          <a:p>
            <a:pPr marL="0" indent="0">
              <a:buNone/>
            </a:pPr>
            <a:r>
              <a:rPr lang="tr-TR" dirty="0" err="1" smtClean="0"/>
              <a:t>Max</a:t>
            </a:r>
            <a:r>
              <a:rPr lang="tr-TR" dirty="0" smtClean="0"/>
              <a:t> </a:t>
            </a:r>
            <a:r>
              <a:rPr lang="tr-TR" dirty="0" err="1" smtClean="0"/>
              <a:t>Horkheimer</a:t>
            </a:r>
            <a:r>
              <a:rPr lang="tr-TR" dirty="0" smtClean="0"/>
              <a:t>   </a:t>
            </a:r>
            <a:endParaRPr lang="tr-TR" dirty="0"/>
          </a:p>
        </p:txBody>
      </p:sp>
    </p:spTree>
    <p:extLst>
      <p:ext uri="{BB962C8B-B14F-4D97-AF65-F5344CB8AC3E}">
        <p14:creationId xmlns:p14="http://schemas.microsoft.com/office/powerpoint/2010/main" val="904287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Adorno</a:t>
            </a:r>
            <a:r>
              <a:rPr lang="tr-TR" dirty="0" smtClean="0"/>
              <a:t> </a:t>
            </a:r>
            <a:endParaRPr lang="tr-TR" dirty="0"/>
          </a:p>
        </p:txBody>
      </p:sp>
      <p:sp>
        <p:nvSpPr>
          <p:cNvPr id="3" name="İçerik Yer Tutucusu 2"/>
          <p:cNvSpPr>
            <a:spLocks noGrp="1"/>
          </p:cNvSpPr>
          <p:nvPr>
            <p:ph idx="1"/>
          </p:nvPr>
        </p:nvSpPr>
        <p:spPr>
          <a:xfrm>
            <a:off x="838200" y="1825624"/>
            <a:ext cx="10515600" cy="3961221"/>
          </a:xfrm>
        </p:spPr>
        <p:txBody>
          <a:bodyPr>
            <a:normAutofit fontScale="92500"/>
          </a:bodyPr>
          <a:lstStyle/>
          <a:p>
            <a:pPr marL="0" indent="0">
              <a:buNone/>
            </a:pPr>
            <a:r>
              <a:rPr lang="tr-TR" dirty="0" err="1" smtClean="0"/>
              <a:t>Adorno’ya</a:t>
            </a:r>
            <a:r>
              <a:rPr lang="tr-TR" dirty="0" smtClean="0"/>
              <a:t> </a:t>
            </a:r>
            <a:r>
              <a:rPr lang="tr-TR" dirty="0"/>
              <a:t>göre ideolojinin sırrı: soyut mübadele mekanizması olarak </a:t>
            </a:r>
            <a:r>
              <a:rPr lang="tr-TR" dirty="0" smtClean="0"/>
              <a:t>işlemesidir. </a:t>
            </a:r>
          </a:p>
          <a:p>
            <a:pPr marL="0" indent="0">
              <a:buNone/>
            </a:pPr>
            <a:r>
              <a:rPr lang="tr-TR" dirty="0" smtClean="0"/>
              <a:t>İdeoloji</a:t>
            </a:r>
            <a:r>
              <a:rPr lang="tr-TR" dirty="0"/>
              <a:t>: “Özdeşlik düşüncesinin bir biçimi (</a:t>
            </a:r>
            <a:r>
              <a:rPr lang="tr-TR" dirty="0" err="1"/>
              <a:t>identity</a:t>
            </a:r>
            <a:r>
              <a:rPr lang="tr-TR" dirty="0"/>
              <a:t> </a:t>
            </a:r>
            <a:r>
              <a:rPr lang="tr-TR" dirty="0" err="1"/>
              <a:t>thinking</a:t>
            </a:r>
            <a:r>
              <a:rPr lang="tr-TR" dirty="0"/>
              <a:t>) olarak </a:t>
            </a:r>
            <a:r>
              <a:rPr lang="tr-TR" dirty="0" smtClean="0"/>
              <a:t>çalışır. </a:t>
            </a:r>
          </a:p>
          <a:p>
            <a:pPr marL="0" indent="0">
              <a:buNone/>
            </a:pPr>
            <a:r>
              <a:rPr lang="tr-TR" dirty="0" err="1" smtClean="0"/>
              <a:t>Adorno</a:t>
            </a:r>
            <a:r>
              <a:rPr lang="tr-TR" dirty="0" smtClean="0"/>
              <a:t> ideolojinin, şeylerin </a:t>
            </a:r>
            <a:r>
              <a:rPr lang="tr-TR" dirty="0"/>
              <a:t>çoğulluğunu ve biricikliğini karşı konulmaz bir biçimde yalnızca kendisinin suretine dönüştüren ya da panik içindeki bir dışlama edimiyle onları kendi sınırlarının ötesine süren </a:t>
            </a:r>
            <a:r>
              <a:rPr lang="tr-TR" dirty="0" err="1"/>
              <a:t>paranoid</a:t>
            </a:r>
            <a:r>
              <a:rPr lang="tr-TR" dirty="0"/>
              <a:t> ama </a:t>
            </a:r>
            <a:r>
              <a:rPr lang="tr-TR" dirty="0" err="1"/>
              <a:t>paranoidliği</a:t>
            </a:r>
            <a:r>
              <a:rPr lang="tr-TR" dirty="0"/>
              <a:t> gizli bir </a:t>
            </a:r>
            <a:r>
              <a:rPr lang="tr-TR" dirty="0" err="1"/>
              <a:t>rasyonaite</a:t>
            </a:r>
            <a:r>
              <a:rPr lang="tr-TR" dirty="0"/>
              <a:t> </a:t>
            </a:r>
            <a:r>
              <a:rPr lang="tr-TR" dirty="0" smtClean="0"/>
              <a:t>tarzı olduğunu düşünmektedir.  Ona göre </a:t>
            </a:r>
            <a:r>
              <a:rPr lang="tr-TR" dirty="0"/>
              <a:t>i</a:t>
            </a:r>
            <a:r>
              <a:rPr lang="tr-TR" dirty="0" smtClean="0"/>
              <a:t>deolojinin </a:t>
            </a:r>
            <a:r>
              <a:rPr lang="tr-TR" dirty="0"/>
              <a:t>karşıtı ise: hakikat ya da kuram değil farklılık ya da </a:t>
            </a:r>
            <a:r>
              <a:rPr lang="tr-TR" dirty="0" err="1"/>
              <a:t>heterojenliktir</a:t>
            </a:r>
            <a:r>
              <a:rPr lang="tr-TR" sz="6000" dirty="0"/>
              <a:t/>
            </a:r>
            <a:br>
              <a:rPr lang="tr-TR" sz="6000" dirty="0"/>
            </a:br>
            <a:endParaRPr lang="tr-TR" dirty="0"/>
          </a:p>
        </p:txBody>
      </p:sp>
    </p:spTree>
    <p:extLst>
      <p:ext uri="{BB962C8B-B14F-4D97-AF65-F5344CB8AC3E}">
        <p14:creationId xmlns:p14="http://schemas.microsoft.com/office/powerpoint/2010/main" val="3114176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14400" y="835025"/>
            <a:ext cx="10515600" cy="4351338"/>
          </a:xfrm>
        </p:spPr>
        <p:txBody>
          <a:bodyPr>
            <a:noAutofit/>
          </a:bodyPr>
          <a:lstStyle/>
          <a:p>
            <a:r>
              <a:rPr lang="tr-TR" sz="3600" dirty="0" err="1" smtClean="0"/>
              <a:t>Adorno’nun</a:t>
            </a:r>
            <a:r>
              <a:rPr lang="tr-TR" sz="3600" dirty="0" smtClean="0"/>
              <a:t> görüşlerin biraz daha açacak olursak şunları söyleyebiliriz.</a:t>
            </a:r>
          </a:p>
          <a:p>
            <a:r>
              <a:rPr lang="tr-TR" sz="3600" dirty="0" smtClean="0"/>
              <a:t>Örneğin meta mübadelesi aslında örtük bir ölçütle kıyaslanamaz olan şeyler arasında bir eşitlik yaratır. Ona göre ideolojik düşünce işte tam bunu yapar. Yani kendi kapalı sisteminden kaçma tehdidinde bulunan şeydir; </a:t>
            </a:r>
            <a:r>
              <a:rPr lang="tr-TR" sz="3600" dirty="0" err="1" smtClean="0"/>
              <a:t>ötekilikten</a:t>
            </a:r>
            <a:r>
              <a:rPr lang="tr-TR" sz="3600" dirty="0" smtClean="0"/>
              <a:t> tiksinir ve onu şiddetle kendi imgesine ve benzerine indirger.   </a:t>
            </a:r>
            <a:endParaRPr lang="tr-TR" sz="3600" dirty="0" smtClean="0"/>
          </a:p>
          <a:p>
            <a:endParaRPr lang="tr-TR" sz="3600" dirty="0"/>
          </a:p>
        </p:txBody>
      </p:sp>
    </p:spTree>
    <p:extLst>
      <p:ext uri="{BB962C8B-B14F-4D97-AF65-F5344CB8AC3E}">
        <p14:creationId xmlns:p14="http://schemas.microsoft.com/office/powerpoint/2010/main" val="11929548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Adorno</a:t>
            </a:r>
            <a:r>
              <a:rPr lang="tr-TR" dirty="0" smtClean="0"/>
              <a:t> ve </a:t>
            </a:r>
            <a:r>
              <a:rPr lang="tr-TR" dirty="0" err="1" smtClean="0"/>
              <a:t>Jameson</a:t>
            </a:r>
            <a:r>
              <a:rPr lang="tr-TR" dirty="0" smtClean="0"/>
              <a:t> </a:t>
            </a:r>
            <a:endParaRPr lang="tr-TR" dirty="0"/>
          </a:p>
        </p:txBody>
      </p:sp>
      <p:sp>
        <p:nvSpPr>
          <p:cNvPr id="3" name="İçerik Yer Tutucusu 2"/>
          <p:cNvSpPr>
            <a:spLocks noGrp="1"/>
          </p:cNvSpPr>
          <p:nvPr>
            <p:ph idx="1"/>
          </p:nvPr>
        </p:nvSpPr>
        <p:spPr/>
        <p:txBody>
          <a:bodyPr/>
          <a:lstStyle/>
          <a:p>
            <a:r>
              <a:rPr lang="tr-TR" dirty="0" smtClean="0"/>
              <a:t>Bunu şu şekilde ifade edebiliriz der </a:t>
            </a:r>
            <a:r>
              <a:rPr lang="tr-TR" dirty="0" err="1" smtClean="0"/>
              <a:t>Adorno</a:t>
            </a:r>
            <a:r>
              <a:rPr lang="tr-TR" dirty="0" smtClean="0"/>
              <a:t>: </a:t>
            </a:r>
          </a:p>
          <a:p>
            <a:r>
              <a:rPr lang="tr-TR" dirty="0" smtClean="0"/>
              <a:t>«Eğer aslan bir bilince sahip olsaydı, yemek istediği ceylana duyduğu öfke ideoloji olurdu». </a:t>
            </a:r>
          </a:p>
          <a:p>
            <a:r>
              <a:rPr lang="tr-TR" dirty="0" err="1" smtClean="0"/>
              <a:t>Jameson</a:t>
            </a:r>
            <a:r>
              <a:rPr lang="tr-TR" dirty="0" smtClean="0"/>
              <a:t> da benzer biçimde ideolojinin işleyişini şu şekilde tanımlar:</a:t>
            </a:r>
          </a:p>
          <a:p>
            <a:r>
              <a:rPr lang="tr-TR" dirty="0" smtClean="0"/>
              <a:t>«Bütün ideolojilerin temel jesti, tam olarak, pozitif bir değer yüklenen benlik ya da bildik olanla, </a:t>
            </a:r>
            <a:r>
              <a:rPr lang="tr-TR" dirty="0" err="1" smtClean="0"/>
              <a:t>anlaşılabilirlik</a:t>
            </a:r>
            <a:r>
              <a:rPr lang="tr-TR" dirty="0" smtClean="0"/>
              <a:t> alanının dışına itilmiş benliğe ait olmayan ya da yabancı olan arasında bu türden katı bir ikili karşıtlık kurmaktır.» (</a:t>
            </a:r>
            <a:r>
              <a:rPr lang="tr-TR" dirty="0" err="1" smtClean="0"/>
              <a:t>Eagleton</a:t>
            </a:r>
            <a:r>
              <a:rPr lang="tr-TR" dirty="0" smtClean="0"/>
              <a:t>: 180)</a:t>
            </a:r>
          </a:p>
          <a:p>
            <a:r>
              <a:rPr lang="tr-TR" dirty="0" smtClean="0"/>
              <a:t>Bu nedenle özdeşlik </a:t>
            </a:r>
            <a:r>
              <a:rPr lang="tr-TR" dirty="0" err="1" smtClean="0"/>
              <a:t>Adorno</a:t>
            </a:r>
            <a:r>
              <a:rPr lang="tr-TR" dirty="0" smtClean="0"/>
              <a:t> için bütün </a:t>
            </a:r>
            <a:r>
              <a:rPr lang="tr-TR" dirty="0" err="1" smtClean="0"/>
              <a:t>ideolojlerin</a:t>
            </a:r>
            <a:r>
              <a:rPr lang="tr-TR" dirty="0" smtClean="0"/>
              <a:t> asli formudur.           </a:t>
            </a:r>
            <a:endParaRPr lang="tr-TR" dirty="0"/>
          </a:p>
        </p:txBody>
      </p:sp>
    </p:spTree>
    <p:extLst>
      <p:ext uri="{BB962C8B-B14F-4D97-AF65-F5344CB8AC3E}">
        <p14:creationId xmlns:p14="http://schemas.microsoft.com/office/powerpoint/2010/main" val="22257277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Habermas</a:t>
            </a:r>
            <a:r>
              <a:rPr lang="tr-TR" dirty="0" smtClean="0"/>
              <a:t> </a:t>
            </a:r>
            <a:endParaRPr lang="tr-TR" dirty="0"/>
          </a:p>
        </p:txBody>
      </p:sp>
      <p:sp>
        <p:nvSpPr>
          <p:cNvPr id="3" name="İçerik Yer Tutucusu 2"/>
          <p:cNvSpPr>
            <a:spLocks noGrp="1"/>
          </p:cNvSpPr>
          <p:nvPr>
            <p:ph idx="1"/>
          </p:nvPr>
        </p:nvSpPr>
        <p:spPr>
          <a:xfrm>
            <a:off x="838200" y="1825625"/>
            <a:ext cx="10515600" cy="3255826"/>
          </a:xfrm>
        </p:spPr>
        <p:txBody>
          <a:bodyPr/>
          <a:lstStyle/>
          <a:p>
            <a:r>
              <a:rPr lang="tr-TR" dirty="0" err="1" smtClean="0"/>
              <a:t>Frankurt</a:t>
            </a:r>
            <a:r>
              <a:rPr lang="tr-TR" dirty="0" smtClean="0"/>
              <a:t> okulunun yaşayan son temsilcisi olan </a:t>
            </a:r>
            <a:r>
              <a:rPr lang="tr-TR" dirty="0" err="1" smtClean="0"/>
              <a:t>Habermas</a:t>
            </a:r>
            <a:r>
              <a:rPr lang="tr-TR" dirty="0"/>
              <a:t> </a:t>
            </a:r>
            <a:r>
              <a:rPr lang="tr-TR" dirty="0" smtClean="0"/>
              <a:t>ise Marksist bilim kavramını azledişi ve devrimci </a:t>
            </a:r>
            <a:r>
              <a:rPr lang="tr-TR" dirty="0" err="1" smtClean="0"/>
              <a:t>proleteryanın</a:t>
            </a:r>
            <a:r>
              <a:rPr lang="tr-TR" dirty="0" smtClean="0"/>
              <a:t> bilincine özel bir ayrıcalığı atfetmeyi reddedişiyle </a:t>
            </a:r>
            <a:r>
              <a:rPr lang="tr-TR" dirty="0" err="1" smtClean="0"/>
              <a:t>Adorno’yu</a:t>
            </a:r>
            <a:r>
              <a:rPr lang="tr-TR" dirty="0" smtClean="0"/>
              <a:t> izler; ama ne var ki bu durumda, </a:t>
            </a:r>
            <a:r>
              <a:rPr lang="tr-TR" dirty="0" err="1" smtClean="0"/>
              <a:t>Adorno’nun</a:t>
            </a:r>
            <a:r>
              <a:rPr lang="tr-TR" dirty="0" smtClean="0"/>
              <a:t> elinde sisteme karşı devreye sokabileceği sanat ve negatif diyalektik dışında bir şey kalmazken, </a:t>
            </a:r>
            <a:r>
              <a:rPr lang="tr-TR" dirty="0" err="1" smtClean="0"/>
              <a:t>Habermas</a:t>
            </a:r>
            <a:r>
              <a:rPr lang="tr-TR" dirty="0" smtClean="0"/>
              <a:t> bunların yerine iletişimsel dilin kaynaklarına yönelir.         </a:t>
            </a:r>
            <a:endParaRPr lang="tr-TR" dirty="0"/>
          </a:p>
        </p:txBody>
      </p:sp>
    </p:spTree>
    <p:extLst>
      <p:ext uri="{BB962C8B-B14F-4D97-AF65-F5344CB8AC3E}">
        <p14:creationId xmlns:p14="http://schemas.microsoft.com/office/powerpoint/2010/main" val="517330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Habermas</a:t>
            </a:r>
            <a:r>
              <a:rPr lang="tr-TR" dirty="0" smtClean="0"/>
              <a:t> </a:t>
            </a:r>
            <a:endParaRPr lang="tr-TR" dirty="0"/>
          </a:p>
        </p:txBody>
      </p:sp>
      <p:sp>
        <p:nvSpPr>
          <p:cNvPr id="3" name="İçerik Yer Tutucusu 2"/>
          <p:cNvSpPr>
            <a:spLocks noGrp="1"/>
          </p:cNvSpPr>
          <p:nvPr>
            <p:ph idx="1"/>
          </p:nvPr>
        </p:nvSpPr>
        <p:spPr/>
        <p:txBody>
          <a:bodyPr/>
          <a:lstStyle/>
          <a:p>
            <a:r>
              <a:rPr lang="tr-TR" dirty="0" err="1" smtClean="0"/>
              <a:t>Habermas’a</a:t>
            </a:r>
            <a:r>
              <a:rPr lang="tr-TR" dirty="0" smtClean="0"/>
              <a:t> göre ideoloji iktidar tarafından sistemli bir biçimde çarpıtılan bir iletişim biçimdir. Yani tahakkümün bir aracı haline gelen ve örgütlenmiş güç ilişkilerini meşrulaştırmaya yarayan bir söylem biçimidir. </a:t>
            </a:r>
          </a:p>
          <a:p>
            <a:r>
              <a:rPr lang="tr-TR" dirty="0" smtClean="0"/>
              <a:t>İdeoloji dilin iletişim yapısının kendisini zorlayan iktidar çıkarları tarafından bozulduğu yeri ifade eder; fakat dilin iktidar tarafından söz konusu kuşatılışı, yalnızca dışsal bir mesele değildir. Tam tersine bu tür bir hakimiyet kendini konuşmalarımızın içine nakşeder, böylece ideoloji bizatihi belli söylemlere içsel etkilerin kümesi haline gelir  (</a:t>
            </a:r>
            <a:r>
              <a:rPr lang="tr-TR" dirty="0" err="1" smtClean="0"/>
              <a:t>Eagleton</a:t>
            </a:r>
            <a:r>
              <a:rPr lang="tr-TR" dirty="0" smtClean="0"/>
              <a:t>: 184)        </a:t>
            </a:r>
            <a:endParaRPr lang="tr-TR" dirty="0"/>
          </a:p>
        </p:txBody>
      </p:sp>
    </p:spTree>
    <p:extLst>
      <p:ext uri="{BB962C8B-B14F-4D97-AF65-F5344CB8AC3E}">
        <p14:creationId xmlns:p14="http://schemas.microsoft.com/office/powerpoint/2010/main" val="33612000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Habermas</a:t>
            </a:r>
            <a:endParaRPr lang="tr-TR" dirty="0"/>
          </a:p>
        </p:txBody>
      </p:sp>
      <p:sp>
        <p:nvSpPr>
          <p:cNvPr id="3" name="İçerik Yer Tutucusu 2"/>
          <p:cNvSpPr>
            <a:spLocks noGrp="1"/>
          </p:cNvSpPr>
          <p:nvPr>
            <p:ph idx="1"/>
          </p:nvPr>
        </p:nvSpPr>
        <p:spPr/>
        <p:txBody>
          <a:bodyPr/>
          <a:lstStyle/>
          <a:p>
            <a:r>
              <a:rPr lang="tr-TR" dirty="0" err="1" smtClean="0"/>
              <a:t>Habermas’a</a:t>
            </a:r>
            <a:r>
              <a:rPr lang="tr-TR" dirty="0" smtClean="0"/>
              <a:t> göre</a:t>
            </a:r>
          </a:p>
          <a:p>
            <a:pPr marL="0" indent="0">
              <a:buNone/>
            </a:pPr>
            <a:r>
              <a:rPr lang="tr-TR" dirty="0" smtClean="0"/>
              <a:t>İdeoloji doğru yoldan çıkmış dil ise o zaman bundan kurulmak ya da sıyrılmak için sahici bir iletişim edimine ihtiyacımız var demektir. </a:t>
            </a:r>
          </a:p>
          <a:p>
            <a:pPr marL="0" indent="0">
              <a:buNone/>
            </a:pPr>
            <a:r>
              <a:rPr lang="tr-TR" dirty="0" smtClean="0"/>
              <a:t>Farklı </a:t>
            </a:r>
            <a:r>
              <a:rPr lang="tr-TR" dirty="0" err="1" smtClean="0"/>
              <a:t>üslüplar</a:t>
            </a:r>
            <a:r>
              <a:rPr lang="tr-TR" dirty="0" smtClean="0"/>
              <a:t> hakkında hüküm verecek bir üst dile de sahip olmadığımıza göre </a:t>
            </a:r>
            <a:r>
              <a:rPr lang="tr-TR" dirty="0" err="1" smtClean="0"/>
              <a:t>Habermas’ın</a:t>
            </a:r>
            <a:r>
              <a:rPr lang="tr-TR" dirty="0" smtClean="0"/>
              <a:t> önerisi iletişimsel rasyonalitenin yapısına odaklanmaktır. </a:t>
            </a:r>
          </a:p>
          <a:p>
            <a:pPr marL="0" indent="0">
              <a:buNone/>
            </a:pPr>
            <a:r>
              <a:rPr lang="tr-TR" dirty="0" smtClean="0"/>
              <a:t>Yani, bozulmuş dilsel pratiklerimizin içinden zayıf bir ışık gibi parlayan bir tür ideal konuşma durumu ortaya çıkarmak.  </a:t>
            </a:r>
          </a:p>
          <a:p>
            <a:endParaRPr lang="tr-TR" dirty="0"/>
          </a:p>
        </p:txBody>
      </p:sp>
    </p:spTree>
    <p:extLst>
      <p:ext uri="{BB962C8B-B14F-4D97-AF65-F5344CB8AC3E}">
        <p14:creationId xmlns:p14="http://schemas.microsoft.com/office/powerpoint/2010/main" val="17832569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Habermas</a:t>
            </a:r>
            <a:r>
              <a:rPr lang="tr-TR" dirty="0" smtClean="0"/>
              <a:t> </a:t>
            </a:r>
            <a:endParaRPr lang="tr-TR" dirty="0"/>
          </a:p>
        </p:txBody>
      </p:sp>
      <p:sp>
        <p:nvSpPr>
          <p:cNvPr id="3" name="İçerik Yer Tutucusu 2"/>
          <p:cNvSpPr>
            <a:spLocks noGrp="1"/>
          </p:cNvSpPr>
          <p:nvPr>
            <p:ph idx="1"/>
          </p:nvPr>
        </p:nvSpPr>
        <p:spPr/>
        <p:txBody>
          <a:bodyPr>
            <a:normAutofit fontScale="92500" lnSpcReduction="10000"/>
          </a:bodyPr>
          <a:lstStyle/>
          <a:p>
            <a:r>
              <a:rPr lang="tr-TR" dirty="0" smtClean="0"/>
              <a:t>İdeal konuşma durumu, bütün katılımcıların söz edimlerinin seçimi ve icrasında simetrik olarak eşit şansa sahip olduğu, tahakkümden tümüyle kurtulmuş bir durumdur. </a:t>
            </a:r>
          </a:p>
          <a:p>
            <a:r>
              <a:rPr lang="tr-TR" dirty="0" smtClean="0"/>
              <a:t>İkna gücü </a:t>
            </a:r>
            <a:r>
              <a:rPr lang="tr-TR" dirty="0" err="1" smtClean="0"/>
              <a:t>retpriğe</a:t>
            </a:r>
            <a:r>
              <a:rPr lang="tr-TR" dirty="0" smtClean="0"/>
              <a:t>, otoriteye, zora dayalı yaptırımlara veya benzeri şeylere değil yalnızca daha iyi argümanın gücüne bağlıdır. </a:t>
            </a:r>
          </a:p>
          <a:p>
            <a:r>
              <a:rPr lang="tr-TR" dirty="0" err="1" smtClean="0"/>
              <a:t>Habermas’a</a:t>
            </a:r>
            <a:r>
              <a:rPr lang="tr-TR" dirty="0" smtClean="0"/>
              <a:t> göre her dil, hatta baskıcı olanı bile doğası gereği iletişime ve dolayısıyla </a:t>
            </a:r>
            <a:r>
              <a:rPr lang="tr-TR" dirty="0"/>
              <a:t>ü</a:t>
            </a:r>
            <a:r>
              <a:rPr lang="tr-TR" dirty="0" smtClean="0"/>
              <a:t>stü örtük biçimde, insanlar arası konsensüse yöneliktir. </a:t>
            </a:r>
          </a:p>
          <a:p>
            <a:r>
              <a:rPr lang="tr-TR" dirty="0" smtClean="0"/>
              <a:t>Sana küfür ettiğimde bile anlamanı umuyorumdur. Yoksa niye nefes tüketeyim. </a:t>
            </a:r>
          </a:p>
          <a:p>
            <a:r>
              <a:rPr lang="tr-TR" dirty="0" smtClean="0"/>
              <a:t>En despotik söz </a:t>
            </a:r>
            <a:r>
              <a:rPr lang="tr-TR" dirty="0" err="1" smtClean="0"/>
              <a:t>edimleir</a:t>
            </a:r>
            <a:r>
              <a:rPr lang="tr-TR" dirty="0" smtClean="0"/>
              <a:t> bile kendilerine rağmen belli bir iletişimsel rasyonalite taslağı sergilerler  </a:t>
            </a:r>
            <a:endParaRPr lang="tr-TR" dirty="0"/>
          </a:p>
        </p:txBody>
      </p:sp>
    </p:spTree>
    <p:extLst>
      <p:ext uri="{BB962C8B-B14F-4D97-AF65-F5344CB8AC3E}">
        <p14:creationId xmlns:p14="http://schemas.microsoft.com/office/powerpoint/2010/main" val="59331111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82</TotalTime>
  <Words>578</Words>
  <Application>Microsoft Office PowerPoint</Application>
  <PresentationFormat>Geniş ekran</PresentationFormat>
  <Paragraphs>35</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Bilim Anlam ve İdeoloji III</vt:lpstr>
      <vt:lpstr>Adorno </vt:lpstr>
      <vt:lpstr>PowerPoint Sunusu</vt:lpstr>
      <vt:lpstr>Adorno ve Jameson </vt:lpstr>
      <vt:lpstr>Habermas </vt:lpstr>
      <vt:lpstr>Habermas </vt:lpstr>
      <vt:lpstr>Habermas</vt:lpstr>
      <vt:lpstr>Habermas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 ideoloji  1. aydınlanmacılığın kültüre ve felsefi ortamı içinde üretildiği haliyle doğru düşünme bilimi 2. insan düşüncesini kalkış noktası olarak seçen, insanın zihinsel mekanizmasının denetlenmesinin mümkün olduğunu ve düşüncelerin değiştirilmesini toplumsal değişmenin önkoşulu sayan yaklaşım 3. yanlış düşüncelere karşı doğru fikirlerle verilecek mücadelenin toplumsal gelişimin ana ekseni olarak kavranması</dc:title>
  <dc:creator>Kullanıcı</dc:creator>
  <cp:lastModifiedBy>Kurtulus</cp:lastModifiedBy>
  <cp:revision>15</cp:revision>
  <dcterms:created xsi:type="dcterms:W3CDTF">2017-11-25T20:42:30Z</dcterms:created>
  <dcterms:modified xsi:type="dcterms:W3CDTF">2020-02-16T09:06:15Z</dcterms:modified>
</cp:coreProperties>
</file>