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5"/>
  </p:notesMasterIdLst>
  <p:sldIdLst>
    <p:sldId id="257" r:id="rId2"/>
    <p:sldId id="260" r:id="rId3"/>
    <p:sldId id="261" r:id="rId4"/>
    <p:sldId id="264" r:id="rId5"/>
    <p:sldId id="265" r:id="rId6"/>
    <p:sldId id="269" r:id="rId7"/>
    <p:sldId id="270" r:id="rId8"/>
    <p:sldId id="275" r:id="rId9"/>
    <p:sldId id="272" r:id="rId10"/>
    <p:sldId id="276" r:id="rId11"/>
    <p:sldId id="279" r:id="rId12"/>
    <p:sldId id="306" r:id="rId13"/>
    <p:sldId id="307"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85972" autoAdjust="0"/>
  </p:normalViewPr>
  <p:slideViewPr>
    <p:cSldViewPr>
      <p:cViewPr>
        <p:scale>
          <a:sx n="50" d="100"/>
          <a:sy n="50" d="100"/>
        </p:scale>
        <p:origin x="2856" y="1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864"/>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550F94F-4960-46C9-907C-F4C6945E00CA}" type="slidenum">
              <a:rPr lang="tr-TR"/>
              <a:pPr/>
              <a:t>‹#›</a:t>
            </a:fld>
            <a:endParaRPr lang="tr-TR"/>
          </a:p>
        </p:txBody>
      </p:sp>
    </p:spTree>
    <p:extLst>
      <p:ext uri="{BB962C8B-B14F-4D97-AF65-F5344CB8AC3E}">
        <p14:creationId xmlns:p14="http://schemas.microsoft.com/office/powerpoint/2010/main" val="41521065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C51FE-DDAB-48AB-BF33-308BB3C7B442}" type="slidenum">
              <a:rPr lang="tr-TR"/>
              <a:pPr/>
              <a:t>2</a:t>
            </a:fld>
            <a:endParaRPr lang="tr-T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tr-TR"/>
              <a:t>Nedeni Tam olarak bilinmemekle birlikte anevrizma arterin dejeneratif hastalığı olarak bilinir. Sıklıkla aterosklerozla birlikte olması etyolojide aterosklerozun rolünü güçlendirir. Ailevi yatkınlığının aort anevrizmalarında %15-25 oranında olması  genetik faktörleri işaret eder. </a:t>
            </a:r>
          </a:p>
        </p:txBody>
      </p:sp>
    </p:spTree>
    <p:extLst>
      <p:ext uri="{BB962C8B-B14F-4D97-AF65-F5344CB8AC3E}">
        <p14:creationId xmlns:p14="http://schemas.microsoft.com/office/powerpoint/2010/main" val="156785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092FA5-9FCF-42B9-BB7D-4E0E922F996C}" type="slidenum">
              <a:rPr lang="tr-TR"/>
              <a:pPr/>
              <a:t>4</a:t>
            </a:fld>
            <a:endParaRPr lang="tr-T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tr-TR"/>
              <a:t>Rüptür en önemli ve tehlikeli komplikasyondur. Rüptür anevrizmanın lümendeki kan basıncına dayanamaması ve duvar bütünlüğünün bozulup kanın dışarı çıkmasıdır.</a:t>
            </a:r>
          </a:p>
        </p:txBody>
      </p:sp>
    </p:spTree>
    <p:extLst>
      <p:ext uri="{BB962C8B-B14F-4D97-AF65-F5344CB8AC3E}">
        <p14:creationId xmlns:p14="http://schemas.microsoft.com/office/powerpoint/2010/main" val="1073542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72CE88-319C-4201-9F9A-157180E5CD14}" type="slidenum">
              <a:rPr lang="tr-TR"/>
              <a:pPr/>
              <a:t>5</a:t>
            </a:fld>
            <a:endParaRPr lang="tr-T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tr-TR"/>
              <a:t>Arteryel anevrizmalar içinde en sık görülenidir. Abdominal aortanın 3 cm den daha genişlemesi AAA olarak tanımlanır. Genelde renal arterlerin altında başlayıp aort bifurkasyonunda sonlanır.</a:t>
            </a:r>
          </a:p>
        </p:txBody>
      </p:sp>
    </p:spTree>
    <p:extLst>
      <p:ext uri="{BB962C8B-B14F-4D97-AF65-F5344CB8AC3E}">
        <p14:creationId xmlns:p14="http://schemas.microsoft.com/office/powerpoint/2010/main" val="201617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DFD27-0A84-4A96-B93E-B7921923FE9D}" type="slidenum">
              <a:rPr lang="tr-TR"/>
              <a:pPr/>
              <a:t>6</a:t>
            </a:fld>
            <a:endParaRPr lang="tr-T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tr-TR"/>
              <a:t>Nadiren karın ağrısı yada vertebra erozyonuna bağlı bel ağrısı yapar. Semptomatik anevrizma yarı akut ve ciddi bir durumu tanımlamak için kullanılır. Genişlemekte olan anevrizma ani , şiddetli bel-karın-kasık ağrısı bazen de senkop oluşturabilir ki bu tablo çoğu kez rüptür öncesidir.</a:t>
            </a:r>
          </a:p>
          <a:p>
            <a:r>
              <a:rPr lang="tr-TR"/>
              <a:t>AAA FİZİK MUAYENE ile  tanınır. Hastaların %70’inde karında pulsatil kitle bulunur. </a:t>
            </a:r>
          </a:p>
        </p:txBody>
      </p:sp>
    </p:spTree>
    <p:extLst>
      <p:ext uri="{BB962C8B-B14F-4D97-AF65-F5344CB8AC3E}">
        <p14:creationId xmlns:p14="http://schemas.microsoft.com/office/powerpoint/2010/main" val="37298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A71651-285A-44B7-9C1A-13F96C41E290}" type="slidenum">
              <a:rPr lang="tr-TR"/>
              <a:pPr/>
              <a:t>7</a:t>
            </a:fld>
            <a:endParaRPr lang="tr-T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tr-TR"/>
              <a:t>Düz- direkt karın grafilerinde anevrizma duvarındaki kalsifikasyon görülebilir. Tanı Usg ile desteklenir. Ancak  anevrizmanın çevre dokular ve organlarla ilişkisini değerlendirmek için CT çekilir. Tanı ve tedavi açısından arteriografi rutin olarak uygulanmaz. Visceral ve periferik arter hastalığı varlığında yararlıdır. </a:t>
            </a:r>
          </a:p>
        </p:txBody>
      </p:sp>
    </p:spTree>
    <p:extLst>
      <p:ext uri="{BB962C8B-B14F-4D97-AF65-F5344CB8AC3E}">
        <p14:creationId xmlns:p14="http://schemas.microsoft.com/office/powerpoint/2010/main" val="1957559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B9A4E-3C90-4D64-BE2B-C4D4C5828015}" type="slidenum">
              <a:rPr lang="tr-TR"/>
              <a:pPr/>
              <a:t>8</a:t>
            </a:fld>
            <a:endParaRPr lang="tr-T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tr-TR"/>
              <a:t>AAA tanısı konduktan sonra yandaş hastalıklar ve   riskler belirlenerek hastanın tedavisi planlanır. Tedavide temel amaç rüptürü engelleme semptomatik ve rüptür riski yüksek anevrizmaları tedavi etmektir. Anevrizma çapı rüptür riski için en önemli faktör olduğundan 5-6 cm’yi aşan anevrizmalar asemptomatikte olsa ameliyat edilmelidir. Yine çapa bakmaksızın semptomatik yani ağrı, bası, distal embolizasyon yada fistül gibi belirti bulgu yada komplikasyona yol açan anevrizmalar tedavi edilmelidir.</a:t>
            </a:r>
          </a:p>
          <a:p>
            <a:r>
              <a:rPr lang="tr-TR"/>
              <a:t>Küçük ve rüptür riski düşük asemptomatik anevrizmalı hastalar medikal tedavi altında takip edilebilir. Sigara bırakılması, hipertansiyon ve diğer risk faktörlerinin kontrol altına alınması sağlanır. Anevrizma genişleme hızının spesifik olarak durdurulamsına ait çalışmalar halen devam etmektedir. </a:t>
            </a:r>
          </a:p>
        </p:txBody>
      </p:sp>
    </p:spTree>
    <p:extLst>
      <p:ext uri="{BB962C8B-B14F-4D97-AF65-F5344CB8AC3E}">
        <p14:creationId xmlns:p14="http://schemas.microsoft.com/office/powerpoint/2010/main" val="1425295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AE470-E94D-4C64-B5AE-8D817AC37CF6}" type="slidenum">
              <a:rPr lang="tr-TR"/>
              <a:pPr/>
              <a:t>9</a:t>
            </a:fld>
            <a:endParaRPr lang="tr-T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tr-TR"/>
              <a:t>Tüm anevrizma rüptürlerinde standart bir klinik yoktur.Ancak karın-sırt ağrısı ile gelen hipotansif hastada karında pulasatil kitlede varsa AAA rüptürü öncelikle düşünülmelidir. Bu tip hastalarda kanamayı artırmamak için karın son derece yumuşak hareketlerle muayene edilmelidir. </a:t>
            </a:r>
          </a:p>
        </p:txBody>
      </p:sp>
    </p:spTree>
    <p:extLst>
      <p:ext uri="{BB962C8B-B14F-4D97-AF65-F5344CB8AC3E}">
        <p14:creationId xmlns:p14="http://schemas.microsoft.com/office/powerpoint/2010/main" val="117614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endParaRPr lang="tr-T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tr-T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46251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69230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tr-TR" smtClean="0"/>
              <a:t>Asıl başlık stili için tıklatın</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303033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tr-TR" smtClean="0"/>
              <a:t>Asıl başlık stili için tıklatın</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46878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900237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2055490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62883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621301" y="6387910"/>
            <a:ext cx="990599" cy="228659"/>
          </a:xfrm>
        </p:spPr>
        <p:txBody>
          <a:bodyPr/>
          <a:lstStyle/>
          <a:p>
            <a:endParaRPr lang="tr-TR"/>
          </a:p>
        </p:txBody>
      </p:sp>
      <p:sp>
        <p:nvSpPr>
          <p:cNvPr id="5" name="Footer Placeholder 4"/>
          <p:cNvSpPr>
            <a:spLocks noGrp="1"/>
          </p:cNvSpPr>
          <p:nvPr>
            <p:ph type="ftr" sz="quarter" idx="11"/>
          </p:nvPr>
        </p:nvSpPr>
        <p:spPr>
          <a:xfrm>
            <a:off x="516133" y="6387910"/>
            <a:ext cx="3859795" cy="228660"/>
          </a:xfrm>
        </p:spPr>
        <p:txBody>
          <a:bodyPr/>
          <a:lstStyle/>
          <a:p>
            <a:endParaRPr lang="tr-T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31699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a:xfrm>
            <a:off x="538546" y="6365498"/>
            <a:ext cx="3859795" cy="228660"/>
          </a:xfrm>
        </p:spPr>
        <p:txBody>
          <a:bodyPr/>
          <a:lstStyle/>
          <a:p>
            <a:endParaRPr lang="tr-T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2000663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fld id="{706A20CE-88AB-4BA7-AC76-0F028A8DB94A}" type="slidenum">
              <a:rPr lang="tr-TR"/>
              <a:pPr/>
              <a:t>‹#›</a:t>
            </a:fld>
            <a:endParaRPr lang="tr-TR"/>
          </a:p>
        </p:txBody>
      </p:sp>
      <p:sp>
        <p:nvSpPr>
          <p:cNvPr id="6" name="Date Placeholder 5"/>
          <p:cNvSpPr>
            <a:spLocks noGrp="1"/>
          </p:cNvSpPr>
          <p:nvPr>
            <p:ph type="dt" sz="half" idx="11"/>
          </p:nvPr>
        </p:nvSpPr>
        <p:spPr>
          <a:xfrm>
            <a:off x="457200" y="6243638"/>
            <a:ext cx="2133600" cy="457200"/>
          </a:xfrm>
        </p:spPr>
        <p:txBody>
          <a:bodyPr/>
          <a:lstStyle>
            <a:lvl1pPr>
              <a:defRPr/>
            </a:lvl1pPr>
          </a:lstStyle>
          <a:p>
            <a:endParaRPr lang="tr-TR"/>
          </a:p>
        </p:txBody>
      </p:sp>
      <p:sp>
        <p:nvSpPr>
          <p:cNvPr id="7" name="Footer Placeholder 6"/>
          <p:cNvSpPr>
            <a:spLocks noGrp="1"/>
          </p:cNvSpPr>
          <p:nvPr>
            <p:ph type="ftr" sz="quarter" idx="12"/>
          </p:nvPr>
        </p:nvSpPr>
        <p:spPr>
          <a:xfrm>
            <a:off x="3124200" y="6243638"/>
            <a:ext cx="2895600" cy="457200"/>
          </a:xfrm>
        </p:spPr>
        <p:txBody>
          <a:bodyPr/>
          <a:lstStyle>
            <a:lvl1pPr>
              <a:defRPr/>
            </a:lvl1pPr>
          </a:lstStyle>
          <a:p>
            <a:endParaRPr lang="tr-TR"/>
          </a:p>
        </p:txBody>
      </p:sp>
    </p:spTree>
    <p:extLst>
      <p:ext uri="{BB962C8B-B14F-4D97-AF65-F5344CB8AC3E}">
        <p14:creationId xmlns:p14="http://schemas.microsoft.com/office/powerpoint/2010/main" val="200354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3638"/>
            <a:ext cx="2133600" cy="457200"/>
          </a:xfrm>
        </p:spPr>
        <p:txBody>
          <a:bodyPr/>
          <a:lstStyle>
            <a:lvl1pPr>
              <a:defRPr/>
            </a:lvl1pPr>
          </a:lstStyle>
          <a:p>
            <a:fld id="{63D8CFB9-AFB2-4108-8F5C-59CA2B1E80FF}" type="slidenum">
              <a:rPr lang="tr-TR"/>
              <a:pPr/>
              <a:t>‹#›</a:t>
            </a:fld>
            <a:endParaRPr lang="tr-TR"/>
          </a:p>
        </p:txBody>
      </p:sp>
      <p:sp>
        <p:nvSpPr>
          <p:cNvPr id="7" name="Date Placeholder 6"/>
          <p:cNvSpPr>
            <a:spLocks noGrp="1"/>
          </p:cNvSpPr>
          <p:nvPr>
            <p:ph type="dt" sz="half" idx="11"/>
          </p:nvPr>
        </p:nvSpPr>
        <p:spPr>
          <a:xfrm>
            <a:off x="457200" y="6243638"/>
            <a:ext cx="2133600" cy="457200"/>
          </a:xfrm>
        </p:spPr>
        <p:txBody>
          <a:bodyPr/>
          <a:lstStyle>
            <a:lvl1pPr>
              <a:defRPr/>
            </a:lvl1pPr>
          </a:lstStyle>
          <a:p>
            <a:endParaRPr lang="tr-TR"/>
          </a:p>
        </p:txBody>
      </p:sp>
      <p:sp>
        <p:nvSpPr>
          <p:cNvPr id="8" name="Footer Placeholder 7"/>
          <p:cNvSpPr>
            <a:spLocks noGrp="1"/>
          </p:cNvSpPr>
          <p:nvPr>
            <p:ph type="ftr" sz="quarter" idx="12"/>
          </p:nvPr>
        </p:nvSpPr>
        <p:spPr>
          <a:xfrm>
            <a:off x="3124200" y="6243638"/>
            <a:ext cx="2895600" cy="457200"/>
          </a:xfrm>
        </p:spPr>
        <p:txBody>
          <a:bodyPr/>
          <a:lstStyle>
            <a:lvl1pPr>
              <a:defRPr/>
            </a:lvl1pPr>
          </a:lstStyle>
          <a:p>
            <a:endParaRPr lang="tr-TR"/>
          </a:p>
        </p:txBody>
      </p:sp>
    </p:spTree>
    <p:extLst>
      <p:ext uri="{BB962C8B-B14F-4D97-AF65-F5344CB8AC3E}">
        <p14:creationId xmlns:p14="http://schemas.microsoft.com/office/powerpoint/2010/main" val="106252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67838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tıklatın</a:t>
            </a:r>
          </a:p>
        </p:txBody>
      </p:sp>
      <p:sp>
        <p:nvSpPr>
          <p:cNvPr id="4" name="Date Placeholder 3"/>
          <p:cNvSpPr>
            <a:spLocks noGrp="1"/>
          </p:cNvSpPr>
          <p:nvPr>
            <p:ph type="dt" sz="half" idx="10"/>
          </p:nvPr>
        </p:nvSpPr>
        <p:spPr/>
        <p:txBody>
          <a:bodyPr/>
          <a:lstStyle/>
          <a:p>
            <a:endParaRPr lang="tr-TR"/>
          </a:p>
        </p:txBody>
      </p:sp>
      <p:sp>
        <p:nvSpPr>
          <p:cNvPr id="5" name="Footer Placeholder 4"/>
          <p:cNvSpPr>
            <a:spLocks noGrp="1"/>
          </p:cNvSpPr>
          <p:nvPr>
            <p:ph type="ftr" sz="quarter" idx="11"/>
          </p:nvPr>
        </p:nvSpPr>
        <p:spPr/>
        <p:txBody>
          <a:bodyPr/>
          <a:lstStyle/>
          <a:p>
            <a:endParaRPr lang="tr-T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43961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203910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tıklatın</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76102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92782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00808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Açıklama Yazılı İçerik">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306085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çıklama Yazılı Resim">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simgeyi tıklatın</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tıklatın</a:t>
            </a:r>
          </a:p>
        </p:txBody>
      </p:sp>
      <p:sp>
        <p:nvSpPr>
          <p:cNvPr id="5" name="Date Placeholder 4"/>
          <p:cNvSpPr>
            <a:spLocks noGrp="1"/>
          </p:cNvSpPr>
          <p:nvPr>
            <p:ph type="dt" sz="half" idx="10"/>
          </p:nvPr>
        </p:nvSpPr>
        <p:spPr/>
        <p:txBody>
          <a:bodyPr/>
          <a:lstStyle/>
          <a:p>
            <a:endParaRPr lang="tr-TR"/>
          </a:p>
        </p:txBody>
      </p:sp>
      <p:sp>
        <p:nvSpPr>
          <p:cNvPr id="6" name="Footer Placeholder 5"/>
          <p:cNvSpPr>
            <a:spLocks noGrp="1"/>
          </p:cNvSpPr>
          <p:nvPr>
            <p:ph type="ftr" sz="quarter" idx="11"/>
          </p:nvPr>
        </p:nvSpPr>
        <p:spPr/>
        <p:txBody>
          <a:bodyPr/>
          <a:lstStyle/>
          <a:p>
            <a:endParaRPr lang="tr-T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951835843"/>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21">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endParaRPr lang="tr-T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tr-T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ED049265-6B95-4B1B-8E11-C59B0ECF9412}" type="slidenum">
              <a:rPr lang="tr-TR" smtClean="0"/>
              <a:pPr/>
              <a:t>‹#›</a:t>
            </a:fld>
            <a:endParaRPr lang="tr-TR"/>
          </a:p>
        </p:txBody>
      </p:sp>
    </p:spTree>
    <p:extLst>
      <p:ext uri="{BB962C8B-B14F-4D97-AF65-F5344CB8AC3E}">
        <p14:creationId xmlns:p14="http://schemas.microsoft.com/office/powerpoint/2010/main" val="160613625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normAutofit fontScale="70000" lnSpcReduction="20000"/>
          </a:bodyPr>
          <a:lstStyle/>
          <a:p>
            <a:pPr>
              <a:lnSpc>
                <a:spcPct val="80000"/>
              </a:lnSpc>
            </a:pPr>
            <a:r>
              <a:rPr lang="tr-TR" sz="2000"/>
              <a:t>Tanım</a:t>
            </a:r>
          </a:p>
          <a:p>
            <a:pPr>
              <a:lnSpc>
                <a:spcPct val="80000"/>
              </a:lnSpc>
            </a:pPr>
            <a:r>
              <a:rPr lang="tr-TR" sz="2000"/>
              <a:t>Sınıflama</a:t>
            </a:r>
          </a:p>
          <a:p>
            <a:pPr>
              <a:lnSpc>
                <a:spcPct val="80000"/>
              </a:lnSpc>
            </a:pPr>
            <a:r>
              <a:rPr lang="tr-TR" sz="2000"/>
              <a:t>Patogenez</a:t>
            </a:r>
          </a:p>
          <a:p>
            <a:pPr>
              <a:lnSpc>
                <a:spcPct val="80000"/>
              </a:lnSpc>
            </a:pPr>
            <a:r>
              <a:rPr lang="tr-TR" sz="2000"/>
              <a:t>Lokalizasyonuna göre anevrizmalar</a:t>
            </a:r>
          </a:p>
          <a:p>
            <a:pPr lvl="1">
              <a:lnSpc>
                <a:spcPct val="80000"/>
              </a:lnSpc>
            </a:pPr>
            <a:r>
              <a:rPr lang="tr-TR" sz="1800"/>
              <a:t>Abdominal aorta anevrizması</a:t>
            </a:r>
          </a:p>
          <a:p>
            <a:pPr lvl="1">
              <a:lnSpc>
                <a:spcPct val="80000"/>
              </a:lnSpc>
            </a:pPr>
            <a:r>
              <a:rPr lang="tr-TR" sz="1800"/>
              <a:t>Torakoabdominal aorta anevrizması</a:t>
            </a:r>
          </a:p>
          <a:p>
            <a:pPr lvl="1">
              <a:lnSpc>
                <a:spcPct val="80000"/>
              </a:lnSpc>
            </a:pPr>
            <a:r>
              <a:rPr lang="tr-TR" sz="1800"/>
              <a:t>İliak anevrizmalar</a:t>
            </a:r>
          </a:p>
          <a:p>
            <a:pPr lvl="1">
              <a:lnSpc>
                <a:spcPct val="80000"/>
              </a:lnSpc>
            </a:pPr>
            <a:r>
              <a:rPr lang="tr-TR" sz="1800"/>
              <a:t>Femoral anevrizmalar</a:t>
            </a:r>
          </a:p>
          <a:p>
            <a:pPr lvl="1">
              <a:lnSpc>
                <a:spcPct val="80000"/>
              </a:lnSpc>
            </a:pPr>
            <a:r>
              <a:rPr lang="tr-TR" sz="1800"/>
              <a:t>Popliteal anevrizmalar</a:t>
            </a:r>
          </a:p>
          <a:p>
            <a:pPr lvl="1">
              <a:lnSpc>
                <a:spcPct val="80000"/>
              </a:lnSpc>
            </a:pPr>
            <a:r>
              <a:rPr lang="tr-TR" sz="1800"/>
              <a:t>Subklavian anevrizmalar</a:t>
            </a:r>
          </a:p>
          <a:p>
            <a:pPr lvl="1">
              <a:lnSpc>
                <a:spcPct val="80000"/>
              </a:lnSpc>
            </a:pPr>
            <a:r>
              <a:rPr lang="tr-TR" sz="1800"/>
              <a:t>Aksiller anevrizmalar</a:t>
            </a:r>
          </a:p>
          <a:p>
            <a:pPr lvl="1">
              <a:lnSpc>
                <a:spcPct val="80000"/>
              </a:lnSpc>
            </a:pPr>
            <a:r>
              <a:rPr lang="tr-TR" sz="1800"/>
              <a:t>Brakial anevrizmalar</a:t>
            </a:r>
          </a:p>
          <a:p>
            <a:pPr lvl="1">
              <a:lnSpc>
                <a:spcPct val="80000"/>
              </a:lnSpc>
            </a:pPr>
            <a:r>
              <a:rPr lang="tr-TR" sz="1800"/>
              <a:t>Radio-ulnar anevrizmalar</a:t>
            </a:r>
          </a:p>
          <a:p>
            <a:pPr lvl="1">
              <a:lnSpc>
                <a:spcPct val="80000"/>
              </a:lnSpc>
            </a:pPr>
            <a:r>
              <a:rPr lang="tr-TR" sz="1800"/>
              <a:t>Visseral anevrizmalar</a:t>
            </a:r>
          </a:p>
          <a:p>
            <a:pPr>
              <a:lnSpc>
                <a:spcPct val="80000"/>
              </a:lnSpc>
            </a:pPr>
            <a:endParaRPr lang="tr-TR" sz="2000"/>
          </a:p>
        </p:txBody>
      </p:sp>
      <p:sp>
        <p:nvSpPr>
          <p:cNvPr id="3076" name="WordArt 4"/>
          <p:cNvSpPr>
            <a:spLocks noChangeArrowheads="1" noChangeShapeType="1" noTextEdit="1"/>
          </p:cNvSpPr>
          <p:nvPr/>
        </p:nvSpPr>
        <p:spPr bwMode="auto">
          <a:xfrm>
            <a:off x="1476375" y="620713"/>
            <a:ext cx="4076700"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ANEVRİZMALAR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tr-TR" sz="2400"/>
              <a:t>AAA TEDAVİSİ</a:t>
            </a:r>
            <a:r>
              <a:rPr lang="tr-TR" sz="4000"/>
              <a:t> </a:t>
            </a:r>
            <a:br>
              <a:rPr lang="tr-TR" sz="4000"/>
            </a:br>
            <a:r>
              <a:rPr lang="tr-TR" sz="4000"/>
              <a:t>Cerrahi Tedavi</a:t>
            </a:r>
          </a:p>
        </p:txBody>
      </p:sp>
      <p:sp>
        <p:nvSpPr>
          <p:cNvPr id="56323" name="Rectangle 3"/>
          <p:cNvSpPr>
            <a:spLocks noGrp="1" noChangeArrowheads="1"/>
          </p:cNvSpPr>
          <p:nvPr>
            <p:ph idx="1"/>
          </p:nvPr>
        </p:nvSpPr>
        <p:spPr/>
        <p:txBody>
          <a:bodyPr/>
          <a:lstStyle/>
          <a:p>
            <a:pPr>
              <a:lnSpc>
                <a:spcPct val="90000"/>
              </a:lnSpc>
            </a:pPr>
            <a:r>
              <a:rPr lang="tr-TR">
                <a:solidFill>
                  <a:srgbClr val="66FFFF"/>
                </a:solidFill>
              </a:rPr>
              <a:t>Endikasyonlar:</a:t>
            </a:r>
          </a:p>
          <a:p>
            <a:pPr lvl="1">
              <a:lnSpc>
                <a:spcPct val="90000"/>
              </a:lnSpc>
            </a:pPr>
            <a:r>
              <a:rPr lang="tr-TR"/>
              <a:t>Semptomatik AAA</a:t>
            </a:r>
          </a:p>
          <a:p>
            <a:pPr lvl="1">
              <a:lnSpc>
                <a:spcPct val="90000"/>
              </a:lnSpc>
            </a:pPr>
            <a:r>
              <a:rPr lang="tr-TR"/>
              <a:t>Komplikasyon oluşturmuş AAA</a:t>
            </a:r>
          </a:p>
          <a:p>
            <a:pPr lvl="1">
              <a:lnSpc>
                <a:spcPct val="90000"/>
              </a:lnSpc>
            </a:pPr>
            <a:r>
              <a:rPr lang="tr-TR"/>
              <a:t>Rüptüre AAA</a:t>
            </a:r>
          </a:p>
          <a:p>
            <a:pPr lvl="1">
              <a:lnSpc>
                <a:spcPct val="90000"/>
              </a:lnSpc>
            </a:pPr>
            <a:r>
              <a:rPr lang="tr-TR"/>
              <a:t>Rüptür riski yüksek anevrizma: &gt;5.5 - 6 cm çap</a:t>
            </a:r>
            <a:endParaRPr lang="en-US"/>
          </a:p>
          <a:p>
            <a:pPr>
              <a:lnSpc>
                <a:spcPct val="90000"/>
              </a:lnSpc>
            </a:pPr>
            <a:r>
              <a:rPr lang="tr-TR">
                <a:solidFill>
                  <a:srgbClr val="66FFFF"/>
                </a:solidFill>
              </a:rPr>
              <a:t>Tedavi</a:t>
            </a:r>
          </a:p>
          <a:p>
            <a:pPr lvl="1">
              <a:lnSpc>
                <a:spcPct val="90000"/>
              </a:lnSpc>
            </a:pPr>
            <a:r>
              <a:rPr lang="tr-TR"/>
              <a:t>Açık cerrahi: Anevrizmanın greft ile onarımı</a:t>
            </a:r>
          </a:p>
          <a:p>
            <a:pPr lvl="1">
              <a:lnSpc>
                <a:spcPct val="90000"/>
              </a:lnSpc>
            </a:pPr>
            <a:r>
              <a:rPr lang="tr-TR"/>
              <a:t>Endovasküler Anevrizma onarımı</a:t>
            </a:r>
          </a:p>
          <a:p>
            <a:pPr>
              <a:lnSpc>
                <a:spcPct val="90000"/>
              </a:lnSpc>
            </a:pPr>
            <a:endParaRPr lang="tr-TR"/>
          </a:p>
          <a:p>
            <a:pPr>
              <a:lnSpc>
                <a:spcPct val="90000"/>
              </a:lnSpc>
            </a:pP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tr-TR"/>
              <a:t>AAA TEDAVİSİ - SONUÇLAR</a:t>
            </a:r>
          </a:p>
        </p:txBody>
      </p:sp>
      <p:sp>
        <p:nvSpPr>
          <p:cNvPr id="60419" name="Rectangle 3"/>
          <p:cNvSpPr>
            <a:spLocks noGrp="1" noChangeArrowheads="1"/>
          </p:cNvSpPr>
          <p:nvPr>
            <p:ph idx="1"/>
          </p:nvPr>
        </p:nvSpPr>
        <p:spPr/>
        <p:txBody>
          <a:bodyPr>
            <a:normAutofit fontScale="70000" lnSpcReduction="20000"/>
          </a:bodyPr>
          <a:lstStyle/>
          <a:p>
            <a:pPr>
              <a:lnSpc>
                <a:spcPct val="80000"/>
              </a:lnSpc>
              <a:buFont typeface="Wingdings" pitchFamily="2" charset="2"/>
              <a:buNone/>
            </a:pPr>
            <a:r>
              <a:rPr lang="tr-TR" sz="2400" i="1">
                <a:solidFill>
                  <a:srgbClr val="66FFFF"/>
                </a:solidFill>
              </a:rPr>
              <a:t>Morbidite</a:t>
            </a:r>
            <a:endParaRPr lang="tr-TR" sz="1800" i="1">
              <a:solidFill>
                <a:srgbClr val="66FFFF"/>
              </a:solidFill>
            </a:endParaRPr>
          </a:p>
          <a:p>
            <a:pPr>
              <a:lnSpc>
                <a:spcPct val="80000"/>
              </a:lnSpc>
            </a:pPr>
            <a:r>
              <a:rPr lang="tr-TR" sz="2000"/>
              <a:t>MI        %2-8</a:t>
            </a:r>
          </a:p>
          <a:p>
            <a:pPr>
              <a:lnSpc>
                <a:spcPct val="80000"/>
              </a:lnSpc>
            </a:pPr>
            <a:r>
              <a:rPr lang="tr-TR" sz="2000"/>
              <a:t>Pulmoner Yet.  %8-12</a:t>
            </a:r>
          </a:p>
          <a:p>
            <a:pPr>
              <a:lnSpc>
                <a:spcPct val="80000"/>
              </a:lnSpc>
            </a:pPr>
            <a:r>
              <a:rPr lang="tr-TR" sz="2000"/>
              <a:t>Böbrek Yet.     %5-12</a:t>
            </a:r>
          </a:p>
          <a:p>
            <a:pPr>
              <a:lnSpc>
                <a:spcPct val="80000"/>
              </a:lnSpc>
            </a:pPr>
            <a:r>
              <a:rPr lang="tr-TR" sz="2000"/>
              <a:t>DVT %8</a:t>
            </a:r>
          </a:p>
          <a:p>
            <a:pPr>
              <a:lnSpc>
                <a:spcPct val="80000"/>
              </a:lnSpc>
            </a:pPr>
            <a:r>
              <a:rPr lang="tr-TR" sz="2000"/>
              <a:t>Bacak iskemisi %1-4</a:t>
            </a:r>
          </a:p>
          <a:p>
            <a:pPr>
              <a:lnSpc>
                <a:spcPct val="80000"/>
              </a:lnSpc>
            </a:pPr>
            <a:r>
              <a:rPr lang="tr-TR" sz="2000"/>
              <a:t>Kolon iskemisi %1</a:t>
            </a:r>
          </a:p>
          <a:p>
            <a:pPr>
              <a:lnSpc>
                <a:spcPct val="80000"/>
              </a:lnSpc>
              <a:buFont typeface="Wingdings" pitchFamily="2" charset="2"/>
              <a:buNone/>
            </a:pPr>
            <a:r>
              <a:rPr lang="tr-TR" sz="2400" i="1">
                <a:solidFill>
                  <a:srgbClr val="66FFFF"/>
                </a:solidFill>
              </a:rPr>
              <a:t>Mortalite</a:t>
            </a:r>
          </a:p>
          <a:p>
            <a:pPr>
              <a:lnSpc>
                <a:spcPct val="80000"/>
              </a:lnSpc>
            </a:pPr>
            <a:r>
              <a:rPr lang="tr-TR" sz="2000"/>
              <a:t>Elektif  cerrahi      %3</a:t>
            </a:r>
          </a:p>
          <a:p>
            <a:pPr>
              <a:lnSpc>
                <a:spcPct val="80000"/>
              </a:lnSpc>
            </a:pPr>
            <a:r>
              <a:rPr lang="tr-TR" sz="2000"/>
              <a:t>Acil cerrahi          %25</a:t>
            </a:r>
          </a:p>
          <a:p>
            <a:pPr>
              <a:lnSpc>
                <a:spcPct val="80000"/>
              </a:lnSpc>
            </a:pPr>
            <a:r>
              <a:rPr lang="tr-TR" sz="2000"/>
              <a:t>Rüptür Mortalite  %54</a:t>
            </a:r>
          </a:p>
          <a:p>
            <a:pPr>
              <a:lnSpc>
                <a:spcPct val="80000"/>
              </a:lnSpc>
              <a:buFont typeface="Wingdings" pitchFamily="2" charset="2"/>
              <a:buNone/>
            </a:pPr>
            <a:r>
              <a:rPr lang="tr-TR" sz="2400" i="1">
                <a:solidFill>
                  <a:srgbClr val="66FFFF"/>
                </a:solidFill>
              </a:rPr>
              <a:t>5 Yıllık sağkalım</a:t>
            </a:r>
            <a:r>
              <a:rPr lang="tr-TR" sz="2400"/>
              <a:t>    %70</a:t>
            </a:r>
          </a:p>
          <a:p>
            <a:pPr>
              <a:lnSpc>
                <a:spcPct val="80000"/>
              </a:lnSpc>
              <a:buFont typeface="Wingdings" pitchFamily="2" charset="2"/>
              <a:buNone/>
            </a:pPr>
            <a:r>
              <a:rPr lang="tr-TR" sz="2400" i="1">
                <a:solidFill>
                  <a:srgbClr val="66FFFF"/>
                </a:solidFill>
              </a:rPr>
              <a:t>10 yıllık sağkalım</a:t>
            </a:r>
            <a:r>
              <a:rPr lang="tr-TR" sz="2400"/>
              <a:t>  %40</a:t>
            </a:r>
          </a:p>
          <a:p>
            <a:pPr>
              <a:lnSpc>
                <a:spcPct val="80000"/>
              </a:lnSpc>
            </a:pPr>
            <a:endParaRPr lang="tr-TR" sz="1800"/>
          </a:p>
          <a:p>
            <a:pPr>
              <a:lnSpc>
                <a:spcPct val="80000"/>
              </a:lnSpc>
            </a:pPr>
            <a:endParaRPr lang="en-US" sz="2400"/>
          </a:p>
          <a:p>
            <a:pPr>
              <a:lnSpc>
                <a:spcPct val="80000"/>
              </a:lnSpc>
            </a:pPr>
            <a:endParaRPr lang="tr-TR" sz="2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tr-TR" sz="4000"/>
              <a:t>Visseral Arter Anevrizmaları</a:t>
            </a:r>
            <a:r>
              <a:rPr lang="en-US" sz="4000"/>
              <a:t/>
            </a:r>
            <a:br>
              <a:rPr lang="en-US" sz="4000"/>
            </a:br>
            <a:endParaRPr lang="tr-TR" sz="4000"/>
          </a:p>
        </p:txBody>
      </p:sp>
      <p:pic>
        <p:nvPicPr>
          <p:cNvPr id="110596" name="Picture 4"/>
          <p:cNvPicPr>
            <a:picLocks noGrp="1" noChangeAspect="1" noChangeArrowheads="1"/>
          </p:cNvPicPr>
          <p:nvPr>
            <p:ph idx="1"/>
          </p:nvPr>
        </p:nvPicPr>
        <p:blipFill>
          <a:blip r:embed="rId2"/>
          <a:stretch>
            <a:fillRect/>
          </a:stretch>
        </p:blipFill>
        <p:spPr>
          <a:xfrm>
            <a:off x="1679669" y="2489200"/>
            <a:ext cx="4714686" cy="3530600"/>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tr-TR"/>
              <a:t>Splenik Arter Anevrizmaları</a:t>
            </a:r>
          </a:p>
        </p:txBody>
      </p:sp>
      <p:sp>
        <p:nvSpPr>
          <p:cNvPr id="111619" name="Rectangle 3"/>
          <p:cNvSpPr>
            <a:spLocks noGrp="1" noChangeArrowheads="1"/>
          </p:cNvSpPr>
          <p:nvPr>
            <p:ph idx="1"/>
          </p:nvPr>
        </p:nvSpPr>
        <p:spPr/>
        <p:txBody>
          <a:bodyPr>
            <a:normAutofit fontScale="47500" lnSpcReduction="20000"/>
          </a:bodyPr>
          <a:lstStyle/>
          <a:p>
            <a:pPr>
              <a:lnSpc>
                <a:spcPct val="80000"/>
              </a:lnSpc>
            </a:pPr>
            <a:r>
              <a:rPr lang="tr-TR" sz="2000" i="1"/>
              <a:t>Etyoloji</a:t>
            </a:r>
          </a:p>
          <a:p>
            <a:pPr lvl="2">
              <a:lnSpc>
                <a:spcPct val="80000"/>
              </a:lnSpc>
            </a:pPr>
            <a:r>
              <a:rPr lang="tr-TR" sz="1600"/>
              <a:t>Fibromüsküler displazi</a:t>
            </a:r>
          </a:p>
          <a:p>
            <a:pPr lvl="2">
              <a:lnSpc>
                <a:spcPct val="80000"/>
              </a:lnSpc>
            </a:pPr>
            <a:r>
              <a:rPr lang="tr-TR" sz="1600"/>
              <a:t>Nonspesifik</a:t>
            </a:r>
          </a:p>
          <a:p>
            <a:pPr lvl="2">
              <a:lnSpc>
                <a:spcPct val="80000"/>
              </a:lnSpc>
            </a:pPr>
            <a:r>
              <a:rPr lang="tr-TR" sz="1600"/>
              <a:t>Portal hipertansiyon</a:t>
            </a:r>
          </a:p>
          <a:p>
            <a:pPr lvl="2">
              <a:lnSpc>
                <a:spcPct val="80000"/>
              </a:lnSpc>
            </a:pPr>
            <a:r>
              <a:rPr lang="tr-TR" sz="1600"/>
              <a:t>Gebelik</a:t>
            </a:r>
          </a:p>
          <a:p>
            <a:pPr>
              <a:lnSpc>
                <a:spcPct val="80000"/>
              </a:lnSpc>
            </a:pPr>
            <a:r>
              <a:rPr lang="tr-TR" sz="2000" i="1"/>
              <a:t>Klinik belirtiler:</a:t>
            </a:r>
          </a:p>
          <a:p>
            <a:pPr lvl="2">
              <a:lnSpc>
                <a:spcPct val="80000"/>
              </a:lnSpc>
            </a:pPr>
            <a:r>
              <a:rPr lang="tr-TR" sz="1600"/>
              <a:t>Asemptomatik</a:t>
            </a:r>
          </a:p>
          <a:p>
            <a:pPr lvl="2">
              <a:lnSpc>
                <a:spcPct val="80000"/>
              </a:lnSpc>
            </a:pPr>
            <a:r>
              <a:rPr lang="tr-TR" sz="1600"/>
              <a:t>Bası</a:t>
            </a:r>
          </a:p>
          <a:p>
            <a:pPr lvl="2">
              <a:lnSpc>
                <a:spcPct val="80000"/>
              </a:lnSpc>
            </a:pPr>
            <a:r>
              <a:rPr lang="tr-TR" sz="1600"/>
              <a:t>Karın ağrısı</a:t>
            </a:r>
          </a:p>
          <a:p>
            <a:pPr lvl="2">
              <a:lnSpc>
                <a:spcPct val="80000"/>
              </a:lnSpc>
            </a:pPr>
            <a:r>
              <a:rPr lang="tr-TR" sz="1600"/>
              <a:t>Rüptür %2</a:t>
            </a:r>
          </a:p>
          <a:p>
            <a:pPr>
              <a:lnSpc>
                <a:spcPct val="80000"/>
              </a:lnSpc>
            </a:pPr>
            <a:r>
              <a:rPr lang="tr-TR" sz="2000" i="1"/>
              <a:t>Tanı:</a:t>
            </a:r>
          </a:p>
          <a:p>
            <a:pPr lvl="2">
              <a:lnSpc>
                <a:spcPct val="80000"/>
              </a:lnSpc>
            </a:pPr>
            <a:r>
              <a:rPr lang="tr-TR" sz="1600"/>
              <a:t>Direkt grafilerde kalsifikasyon</a:t>
            </a:r>
          </a:p>
          <a:p>
            <a:pPr lvl="2">
              <a:lnSpc>
                <a:spcPct val="80000"/>
              </a:lnSpc>
            </a:pPr>
            <a:r>
              <a:rPr lang="tr-TR" sz="1600"/>
              <a:t>BT</a:t>
            </a:r>
          </a:p>
          <a:p>
            <a:pPr lvl="2">
              <a:lnSpc>
                <a:spcPct val="80000"/>
              </a:lnSpc>
            </a:pPr>
            <a:r>
              <a:rPr lang="tr-TR" sz="1600"/>
              <a:t>Anjio</a:t>
            </a:r>
          </a:p>
          <a:p>
            <a:pPr>
              <a:lnSpc>
                <a:spcPct val="80000"/>
              </a:lnSpc>
            </a:pPr>
            <a:r>
              <a:rPr lang="tr-TR" sz="2000" i="1"/>
              <a:t>Tedavi</a:t>
            </a:r>
          </a:p>
          <a:p>
            <a:pPr lvl="2">
              <a:lnSpc>
                <a:spcPct val="80000"/>
              </a:lnSpc>
            </a:pPr>
            <a:r>
              <a:rPr lang="tr-TR" sz="1600"/>
              <a:t>Ligasyon</a:t>
            </a:r>
          </a:p>
          <a:p>
            <a:pPr lvl="2">
              <a:lnSpc>
                <a:spcPct val="80000"/>
              </a:lnSpc>
            </a:pPr>
            <a:r>
              <a:rPr lang="tr-TR" sz="1600"/>
              <a:t>Endovasküler embolizasyon</a:t>
            </a:r>
          </a:p>
          <a:p>
            <a:pPr>
              <a:lnSpc>
                <a:spcPct val="80000"/>
              </a:lnSpc>
            </a:pPr>
            <a:endParaRPr lang="tr-TR"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fontScale="55000" lnSpcReduction="20000"/>
          </a:bodyPr>
          <a:lstStyle/>
          <a:p>
            <a:pPr>
              <a:lnSpc>
                <a:spcPct val="80000"/>
              </a:lnSpc>
            </a:pPr>
            <a:r>
              <a:rPr lang="tr-TR" sz="1800"/>
              <a:t>Dejeneratif</a:t>
            </a:r>
          </a:p>
          <a:p>
            <a:pPr lvl="1">
              <a:lnSpc>
                <a:spcPct val="80000"/>
              </a:lnSpc>
            </a:pPr>
            <a:r>
              <a:rPr lang="tr-TR" sz="1600" i="1"/>
              <a:t>Nonspesik-ateroskleroz, Fibromusküler Displazi</a:t>
            </a:r>
          </a:p>
          <a:p>
            <a:pPr>
              <a:lnSpc>
                <a:spcPct val="80000"/>
              </a:lnSpc>
            </a:pPr>
            <a:r>
              <a:rPr lang="tr-TR" sz="1800"/>
              <a:t>Konjenital</a:t>
            </a:r>
          </a:p>
          <a:p>
            <a:pPr lvl="1">
              <a:lnSpc>
                <a:spcPct val="80000"/>
              </a:lnSpc>
            </a:pPr>
            <a:r>
              <a:rPr lang="tr-TR" sz="1600" i="1"/>
              <a:t>İdiopatik, Tuberous Sklerans, Turmer sendromu</a:t>
            </a:r>
          </a:p>
          <a:p>
            <a:pPr>
              <a:lnSpc>
                <a:spcPct val="80000"/>
              </a:lnSpc>
            </a:pPr>
            <a:r>
              <a:rPr lang="tr-TR" sz="1800"/>
              <a:t>Konnektif Doku Hastalıkları</a:t>
            </a:r>
          </a:p>
          <a:p>
            <a:pPr lvl="1">
              <a:lnSpc>
                <a:spcPct val="80000"/>
              </a:lnSpc>
            </a:pPr>
            <a:r>
              <a:rPr lang="tr-TR" sz="1600" i="1"/>
              <a:t>Marfan, Ehlers-Danlos, Kistik Medial Nekroz</a:t>
            </a:r>
          </a:p>
          <a:p>
            <a:pPr>
              <a:lnSpc>
                <a:spcPct val="80000"/>
              </a:lnSpc>
            </a:pPr>
            <a:r>
              <a:rPr lang="tr-TR" sz="1800"/>
              <a:t>İnfeksiyöz</a:t>
            </a:r>
          </a:p>
          <a:p>
            <a:pPr lvl="1">
              <a:lnSpc>
                <a:spcPct val="80000"/>
              </a:lnSpc>
            </a:pPr>
            <a:r>
              <a:rPr lang="tr-TR" sz="1600" i="1"/>
              <a:t>Bakteri, mantar, sifiliz enfeksiyonları</a:t>
            </a:r>
          </a:p>
          <a:p>
            <a:pPr>
              <a:lnSpc>
                <a:spcPct val="80000"/>
              </a:lnSpc>
            </a:pPr>
            <a:r>
              <a:rPr lang="tr-TR" sz="1800"/>
              <a:t>İnflamatuar</a:t>
            </a:r>
          </a:p>
          <a:p>
            <a:pPr lvl="1">
              <a:lnSpc>
                <a:spcPct val="80000"/>
              </a:lnSpc>
            </a:pPr>
            <a:r>
              <a:rPr lang="tr-TR" sz="1600" i="1"/>
              <a:t>Behçet, Takayasu, Kawasaki, PAN, SLE, Periarteryel</a:t>
            </a:r>
          </a:p>
          <a:p>
            <a:pPr>
              <a:lnSpc>
                <a:spcPct val="80000"/>
              </a:lnSpc>
            </a:pPr>
            <a:r>
              <a:rPr lang="tr-TR" sz="1800"/>
              <a:t>Diseksiyon</a:t>
            </a:r>
          </a:p>
          <a:p>
            <a:pPr>
              <a:lnSpc>
                <a:spcPct val="80000"/>
              </a:lnSpc>
            </a:pPr>
            <a:r>
              <a:rPr lang="tr-TR" sz="1800"/>
              <a:t>Post-stenotik</a:t>
            </a:r>
          </a:p>
          <a:p>
            <a:pPr lvl="1">
              <a:lnSpc>
                <a:spcPct val="80000"/>
              </a:lnSpc>
            </a:pPr>
            <a:r>
              <a:rPr lang="tr-TR" sz="1600" i="1"/>
              <a:t>TOS, koarktasyon</a:t>
            </a:r>
          </a:p>
          <a:p>
            <a:pPr>
              <a:lnSpc>
                <a:spcPct val="80000"/>
              </a:lnSpc>
            </a:pPr>
            <a:r>
              <a:rPr lang="tr-TR" sz="1800"/>
              <a:t>Pseudo anevrizma</a:t>
            </a:r>
          </a:p>
          <a:p>
            <a:pPr lvl="1">
              <a:lnSpc>
                <a:spcPct val="80000"/>
              </a:lnSpc>
            </a:pPr>
            <a:r>
              <a:rPr lang="tr-TR" sz="1600" i="1"/>
              <a:t>Travma, paraanastomotik</a:t>
            </a:r>
          </a:p>
          <a:p>
            <a:pPr>
              <a:lnSpc>
                <a:spcPct val="80000"/>
              </a:lnSpc>
            </a:pPr>
            <a:r>
              <a:rPr lang="tr-TR" sz="1800"/>
              <a:t>Diğer</a:t>
            </a:r>
          </a:p>
          <a:p>
            <a:pPr>
              <a:lnSpc>
                <a:spcPct val="80000"/>
              </a:lnSpc>
            </a:pPr>
            <a:endParaRPr lang="en-US" sz="1800"/>
          </a:p>
          <a:p>
            <a:pPr>
              <a:lnSpc>
                <a:spcPct val="80000"/>
              </a:lnSpc>
            </a:pPr>
            <a:endParaRPr lang="tr-TR" sz="1800"/>
          </a:p>
        </p:txBody>
      </p:sp>
      <p:sp>
        <p:nvSpPr>
          <p:cNvPr id="9220" name="WordArt 4"/>
          <p:cNvSpPr>
            <a:spLocks noChangeArrowheads="1" noChangeShapeType="1" noTextEdit="1"/>
          </p:cNvSpPr>
          <p:nvPr/>
        </p:nvSpPr>
        <p:spPr bwMode="auto">
          <a:xfrm>
            <a:off x="1331913" y="476250"/>
            <a:ext cx="5924550"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ETYOLOJİK SINIFLAMA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fontScale="77500" lnSpcReduction="20000"/>
          </a:bodyPr>
          <a:lstStyle/>
          <a:p>
            <a:pPr>
              <a:lnSpc>
                <a:spcPct val="120000"/>
              </a:lnSpc>
            </a:pPr>
            <a:r>
              <a:rPr lang="tr-TR" sz="2000"/>
              <a:t>Aortoiliak anevrizmalar</a:t>
            </a:r>
          </a:p>
          <a:p>
            <a:pPr lvl="1">
              <a:lnSpc>
                <a:spcPct val="120000"/>
              </a:lnSpc>
            </a:pPr>
            <a:r>
              <a:rPr lang="tr-TR" sz="1800" b="1"/>
              <a:t>Abdominal aorta anevrizması (AAA)</a:t>
            </a:r>
            <a:r>
              <a:rPr lang="tr-TR" sz="1800"/>
              <a:t> %65</a:t>
            </a:r>
          </a:p>
          <a:p>
            <a:pPr lvl="1">
              <a:lnSpc>
                <a:spcPct val="120000"/>
              </a:lnSpc>
            </a:pPr>
            <a:r>
              <a:rPr lang="tr-TR" sz="1800"/>
              <a:t>Torasik aorta anevrizmaları                 %19</a:t>
            </a:r>
          </a:p>
          <a:p>
            <a:pPr lvl="1">
              <a:lnSpc>
                <a:spcPct val="120000"/>
              </a:lnSpc>
            </a:pPr>
            <a:r>
              <a:rPr lang="tr-TR" sz="1800"/>
              <a:t>AAA+İliak arter anevrizmaları            %13</a:t>
            </a:r>
          </a:p>
          <a:p>
            <a:pPr lvl="1">
              <a:lnSpc>
                <a:spcPct val="120000"/>
              </a:lnSpc>
            </a:pPr>
            <a:r>
              <a:rPr lang="tr-TR" sz="1800"/>
              <a:t>Torakoabdominal aorta anevrizmaları  %2</a:t>
            </a:r>
          </a:p>
          <a:p>
            <a:pPr lvl="1">
              <a:lnSpc>
                <a:spcPct val="120000"/>
              </a:lnSpc>
            </a:pPr>
            <a:r>
              <a:rPr lang="tr-TR" sz="1800"/>
              <a:t>İzole iliak arter anevrizmaları               %1</a:t>
            </a:r>
          </a:p>
          <a:p>
            <a:pPr>
              <a:lnSpc>
                <a:spcPct val="120000"/>
              </a:lnSpc>
            </a:pPr>
            <a:r>
              <a:rPr lang="tr-TR" sz="2000"/>
              <a:t>Periferik arter anevrizmaları</a:t>
            </a:r>
          </a:p>
          <a:p>
            <a:pPr lvl="1">
              <a:lnSpc>
                <a:spcPct val="120000"/>
              </a:lnSpc>
            </a:pPr>
            <a:r>
              <a:rPr lang="tr-TR" sz="1800" b="1"/>
              <a:t>Popliteal arter anevrizmaları</a:t>
            </a:r>
            <a:r>
              <a:rPr lang="tr-TR" sz="1800"/>
              <a:t>                 %70</a:t>
            </a:r>
          </a:p>
          <a:p>
            <a:pPr lvl="1">
              <a:lnSpc>
                <a:spcPct val="120000"/>
              </a:lnSpc>
            </a:pPr>
            <a:r>
              <a:rPr lang="tr-TR" sz="1800"/>
              <a:t>Femoral arter anevrizmaları</a:t>
            </a:r>
          </a:p>
          <a:p>
            <a:pPr>
              <a:lnSpc>
                <a:spcPct val="120000"/>
              </a:lnSpc>
            </a:pPr>
            <a:r>
              <a:rPr lang="tr-TR" sz="2000"/>
              <a:t>Viseral arter anevrizmaları</a:t>
            </a:r>
            <a:endParaRPr lang="en-US" sz="2000"/>
          </a:p>
          <a:p>
            <a:pPr>
              <a:lnSpc>
                <a:spcPct val="80000"/>
              </a:lnSpc>
            </a:pPr>
            <a:endParaRPr lang="tr-TR" sz="2000"/>
          </a:p>
        </p:txBody>
      </p:sp>
      <p:sp>
        <p:nvSpPr>
          <p:cNvPr id="11268" name="WordArt 4"/>
          <p:cNvSpPr>
            <a:spLocks noChangeArrowheads="1" noChangeShapeType="1" noTextEdit="1"/>
          </p:cNvSpPr>
          <p:nvPr/>
        </p:nvSpPr>
        <p:spPr bwMode="auto">
          <a:xfrm>
            <a:off x="1476375" y="549275"/>
            <a:ext cx="576262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ANATOMİK SINIFLAMA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r>
              <a:rPr lang="tr-TR" sz="3600" b="1"/>
              <a:t>Rüptür</a:t>
            </a:r>
          </a:p>
          <a:p>
            <a:r>
              <a:rPr lang="tr-TR"/>
              <a:t>Tromboz</a:t>
            </a:r>
          </a:p>
          <a:p>
            <a:r>
              <a:rPr lang="tr-TR"/>
              <a:t>Distal embol</a:t>
            </a:r>
            <a:r>
              <a:rPr lang="en-US"/>
              <a:t>i</a:t>
            </a:r>
          </a:p>
          <a:p>
            <a:r>
              <a:rPr lang="en-US"/>
              <a:t>Kolesterol embolizmi</a:t>
            </a:r>
            <a:endParaRPr lang="tr-TR"/>
          </a:p>
          <a:p>
            <a:r>
              <a:rPr lang="tr-TR"/>
              <a:t>Bası</a:t>
            </a:r>
          </a:p>
          <a:p>
            <a:r>
              <a:rPr lang="tr-TR"/>
              <a:t>Fistülizasyon</a:t>
            </a:r>
            <a:r>
              <a:rPr lang="en-US"/>
              <a:t> (duodenum)</a:t>
            </a:r>
            <a:endParaRPr lang="tr-TR"/>
          </a:p>
          <a:p>
            <a:r>
              <a:rPr lang="tr-TR"/>
              <a:t>AV Fistül</a:t>
            </a:r>
            <a:endParaRPr lang="en-US"/>
          </a:p>
          <a:p>
            <a:endParaRPr lang="tr-TR"/>
          </a:p>
        </p:txBody>
      </p:sp>
      <p:sp>
        <p:nvSpPr>
          <p:cNvPr id="16388" name="WordArt 4"/>
          <p:cNvSpPr>
            <a:spLocks noChangeArrowheads="1" noChangeShapeType="1" noTextEdit="1"/>
          </p:cNvSpPr>
          <p:nvPr/>
        </p:nvSpPr>
        <p:spPr bwMode="auto">
          <a:xfrm>
            <a:off x="250825" y="333375"/>
            <a:ext cx="7715250"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ANEVRİZMA NEDEN ÖNEMLİ??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20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20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fade">
                                      <p:cBhvr>
                                        <p:cTn id="32" dur="20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fade">
                                      <p:cBhvr>
                                        <p:cTn id="37" dur="2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p:txBody>
          <a:bodyPr/>
          <a:lstStyle/>
          <a:p>
            <a:r>
              <a:rPr lang="tr-TR"/>
              <a:t>AAA</a:t>
            </a:r>
          </a:p>
        </p:txBody>
      </p:sp>
      <p:sp>
        <p:nvSpPr>
          <p:cNvPr id="19464" name="Rectangle 8"/>
          <p:cNvSpPr>
            <a:spLocks noGrp="1" noChangeArrowheads="1"/>
          </p:cNvSpPr>
          <p:nvPr>
            <p:ph type="body" sz="half" idx="1"/>
          </p:nvPr>
        </p:nvSpPr>
        <p:spPr/>
        <p:txBody>
          <a:bodyPr/>
          <a:lstStyle/>
          <a:p>
            <a:pPr>
              <a:lnSpc>
                <a:spcPct val="90000"/>
              </a:lnSpc>
            </a:pPr>
            <a:r>
              <a:rPr lang="tr-TR" sz="2000"/>
              <a:t>&gt;55 yaş ölümlerinin %1.5 i AAA rüptürü</a:t>
            </a:r>
          </a:p>
          <a:p>
            <a:pPr>
              <a:lnSpc>
                <a:spcPct val="90000"/>
              </a:lnSpc>
            </a:pPr>
            <a:r>
              <a:rPr lang="tr-TR" sz="2000"/>
              <a:t>En sık ölüm nedenlerinde 13. </a:t>
            </a:r>
          </a:p>
          <a:p>
            <a:pPr>
              <a:lnSpc>
                <a:spcPct val="90000"/>
              </a:lnSpc>
            </a:pPr>
            <a:r>
              <a:rPr lang="tr-TR" sz="2000"/>
              <a:t>&gt;50 yaş  &gt;3 cm lik AAA %3-10</a:t>
            </a:r>
          </a:p>
          <a:p>
            <a:pPr>
              <a:lnSpc>
                <a:spcPct val="90000"/>
              </a:lnSpc>
            </a:pPr>
            <a:r>
              <a:rPr lang="tr-TR" sz="2000"/>
              <a:t>Erkek:Kadın = 4:1</a:t>
            </a:r>
          </a:p>
          <a:p>
            <a:pPr>
              <a:lnSpc>
                <a:spcPct val="90000"/>
              </a:lnSpc>
            </a:pPr>
            <a:r>
              <a:rPr lang="tr-TR" sz="2000"/>
              <a:t>Risk faktörleri:</a:t>
            </a:r>
          </a:p>
          <a:p>
            <a:pPr lvl="1">
              <a:lnSpc>
                <a:spcPct val="90000"/>
              </a:lnSpc>
            </a:pPr>
            <a:r>
              <a:rPr lang="tr-TR" sz="1800"/>
              <a:t>Sigara                            x   5.6 </a:t>
            </a:r>
          </a:p>
          <a:p>
            <a:pPr lvl="1">
              <a:lnSpc>
                <a:spcPct val="90000"/>
              </a:lnSpc>
            </a:pPr>
            <a:r>
              <a:rPr lang="tr-TR" sz="1800"/>
              <a:t>Yaş                                x   1.7</a:t>
            </a:r>
          </a:p>
          <a:p>
            <a:pPr lvl="1">
              <a:lnSpc>
                <a:spcPct val="90000"/>
              </a:lnSpc>
            </a:pPr>
            <a:r>
              <a:rPr lang="tr-TR" sz="1800"/>
              <a:t>Ailede AAA                  x   2</a:t>
            </a:r>
          </a:p>
          <a:p>
            <a:pPr lvl="1">
              <a:lnSpc>
                <a:spcPct val="90000"/>
              </a:lnSpc>
            </a:pPr>
            <a:r>
              <a:rPr lang="tr-TR" sz="1800"/>
              <a:t>Koroner arter hastalığı  x   1.6</a:t>
            </a:r>
          </a:p>
          <a:p>
            <a:pPr lvl="1">
              <a:lnSpc>
                <a:spcPct val="90000"/>
              </a:lnSpc>
            </a:pPr>
            <a:r>
              <a:rPr lang="tr-TR" sz="1800"/>
              <a:t>KOAH                           x   1.3</a:t>
            </a:r>
          </a:p>
          <a:p>
            <a:pPr lvl="1">
              <a:lnSpc>
                <a:spcPct val="90000"/>
              </a:lnSpc>
            </a:pPr>
            <a:endParaRPr lang="en-US" sz="1800"/>
          </a:p>
          <a:p>
            <a:pPr>
              <a:lnSpc>
                <a:spcPct val="90000"/>
              </a:lnSpc>
            </a:pPr>
            <a:endParaRPr lang="tr-TR" sz="2000"/>
          </a:p>
        </p:txBody>
      </p:sp>
      <p:pic>
        <p:nvPicPr>
          <p:cNvPr id="19460" name="Picture 4" descr="NEWAAA"/>
          <p:cNvPicPr>
            <a:picLocks noGrp="1" noChangeAspect="1" noChangeArrowheads="1"/>
          </p:cNvPicPr>
          <p:nvPr>
            <p:ph sz="half" idx="2"/>
          </p:nvPr>
        </p:nvPicPr>
        <p:blipFill>
          <a:blip r:embed="rId3"/>
          <a:stretch>
            <a:fillRect/>
          </a:stretch>
        </p:blipFill>
        <p:spPr>
          <a:xfrm>
            <a:off x="4648200" y="2352675"/>
            <a:ext cx="4038600" cy="30289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fade">
                                      <p:cBhvr>
                                        <p:cTn id="7" dur="2000"/>
                                        <p:tgtEl>
                                          <p:spTgt spid="194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4">
                                            <p:txEl>
                                              <p:pRg st="0" end="0"/>
                                            </p:txEl>
                                          </p:spTgt>
                                        </p:tgtEl>
                                        <p:attrNameLst>
                                          <p:attrName>style.visibility</p:attrName>
                                        </p:attrNameLst>
                                      </p:cBhvr>
                                      <p:to>
                                        <p:strVal val="visible"/>
                                      </p:to>
                                    </p:set>
                                    <p:animEffect transition="in" filter="fade">
                                      <p:cBhvr>
                                        <p:cTn id="12" dur="2000"/>
                                        <p:tgtEl>
                                          <p:spTgt spid="194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4">
                                            <p:txEl>
                                              <p:pRg st="1" end="1"/>
                                            </p:txEl>
                                          </p:spTgt>
                                        </p:tgtEl>
                                        <p:attrNameLst>
                                          <p:attrName>style.visibility</p:attrName>
                                        </p:attrNameLst>
                                      </p:cBhvr>
                                      <p:to>
                                        <p:strVal val="visible"/>
                                      </p:to>
                                    </p:set>
                                    <p:animEffect transition="in" filter="fade">
                                      <p:cBhvr>
                                        <p:cTn id="17" dur="2000"/>
                                        <p:tgtEl>
                                          <p:spTgt spid="1946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4">
                                            <p:txEl>
                                              <p:pRg st="2" end="2"/>
                                            </p:txEl>
                                          </p:spTgt>
                                        </p:tgtEl>
                                        <p:attrNameLst>
                                          <p:attrName>style.visibility</p:attrName>
                                        </p:attrNameLst>
                                      </p:cBhvr>
                                      <p:to>
                                        <p:strVal val="visible"/>
                                      </p:to>
                                    </p:set>
                                    <p:animEffect transition="in" filter="fade">
                                      <p:cBhvr>
                                        <p:cTn id="22" dur="2000"/>
                                        <p:tgtEl>
                                          <p:spTgt spid="1946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4">
                                            <p:txEl>
                                              <p:pRg st="3" end="3"/>
                                            </p:txEl>
                                          </p:spTgt>
                                        </p:tgtEl>
                                        <p:attrNameLst>
                                          <p:attrName>style.visibility</p:attrName>
                                        </p:attrNameLst>
                                      </p:cBhvr>
                                      <p:to>
                                        <p:strVal val="visible"/>
                                      </p:to>
                                    </p:set>
                                    <p:animEffect transition="in" filter="fade">
                                      <p:cBhvr>
                                        <p:cTn id="27" dur="2000"/>
                                        <p:tgtEl>
                                          <p:spTgt spid="1946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64">
                                            <p:txEl>
                                              <p:pRg st="4" end="4"/>
                                            </p:txEl>
                                          </p:spTgt>
                                        </p:tgtEl>
                                        <p:attrNameLst>
                                          <p:attrName>style.visibility</p:attrName>
                                        </p:attrNameLst>
                                      </p:cBhvr>
                                      <p:to>
                                        <p:strVal val="visible"/>
                                      </p:to>
                                    </p:set>
                                    <p:animEffect transition="in" filter="fade">
                                      <p:cBhvr>
                                        <p:cTn id="32" dur="2000"/>
                                        <p:tgtEl>
                                          <p:spTgt spid="19464">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464">
                                            <p:txEl>
                                              <p:pRg st="5" end="5"/>
                                            </p:txEl>
                                          </p:spTgt>
                                        </p:tgtEl>
                                        <p:attrNameLst>
                                          <p:attrName>style.visibility</p:attrName>
                                        </p:attrNameLst>
                                      </p:cBhvr>
                                      <p:to>
                                        <p:strVal val="visible"/>
                                      </p:to>
                                    </p:set>
                                    <p:animEffect transition="in" filter="fade">
                                      <p:cBhvr>
                                        <p:cTn id="35" dur="2000"/>
                                        <p:tgtEl>
                                          <p:spTgt spid="19464">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464">
                                            <p:txEl>
                                              <p:pRg st="6" end="6"/>
                                            </p:txEl>
                                          </p:spTgt>
                                        </p:tgtEl>
                                        <p:attrNameLst>
                                          <p:attrName>style.visibility</p:attrName>
                                        </p:attrNameLst>
                                      </p:cBhvr>
                                      <p:to>
                                        <p:strVal val="visible"/>
                                      </p:to>
                                    </p:set>
                                    <p:animEffect transition="in" filter="fade">
                                      <p:cBhvr>
                                        <p:cTn id="38" dur="2000"/>
                                        <p:tgtEl>
                                          <p:spTgt spid="19464">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464">
                                            <p:txEl>
                                              <p:pRg st="7" end="7"/>
                                            </p:txEl>
                                          </p:spTgt>
                                        </p:tgtEl>
                                        <p:attrNameLst>
                                          <p:attrName>style.visibility</p:attrName>
                                        </p:attrNameLst>
                                      </p:cBhvr>
                                      <p:to>
                                        <p:strVal val="visible"/>
                                      </p:to>
                                    </p:set>
                                    <p:animEffect transition="in" filter="fade">
                                      <p:cBhvr>
                                        <p:cTn id="41" dur="2000"/>
                                        <p:tgtEl>
                                          <p:spTgt spid="19464">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464">
                                            <p:txEl>
                                              <p:pRg st="8" end="8"/>
                                            </p:txEl>
                                          </p:spTgt>
                                        </p:tgtEl>
                                        <p:attrNameLst>
                                          <p:attrName>style.visibility</p:attrName>
                                        </p:attrNameLst>
                                      </p:cBhvr>
                                      <p:to>
                                        <p:strVal val="visible"/>
                                      </p:to>
                                    </p:set>
                                    <p:animEffect transition="in" filter="fade">
                                      <p:cBhvr>
                                        <p:cTn id="44" dur="2000"/>
                                        <p:tgtEl>
                                          <p:spTgt spid="19464">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464">
                                            <p:txEl>
                                              <p:pRg st="9" end="9"/>
                                            </p:txEl>
                                          </p:spTgt>
                                        </p:tgtEl>
                                        <p:attrNameLst>
                                          <p:attrName>style.visibility</p:attrName>
                                        </p:attrNameLst>
                                      </p:cBhvr>
                                      <p:to>
                                        <p:strVal val="visible"/>
                                      </p:to>
                                    </p:set>
                                    <p:animEffect transition="in" filter="fade">
                                      <p:cBhvr>
                                        <p:cTn id="47" dur="2000"/>
                                        <p:tgtEl>
                                          <p:spTgt spid="1946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p:txBody>
          <a:bodyPr/>
          <a:lstStyle/>
          <a:p>
            <a:r>
              <a:rPr lang="tr-TR"/>
              <a:t>KLİNİK TABLO</a:t>
            </a:r>
          </a:p>
        </p:txBody>
      </p:sp>
      <p:sp>
        <p:nvSpPr>
          <p:cNvPr id="35845" name="Rectangle 5"/>
          <p:cNvSpPr>
            <a:spLocks noGrp="1" noChangeArrowheads="1"/>
          </p:cNvSpPr>
          <p:nvPr>
            <p:ph sz="half" idx="1"/>
          </p:nvPr>
        </p:nvSpPr>
        <p:spPr/>
        <p:txBody>
          <a:bodyPr>
            <a:normAutofit fontScale="62500" lnSpcReduction="20000"/>
          </a:bodyPr>
          <a:lstStyle/>
          <a:p>
            <a:pPr>
              <a:buFont typeface="Wingdings" pitchFamily="2" charset="2"/>
              <a:buNone/>
            </a:pPr>
            <a:r>
              <a:rPr lang="tr-TR" sz="2400" i="1">
                <a:solidFill>
                  <a:srgbClr val="66FFFF"/>
                </a:solidFill>
              </a:rPr>
              <a:t>Klinik Belirtiler</a:t>
            </a:r>
          </a:p>
          <a:p>
            <a:r>
              <a:rPr lang="tr-TR" sz="2400"/>
              <a:t>Asemptomatik</a:t>
            </a:r>
          </a:p>
          <a:p>
            <a:r>
              <a:rPr lang="tr-TR" sz="2400"/>
              <a:t>Semptomlar</a:t>
            </a:r>
          </a:p>
          <a:p>
            <a:pPr lvl="1"/>
            <a:r>
              <a:rPr lang="tr-TR" sz="2000" b="1"/>
              <a:t>KARINDA NABIZ HİSSİ</a:t>
            </a:r>
          </a:p>
          <a:p>
            <a:pPr lvl="1"/>
            <a:r>
              <a:rPr lang="tr-TR" sz="2000"/>
              <a:t>Kompresyon belirtileri</a:t>
            </a:r>
          </a:p>
          <a:p>
            <a:pPr lvl="2"/>
            <a:r>
              <a:rPr lang="tr-TR" sz="1800"/>
              <a:t>İntestinal obstrüksiyon</a:t>
            </a:r>
          </a:p>
          <a:p>
            <a:pPr lvl="2"/>
            <a:r>
              <a:rPr lang="tr-TR" sz="1800"/>
              <a:t>Üriner obstrüksiyon</a:t>
            </a:r>
          </a:p>
          <a:p>
            <a:pPr lvl="2"/>
            <a:r>
              <a:rPr lang="tr-TR" sz="1800"/>
              <a:t>İlio-kaval obstrüksiyon</a:t>
            </a:r>
          </a:p>
          <a:p>
            <a:pPr lvl="1"/>
            <a:r>
              <a:rPr lang="tr-TR" sz="2000" b="1"/>
              <a:t>SIRT AĞRISI/BEL AĞRISI</a:t>
            </a:r>
          </a:p>
          <a:p>
            <a:pPr lvl="1"/>
            <a:r>
              <a:rPr lang="tr-TR" sz="2000"/>
              <a:t>Distal embolizasyon %2-5</a:t>
            </a:r>
          </a:p>
          <a:p>
            <a:pPr lvl="1"/>
            <a:r>
              <a:rPr lang="tr-TR" sz="2000"/>
              <a:t>Alt ekstremite iskemisi</a:t>
            </a:r>
          </a:p>
          <a:p>
            <a:pPr lvl="1"/>
            <a:r>
              <a:rPr lang="tr-TR" sz="2000"/>
              <a:t>Halsizlik, kilo kaybı, ağrı</a:t>
            </a:r>
            <a:endParaRPr lang="en-US" sz="2000"/>
          </a:p>
          <a:p>
            <a:endParaRPr lang="tr-TR" sz="2400"/>
          </a:p>
        </p:txBody>
      </p:sp>
      <p:sp>
        <p:nvSpPr>
          <p:cNvPr id="35846" name="Rectangle 6"/>
          <p:cNvSpPr>
            <a:spLocks noGrp="1" noChangeArrowheads="1"/>
          </p:cNvSpPr>
          <p:nvPr>
            <p:ph sz="half" idx="2"/>
          </p:nvPr>
        </p:nvSpPr>
        <p:spPr/>
        <p:txBody>
          <a:bodyPr>
            <a:normAutofit fontScale="62500" lnSpcReduction="20000"/>
          </a:bodyPr>
          <a:lstStyle/>
          <a:p>
            <a:r>
              <a:rPr lang="tr-TR" sz="2400" i="1">
                <a:solidFill>
                  <a:srgbClr val="66FFFF"/>
                </a:solidFill>
              </a:rPr>
              <a:t>Muayene bulguları</a:t>
            </a:r>
          </a:p>
          <a:p>
            <a:r>
              <a:rPr lang="tr-TR" sz="2400"/>
              <a:t>Aterosklerotik hasta</a:t>
            </a:r>
          </a:p>
          <a:p>
            <a:r>
              <a:rPr lang="tr-TR" sz="2400" b="1"/>
              <a:t>PULSATİL KİTLE</a:t>
            </a:r>
          </a:p>
          <a:p>
            <a:r>
              <a:rPr lang="tr-TR" sz="2400"/>
              <a:t>Üfürüm</a:t>
            </a:r>
          </a:p>
          <a:p>
            <a:r>
              <a:rPr lang="tr-TR" sz="2400"/>
              <a:t>Distal iskemi</a:t>
            </a:r>
          </a:p>
          <a:p>
            <a:r>
              <a:rPr lang="tr-TR" sz="2400"/>
              <a:t>Periferik anevrizmalar</a:t>
            </a:r>
          </a:p>
          <a:p>
            <a:r>
              <a:rPr lang="tr-TR" sz="2400"/>
              <a:t>Mavi parmak</a:t>
            </a:r>
          </a:p>
          <a:p>
            <a:endParaRPr lang="tr-T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20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5">
                                            <p:txEl>
                                              <p:pRg st="0" end="0"/>
                                            </p:txEl>
                                          </p:spTgt>
                                        </p:tgtEl>
                                        <p:attrNameLst>
                                          <p:attrName>style.visibility</p:attrName>
                                        </p:attrNameLst>
                                      </p:cBhvr>
                                      <p:to>
                                        <p:strVal val="visible"/>
                                      </p:to>
                                    </p:set>
                                    <p:animEffect transition="in" filter="fade">
                                      <p:cBhvr>
                                        <p:cTn id="12" dur="2000"/>
                                        <p:tgtEl>
                                          <p:spTgt spid="358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5">
                                            <p:txEl>
                                              <p:pRg st="1" end="1"/>
                                            </p:txEl>
                                          </p:spTgt>
                                        </p:tgtEl>
                                        <p:attrNameLst>
                                          <p:attrName>style.visibility</p:attrName>
                                        </p:attrNameLst>
                                      </p:cBhvr>
                                      <p:to>
                                        <p:strVal val="visible"/>
                                      </p:to>
                                    </p:set>
                                    <p:animEffect transition="in" filter="fade">
                                      <p:cBhvr>
                                        <p:cTn id="17" dur="2000"/>
                                        <p:tgtEl>
                                          <p:spTgt spid="3584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5">
                                            <p:txEl>
                                              <p:pRg st="2" end="2"/>
                                            </p:txEl>
                                          </p:spTgt>
                                        </p:tgtEl>
                                        <p:attrNameLst>
                                          <p:attrName>style.visibility</p:attrName>
                                        </p:attrNameLst>
                                      </p:cBhvr>
                                      <p:to>
                                        <p:strVal val="visible"/>
                                      </p:to>
                                    </p:set>
                                    <p:animEffect transition="in" filter="fade">
                                      <p:cBhvr>
                                        <p:cTn id="22" dur="2000"/>
                                        <p:tgtEl>
                                          <p:spTgt spid="35845">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845">
                                            <p:txEl>
                                              <p:pRg st="3" end="3"/>
                                            </p:txEl>
                                          </p:spTgt>
                                        </p:tgtEl>
                                        <p:attrNameLst>
                                          <p:attrName>style.visibility</p:attrName>
                                        </p:attrNameLst>
                                      </p:cBhvr>
                                      <p:to>
                                        <p:strVal val="visible"/>
                                      </p:to>
                                    </p:set>
                                    <p:animEffect transition="in" filter="fade">
                                      <p:cBhvr>
                                        <p:cTn id="25" dur="2000"/>
                                        <p:tgtEl>
                                          <p:spTgt spid="35845">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845">
                                            <p:txEl>
                                              <p:pRg st="4" end="4"/>
                                            </p:txEl>
                                          </p:spTgt>
                                        </p:tgtEl>
                                        <p:attrNameLst>
                                          <p:attrName>style.visibility</p:attrName>
                                        </p:attrNameLst>
                                      </p:cBhvr>
                                      <p:to>
                                        <p:strVal val="visible"/>
                                      </p:to>
                                    </p:set>
                                    <p:animEffect transition="in" filter="fade">
                                      <p:cBhvr>
                                        <p:cTn id="28" dur="2000"/>
                                        <p:tgtEl>
                                          <p:spTgt spid="35845">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5845">
                                            <p:txEl>
                                              <p:pRg st="5" end="5"/>
                                            </p:txEl>
                                          </p:spTgt>
                                        </p:tgtEl>
                                        <p:attrNameLst>
                                          <p:attrName>style.visibility</p:attrName>
                                        </p:attrNameLst>
                                      </p:cBhvr>
                                      <p:to>
                                        <p:strVal val="visible"/>
                                      </p:to>
                                    </p:set>
                                    <p:animEffect transition="in" filter="fade">
                                      <p:cBhvr>
                                        <p:cTn id="31" dur="2000"/>
                                        <p:tgtEl>
                                          <p:spTgt spid="35845">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845">
                                            <p:txEl>
                                              <p:pRg st="6" end="6"/>
                                            </p:txEl>
                                          </p:spTgt>
                                        </p:tgtEl>
                                        <p:attrNameLst>
                                          <p:attrName>style.visibility</p:attrName>
                                        </p:attrNameLst>
                                      </p:cBhvr>
                                      <p:to>
                                        <p:strVal val="visible"/>
                                      </p:to>
                                    </p:set>
                                    <p:animEffect transition="in" filter="fade">
                                      <p:cBhvr>
                                        <p:cTn id="34" dur="2000"/>
                                        <p:tgtEl>
                                          <p:spTgt spid="35845">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5845">
                                            <p:txEl>
                                              <p:pRg st="7" end="7"/>
                                            </p:txEl>
                                          </p:spTgt>
                                        </p:tgtEl>
                                        <p:attrNameLst>
                                          <p:attrName>style.visibility</p:attrName>
                                        </p:attrNameLst>
                                      </p:cBhvr>
                                      <p:to>
                                        <p:strVal val="visible"/>
                                      </p:to>
                                    </p:set>
                                    <p:animEffect transition="in" filter="fade">
                                      <p:cBhvr>
                                        <p:cTn id="37" dur="2000"/>
                                        <p:tgtEl>
                                          <p:spTgt spid="35845">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5845">
                                            <p:txEl>
                                              <p:pRg st="8" end="8"/>
                                            </p:txEl>
                                          </p:spTgt>
                                        </p:tgtEl>
                                        <p:attrNameLst>
                                          <p:attrName>style.visibility</p:attrName>
                                        </p:attrNameLst>
                                      </p:cBhvr>
                                      <p:to>
                                        <p:strVal val="visible"/>
                                      </p:to>
                                    </p:set>
                                    <p:animEffect transition="in" filter="fade">
                                      <p:cBhvr>
                                        <p:cTn id="40" dur="2000"/>
                                        <p:tgtEl>
                                          <p:spTgt spid="35845">
                                            <p:txEl>
                                              <p:pRg st="8" end="8"/>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845">
                                            <p:txEl>
                                              <p:pRg st="9" end="9"/>
                                            </p:txEl>
                                          </p:spTgt>
                                        </p:tgtEl>
                                        <p:attrNameLst>
                                          <p:attrName>style.visibility</p:attrName>
                                        </p:attrNameLst>
                                      </p:cBhvr>
                                      <p:to>
                                        <p:strVal val="visible"/>
                                      </p:to>
                                    </p:set>
                                    <p:animEffect transition="in" filter="fade">
                                      <p:cBhvr>
                                        <p:cTn id="43" dur="2000"/>
                                        <p:tgtEl>
                                          <p:spTgt spid="35845">
                                            <p:txEl>
                                              <p:pRg st="9" end="9"/>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845">
                                            <p:txEl>
                                              <p:pRg st="10" end="10"/>
                                            </p:txEl>
                                          </p:spTgt>
                                        </p:tgtEl>
                                        <p:attrNameLst>
                                          <p:attrName>style.visibility</p:attrName>
                                        </p:attrNameLst>
                                      </p:cBhvr>
                                      <p:to>
                                        <p:strVal val="visible"/>
                                      </p:to>
                                    </p:set>
                                    <p:animEffect transition="in" filter="fade">
                                      <p:cBhvr>
                                        <p:cTn id="46" dur="2000"/>
                                        <p:tgtEl>
                                          <p:spTgt spid="35845">
                                            <p:txEl>
                                              <p:pRg st="10" end="1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5845">
                                            <p:txEl>
                                              <p:pRg st="11" end="11"/>
                                            </p:txEl>
                                          </p:spTgt>
                                        </p:tgtEl>
                                        <p:attrNameLst>
                                          <p:attrName>style.visibility</p:attrName>
                                        </p:attrNameLst>
                                      </p:cBhvr>
                                      <p:to>
                                        <p:strVal val="visible"/>
                                      </p:to>
                                    </p:set>
                                    <p:animEffect transition="in" filter="fade">
                                      <p:cBhvr>
                                        <p:cTn id="49" dur="2000"/>
                                        <p:tgtEl>
                                          <p:spTgt spid="35845">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846">
                                            <p:txEl>
                                              <p:pRg st="0" end="0"/>
                                            </p:txEl>
                                          </p:spTgt>
                                        </p:tgtEl>
                                        <p:attrNameLst>
                                          <p:attrName>style.visibility</p:attrName>
                                        </p:attrNameLst>
                                      </p:cBhvr>
                                      <p:to>
                                        <p:strVal val="visible"/>
                                      </p:to>
                                    </p:set>
                                    <p:animEffect transition="in" filter="fade">
                                      <p:cBhvr>
                                        <p:cTn id="54" dur="2000"/>
                                        <p:tgtEl>
                                          <p:spTgt spid="35846">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5846">
                                            <p:txEl>
                                              <p:pRg st="1" end="1"/>
                                            </p:txEl>
                                          </p:spTgt>
                                        </p:tgtEl>
                                        <p:attrNameLst>
                                          <p:attrName>style.visibility</p:attrName>
                                        </p:attrNameLst>
                                      </p:cBhvr>
                                      <p:to>
                                        <p:strVal val="visible"/>
                                      </p:to>
                                    </p:set>
                                    <p:animEffect transition="in" filter="fade">
                                      <p:cBhvr>
                                        <p:cTn id="59" dur="2000"/>
                                        <p:tgtEl>
                                          <p:spTgt spid="35846">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5846">
                                            <p:txEl>
                                              <p:pRg st="2" end="2"/>
                                            </p:txEl>
                                          </p:spTgt>
                                        </p:tgtEl>
                                        <p:attrNameLst>
                                          <p:attrName>style.visibility</p:attrName>
                                        </p:attrNameLst>
                                      </p:cBhvr>
                                      <p:to>
                                        <p:strVal val="visible"/>
                                      </p:to>
                                    </p:set>
                                    <p:animEffect transition="in" filter="fade">
                                      <p:cBhvr>
                                        <p:cTn id="64" dur="2000"/>
                                        <p:tgtEl>
                                          <p:spTgt spid="35846">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5846">
                                            <p:txEl>
                                              <p:pRg st="3" end="3"/>
                                            </p:txEl>
                                          </p:spTgt>
                                        </p:tgtEl>
                                        <p:attrNameLst>
                                          <p:attrName>style.visibility</p:attrName>
                                        </p:attrNameLst>
                                      </p:cBhvr>
                                      <p:to>
                                        <p:strVal val="visible"/>
                                      </p:to>
                                    </p:set>
                                    <p:animEffect transition="in" filter="fade">
                                      <p:cBhvr>
                                        <p:cTn id="69" dur="2000"/>
                                        <p:tgtEl>
                                          <p:spTgt spid="35846">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5846">
                                            <p:txEl>
                                              <p:pRg st="4" end="4"/>
                                            </p:txEl>
                                          </p:spTgt>
                                        </p:tgtEl>
                                        <p:attrNameLst>
                                          <p:attrName>style.visibility</p:attrName>
                                        </p:attrNameLst>
                                      </p:cBhvr>
                                      <p:to>
                                        <p:strVal val="visible"/>
                                      </p:to>
                                    </p:set>
                                    <p:animEffect transition="in" filter="fade">
                                      <p:cBhvr>
                                        <p:cTn id="74" dur="2000"/>
                                        <p:tgtEl>
                                          <p:spTgt spid="35846">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5846">
                                            <p:txEl>
                                              <p:pRg st="5" end="5"/>
                                            </p:txEl>
                                          </p:spTgt>
                                        </p:tgtEl>
                                        <p:attrNameLst>
                                          <p:attrName>style.visibility</p:attrName>
                                        </p:attrNameLst>
                                      </p:cBhvr>
                                      <p:to>
                                        <p:strVal val="visible"/>
                                      </p:to>
                                    </p:set>
                                    <p:animEffect transition="in" filter="fade">
                                      <p:cBhvr>
                                        <p:cTn id="79" dur="2000"/>
                                        <p:tgtEl>
                                          <p:spTgt spid="35846">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5846">
                                            <p:txEl>
                                              <p:pRg st="6" end="6"/>
                                            </p:txEl>
                                          </p:spTgt>
                                        </p:tgtEl>
                                        <p:attrNameLst>
                                          <p:attrName>style.visibility</p:attrName>
                                        </p:attrNameLst>
                                      </p:cBhvr>
                                      <p:to>
                                        <p:strVal val="visible"/>
                                      </p:to>
                                    </p:set>
                                    <p:animEffect transition="in" filter="fade">
                                      <p:cBhvr>
                                        <p:cTn id="84" dur="2000"/>
                                        <p:tgtEl>
                                          <p:spTgt spid="358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build="p"/>
      <p:bldP spid="3584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1" name="Rectangle 9"/>
          <p:cNvSpPr>
            <a:spLocks noGrp="1" noChangeArrowheads="1"/>
          </p:cNvSpPr>
          <p:nvPr>
            <p:ph type="title"/>
          </p:nvPr>
        </p:nvSpPr>
        <p:spPr/>
        <p:txBody>
          <a:bodyPr/>
          <a:lstStyle/>
          <a:p>
            <a:r>
              <a:rPr lang="tr-TR" sz="4000">
                <a:solidFill>
                  <a:srgbClr val="66FFFF"/>
                </a:solidFill>
              </a:rPr>
              <a:t>TANI NASIL KESİNLEŞTİRİLİR?</a:t>
            </a:r>
          </a:p>
        </p:txBody>
      </p:sp>
      <p:sp>
        <p:nvSpPr>
          <p:cNvPr id="38917" name="Rectangle 5"/>
          <p:cNvSpPr>
            <a:spLocks noGrp="1" noChangeArrowheads="1"/>
          </p:cNvSpPr>
          <p:nvPr>
            <p:ph type="body" sz="half" idx="1"/>
          </p:nvPr>
        </p:nvSpPr>
        <p:spPr/>
        <p:txBody>
          <a:bodyPr/>
          <a:lstStyle/>
          <a:p>
            <a:pPr>
              <a:lnSpc>
                <a:spcPct val="110000"/>
              </a:lnSpc>
            </a:pPr>
            <a:r>
              <a:rPr lang="tr-TR" sz="2400"/>
              <a:t>Anevrizmanın varlığının ispatı</a:t>
            </a:r>
          </a:p>
          <a:p>
            <a:pPr lvl="1">
              <a:lnSpc>
                <a:spcPct val="110000"/>
              </a:lnSpc>
            </a:pPr>
            <a:r>
              <a:rPr lang="tr-TR" sz="2000"/>
              <a:t>USG</a:t>
            </a:r>
          </a:p>
          <a:p>
            <a:pPr lvl="1">
              <a:lnSpc>
                <a:spcPct val="110000"/>
              </a:lnSpc>
            </a:pPr>
            <a:r>
              <a:rPr lang="tr-TR" sz="2000"/>
              <a:t>BT, MRI</a:t>
            </a:r>
          </a:p>
          <a:p>
            <a:pPr>
              <a:lnSpc>
                <a:spcPct val="110000"/>
              </a:lnSpc>
            </a:pPr>
            <a:r>
              <a:rPr lang="tr-TR" sz="2400"/>
              <a:t>Anevrizmanın değerlendirilmesi</a:t>
            </a:r>
          </a:p>
          <a:p>
            <a:pPr lvl="1">
              <a:lnSpc>
                <a:spcPct val="110000"/>
              </a:lnSpc>
            </a:pPr>
            <a:r>
              <a:rPr lang="tr-TR" sz="2000"/>
              <a:t>Kontrastlı Bilgisayarlı Tomografi</a:t>
            </a:r>
          </a:p>
          <a:p>
            <a:pPr lvl="1">
              <a:lnSpc>
                <a:spcPct val="110000"/>
              </a:lnSpc>
            </a:pPr>
            <a:r>
              <a:rPr lang="tr-TR" sz="2000"/>
              <a:t>MRI</a:t>
            </a:r>
          </a:p>
          <a:p>
            <a:pPr lvl="1">
              <a:lnSpc>
                <a:spcPct val="110000"/>
              </a:lnSpc>
            </a:pPr>
            <a:r>
              <a:rPr lang="tr-TR" sz="2000"/>
              <a:t>Aortografi</a:t>
            </a:r>
          </a:p>
          <a:p>
            <a:pPr lvl="1"/>
            <a:endParaRPr lang="en-US" sz="2000"/>
          </a:p>
          <a:p>
            <a:endParaRPr lang="tr-TR" sz="2400"/>
          </a:p>
        </p:txBody>
      </p:sp>
      <p:pic>
        <p:nvPicPr>
          <p:cNvPr id="38919" name="Picture 7" descr="CV186"/>
          <p:cNvPicPr>
            <a:picLocks noGrp="1" noChangeAspect="1" noChangeArrowheads="1"/>
          </p:cNvPicPr>
          <p:nvPr>
            <p:ph sz="quarter" idx="2"/>
          </p:nvPr>
        </p:nvPicPr>
        <p:blipFill>
          <a:blip r:embed="rId3"/>
          <a:srcRect/>
          <a:stretch>
            <a:fillRect/>
          </a:stretch>
        </p:blipFill>
        <p:spPr>
          <a:xfrm>
            <a:off x="4427538" y="1125538"/>
            <a:ext cx="4321175" cy="2879725"/>
          </a:xfrm>
          <a:noFill/>
          <a:ln/>
        </p:spPr>
      </p:pic>
      <p:pic>
        <p:nvPicPr>
          <p:cNvPr id="38920" name="Picture 8" descr="Ancure5"/>
          <p:cNvPicPr>
            <a:picLocks noGrp="1" noChangeAspect="1" noChangeArrowheads="1"/>
          </p:cNvPicPr>
          <p:nvPr>
            <p:ph sz="quarter" idx="3"/>
          </p:nvPr>
        </p:nvPicPr>
        <p:blipFill>
          <a:blip r:embed="rId4"/>
          <a:srcRect/>
          <a:stretch>
            <a:fillRect/>
          </a:stretch>
        </p:blipFill>
        <p:spPr>
          <a:xfrm>
            <a:off x="4427538" y="3938588"/>
            <a:ext cx="4321175" cy="3048000"/>
          </a:xfrm>
          <a:noFill/>
          <a:ln/>
        </p:spPr>
      </p:pic>
      <p:sp>
        <p:nvSpPr>
          <p:cNvPr id="38924" name="Line 12"/>
          <p:cNvSpPr>
            <a:spLocks noChangeShapeType="1"/>
          </p:cNvSpPr>
          <p:nvPr/>
        </p:nvSpPr>
        <p:spPr bwMode="auto">
          <a:xfrm>
            <a:off x="5795963" y="2060575"/>
            <a:ext cx="504825" cy="0"/>
          </a:xfrm>
          <a:prstGeom prst="line">
            <a:avLst/>
          </a:prstGeom>
          <a:noFill/>
          <a:ln w="28575">
            <a:solidFill>
              <a:srgbClr val="FF0000"/>
            </a:solidFill>
            <a:round/>
            <a:headEnd/>
            <a:tailEnd type="triangle" w="med" len="med"/>
          </a:ln>
          <a:effectLst/>
        </p:spPr>
        <p:txBody>
          <a:bodyPr/>
          <a:lstStyle/>
          <a:p>
            <a:endParaRPr lang="en-US"/>
          </a:p>
        </p:txBody>
      </p:sp>
      <p:sp>
        <p:nvSpPr>
          <p:cNvPr id="38925" name="Line 13"/>
          <p:cNvSpPr>
            <a:spLocks noChangeShapeType="1"/>
          </p:cNvSpPr>
          <p:nvPr/>
        </p:nvSpPr>
        <p:spPr bwMode="auto">
          <a:xfrm flipH="1">
            <a:off x="7164388" y="2060575"/>
            <a:ext cx="431800" cy="0"/>
          </a:xfrm>
          <a:prstGeom prst="line">
            <a:avLst/>
          </a:prstGeom>
          <a:noFill/>
          <a:ln w="28575">
            <a:solidFill>
              <a:srgbClr val="FF0000"/>
            </a:solidFill>
            <a:round/>
            <a:headEnd/>
            <a:tailEnd type="triangle" w="med" len="med"/>
          </a:ln>
          <a:effectLst/>
        </p:spPr>
        <p:txBody>
          <a:bodyPr/>
          <a:lstStyle/>
          <a:p>
            <a:endParaRPr lang="en-US"/>
          </a:p>
        </p:txBody>
      </p:sp>
      <p:sp>
        <p:nvSpPr>
          <p:cNvPr id="38926" name="Line 14"/>
          <p:cNvSpPr>
            <a:spLocks noChangeShapeType="1"/>
          </p:cNvSpPr>
          <p:nvPr/>
        </p:nvSpPr>
        <p:spPr bwMode="auto">
          <a:xfrm>
            <a:off x="8027988" y="3068638"/>
            <a:ext cx="431800" cy="0"/>
          </a:xfrm>
          <a:prstGeom prst="line">
            <a:avLst/>
          </a:prstGeom>
          <a:noFill/>
          <a:ln w="28575">
            <a:solidFill>
              <a:srgbClr val="FF0000"/>
            </a:solidFill>
            <a:round/>
            <a:headEnd/>
            <a:tailEnd type="triangle" w="med" len="med"/>
          </a:ln>
          <a:effectLst/>
        </p:spPr>
        <p:txBody>
          <a:bodyPr/>
          <a:lstStyle/>
          <a:p>
            <a:endParaRPr lang="en-US"/>
          </a:p>
        </p:txBody>
      </p:sp>
      <p:sp>
        <p:nvSpPr>
          <p:cNvPr id="38927" name="Line 15"/>
          <p:cNvSpPr>
            <a:spLocks noChangeShapeType="1"/>
          </p:cNvSpPr>
          <p:nvPr/>
        </p:nvSpPr>
        <p:spPr bwMode="auto">
          <a:xfrm>
            <a:off x="6300788" y="2060575"/>
            <a:ext cx="863600" cy="0"/>
          </a:xfrm>
          <a:prstGeom prst="line">
            <a:avLst/>
          </a:prstGeom>
          <a:noFill/>
          <a:ln w="38100">
            <a:solidFill>
              <a:schemeClr val="accent2"/>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tr-TR" sz="2400"/>
              <a:t>AAA TEDAVİSİ</a:t>
            </a:r>
            <a:r>
              <a:rPr lang="tr-TR" sz="4000"/>
              <a:t> </a:t>
            </a:r>
            <a:br>
              <a:rPr lang="tr-TR" sz="4000"/>
            </a:br>
            <a:r>
              <a:rPr lang="tr-TR" sz="4000"/>
              <a:t>Medikal tedavi/Takip</a:t>
            </a:r>
            <a:br>
              <a:rPr lang="tr-TR" sz="4000"/>
            </a:br>
            <a:endParaRPr lang="tr-TR" sz="4000"/>
          </a:p>
        </p:txBody>
      </p:sp>
      <p:sp>
        <p:nvSpPr>
          <p:cNvPr id="48131" name="Rectangle 3"/>
          <p:cNvSpPr>
            <a:spLocks noGrp="1" noChangeArrowheads="1"/>
          </p:cNvSpPr>
          <p:nvPr>
            <p:ph idx="1"/>
          </p:nvPr>
        </p:nvSpPr>
        <p:spPr/>
        <p:txBody>
          <a:bodyPr>
            <a:normAutofit fontScale="55000" lnSpcReduction="20000"/>
          </a:bodyPr>
          <a:lstStyle/>
          <a:p>
            <a:pPr>
              <a:lnSpc>
                <a:spcPct val="110000"/>
              </a:lnSpc>
            </a:pPr>
            <a:r>
              <a:rPr lang="tr-TR" sz="2800" i="1">
                <a:solidFill>
                  <a:srgbClr val="66FFFF"/>
                </a:solidFill>
              </a:rPr>
              <a:t>Endikasyon:</a:t>
            </a:r>
          </a:p>
          <a:p>
            <a:pPr lvl="1">
              <a:lnSpc>
                <a:spcPct val="110000"/>
              </a:lnSpc>
            </a:pPr>
            <a:r>
              <a:rPr lang="tr-TR" sz="2400"/>
              <a:t>Rüptür riski düşük anevrizmalar</a:t>
            </a:r>
          </a:p>
          <a:p>
            <a:pPr lvl="1">
              <a:lnSpc>
                <a:spcPct val="110000"/>
              </a:lnSpc>
            </a:pPr>
            <a:r>
              <a:rPr lang="tr-TR" sz="2400"/>
              <a:t>Asemptomatik anevrizmalar</a:t>
            </a:r>
          </a:p>
          <a:p>
            <a:pPr>
              <a:lnSpc>
                <a:spcPct val="110000"/>
              </a:lnSpc>
            </a:pPr>
            <a:r>
              <a:rPr lang="tr-TR" sz="2800" i="1">
                <a:solidFill>
                  <a:srgbClr val="66FFFF"/>
                </a:solidFill>
              </a:rPr>
              <a:t>Tedavi</a:t>
            </a:r>
          </a:p>
          <a:p>
            <a:pPr lvl="1">
              <a:lnSpc>
                <a:spcPct val="110000"/>
              </a:lnSpc>
            </a:pPr>
            <a:r>
              <a:rPr lang="tr-TR" sz="2400"/>
              <a:t>Risk faktör azaltılması</a:t>
            </a:r>
          </a:p>
          <a:p>
            <a:pPr lvl="1">
              <a:lnSpc>
                <a:spcPct val="110000"/>
              </a:lnSpc>
            </a:pPr>
            <a:r>
              <a:rPr lang="tr-TR" sz="2400"/>
              <a:t>Beta blokür (propranolol) Etkisiz</a:t>
            </a:r>
          </a:p>
          <a:p>
            <a:pPr lvl="1">
              <a:lnSpc>
                <a:spcPct val="110000"/>
              </a:lnSpc>
            </a:pPr>
            <a:r>
              <a:rPr lang="tr-TR" sz="2400"/>
              <a:t>Statin(simvastatin):ASO’un progresyonu azaltır.MMP inhibitörü</a:t>
            </a:r>
          </a:p>
          <a:p>
            <a:pPr lvl="1">
              <a:lnSpc>
                <a:spcPct val="110000"/>
              </a:lnSpc>
            </a:pPr>
            <a:r>
              <a:rPr lang="tr-TR" sz="2400"/>
              <a:t>Doxycyline-MMP inhibitörü, Macrolid(azitromisin)</a:t>
            </a:r>
          </a:p>
          <a:p>
            <a:pPr>
              <a:lnSpc>
                <a:spcPct val="110000"/>
              </a:lnSpc>
            </a:pPr>
            <a:r>
              <a:rPr lang="tr-TR" sz="2800" i="1">
                <a:solidFill>
                  <a:srgbClr val="66FFFF"/>
                </a:solidFill>
              </a:rPr>
              <a:t>Takip</a:t>
            </a:r>
          </a:p>
          <a:p>
            <a:pPr lvl="1">
              <a:lnSpc>
                <a:spcPct val="110000"/>
              </a:lnSpc>
            </a:pPr>
            <a:r>
              <a:rPr lang="tr-TR" sz="2400"/>
              <a:t>Aralıklı BT </a:t>
            </a:r>
            <a:endParaRPr lang="en-US" sz="2400"/>
          </a:p>
          <a:p>
            <a:pPr>
              <a:lnSpc>
                <a:spcPct val="90000"/>
              </a:lnSpc>
            </a:pPr>
            <a:endParaRPr lang="tr-TR"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tr-TR"/>
              <a:t>RÜPTÜR</a:t>
            </a:r>
          </a:p>
        </p:txBody>
      </p:sp>
      <p:sp>
        <p:nvSpPr>
          <p:cNvPr id="44035" name="Rectangle 3"/>
          <p:cNvSpPr>
            <a:spLocks noGrp="1" noChangeArrowheads="1"/>
          </p:cNvSpPr>
          <p:nvPr>
            <p:ph idx="1"/>
          </p:nvPr>
        </p:nvSpPr>
        <p:spPr/>
        <p:txBody>
          <a:bodyPr>
            <a:normAutofit fontScale="85000" lnSpcReduction="20000"/>
          </a:bodyPr>
          <a:lstStyle/>
          <a:p>
            <a:pPr>
              <a:buFont typeface="Wingdings" pitchFamily="2" charset="2"/>
              <a:buNone/>
            </a:pPr>
            <a:r>
              <a:rPr lang="tr-TR" sz="4000" i="1">
                <a:solidFill>
                  <a:srgbClr val="66FFFF"/>
                </a:solidFill>
              </a:rPr>
              <a:t>Klinik Belirtiler</a:t>
            </a:r>
          </a:p>
          <a:p>
            <a:pPr lvl="1"/>
            <a:r>
              <a:rPr lang="tr-TR" sz="3600"/>
              <a:t>Karında/Belde /Sırtta ani </a:t>
            </a:r>
            <a:r>
              <a:rPr lang="tr-TR" sz="3600" b="1"/>
              <a:t>ağrı</a:t>
            </a:r>
          </a:p>
          <a:p>
            <a:pPr lvl="1"/>
            <a:r>
              <a:rPr lang="tr-TR" sz="3600"/>
              <a:t>Karında</a:t>
            </a:r>
            <a:r>
              <a:rPr lang="tr-TR" sz="3600" b="1"/>
              <a:t> pulzatil kitle</a:t>
            </a:r>
          </a:p>
          <a:p>
            <a:pPr lvl="1"/>
            <a:r>
              <a:rPr lang="tr-TR" sz="3600"/>
              <a:t>Geçici </a:t>
            </a:r>
            <a:r>
              <a:rPr lang="tr-TR" sz="3600" b="1"/>
              <a:t>Hipotansiyon</a:t>
            </a:r>
            <a:r>
              <a:rPr lang="tr-TR" sz="3600"/>
              <a:t> ...... Şok</a:t>
            </a:r>
          </a:p>
          <a:p>
            <a:pPr lvl="1"/>
            <a:r>
              <a:rPr lang="tr-TR" sz="3600"/>
              <a:t>Karında hassasiyet</a:t>
            </a:r>
          </a:p>
          <a:p>
            <a:pPr lvl="1"/>
            <a:r>
              <a:rPr lang="tr-TR" sz="3600"/>
              <a:t>Geçici şuur kaybı/bayılma</a:t>
            </a:r>
          </a:p>
          <a:p>
            <a:pPr lvl="1"/>
            <a:endParaRPr lang="en-US" sz="3600"/>
          </a:p>
          <a:p>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1076</TotalTime>
  <Words>769</Words>
  <Application>Microsoft Macintosh PowerPoint</Application>
  <PresentationFormat>Ekran Gösterisi (4:3)</PresentationFormat>
  <Paragraphs>167</Paragraphs>
  <Slides>13</Slides>
  <Notes>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 Black</vt:lpstr>
      <vt:lpstr>Century Gothic</vt:lpstr>
      <vt:lpstr>Wingdings</vt:lpstr>
      <vt:lpstr>Wingdings 3</vt:lpstr>
      <vt:lpstr>Arial</vt:lpstr>
      <vt:lpstr>İyon Toplantı Odası</vt:lpstr>
      <vt:lpstr>PowerPoint Sunusu</vt:lpstr>
      <vt:lpstr>PowerPoint Sunusu</vt:lpstr>
      <vt:lpstr>PowerPoint Sunusu</vt:lpstr>
      <vt:lpstr>PowerPoint Sunusu</vt:lpstr>
      <vt:lpstr>AAA</vt:lpstr>
      <vt:lpstr>KLİNİK TABLO</vt:lpstr>
      <vt:lpstr>TANI NASIL KESİNLEŞTİRİLİR?</vt:lpstr>
      <vt:lpstr>AAA TEDAVİSİ  Medikal tedavi/Takip </vt:lpstr>
      <vt:lpstr>RÜPTÜR</vt:lpstr>
      <vt:lpstr>AAA TEDAVİSİ  Cerrahi Tedavi</vt:lpstr>
      <vt:lpstr>AAA TEDAVİSİ - SONUÇLAR</vt:lpstr>
      <vt:lpstr>Visseral Arter Anevrizmaları </vt:lpstr>
      <vt:lpstr>Splenik Arter Anevrizmaları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ANEVRİZMALAR</dc:title>
  <dc:creator>a</dc:creator>
  <cp:lastModifiedBy>Microsoft Office Kullanıcısı</cp:lastModifiedBy>
  <cp:revision>89</cp:revision>
  <dcterms:created xsi:type="dcterms:W3CDTF">2003-10-28T12:32:55Z</dcterms:created>
  <dcterms:modified xsi:type="dcterms:W3CDTF">2018-02-07T20:09:26Z</dcterms:modified>
</cp:coreProperties>
</file>